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TOPLUMSAL BİR KURUM OLARAK EĞİTİM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‘’HER ŞEYİ YENİDEN YAPMA İMKANIM OLSAYDI,İŞE EĞİTİMLE BAŞLARDIM.’’</a:t>
            </a:r>
          </a:p>
          <a:p>
            <a:r>
              <a:rPr lang="tr-TR" dirty="0" smtClean="0"/>
              <a:t>Jean Monnet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6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r-TR" dirty="0" smtClean="0"/>
              <a:t>EĞİTİM NEDİR?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       EĞİTİMLE İNSAN DEĞİŞTİRİLEBİLİR Mİ?</a:t>
            </a:r>
          </a:p>
          <a:p>
            <a:pPr marL="0" indent="0">
              <a:buNone/>
            </a:pPr>
            <a:r>
              <a:rPr lang="tr-TR" dirty="0" smtClean="0"/>
              <a:t>Eğitim,aileden sonra birey üzerinde kalıcı etkilere sahip önemli toplumsal kurumlardan biridir. 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7000"/>
            <a:ext cx="441960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667000"/>
            <a:ext cx="4724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0" indent="0" algn="ctr">
              <a:buNone/>
            </a:pPr>
            <a:r>
              <a:rPr lang="tr-TR" sz="1800" dirty="0" smtClean="0"/>
              <a:t>‘</a:t>
            </a:r>
            <a:r>
              <a:rPr lang="tr-TR" sz="1800" dirty="0"/>
              <a:t>’Sizin çocuklarınız,sizin için dünyaya </a:t>
            </a:r>
            <a:r>
              <a:rPr lang="tr-TR" sz="1800" dirty="0" smtClean="0"/>
              <a:t>gelmemişlerdir.</a:t>
            </a:r>
          </a:p>
          <a:p>
            <a:pPr marL="0" indent="0" algn="ctr">
              <a:buNone/>
            </a:pPr>
            <a:r>
              <a:rPr lang="tr-TR" sz="1800" dirty="0" smtClean="0"/>
              <a:t>Onlar </a:t>
            </a:r>
            <a:r>
              <a:rPr lang="tr-TR" sz="1800" dirty="0"/>
              <a:t>hayatın özlemi,hayatın oğulları ve kızlarıdırlar.</a:t>
            </a:r>
          </a:p>
          <a:p>
            <a:pPr marL="0" indent="0" algn="ctr">
              <a:buNone/>
            </a:pPr>
            <a:r>
              <a:rPr lang="tr-TR" sz="1800" dirty="0"/>
              <a:t>Onlar sizin aracaılığınızla dünyaya gelirler ama sizden </a:t>
            </a:r>
            <a:r>
              <a:rPr lang="tr-TR" sz="1800" dirty="0" smtClean="0"/>
              <a:t>değillerdir.</a:t>
            </a:r>
          </a:p>
          <a:p>
            <a:pPr marL="0" indent="0" algn="ctr">
              <a:buNone/>
            </a:pPr>
            <a:r>
              <a:rPr lang="tr-TR" sz="1800" dirty="0" smtClean="0"/>
              <a:t>Onlar </a:t>
            </a:r>
            <a:r>
              <a:rPr lang="tr-TR" sz="1800" dirty="0"/>
              <a:t>sizinle beraberdirler ama size ait değillerdir.</a:t>
            </a:r>
          </a:p>
          <a:p>
            <a:pPr marL="0" indent="0" algn="ctr">
              <a:buNone/>
            </a:pPr>
            <a:r>
              <a:rPr lang="tr-TR" sz="1800" dirty="0"/>
              <a:t>Siz onlara sevginizi verebilirsiniz ama düşüncelerinizi değil.Çünkü onların kendilerine özgü düşünceleri </a:t>
            </a:r>
            <a:r>
              <a:rPr lang="tr-TR" sz="1800" dirty="0" smtClean="0"/>
              <a:t>vardır.</a:t>
            </a:r>
          </a:p>
          <a:p>
            <a:pPr marL="0" indent="0" algn="ctr">
              <a:buNone/>
            </a:pPr>
            <a:r>
              <a:rPr lang="tr-TR" sz="1800" dirty="0" smtClean="0"/>
              <a:t>Siz onların vücutlarını bir yuvaya koyabilirsiniz ama ruhlarını değil.</a:t>
            </a:r>
          </a:p>
          <a:p>
            <a:pPr marL="0" indent="0" algn="ctr">
              <a:buNone/>
            </a:pPr>
            <a:r>
              <a:rPr lang="tr-TR" sz="1800" dirty="0" smtClean="0"/>
              <a:t>Çünkü onların ruhları geleceğin evinde otururlar ki,siz bu evi ziyaret değil,düşünüzde bile göremezsiniz.</a:t>
            </a:r>
          </a:p>
          <a:p>
            <a:pPr marL="0" indent="0" algn="ctr">
              <a:buNone/>
            </a:pPr>
            <a:r>
              <a:rPr lang="tr-TR" sz="1800" dirty="0" smtClean="0"/>
              <a:t>Onlar gibi olmaya çalışabilirsiniz,ama onları kendinize benzetmeye çalışmayınız.</a:t>
            </a:r>
          </a:p>
          <a:p>
            <a:pPr marL="0" indent="0" algn="ctr">
              <a:buNone/>
            </a:pPr>
            <a:r>
              <a:rPr lang="tr-TR" sz="1800" dirty="0" smtClean="0"/>
              <a:t>Çünkü hayat ne geriye doğru gider,ne dünle beraber geride kalır.</a:t>
            </a:r>
          </a:p>
          <a:p>
            <a:pPr marL="0" indent="0" algn="ctr">
              <a:buNone/>
            </a:pPr>
            <a:r>
              <a:rPr lang="tr-TR" sz="1800" dirty="0" smtClean="0"/>
              <a:t>Sizler birer yay,çocuklarınız da bu yaydan,canlı oklar gibi ileriye atılmışlardır.</a:t>
            </a:r>
          </a:p>
          <a:p>
            <a:pPr marL="0" indent="0" algn="ctr">
              <a:buNone/>
            </a:pPr>
            <a:r>
              <a:rPr lang="tr-TR" sz="1800" dirty="0" smtClean="0"/>
              <a:t>Okçu sonsuzluk yolundaki işaretleri görür;okların istenilen hızla,istenilen yere varması için,O sizi kendi gücü ile gereği kadar gerer.</a:t>
            </a:r>
          </a:p>
          <a:p>
            <a:pPr marL="0" indent="0" algn="ctr">
              <a:buNone/>
            </a:pPr>
            <a:r>
              <a:rPr lang="tr-TR" sz="1800" dirty="0" smtClean="0"/>
              <a:t>Zevk almak için gerilişinizi Okçunun eline bırakın;</a:t>
            </a:r>
          </a:p>
          <a:p>
            <a:pPr marL="0" indent="0" algn="ctr">
              <a:buNone/>
            </a:pPr>
            <a:r>
              <a:rPr lang="tr-TR" sz="1800" dirty="0" smtClean="0"/>
              <a:t>Çünkü O,uçan okları sevdiği gibi,kararlı yayları da sever.</a:t>
            </a:r>
          </a:p>
          <a:p>
            <a:pPr marL="0" indent="0" algn="ctr">
              <a:buNone/>
            </a:pPr>
            <a:r>
              <a:rPr lang="tr-TR" sz="1800" dirty="0"/>
              <a:t> </a:t>
            </a:r>
            <a:r>
              <a:rPr lang="tr-TR" sz="1800" dirty="0" smtClean="0"/>
              <a:t>  ~HALİL CİBRAN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9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TÜRK EĞİTİM SİSTEMİ VE EĞİTİMİN MİLLİLİĞİ SORUNU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A)YAYGIN EĞİTİM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B)ÖRGÜN EĞİTİM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Okul Öncesi Eğitim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İlköğretim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Ortaöğretim</a:t>
            </a:r>
          </a:p>
          <a:p>
            <a:pPr marL="0" indent="0">
              <a:buNone/>
            </a:pPr>
            <a:r>
              <a:rPr lang="tr-TR" dirty="0" smtClean="0"/>
              <a:t>       </a:t>
            </a:r>
            <a:r>
              <a:rPr lang="tr-TR" dirty="0" smtClean="0"/>
              <a:t>Yükseköğretim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9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55"/>
            <a:ext cx="7315200" cy="1510145"/>
          </a:xfrm>
        </p:spPr>
        <p:txBody>
          <a:bodyPr>
            <a:normAutofit/>
          </a:bodyPr>
          <a:lstStyle/>
          <a:p>
            <a:r>
              <a:rPr lang="tr-TR" dirty="0" smtClean="0"/>
              <a:t>TÜRK EĞİTİM SİSTEMİNDEKİ SORUNLAR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114799"/>
          </a:xfrm>
        </p:spPr>
        <p:txBody>
          <a:bodyPr>
            <a:normAutofit/>
          </a:bodyPr>
          <a:lstStyle/>
          <a:p>
            <a:r>
              <a:rPr lang="tr-TR" dirty="0" smtClean="0"/>
              <a:t>2 temel problem vardır:</a:t>
            </a:r>
          </a:p>
          <a:p>
            <a:pPr marL="0" indent="0">
              <a:buNone/>
            </a:pPr>
            <a:r>
              <a:rPr lang="tr-TR" dirty="0"/>
              <a:t> -</a:t>
            </a:r>
            <a:r>
              <a:rPr lang="tr-TR" dirty="0" smtClean="0"/>
              <a:t>Bürokrasi </a:t>
            </a:r>
          </a:p>
          <a:p>
            <a:pPr marL="0" indent="0">
              <a:buNone/>
            </a:pPr>
            <a:r>
              <a:rPr lang="tr-TR" sz="1600" dirty="0" smtClean="0"/>
              <a:t>Sav1. Türkiye’de Eğitimin Ulusal ve Evrensel Boyutlarda Öngörülen Hedeflerin Gerçekleştirilmesinde Bazı Sorunlar Yaşanmaktadır.</a:t>
            </a:r>
          </a:p>
          <a:p>
            <a:pPr marL="0" indent="0">
              <a:buNone/>
            </a:pPr>
            <a:r>
              <a:rPr lang="tr-TR" sz="1600" dirty="0" smtClean="0"/>
              <a:t>Sav2.  Türkiye’de Eğitimden Beklentileri Günlük ve Dönemsel Sorunlar Belirlemektedir.</a:t>
            </a:r>
          </a:p>
          <a:p>
            <a:pPr marL="0" indent="0">
              <a:buNone/>
            </a:pPr>
            <a:r>
              <a:rPr lang="tr-TR" sz="1600" dirty="0" smtClean="0"/>
              <a:t>Sav.3  Türk Eğitim Sisteminde Programlar Mevcut Haliyle  Değişim Kültürünün Beklentileriyle Uyarlılık Göstermemektedir.</a:t>
            </a:r>
          </a:p>
          <a:p>
            <a:pPr marL="0" indent="0">
              <a:buNone/>
            </a:pPr>
            <a:r>
              <a:rPr lang="tr-TR" dirty="0" smtClean="0"/>
              <a:t>-Program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572885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EĞİTİMDE FIRSAT EŞİTLİĞİ OLGUSU</a:t>
            </a:r>
            <a:endParaRPr lang="tr-T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2769833"/>
            <a:ext cx="5622492" cy="3539527"/>
          </a:xfrm>
        </p:spPr>
        <p:txBody>
          <a:bodyPr>
            <a:normAutofit/>
          </a:bodyPr>
          <a:lstStyle/>
          <a:p>
            <a:r>
              <a:rPr lang="tr-TR" dirty="0" smtClean="0"/>
              <a:t>Türkiye’de Eğitimde Fırsat Eşitliği:</a:t>
            </a:r>
          </a:p>
          <a:p>
            <a:pPr marL="0" indent="0">
              <a:buNone/>
            </a:pPr>
            <a:r>
              <a:rPr lang="tr-TR" dirty="0" smtClean="0"/>
              <a:t>1)Coğrafi Etkenler: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-Köy ve Kent Ayrımı</a:t>
            </a:r>
          </a:p>
          <a:p>
            <a:pPr marL="0" indent="0">
              <a:buNone/>
            </a:pPr>
            <a:r>
              <a:rPr lang="tr-TR" dirty="0" smtClean="0"/>
              <a:t> -Bölgesel Ayırım</a:t>
            </a:r>
          </a:p>
          <a:p>
            <a:pPr marL="0" indent="0">
              <a:buNone/>
            </a:pPr>
            <a:r>
              <a:rPr lang="tr-TR" dirty="0" smtClean="0"/>
              <a:t>2)Sosyal Etkenler: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-Cins Ayrımı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-Etnik Gruplar,Din ve Dil Ayrımı</a:t>
            </a:r>
          </a:p>
          <a:p>
            <a:pPr marL="0" indent="0">
              <a:buNone/>
            </a:pPr>
            <a:r>
              <a:rPr lang="tr-TR" dirty="0" smtClean="0"/>
              <a:t>3)Nüfus Etkeni</a:t>
            </a:r>
          </a:p>
          <a:p>
            <a:pPr marL="0" indent="0">
              <a:buNone/>
            </a:pPr>
            <a:r>
              <a:rPr lang="tr-TR" dirty="0" smtClean="0"/>
              <a:t>4)Politik Etkenler</a:t>
            </a:r>
          </a:p>
          <a:p>
            <a:endParaRPr lang="tr-TR" dirty="0"/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43345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8458200" cy="6857999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6600"/>
                </a:solidFill>
              </a:rPr>
              <a:t>EĞİTİMDE EŞİTLİK HAYAL MİDİR?</a:t>
            </a:r>
            <a:endParaRPr lang="tr-TR" sz="5400" dirty="0">
              <a:solidFill>
                <a:srgbClr val="FF66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81</TotalTime>
  <Words>299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Perspective</vt:lpstr>
      <vt:lpstr>TOPLUMSAL BİR KURUM OLARAK EĞİTİM</vt:lpstr>
      <vt:lpstr>EĞİTİM NEDİR?</vt:lpstr>
      <vt:lpstr>PowerPoint Presentation</vt:lpstr>
      <vt:lpstr>TÜRK EĞİTİM SİSTEMİ VE EĞİTİMİN MİLLİLİĞİ SORUNU</vt:lpstr>
      <vt:lpstr>TÜRK EĞİTİM SİSTEMİNDEKİ SORUNLAR</vt:lpstr>
      <vt:lpstr>EĞİTİMDE FIRSAT EŞİTLİĞİ OLGUSU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BİR KURUM OLARAK EĞİTİM</dc:title>
  <dc:creator>PC</dc:creator>
  <cp:lastModifiedBy>PC</cp:lastModifiedBy>
  <cp:revision>9</cp:revision>
  <dcterms:created xsi:type="dcterms:W3CDTF">2006-08-16T00:00:00Z</dcterms:created>
  <dcterms:modified xsi:type="dcterms:W3CDTF">2017-12-15T16:23:27Z</dcterms:modified>
</cp:coreProperties>
</file>