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7" r:id="rId8"/>
    <p:sldId id="268" r:id="rId9"/>
    <p:sldId id="269" r:id="rId10"/>
    <p:sldId id="270" r:id="rId11"/>
    <p:sldId id="271" r:id="rId12"/>
    <p:sldId id="272" r:id="rId13"/>
    <p:sldId id="266"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32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27.7.2018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800" b="1" dirty="0"/>
              <a:t>İNSAN HAKLARI EĞİTİMİNİN HUKUKSAL TEMELLERİ</a:t>
            </a:r>
            <a:r>
              <a:rPr lang="en-US" sz="4800" dirty="0"/>
              <a:t/>
            </a:r>
            <a:br>
              <a:rPr lang="en-US" sz="4800" dirty="0"/>
            </a:br>
            <a:r>
              <a:rPr lang="tr-TR" b="1" dirty="0" smtClean="0"/>
              <a:t/>
            </a:r>
            <a:br>
              <a:rPr lang="tr-TR" b="1" dirty="0" smtClean="0"/>
            </a:br>
            <a:r>
              <a:rPr lang="tr-TR" sz="4000" b="1" dirty="0" smtClean="0"/>
              <a:t>Prof. Dr. Yasemin KARAMAN KEPENEKCİ</a:t>
            </a:r>
            <a:r>
              <a:rPr lang="tr-TR" b="1" dirty="0" smtClean="0"/>
              <a:t/>
            </a:r>
            <a:br>
              <a:rPr lang="tr-TR" b="1" dirty="0" smtClean="0"/>
            </a:b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1.  Bazı Belgeler</a:t>
            </a:r>
            <a:r>
              <a:rPr lang="en-US" dirty="0"/>
              <a:t/>
            </a:r>
            <a:br>
              <a:rPr lang="en-US" dirty="0"/>
            </a:br>
            <a:endParaRPr lang="en-US" dirty="0"/>
          </a:p>
        </p:txBody>
      </p:sp>
      <p:sp>
        <p:nvSpPr>
          <p:cNvPr id="3" name="İçerik Yer Tutucusu 2"/>
          <p:cNvSpPr>
            <a:spLocks noGrp="1"/>
          </p:cNvSpPr>
          <p:nvPr>
            <p:ph idx="1"/>
          </p:nvPr>
        </p:nvSpPr>
        <p:spPr/>
        <p:txBody>
          <a:bodyPr>
            <a:normAutofit fontScale="85000" lnSpcReduction="10000"/>
          </a:bodyPr>
          <a:lstStyle/>
          <a:p>
            <a:pPr marL="0" indent="0">
              <a:buNone/>
            </a:pPr>
            <a:r>
              <a:rPr lang="tr-TR" dirty="0"/>
              <a:t>a)  İnsan Hakları Evrensel Bildirgesi</a:t>
            </a:r>
            <a:endParaRPr lang="en-US" dirty="0"/>
          </a:p>
          <a:p>
            <a:pPr marL="0" indent="0">
              <a:buNone/>
            </a:pPr>
            <a:r>
              <a:rPr lang="tr-TR" dirty="0"/>
              <a:t>b) Avrupa İnsan Hakları Sözleşmesi</a:t>
            </a:r>
            <a:endParaRPr lang="en-US" dirty="0"/>
          </a:p>
          <a:p>
            <a:pPr marL="0" indent="0">
              <a:buNone/>
            </a:pPr>
            <a:r>
              <a:rPr lang="tr-TR" dirty="0"/>
              <a:t>c) Çocuk Haklarına Dair Sözleşme</a:t>
            </a:r>
            <a:endParaRPr lang="en-US" dirty="0"/>
          </a:p>
          <a:p>
            <a:pPr marL="0" indent="0">
              <a:buNone/>
            </a:pPr>
            <a:r>
              <a:rPr lang="tr-TR" dirty="0"/>
              <a:t>d) UNESCO Uluslararası Anlayış, İşbirliği ve Barış İçin Eğitim ve İnsan Haklarına ve Temel Özgürlüklere İlişkin Eğitim Tavsiye Kararı</a:t>
            </a:r>
            <a:endParaRPr lang="en-US" dirty="0"/>
          </a:p>
          <a:p>
            <a:pPr marL="0" indent="0">
              <a:buNone/>
            </a:pPr>
            <a:r>
              <a:rPr lang="tr-TR" dirty="0"/>
              <a:t>e) Avrupa Konseyi, İnsan Hakları Öğretimi Kararı</a:t>
            </a:r>
            <a:endParaRPr lang="en-US" dirty="0"/>
          </a:p>
          <a:p>
            <a:pPr marL="0" indent="0">
              <a:buNone/>
            </a:pPr>
            <a:r>
              <a:rPr lang="tr-TR" dirty="0"/>
              <a:t>f) Avrupa Konseyi, Okullarda İnsan Hakları Öğretim ve Öğrenimi Tavsiye Kararı</a:t>
            </a:r>
            <a:endParaRPr lang="en-US" dirty="0"/>
          </a:p>
          <a:p>
            <a:pPr marL="0" indent="0">
              <a:buNone/>
            </a:pPr>
            <a:r>
              <a:rPr lang="tr-TR" dirty="0"/>
              <a:t>g) BM İnsan Hakları Eğitimi On Yılı, Genel Kurul Kararı</a:t>
            </a:r>
            <a:endParaRPr lang="en-US" dirty="0"/>
          </a:p>
          <a:p>
            <a:endParaRPr lang="en-US" dirty="0"/>
          </a:p>
        </p:txBody>
      </p:sp>
    </p:spTree>
    <p:extLst>
      <p:ext uri="{BB962C8B-B14F-4D97-AF65-F5344CB8AC3E}">
        <p14:creationId xmlns:p14="http://schemas.microsoft.com/office/powerpoint/2010/main" val="3175119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2. Bazı Toplantılar</a:t>
            </a:r>
            <a:r>
              <a:rPr lang="en-US" dirty="0"/>
              <a:t/>
            </a:r>
            <a:br>
              <a:rPr lang="en-US" dirty="0"/>
            </a:br>
            <a:endParaRPr lang="en-US" dirty="0"/>
          </a:p>
        </p:txBody>
      </p:sp>
      <p:sp>
        <p:nvSpPr>
          <p:cNvPr id="3" name="İçerik Yer Tutucusu 2"/>
          <p:cNvSpPr>
            <a:spLocks noGrp="1"/>
          </p:cNvSpPr>
          <p:nvPr>
            <p:ph idx="1"/>
          </p:nvPr>
        </p:nvSpPr>
        <p:spPr/>
        <p:txBody>
          <a:bodyPr/>
          <a:lstStyle/>
          <a:p>
            <a:pPr marL="0" indent="0">
              <a:buNone/>
            </a:pPr>
            <a:r>
              <a:rPr lang="tr-TR" dirty="0"/>
              <a:t>a) İnsan Hakları Öğretimi Uluslararası Kongresi (Viyana, 1978)</a:t>
            </a:r>
            <a:endParaRPr lang="en-US" dirty="0"/>
          </a:p>
          <a:p>
            <a:pPr marL="0" indent="0">
              <a:buNone/>
            </a:pPr>
            <a:r>
              <a:rPr lang="tr-TR" dirty="0"/>
              <a:t>b)  İnsan Hakları Öğretimi Bilgi ve Belge Uluslararası Kongresi (Malta, 1987)</a:t>
            </a:r>
            <a:endParaRPr lang="en-US" dirty="0"/>
          </a:p>
          <a:p>
            <a:pPr marL="0" indent="0">
              <a:buNone/>
            </a:pPr>
            <a:r>
              <a:rPr lang="tr-TR" dirty="0"/>
              <a:t>c) İnsan Hakları ve Demokrasi Eğitimi Uluslararası Kongresi  (</a:t>
            </a:r>
            <a:r>
              <a:rPr lang="tr-TR" dirty="0" err="1"/>
              <a:t>Montréal</a:t>
            </a:r>
            <a:r>
              <a:rPr lang="tr-TR" dirty="0"/>
              <a:t>, 1993)</a:t>
            </a:r>
            <a:endParaRPr lang="en-US" dirty="0"/>
          </a:p>
          <a:p>
            <a:pPr marL="0" indent="0">
              <a:buNone/>
            </a:pPr>
            <a:r>
              <a:rPr lang="tr-TR" dirty="0"/>
              <a:t>d) İnsan Hakları Dünya Konferansı: Viyana Bildirgesi ve Eylem Programı</a:t>
            </a:r>
            <a:r>
              <a:rPr lang="tr-TR" baseline="30000" dirty="0"/>
              <a:t> </a:t>
            </a:r>
            <a:r>
              <a:rPr lang="tr-TR" dirty="0"/>
              <a:t>(Viyana, 1993)</a:t>
            </a:r>
            <a:endParaRPr lang="en-US" dirty="0"/>
          </a:p>
          <a:p>
            <a:endParaRPr lang="en-US" dirty="0"/>
          </a:p>
        </p:txBody>
      </p:sp>
    </p:spTree>
    <p:extLst>
      <p:ext uri="{BB962C8B-B14F-4D97-AF65-F5344CB8AC3E}">
        <p14:creationId xmlns:p14="http://schemas.microsoft.com/office/powerpoint/2010/main" val="1824030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tr-TR" b="1" smtClean="0"/>
              <a:t>Kaynak</a:t>
            </a:r>
            <a:endParaRPr lang="en-US" dirty="0"/>
          </a:p>
          <a:p>
            <a:pPr marL="0" indent="0">
              <a:buNone/>
            </a:pPr>
            <a:r>
              <a:rPr lang="tr-TR" dirty="0"/>
              <a:t>Karaman-</a:t>
            </a:r>
            <a:r>
              <a:rPr lang="tr-TR" dirty="0" err="1"/>
              <a:t>Kepenekci</a:t>
            </a:r>
            <a:r>
              <a:rPr lang="tr-TR" dirty="0"/>
              <a:t>, Y. (2000) </a:t>
            </a:r>
            <a:r>
              <a:rPr lang="tr-TR" b="1" dirty="0"/>
              <a:t>İnsan Hakları Eğitimi</a:t>
            </a:r>
            <a:r>
              <a:rPr lang="tr-TR" dirty="0"/>
              <a:t>, Ankara: Anı Yayıncılık, 191 s.</a:t>
            </a:r>
            <a:endParaRPr lang="en-US" dirty="0"/>
          </a:p>
          <a:p>
            <a:endParaRPr lang="en-US" dirty="0"/>
          </a:p>
        </p:txBody>
      </p:sp>
    </p:spTree>
    <p:extLst>
      <p:ext uri="{BB962C8B-B14F-4D97-AF65-F5344CB8AC3E}">
        <p14:creationId xmlns:p14="http://schemas.microsoft.com/office/powerpoint/2010/main" val="3955172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b="1" dirty="0"/>
          </a:p>
        </p:txBody>
      </p:sp>
      <p:sp>
        <p:nvSpPr>
          <p:cNvPr id="3" name="2 İçerik Yer Tutucusu"/>
          <p:cNvSpPr>
            <a:spLocks noGrp="1"/>
          </p:cNvSpPr>
          <p:nvPr>
            <p:ph idx="1"/>
          </p:nvPr>
        </p:nvSpPr>
        <p:spPr/>
        <p:txBody>
          <a:bodyPr>
            <a:normAutofit/>
          </a:bodyPr>
          <a:lstStyle/>
          <a:p>
            <a:pPr marL="0" indent="0" algn="ctr">
              <a:buNone/>
            </a:pPr>
            <a:r>
              <a:rPr lang="tr-TR" sz="4000" b="1" dirty="0"/>
              <a:t>A-Ulusal Düzenlemeler</a:t>
            </a:r>
            <a:r>
              <a:rPr lang="en-US" sz="4000" b="1" i="1" dirty="0"/>
              <a:t/>
            </a:r>
            <a:br>
              <a:rPr lang="en-US" sz="4000" b="1" i="1" dirty="0"/>
            </a:br>
            <a:endParaRPr lang="tr-TR" sz="4000" b="1"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endParaRPr lang="tr-TR" dirty="0"/>
          </a:p>
        </p:txBody>
      </p:sp>
      <p:sp>
        <p:nvSpPr>
          <p:cNvPr id="3" name="2 İçerik Yer Tutucusu"/>
          <p:cNvSpPr>
            <a:spLocks noGrp="1"/>
          </p:cNvSpPr>
          <p:nvPr>
            <p:ph idx="1"/>
          </p:nvPr>
        </p:nvSpPr>
        <p:spPr/>
        <p:txBody>
          <a:bodyPr>
            <a:normAutofit fontScale="92500" lnSpcReduction="10000"/>
          </a:bodyPr>
          <a:lstStyle/>
          <a:p>
            <a:pPr marL="0" indent="360363" algn="just">
              <a:buNone/>
            </a:pPr>
            <a:r>
              <a:rPr lang="tr-TR" dirty="0"/>
              <a:t>1982 Anayasası, bütün diğer anayasalar gibi, insan hak ve özgürlükleri ile ilgili hükümler içermektedir. 1982 Anayasası’nın insan hakları eğitimi ile ilişkilendirilebilecek hükümleri Başlangıç bölümünde yer almaktadır. Örneğin, bu bölümde, “Her Türk vatandaşının bu anayasadaki temel hak ve hürriyetlerden ... yararlanarak ... onurlu bir hayat sürdürme maddi ve manevi varlığını bu yönde geliştirme hak ve yetkisine doğuştan sahip olduğu“ hükmüne yer verilmiştir.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1982 Anayasası' </a:t>
            </a:r>
            <a:r>
              <a:rPr lang="tr-TR" dirty="0" err="1"/>
              <a:t>nın</a:t>
            </a:r>
            <a:r>
              <a:rPr lang="tr-TR" dirty="0"/>
              <a:t> başlangıç bölümünde, “Topluca Türk vatandaşlarının ... birbirinin hak ve hürriyetlerine kesin saygı, karşılıklı içten sevgi ve kardeşlik duygularıyla ... huzurlu bir hayat talebine hakları bulunduğu“ şeklinde bir ifadeye de yer verilmiştir. Belirtilen hükümlerin uygulanabilmesi, diğer bir deyişle, T.C. vatandaşlarının temel hak ve özgürlüklerini kullanabilmesi ve başkalarının haklarına saygı duymasının sağlanabilmesi başta insan hakları alanında verilebilecek bir eğitim sayesinde gerçekleşebilir.</a:t>
            </a:r>
            <a:endParaRPr lang="en-US" dirty="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4000" dirty="0"/>
          </a:p>
        </p:txBody>
      </p:sp>
      <p:sp>
        <p:nvSpPr>
          <p:cNvPr id="3" name="2 İçerik Yer Tutucusu"/>
          <p:cNvSpPr>
            <a:spLocks noGrp="1"/>
          </p:cNvSpPr>
          <p:nvPr>
            <p:ph idx="1"/>
          </p:nvPr>
        </p:nvSpPr>
        <p:spPr/>
        <p:txBody>
          <a:bodyPr>
            <a:normAutofit fontScale="77500" lnSpcReduction="20000"/>
          </a:bodyPr>
          <a:lstStyle/>
          <a:p>
            <a:pPr indent="342900" algn="ctr" eaLnBrk="0" hangingPunct="0"/>
            <a:endParaRPr lang="tr-TR" dirty="0" smtClean="0">
              <a:latin typeface="Arial" charset="0"/>
            </a:endParaRPr>
          </a:p>
          <a:p>
            <a:r>
              <a:rPr lang="tr-TR" dirty="0"/>
              <a:t>14 Haziran 1973 tarih ve 1739 sayılı Milli Eğitim Temel Kanunu’ </a:t>
            </a:r>
            <a:r>
              <a:rPr lang="tr-TR" dirty="0" err="1"/>
              <a:t>nun</a:t>
            </a:r>
            <a:r>
              <a:rPr lang="tr-TR" dirty="0"/>
              <a:t> 2. maddesinde, Türk ulusunun tüm bireylerinin yetiştirilmesinde öngörülen genel amaçlar saptanmıştır. Bu amaçlardan ikisinde “insan </a:t>
            </a:r>
            <a:r>
              <a:rPr lang="tr-TR" dirty="0" err="1"/>
              <a:t>hakları”ndan</a:t>
            </a:r>
            <a:r>
              <a:rPr lang="tr-TR" dirty="0"/>
              <a:t> söz edilmiştir. Ancak doğrudan ve açık bir anlatımla vatandaşlara haklarının öğretilmesi ve onlara hak bilinci kazandırılması öngörülmemiştir. Ama yasanın 16 Haziran 1983 tarih ve 2842 sayılı yasayla değiştirilen 2. maddesinin 1. bendinde tüm bireyleri Türk ulusunun değerlerini benimseyen, koruyan ve geliştiren, ailesini, yurdunu ve ulusunu seven ve temel nitelikleri Anayasa da belirtilen T. C. ‘ ne karşı görev ve sorumluluklarını bilen yurttaşlar olarak yetiştirmek amaçlanmıştır.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b="1" dirty="0" smtClean="0">
                <a:sym typeface="Symbol" pitchFamily="18" charset="2"/>
              </a:rPr>
              <a:t/>
            </a:r>
            <a:br>
              <a:rPr lang="tr-TR" b="1" dirty="0" smtClean="0">
                <a:sym typeface="Symbol" pitchFamily="18" charset="2"/>
              </a:rPr>
            </a:br>
            <a:endParaRPr lang="tr-TR" b="1" dirty="0"/>
          </a:p>
        </p:txBody>
      </p:sp>
      <p:sp>
        <p:nvSpPr>
          <p:cNvPr id="3" name="2 İçerik Yer Tutucusu"/>
          <p:cNvSpPr>
            <a:spLocks noGrp="1"/>
          </p:cNvSpPr>
          <p:nvPr>
            <p:ph idx="1"/>
          </p:nvPr>
        </p:nvSpPr>
        <p:spPr>
          <a:xfrm>
            <a:off x="457200" y="1428736"/>
            <a:ext cx="8229600" cy="4857784"/>
          </a:xfrm>
        </p:spPr>
        <p:txBody>
          <a:bodyPr>
            <a:normAutofit/>
          </a:bodyPr>
          <a:lstStyle/>
          <a:p>
            <a:r>
              <a:rPr lang="tr-TR" dirty="0"/>
              <a:t>Maddenin 2. bendinde ise bireylerin çeşitli yönlerden gelişmiş bir kişiliği, özgür ve bilimsel düşünme gücü olan ve “ insan haklarına saygılı “ kişiler olarak yetiştirilmesinin amaçlandığı belirtilmiştir. Ayrıca aynı kanunda milli eğitimin temel ilkeleri arasında demokrasi eğitimi de ayrı bir ilke olarak belirtilmiştir.</a:t>
            </a:r>
            <a:endParaRPr lang="en-US"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a:t>Milli Eğitim </a:t>
            </a:r>
            <a:r>
              <a:rPr lang="tr-TR" dirty="0" err="1"/>
              <a:t>Şuraları’nda</a:t>
            </a:r>
            <a:r>
              <a:rPr lang="tr-TR" dirty="0"/>
              <a:t> da yer yer demokrasi eğitiminin yaygınlaştırılmasına yer verilmiştir. Örneğin 12. Milli Eğitim Şurasının eğitim programları komisyonunda yapılan teklifler arasında öğretim programlarının düzenlenmesinde sevgi esasına dayanan demokratik davranış geliştirme yanında hür düşünce ve hoşgörüyü geliştirme de hedeflenmiştir.</a:t>
            </a:r>
            <a:endParaRPr lang="en-US" dirty="0"/>
          </a:p>
          <a:p>
            <a:endParaRPr lang="en-US" dirty="0"/>
          </a:p>
        </p:txBody>
      </p:sp>
    </p:spTree>
    <p:extLst>
      <p:ext uri="{BB962C8B-B14F-4D97-AF65-F5344CB8AC3E}">
        <p14:creationId xmlns:p14="http://schemas.microsoft.com/office/powerpoint/2010/main" val="3919111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endParaRPr lang="tr-TR" b="1" dirty="0" smtClean="0"/>
          </a:p>
          <a:p>
            <a:pPr marL="0" indent="0">
              <a:buNone/>
            </a:pPr>
            <a:r>
              <a:rPr lang="tr-TR" sz="4000" b="1" dirty="0" smtClean="0"/>
              <a:t>B-Uluslararası </a:t>
            </a:r>
            <a:r>
              <a:rPr lang="tr-TR" sz="4000" b="1" dirty="0"/>
              <a:t>Düzenlemeler</a:t>
            </a:r>
            <a:endParaRPr lang="en-US" sz="4000" dirty="0"/>
          </a:p>
          <a:p>
            <a:endParaRPr lang="en-US" dirty="0"/>
          </a:p>
        </p:txBody>
      </p:sp>
    </p:spTree>
    <p:extLst>
      <p:ext uri="{BB962C8B-B14F-4D97-AF65-F5344CB8AC3E}">
        <p14:creationId xmlns:p14="http://schemas.microsoft.com/office/powerpoint/2010/main" val="3577987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r>
              <a:rPr lang="tr-TR" dirty="0"/>
              <a:t>Uluslararası hukukta da insan hakları eğitimi bir yükümlülük olarak yerini almaktadır. İnsan hakları öğretim ve eğitimi, uluslararası sözleşmeleri ve bu konuyu düzenleyen değişik nitelikteki öteki belgeleri kabul eden ve uluslararası kuruluşlara üye olan devletlere yüklenen bir yükümlülüktür. Nitekim Birleşmiş </a:t>
            </a:r>
            <a:r>
              <a:rPr lang="tr-TR" dirty="0" err="1"/>
              <a:t>Milletler’in</a:t>
            </a:r>
            <a:r>
              <a:rPr lang="tr-TR" dirty="0"/>
              <a:t> ve Avrupa Konseyi’nin belgelerinde insan haklarına ve temel özgürlüklerine saygıyı güçlendirme amacı vurgulanmıştır.</a:t>
            </a:r>
            <a:endParaRPr lang="en-US" dirty="0"/>
          </a:p>
          <a:p>
            <a:endParaRPr lang="en-US" dirty="0"/>
          </a:p>
        </p:txBody>
      </p:sp>
    </p:spTree>
    <p:extLst>
      <p:ext uri="{BB962C8B-B14F-4D97-AF65-F5344CB8AC3E}">
        <p14:creationId xmlns:p14="http://schemas.microsoft.com/office/powerpoint/2010/main" val="289768099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566</Words>
  <Application>Microsoft Office PowerPoint</Application>
  <PresentationFormat>Ekran Gösterisi (4:3)</PresentationFormat>
  <Paragraphs>31</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Symbol</vt:lpstr>
      <vt:lpstr>Ofis Teması</vt:lpstr>
      <vt:lpstr>İNSAN HAKLARI EĞİTİMİNİN HUKUKSAL TEMELLERİ  Prof. Dr. Yasemin KARAMAN KEPENEKCİ  Ankara Üniversitesi Eğitim Bilimleri Fakültesi</vt:lpstr>
      <vt:lpstr>PowerPoint Sunusu</vt:lpstr>
      <vt:lpstr>  </vt:lpstr>
      <vt:lpstr>PowerPoint Sunusu</vt:lpstr>
      <vt:lpstr>PowerPoint Sunusu</vt:lpstr>
      <vt:lpstr>  </vt:lpstr>
      <vt:lpstr>PowerPoint Sunusu</vt:lpstr>
      <vt:lpstr>PowerPoint Sunusu</vt:lpstr>
      <vt:lpstr>PowerPoint Sunusu</vt:lpstr>
      <vt:lpstr>1.  Bazı Belgeler </vt:lpstr>
      <vt:lpstr>2. Bazı Toplantılar </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ENSTİTÜ_MÜDÜR</cp:lastModifiedBy>
  <cp:revision>23</cp:revision>
  <dcterms:created xsi:type="dcterms:W3CDTF">2014-12-02T07:20:17Z</dcterms:created>
  <dcterms:modified xsi:type="dcterms:W3CDTF">2018-07-27T08:53:43Z</dcterms:modified>
</cp:coreProperties>
</file>