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79" r:id="rId4"/>
    <p:sldId id="297" r:id="rId5"/>
    <p:sldId id="281" r:id="rId6"/>
    <p:sldId id="282" r:id="rId7"/>
    <p:sldId id="283" r:id="rId8"/>
    <p:sldId id="284" r:id="rId9"/>
    <p:sldId id="300" r:id="rId10"/>
    <p:sldId id="287" r:id="rId11"/>
    <p:sldId id="288" r:id="rId12"/>
    <p:sldId id="289" r:id="rId13"/>
    <p:sldId id="290" r:id="rId14"/>
    <p:sldId id="292" r:id="rId15"/>
    <p:sldId id="295" r:id="rId16"/>
    <p:sldId id="30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6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20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67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253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443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428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393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42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568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27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74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SHB229 SİYASET BİLİMİ VE KAMU YÖNETİMİ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Arş. </a:t>
            </a:r>
            <a:r>
              <a:rPr lang="en-US" dirty="0" err="1" smtClean="0"/>
              <a:t>Gör</a:t>
            </a:r>
            <a:r>
              <a:rPr lang="en-US" dirty="0" smtClean="0"/>
              <a:t>. Dr. Burcu </a:t>
            </a:r>
            <a:r>
              <a:rPr lang="en-US" dirty="0" err="1" smtClean="0"/>
              <a:t>Özdemir</a:t>
            </a:r>
            <a:r>
              <a:rPr lang="en-US" dirty="0" smtClean="0"/>
              <a:t> </a:t>
            </a:r>
            <a:r>
              <a:rPr lang="en-US" dirty="0" err="1" smtClean="0"/>
              <a:t>Ocaklı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78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Muhafazakar</a:t>
            </a:r>
            <a:r>
              <a:rPr lang="en-US" dirty="0" smtClean="0"/>
              <a:t> </a:t>
            </a:r>
            <a:r>
              <a:rPr lang="en-US" dirty="0" err="1" smtClean="0"/>
              <a:t>Düşünce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Toplum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Bilgilerimiz</a:t>
            </a:r>
            <a:r>
              <a:rPr lang="en-US" dirty="0" smtClean="0"/>
              <a:t> </a:t>
            </a:r>
            <a:r>
              <a:rPr lang="en-US" dirty="0" err="1" smtClean="0"/>
              <a:t>akla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, </a:t>
            </a:r>
            <a:r>
              <a:rPr lang="en-US" dirty="0" err="1" smtClean="0"/>
              <a:t>tecrübeye</a:t>
            </a:r>
            <a:r>
              <a:rPr lang="en-US" dirty="0" smtClean="0"/>
              <a:t> </a:t>
            </a:r>
            <a:r>
              <a:rPr lang="en-US" dirty="0" err="1" smtClean="0"/>
              <a:t>dayanır</a:t>
            </a:r>
            <a:endParaRPr lang="en-US" dirty="0" smtClean="0"/>
          </a:p>
          <a:p>
            <a:r>
              <a:rPr lang="en-US" b="1" dirty="0" err="1" smtClean="0"/>
              <a:t>Toplumsal</a:t>
            </a:r>
            <a:r>
              <a:rPr lang="en-US" b="1" dirty="0" smtClean="0"/>
              <a:t> </a:t>
            </a:r>
            <a:r>
              <a:rPr lang="en-US" b="1" dirty="0" err="1" smtClean="0"/>
              <a:t>düzen</a:t>
            </a:r>
            <a:r>
              <a:rPr lang="en-US" dirty="0" err="1" smtClean="0"/>
              <a:t>in</a:t>
            </a:r>
            <a:r>
              <a:rPr lang="en-US" dirty="0" smtClean="0"/>
              <a:t> </a:t>
            </a:r>
            <a:r>
              <a:rPr lang="en-US" dirty="0" err="1" smtClean="0"/>
              <a:t>temeli</a:t>
            </a:r>
            <a:r>
              <a:rPr lang="en-US" dirty="0" smtClean="0"/>
              <a:t> </a:t>
            </a:r>
            <a:r>
              <a:rPr lang="en-US" dirty="0" err="1" smtClean="0"/>
              <a:t>mülkiyet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otoritedir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Akrabalık</a:t>
            </a:r>
            <a:r>
              <a:rPr lang="en-US" dirty="0" smtClean="0"/>
              <a:t>, </a:t>
            </a:r>
            <a:r>
              <a:rPr lang="en-US" dirty="0" err="1" smtClean="0"/>
              <a:t>aile</a:t>
            </a:r>
            <a:r>
              <a:rPr lang="en-US" dirty="0" smtClean="0"/>
              <a:t>, </a:t>
            </a:r>
            <a:r>
              <a:rPr lang="en-US" dirty="0" err="1" smtClean="0"/>
              <a:t>komşuluk</a:t>
            </a:r>
            <a:r>
              <a:rPr lang="en-US" dirty="0" smtClean="0"/>
              <a:t>, din, </a:t>
            </a:r>
            <a:r>
              <a:rPr lang="en-US" dirty="0" err="1" smtClean="0"/>
              <a:t>gelenek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görenekler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düzeni</a:t>
            </a:r>
            <a:r>
              <a:rPr lang="en-US" dirty="0" smtClean="0"/>
              <a:t> </a:t>
            </a:r>
            <a:r>
              <a:rPr lang="en-US" dirty="0" err="1" smtClean="0"/>
              <a:t>ayakta</a:t>
            </a:r>
            <a:r>
              <a:rPr lang="en-US" dirty="0" smtClean="0"/>
              <a:t> </a:t>
            </a:r>
            <a:r>
              <a:rPr lang="en-US" dirty="0" err="1" smtClean="0"/>
              <a:t>tutan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sürekliliği</a:t>
            </a:r>
            <a:r>
              <a:rPr lang="en-US" dirty="0" smtClean="0"/>
              <a:t> </a:t>
            </a:r>
            <a:r>
              <a:rPr lang="en-US" dirty="0" err="1" smtClean="0"/>
              <a:t>sağlayan</a:t>
            </a:r>
            <a:r>
              <a:rPr lang="en-US" dirty="0" smtClean="0"/>
              <a:t> </a:t>
            </a:r>
            <a:r>
              <a:rPr lang="en-US" dirty="0" err="1" smtClean="0"/>
              <a:t>mekanizmalardır</a:t>
            </a:r>
            <a:endParaRPr lang="en-US" dirty="0" smtClean="0"/>
          </a:p>
          <a:p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düzen</a:t>
            </a:r>
            <a:r>
              <a:rPr lang="en-US" dirty="0" smtClean="0"/>
              <a:t> </a:t>
            </a:r>
            <a:r>
              <a:rPr lang="en-US" dirty="0" err="1" smtClean="0"/>
              <a:t>mevcut</a:t>
            </a:r>
            <a:r>
              <a:rPr lang="en-US" dirty="0" smtClean="0"/>
              <a:t> </a:t>
            </a:r>
            <a:r>
              <a:rPr lang="en-US" dirty="0" err="1" smtClean="0"/>
              <a:t>düzendir</a:t>
            </a:r>
            <a:r>
              <a:rPr lang="en-US" dirty="0" smtClean="0"/>
              <a:t> (Status-co)</a:t>
            </a:r>
          </a:p>
          <a:p>
            <a:r>
              <a:rPr lang="en-US" dirty="0" err="1" smtClean="0"/>
              <a:t>Süreklilik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istikrar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971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Muhafazakar</a:t>
            </a:r>
            <a:r>
              <a:rPr lang="en-US" dirty="0" smtClean="0"/>
              <a:t> </a:t>
            </a:r>
            <a:r>
              <a:rPr lang="en-US" dirty="0" err="1" smtClean="0"/>
              <a:t>düşüncede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otorite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otorite</a:t>
            </a:r>
            <a:r>
              <a:rPr lang="en-US" dirty="0" smtClean="0"/>
              <a:t> (</a:t>
            </a:r>
            <a:r>
              <a:rPr lang="en-US" dirty="0" err="1" smtClean="0"/>
              <a:t>devlet</a:t>
            </a:r>
            <a:r>
              <a:rPr lang="en-US" dirty="0" smtClean="0"/>
              <a:t>) </a:t>
            </a:r>
            <a:r>
              <a:rPr lang="en-US" dirty="0" err="1" smtClean="0"/>
              <a:t>toplumdaki</a:t>
            </a:r>
            <a:r>
              <a:rPr lang="en-US" dirty="0" smtClean="0"/>
              <a:t> </a:t>
            </a:r>
            <a:r>
              <a:rPr lang="en-US" dirty="0" err="1" smtClean="0"/>
              <a:t>hiyerarşik</a:t>
            </a:r>
            <a:r>
              <a:rPr lang="en-US" dirty="0" smtClean="0"/>
              <a:t> </a:t>
            </a:r>
            <a:r>
              <a:rPr lang="en-US" dirty="0" err="1" smtClean="0"/>
              <a:t>yapının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üst</a:t>
            </a:r>
            <a:r>
              <a:rPr lang="en-US" dirty="0" smtClean="0"/>
              <a:t> </a:t>
            </a:r>
            <a:r>
              <a:rPr lang="en-US" dirty="0" err="1" smtClean="0"/>
              <a:t>formudur</a:t>
            </a:r>
            <a:endParaRPr lang="en-US" dirty="0" smtClean="0"/>
          </a:p>
          <a:p>
            <a:r>
              <a:rPr lang="en-US" dirty="0" err="1" smtClean="0"/>
              <a:t>Toplum</a:t>
            </a:r>
            <a:r>
              <a:rPr lang="en-US" dirty="0" smtClean="0"/>
              <a:t> </a:t>
            </a:r>
            <a:r>
              <a:rPr lang="en-US" dirty="0" err="1" smtClean="0"/>
              <a:t>insanın</a:t>
            </a:r>
            <a:r>
              <a:rPr lang="en-US" dirty="0" smtClean="0"/>
              <a:t> </a:t>
            </a:r>
            <a:r>
              <a:rPr lang="en-US" dirty="0" err="1" smtClean="0"/>
              <a:t>bedenini</a:t>
            </a:r>
            <a:r>
              <a:rPr lang="en-US" dirty="0" smtClean="0"/>
              <a:t>, </a:t>
            </a:r>
            <a:r>
              <a:rPr lang="en-US" dirty="0" err="1" smtClean="0"/>
              <a:t>otorite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beynini</a:t>
            </a:r>
            <a:r>
              <a:rPr lang="en-US" dirty="0" smtClean="0"/>
              <a:t> </a:t>
            </a:r>
            <a:r>
              <a:rPr lang="en-US" dirty="0" err="1" smtClean="0"/>
              <a:t>oluşturur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Güçlü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otoriteyle</a:t>
            </a:r>
            <a:r>
              <a:rPr lang="en-US" dirty="0" smtClean="0"/>
              <a:t> </a:t>
            </a:r>
            <a:r>
              <a:rPr lang="en-US" dirty="0" err="1" smtClean="0"/>
              <a:t>toplumun</a:t>
            </a:r>
            <a:r>
              <a:rPr lang="en-US" dirty="0" smtClean="0"/>
              <a:t> </a:t>
            </a:r>
            <a:r>
              <a:rPr lang="en-US" dirty="0" err="1" smtClean="0"/>
              <a:t>düzeni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devamı</a:t>
            </a:r>
            <a:r>
              <a:rPr lang="en-US" dirty="0" smtClean="0"/>
              <a:t> </a:t>
            </a:r>
            <a:r>
              <a:rPr lang="en-US" dirty="0" err="1" smtClean="0"/>
              <a:t>söz</a:t>
            </a:r>
            <a:r>
              <a:rPr lang="en-US" dirty="0" smtClean="0"/>
              <a:t> </a:t>
            </a:r>
            <a:r>
              <a:rPr lang="en-US" dirty="0" err="1" smtClean="0"/>
              <a:t>konusu</a:t>
            </a:r>
            <a:r>
              <a:rPr lang="en-US" dirty="0" smtClean="0"/>
              <a:t> </a:t>
            </a:r>
            <a:r>
              <a:rPr lang="en-US" dirty="0" err="1" smtClean="0"/>
              <a:t>olabilir</a:t>
            </a:r>
            <a:endParaRPr lang="en-US" dirty="0" smtClean="0"/>
          </a:p>
          <a:p>
            <a:r>
              <a:rPr lang="en-US" dirty="0" err="1" smtClean="0"/>
              <a:t>Otoritenin</a:t>
            </a:r>
            <a:r>
              <a:rPr lang="en-US" dirty="0" smtClean="0"/>
              <a:t> </a:t>
            </a:r>
            <a:r>
              <a:rPr lang="en-US" dirty="0" err="1" smtClean="0"/>
              <a:t>temeli</a:t>
            </a:r>
            <a:r>
              <a:rPr lang="en-US" dirty="0" smtClean="0"/>
              <a:t> </a:t>
            </a:r>
            <a:r>
              <a:rPr lang="en-US" dirty="0" err="1" smtClean="0"/>
              <a:t>sözleşmeye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, </a:t>
            </a:r>
            <a:r>
              <a:rPr lang="en-US" dirty="0" err="1" smtClean="0"/>
              <a:t>sadakate</a:t>
            </a:r>
            <a:r>
              <a:rPr lang="en-US" dirty="0" smtClean="0"/>
              <a:t> </a:t>
            </a:r>
            <a:r>
              <a:rPr lang="en-US" dirty="0" err="1" smtClean="0"/>
              <a:t>dayanır</a:t>
            </a:r>
            <a:r>
              <a:rPr lang="en-US" dirty="0" smtClean="0"/>
              <a:t>.</a:t>
            </a:r>
          </a:p>
          <a:p>
            <a:r>
              <a:rPr lang="en-US" dirty="0" smtClean="0"/>
              <a:t>Liberal </a:t>
            </a:r>
            <a:r>
              <a:rPr lang="en-US" dirty="0" err="1" smtClean="0"/>
              <a:t>muhafazakarlık</a:t>
            </a:r>
            <a:endParaRPr lang="en-US" dirty="0" smtClean="0"/>
          </a:p>
          <a:p>
            <a:r>
              <a:rPr lang="en-US" dirty="0" err="1" smtClean="0"/>
              <a:t>Otoriter</a:t>
            </a:r>
            <a:r>
              <a:rPr lang="en-US" dirty="0" smtClean="0"/>
              <a:t> </a:t>
            </a:r>
            <a:r>
              <a:rPr lang="en-US" dirty="0" err="1" smtClean="0"/>
              <a:t>muhafazakarlık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354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SOSYALİZM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Avrupa’da</a:t>
            </a:r>
            <a:r>
              <a:rPr lang="en-US" dirty="0" smtClean="0"/>
              <a:t> </a:t>
            </a:r>
            <a:r>
              <a:rPr lang="en-US" dirty="0" err="1" smtClean="0"/>
              <a:t>gerçekleşen</a:t>
            </a:r>
            <a:r>
              <a:rPr lang="en-US" dirty="0" smtClean="0"/>
              <a:t> </a:t>
            </a:r>
            <a:r>
              <a:rPr lang="en-US" dirty="0" err="1" smtClean="0"/>
              <a:t>sanayi</a:t>
            </a:r>
            <a:r>
              <a:rPr lang="en-US" dirty="0" smtClean="0"/>
              <a:t> </a:t>
            </a:r>
            <a:r>
              <a:rPr lang="en-US" dirty="0" err="1" smtClean="0"/>
              <a:t>devrimine</a:t>
            </a:r>
            <a:r>
              <a:rPr lang="en-US" dirty="0" smtClean="0"/>
              <a:t> </a:t>
            </a:r>
            <a:r>
              <a:rPr lang="en-US" dirty="0" err="1" smtClean="0"/>
              <a:t>tepki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çıkmıştır</a:t>
            </a:r>
            <a:endParaRPr lang="en-US" dirty="0" smtClean="0"/>
          </a:p>
          <a:p>
            <a:r>
              <a:rPr lang="en-US" dirty="0" err="1" smtClean="0"/>
              <a:t>Sömürünün</a:t>
            </a:r>
            <a:r>
              <a:rPr lang="en-US" dirty="0" smtClean="0"/>
              <a:t> </a:t>
            </a:r>
            <a:r>
              <a:rPr lang="en-US" dirty="0" err="1" smtClean="0"/>
              <a:t>olmadığı</a:t>
            </a:r>
            <a:r>
              <a:rPr lang="en-US" dirty="0" smtClean="0"/>
              <a:t> , </a:t>
            </a:r>
            <a:r>
              <a:rPr lang="en-US" dirty="0" err="1" smtClean="0"/>
              <a:t>devletten</a:t>
            </a:r>
            <a:r>
              <a:rPr lang="en-US" dirty="0" smtClean="0"/>
              <a:t>,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sınıflardan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mülkiyetten</a:t>
            </a:r>
            <a:r>
              <a:rPr lang="en-US" dirty="0" smtClean="0"/>
              <a:t> </a:t>
            </a:r>
            <a:r>
              <a:rPr lang="en-US" dirty="0" err="1" smtClean="0"/>
              <a:t>arınmış</a:t>
            </a:r>
            <a:r>
              <a:rPr lang="en-US" dirty="0" smtClean="0"/>
              <a:t>, </a:t>
            </a:r>
            <a:r>
              <a:rPr lang="en-US" dirty="0" err="1" smtClean="0"/>
              <a:t>eşitlikçi</a:t>
            </a:r>
            <a:r>
              <a:rPr lang="en-US" dirty="0" smtClean="0"/>
              <a:t> </a:t>
            </a:r>
            <a:r>
              <a:rPr lang="en-US" dirty="0" err="1" smtClean="0"/>
              <a:t>sosyalist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toplum</a:t>
            </a:r>
            <a:endParaRPr lang="en-US" dirty="0" smtClean="0"/>
          </a:p>
          <a:p>
            <a:r>
              <a:rPr lang="en-US" dirty="0" err="1" smtClean="0"/>
              <a:t>Önce</a:t>
            </a:r>
            <a:r>
              <a:rPr lang="en-US" dirty="0" smtClean="0"/>
              <a:t> </a:t>
            </a:r>
            <a:r>
              <a:rPr lang="en-US" dirty="0" err="1" smtClean="0"/>
              <a:t>Fransa’da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çıkıyor</a:t>
            </a:r>
            <a:r>
              <a:rPr lang="en-US" dirty="0" smtClean="0"/>
              <a:t>,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Avrupa’ya</a:t>
            </a:r>
            <a:r>
              <a:rPr lang="en-US" dirty="0" smtClean="0"/>
              <a:t> </a:t>
            </a:r>
            <a:r>
              <a:rPr lang="en-US" dirty="0" err="1" smtClean="0"/>
              <a:t>yayılıyor</a:t>
            </a:r>
            <a:endParaRPr lang="en-US" dirty="0" smtClean="0"/>
          </a:p>
          <a:p>
            <a:r>
              <a:rPr lang="en-US" dirty="0" err="1" smtClean="0"/>
              <a:t>Ütopik</a:t>
            </a:r>
            <a:r>
              <a:rPr lang="en-US" dirty="0" smtClean="0"/>
              <a:t> </a:t>
            </a:r>
            <a:r>
              <a:rPr lang="en-US" dirty="0" err="1" smtClean="0"/>
              <a:t>sosyalistler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312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MARKSİZM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ilerleme</a:t>
            </a:r>
            <a:r>
              <a:rPr lang="en-US" dirty="0" smtClean="0"/>
              <a:t>/</a:t>
            </a:r>
            <a:r>
              <a:rPr lang="en-US" dirty="0" err="1" smtClean="0"/>
              <a:t>değişim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sınıfların</a:t>
            </a:r>
            <a:r>
              <a:rPr lang="en-US" dirty="0" smtClean="0"/>
              <a:t> </a:t>
            </a:r>
            <a:r>
              <a:rPr lang="en-US" dirty="0" err="1" smtClean="0"/>
              <a:t>çatışması</a:t>
            </a:r>
            <a:r>
              <a:rPr lang="en-US" dirty="0" smtClean="0"/>
              <a:t> </a:t>
            </a:r>
            <a:r>
              <a:rPr lang="en-US" dirty="0" err="1" smtClean="0"/>
              <a:t>üzerinden</a:t>
            </a:r>
            <a:r>
              <a:rPr lang="en-US" dirty="0" smtClean="0"/>
              <a:t> </a:t>
            </a:r>
            <a:r>
              <a:rPr lang="en-US" dirty="0" err="1" smtClean="0"/>
              <a:t>gerçekleşir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Yerleşik</a:t>
            </a:r>
            <a:r>
              <a:rPr lang="en-US" dirty="0" smtClean="0"/>
              <a:t> </a:t>
            </a:r>
            <a:r>
              <a:rPr lang="en-US" dirty="0" err="1" smtClean="0"/>
              <a:t>hayata</a:t>
            </a:r>
            <a:r>
              <a:rPr lang="en-US" dirty="0" smtClean="0"/>
              <a:t> </a:t>
            </a:r>
            <a:r>
              <a:rPr lang="en-US" dirty="0" err="1" smtClean="0"/>
              <a:t>geçiş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mülkiyetin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çıkması</a:t>
            </a:r>
            <a:endParaRPr lang="en-US" dirty="0" smtClean="0"/>
          </a:p>
          <a:p>
            <a:r>
              <a:rPr lang="en-US" dirty="0" smtClean="0"/>
              <a:t>Alt </a:t>
            </a:r>
            <a:r>
              <a:rPr lang="en-US" dirty="0" err="1" smtClean="0"/>
              <a:t>yapı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üst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endParaRPr lang="en-US" dirty="0" smtClean="0"/>
          </a:p>
          <a:p>
            <a:r>
              <a:rPr lang="en-US" dirty="0" err="1" smtClean="0"/>
              <a:t>Artık</a:t>
            </a:r>
            <a:r>
              <a:rPr lang="en-US" dirty="0" smtClean="0"/>
              <a:t> </a:t>
            </a:r>
            <a:r>
              <a:rPr lang="en-US" dirty="0" err="1" smtClean="0"/>
              <a:t>değerin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 smtClean="0"/>
              <a:t>sömürüldüğü</a:t>
            </a:r>
            <a:r>
              <a:rPr lang="en-US" dirty="0" smtClean="0"/>
              <a:t> system</a:t>
            </a:r>
          </a:p>
          <a:p>
            <a:r>
              <a:rPr lang="en-US" dirty="0" err="1" smtClean="0"/>
              <a:t>Yabancılaşma</a:t>
            </a:r>
            <a:endParaRPr lang="en-US" dirty="0" smtClean="0"/>
          </a:p>
          <a:p>
            <a:r>
              <a:rPr lang="en-US" dirty="0" err="1" smtClean="0"/>
              <a:t>Sosyalizmden</a:t>
            </a:r>
            <a:r>
              <a:rPr lang="en-US" dirty="0" smtClean="0"/>
              <a:t> </a:t>
            </a:r>
            <a:r>
              <a:rPr lang="en-US" dirty="0" err="1" smtClean="0"/>
              <a:t>komünizme</a:t>
            </a:r>
            <a:r>
              <a:rPr lang="en-US" dirty="0" smtClean="0"/>
              <a:t> </a:t>
            </a:r>
            <a:r>
              <a:rPr lang="en-US" dirty="0" err="1" smtClean="0"/>
              <a:t>geçiş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539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Liberalizmden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adalet</a:t>
            </a:r>
            <a:r>
              <a:rPr lang="en-US" dirty="0" smtClean="0"/>
              <a:t>, </a:t>
            </a:r>
            <a:r>
              <a:rPr lang="en-US" dirty="0" err="1" smtClean="0"/>
              <a:t>güvenlik</a:t>
            </a:r>
            <a:r>
              <a:rPr lang="en-US" dirty="0" smtClean="0"/>
              <a:t>, </a:t>
            </a:r>
            <a:r>
              <a:rPr lang="en-US" dirty="0" err="1" smtClean="0"/>
              <a:t>savunma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işlevlerin</a:t>
            </a:r>
            <a:r>
              <a:rPr lang="en-US" dirty="0" smtClean="0"/>
              <a:t> </a:t>
            </a:r>
            <a:r>
              <a:rPr lang="en-US" dirty="0" err="1" smtClean="0"/>
              <a:t>yanı</a:t>
            </a:r>
            <a:r>
              <a:rPr lang="en-US" dirty="0" smtClean="0"/>
              <a:t> </a:t>
            </a:r>
            <a:r>
              <a:rPr lang="en-US" dirty="0" err="1" smtClean="0"/>
              <a:t>sıra</a:t>
            </a:r>
            <a:r>
              <a:rPr lang="en-US" dirty="0" smtClean="0"/>
              <a:t> alt </a:t>
            </a:r>
            <a:r>
              <a:rPr lang="en-US" dirty="0" err="1" smtClean="0"/>
              <a:t>yapı</a:t>
            </a:r>
            <a:r>
              <a:rPr lang="en-US" dirty="0" smtClean="0"/>
              <a:t>, </a:t>
            </a:r>
            <a:r>
              <a:rPr lang="en-US" dirty="0" err="1" smtClean="0"/>
              <a:t>eğitim</a:t>
            </a:r>
            <a:r>
              <a:rPr lang="en-US" dirty="0" smtClean="0"/>
              <a:t>,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refah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alanlarda</a:t>
            </a:r>
            <a:r>
              <a:rPr lang="en-US" dirty="0" smtClean="0"/>
              <a:t> da </a:t>
            </a:r>
            <a:r>
              <a:rPr lang="en-US" dirty="0" err="1" smtClean="0"/>
              <a:t>sorumludur</a:t>
            </a:r>
            <a:endParaRPr lang="en-US" dirty="0" smtClean="0"/>
          </a:p>
          <a:p>
            <a:r>
              <a:rPr lang="en-US" dirty="0" smtClean="0"/>
              <a:t>Devlet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kesimler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eşit</a:t>
            </a:r>
            <a:r>
              <a:rPr lang="en-US" dirty="0" smtClean="0"/>
              <a:t> </a:t>
            </a:r>
            <a:r>
              <a:rPr lang="en-US" dirty="0" err="1" smtClean="0"/>
              <a:t>imkan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fırsatları</a:t>
            </a:r>
            <a:r>
              <a:rPr lang="en-US" dirty="0" smtClean="0"/>
              <a:t> </a:t>
            </a:r>
            <a:r>
              <a:rPr lang="en-US" dirty="0" err="1" smtClean="0"/>
              <a:t>sağlamak</a:t>
            </a:r>
            <a:r>
              <a:rPr lang="en-US" dirty="0" smtClean="0"/>
              <a:t> </a:t>
            </a:r>
            <a:r>
              <a:rPr lang="en-US" dirty="0" err="1" smtClean="0"/>
              <a:t>zorundadır</a:t>
            </a:r>
            <a:endParaRPr lang="en-US" dirty="0" smtClean="0"/>
          </a:p>
          <a:p>
            <a:r>
              <a:rPr lang="en-US" dirty="0" err="1" smtClean="0"/>
              <a:t>Liberaller</a:t>
            </a:r>
            <a:r>
              <a:rPr lang="en-US" dirty="0" smtClean="0"/>
              <a:t> </a:t>
            </a:r>
            <a:r>
              <a:rPr lang="en-US" dirty="0" err="1" smtClean="0"/>
              <a:t>özgürlüğe</a:t>
            </a:r>
            <a:r>
              <a:rPr lang="en-US" dirty="0" smtClean="0"/>
              <a:t> </a:t>
            </a:r>
            <a:r>
              <a:rPr lang="en-US" dirty="0" err="1" smtClean="0"/>
              <a:t>vurgu</a:t>
            </a:r>
            <a:r>
              <a:rPr lang="en-US" dirty="0" smtClean="0"/>
              <a:t> </a:t>
            </a:r>
            <a:r>
              <a:rPr lang="en-US" dirty="0" err="1" smtClean="0"/>
              <a:t>yaparken</a:t>
            </a:r>
            <a:r>
              <a:rPr lang="en-US" dirty="0" smtClean="0"/>
              <a:t>,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demokratlar</a:t>
            </a:r>
            <a:r>
              <a:rPr lang="en-US" dirty="0" smtClean="0"/>
              <a:t> </a:t>
            </a:r>
            <a:r>
              <a:rPr lang="en-US" dirty="0" err="1" smtClean="0"/>
              <a:t>eşitliğe</a:t>
            </a:r>
            <a:r>
              <a:rPr lang="en-US" dirty="0" smtClean="0"/>
              <a:t> </a:t>
            </a:r>
            <a:r>
              <a:rPr lang="en-US" dirty="0" err="1" smtClean="0"/>
              <a:t>vurgu</a:t>
            </a:r>
            <a:r>
              <a:rPr lang="en-US" dirty="0" smtClean="0"/>
              <a:t> </a:t>
            </a:r>
            <a:r>
              <a:rPr lang="en-US" dirty="0" err="1" smtClean="0"/>
              <a:t>yapar</a:t>
            </a:r>
            <a:endParaRPr lang="en-US" dirty="0" smtClean="0"/>
          </a:p>
          <a:p>
            <a:r>
              <a:rPr lang="en-US" dirty="0" smtClean="0"/>
              <a:t>Liberal </a:t>
            </a:r>
            <a:r>
              <a:rPr lang="en-US" dirty="0" err="1" smtClean="0"/>
              <a:t>demokratlar</a:t>
            </a:r>
            <a:r>
              <a:rPr lang="en-US" dirty="0" smtClean="0"/>
              <a:t> </a:t>
            </a:r>
            <a:r>
              <a:rPr lang="en-US" b="1" dirty="0" err="1" smtClean="0"/>
              <a:t>sınırlı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anlayışına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iken</a:t>
            </a:r>
            <a:r>
              <a:rPr lang="en-US" dirty="0" smtClean="0"/>
              <a:t>,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demokratlar</a:t>
            </a:r>
            <a:r>
              <a:rPr lang="en-US" dirty="0" smtClean="0"/>
              <a:t> </a:t>
            </a:r>
            <a:r>
              <a:rPr lang="en-US" b="1" dirty="0" err="1" smtClean="0"/>
              <a:t>kapsayıcı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anlayışına</a:t>
            </a:r>
            <a:r>
              <a:rPr lang="en-US" dirty="0" smtClean="0"/>
              <a:t> </a:t>
            </a:r>
            <a:r>
              <a:rPr lang="en-US" dirty="0" err="1" smtClean="0"/>
              <a:t>sahiptir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9922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Faşizm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Savaşından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çıkıyor</a:t>
            </a:r>
            <a:endParaRPr lang="en-US" dirty="0" smtClean="0"/>
          </a:p>
          <a:p>
            <a:r>
              <a:rPr lang="en-US" dirty="0" err="1" smtClean="0"/>
              <a:t>Versay</a:t>
            </a:r>
            <a:r>
              <a:rPr lang="en-US" dirty="0" smtClean="0"/>
              <a:t> </a:t>
            </a:r>
            <a:r>
              <a:rPr lang="en-US" dirty="0" err="1" smtClean="0"/>
              <a:t>anlaşmasıyla</a:t>
            </a:r>
            <a:r>
              <a:rPr lang="en-US" dirty="0" smtClean="0"/>
              <a:t> </a:t>
            </a:r>
            <a:r>
              <a:rPr lang="en-US" dirty="0" err="1" smtClean="0"/>
              <a:t>Almanya</a:t>
            </a:r>
            <a:r>
              <a:rPr lang="en-US" dirty="0" smtClean="0"/>
              <a:t> </a:t>
            </a:r>
            <a:r>
              <a:rPr lang="en-US" dirty="0" err="1" smtClean="0"/>
              <a:t>topraklarının</a:t>
            </a:r>
            <a:r>
              <a:rPr lang="en-US" dirty="0" smtClean="0"/>
              <a:t> </a:t>
            </a:r>
            <a:r>
              <a:rPr lang="en-US" dirty="0" err="1" smtClean="0"/>
              <a:t>bölünmesi</a:t>
            </a:r>
            <a:endParaRPr lang="en-US" dirty="0" smtClean="0"/>
          </a:p>
          <a:p>
            <a:r>
              <a:rPr lang="en-US" dirty="0" err="1" smtClean="0"/>
              <a:t>İnsanlar</a:t>
            </a:r>
            <a:r>
              <a:rPr lang="en-US" dirty="0" smtClean="0"/>
              <a:t> </a:t>
            </a:r>
            <a:r>
              <a:rPr lang="en-US" dirty="0" err="1" smtClean="0"/>
              <a:t>eşit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endParaRPr lang="en-US" dirty="0" smtClean="0"/>
          </a:p>
          <a:p>
            <a:r>
              <a:rPr lang="en-US" dirty="0" err="1" smtClean="0"/>
              <a:t>Haklar</a:t>
            </a:r>
            <a:r>
              <a:rPr lang="en-US" dirty="0" smtClean="0"/>
              <a:t> </a:t>
            </a:r>
            <a:r>
              <a:rPr lang="en-US" dirty="0" err="1" smtClean="0"/>
              <a:t>yoktur</a:t>
            </a:r>
            <a:r>
              <a:rPr lang="en-US" dirty="0" smtClean="0"/>
              <a:t>, </a:t>
            </a:r>
            <a:r>
              <a:rPr lang="en-US" dirty="0" err="1" smtClean="0"/>
              <a:t>yükümlülükler</a:t>
            </a:r>
            <a:r>
              <a:rPr lang="en-US" dirty="0" smtClean="0"/>
              <a:t> </a:t>
            </a:r>
            <a:r>
              <a:rPr lang="en-US" dirty="0" err="1" smtClean="0"/>
              <a:t>vardır</a:t>
            </a:r>
            <a:endParaRPr lang="en-US" dirty="0" smtClean="0"/>
          </a:p>
          <a:p>
            <a:r>
              <a:rPr lang="en-US" dirty="0" err="1" smtClean="0"/>
              <a:t>Zor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şiddet</a:t>
            </a:r>
            <a:r>
              <a:rPr lang="en-US" dirty="0" smtClean="0"/>
              <a:t> </a:t>
            </a:r>
            <a:r>
              <a:rPr lang="en-US" dirty="0" err="1" smtClean="0"/>
              <a:t>kullanımı</a:t>
            </a:r>
            <a:r>
              <a:rPr lang="en-US" dirty="0" smtClean="0"/>
              <a:t>, </a:t>
            </a:r>
            <a:r>
              <a:rPr lang="en-US" dirty="0" err="1" smtClean="0"/>
              <a:t>sınırsız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yetkisi</a:t>
            </a:r>
            <a:endParaRPr lang="en-US" dirty="0" smtClean="0"/>
          </a:p>
          <a:p>
            <a:r>
              <a:rPr lang="en-US" dirty="0" err="1" smtClean="0"/>
              <a:t>Lider-parti-devlet-toplum</a:t>
            </a:r>
            <a:r>
              <a:rPr lang="en-US" dirty="0" smtClean="0"/>
              <a:t> </a:t>
            </a:r>
            <a:r>
              <a:rPr lang="en-US" dirty="0" err="1" smtClean="0"/>
              <a:t>hiyerarşisi</a:t>
            </a:r>
            <a:endParaRPr lang="en-US" dirty="0" smtClean="0"/>
          </a:p>
          <a:p>
            <a:r>
              <a:rPr lang="en-US" dirty="0" err="1" smtClean="0"/>
              <a:t>İspanya’da</a:t>
            </a:r>
            <a:r>
              <a:rPr lang="en-US" dirty="0" smtClean="0"/>
              <a:t> Franco, </a:t>
            </a:r>
            <a:r>
              <a:rPr lang="en-US" dirty="0" err="1" smtClean="0"/>
              <a:t>İtalya’da</a:t>
            </a:r>
            <a:r>
              <a:rPr lang="en-US" dirty="0" smtClean="0"/>
              <a:t> Mussolini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1730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KAYNAKÇA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Heywood, A., Politics, </a:t>
            </a:r>
            <a:r>
              <a:rPr lang="en-US" dirty="0"/>
              <a:t>4th, Palgrave, 2013</a:t>
            </a:r>
            <a:endParaRPr lang="it-IT" dirty="0" smtClean="0"/>
          </a:p>
          <a:p>
            <a:r>
              <a:rPr lang="it-IT" dirty="0" smtClean="0"/>
              <a:t>Kapani </a:t>
            </a:r>
            <a:r>
              <a:rPr lang="it-IT" dirty="0"/>
              <a:t>,M.(2010).Siyaset bilimine </a:t>
            </a:r>
            <a:r>
              <a:rPr lang="it-IT" dirty="0" smtClean="0"/>
              <a:t>giriş,Bilgi Yayınevi</a:t>
            </a:r>
            <a:r>
              <a:rPr lang="it-IT" dirty="0" smtClean="0"/>
              <a:t>.</a:t>
            </a:r>
          </a:p>
          <a:p>
            <a:r>
              <a:rPr lang="it-IT" dirty="0" smtClean="0"/>
              <a:t>Dursun D. &amp; Altunoğlu, M. (2019). Siyaset Bilimi. Anadolu Üniversitesi Yayınları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55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</a:t>
            </a:r>
            <a:r>
              <a:rPr lang="en-US" dirty="0" smtClean="0"/>
              <a:t>. </a:t>
            </a:r>
            <a:r>
              <a:rPr lang="en-US" dirty="0" err="1" smtClean="0"/>
              <a:t>Hafta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İdeolojiler</a:t>
            </a:r>
            <a:r>
              <a:rPr lang="en-US" smtClean="0"/>
              <a:t>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68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Monarşi</a:t>
            </a:r>
            <a:r>
              <a:rPr lang="en-US" dirty="0" smtClean="0"/>
              <a:t>/</a:t>
            </a:r>
            <a:r>
              <a:rPr lang="en-US" dirty="0" err="1" smtClean="0"/>
              <a:t>Mutlakiyet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16. </a:t>
            </a:r>
            <a:r>
              <a:rPr lang="en-US" dirty="0" err="1" smtClean="0"/>
              <a:t>yy</a:t>
            </a:r>
            <a:r>
              <a:rPr lang="en-US" dirty="0" smtClean="0"/>
              <a:t>. Dan </a:t>
            </a:r>
            <a:r>
              <a:rPr lang="en-US" dirty="0" err="1" smtClean="0"/>
              <a:t>itibaren</a:t>
            </a:r>
            <a:r>
              <a:rPr lang="en-US" dirty="0" smtClean="0"/>
              <a:t> </a:t>
            </a:r>
            <a:r>
              <a:rPr lang="en-US" dirty="0" err="1" smtClean="0"/>
              <a:t>Avrupa’dan</a:t>
            </a:r>
            <a:r>
              <a:rPr lang="en-US" dirty="0" smtClean="0"/>
              <a:t> </a:t>
            </a:r>
            <a:r>
              <a:rPr lang="en-US" dirty="0" err="1" smtClean="0"/>
              <a:t>yükselen</a:t>
            </a:r>
            <a:r>
              <a:rPr lang="en-US" dirty="0" smtClean="0"/>
              <a:t> </a:t>
            </a:r>
            <a:r>
              <a:rPr lang="en-US" dirty="0" err="1" smtClean="0"/>
              <a:t>düşünce</a:t>
            </a:r>
            <a:endParaRPr lang="en-US" dirty="0" smtClean="0"/>
          </a:p>
          <a:p>
            <a:r>
              <a:rPr lang="en-US" dirty="0" err="1" smtClean="0"/>
              <a:t>Avrupa’daki</a:t>
            </a:r>
            <a:r>
              <a:rPr lang="en-US" dirty="0" smtClean="0"/>
              <a:t> </a:t>
            </a:r>
            <a:r>
              <a:rPr lang="en-US" dirty="0" err="1" smtClean="0"/>
              <a:t>irili</a:t>
            </a:r>
            <a:r>
              <a:rPr lang="en-US" dirty="0" smtClean="0"/>
              <a:t> </a:t>
            </a:r>
            <a:r>
              <a:rPr lang="en-US" dirty="0" err="1" smtClean="0"/>
              <a:t>ufaklı</a:t>
            </a:r>
            <a:r>
              <a:rPr lang="en-US" dirty="0" smtClean="0"/>
              <a:t> </a:t>
            </a:r>
            <a:r>
              <a:rPr lang="en-US" dirty="0" err="1" smtClean="0"/>
              <a:t>feodal</a:t>
            </a:r>
            <a:r>
              <a:rPr lang="en-US" dirty="0" smtClean="0"/>
              <a:t> </a:t>
            </a:r>
            <a:r>
              <a:rPr lang="en-US" dirty="0" err="1" smtClean="0"/>
              <a:t>yapının</a:t>
            </a:r>
            <a:r>
              <a:rPr lang="en-US" dirty="0" smtClean="0"/>
              <a:t> ulus </a:t>
            </a:r>
            <a:r>
              <a:rPr lang="en-US" dirty="0" err="1" smtClean="0"/>
              <a:t>devletlere</a:t>
            </a:r>
            <a:r>
              <a:rPr lang="en-US" dirty="0" smtClean="0"/>
              <a:t> </a:t>
            </a:r>
            <a:r>
              <a:rPr lang="en-US" dirty="0" err="1" smtClean="0"/>
              <a:t>dönüşmesi</a:t>
            </a:r>
            <a:endParaRPr lang="en-US" dirty="0" smtClean="0"/>
          </a:p>
          <a:p>
            <a:r>
              <a:rPr lang="en-US" dirty="0" err="1" smtClean="0"/>
              <a:t>Devletler</a:t>
            </a:r>
            <a:r>
              <a:rPr lang="en-US" dirty="0" smtClean="0"/>
              <a:t> </a:t>
            </a:r>
            <a:r>
              <a:rPr lang="en-US" dirty="0" err="1" smtClean="0"/>
              <a:t>içerisindeki</a:t>
            </a:r>
            <a:r>
              <a:rPr lang="en-US" dirty="0" smtClean="0"/>
              <a:t> </a:t>
            </a:r>
            <a:r>
              <a:rPr lang="en-US" dirty="0" err="1" smtClean="0"/>
              <a:t>iç</a:t>
            </a:r>
            <a:r>
              <a:rPr lang="en-US" dirty="0" smtClean="0"/>
              <a:t> </a:t>
            </a:r>
            <a:r>
              <a:rPr lang="en-US" dirty="0" err="1" smtClean="0"/>
              <a:t>karışıklıklar</a:t>
            </a:r>
            <a:endParaRPr lang="en-US" dirty="0" smtClean="0"/>
          </a:p>
          <a:p>
            <a:r>
              <a:rPr lang="en-US" dirty="0" smtClean="0"/>
              <a:t>15. </a:t>
            </a:r>
            <a:r>
              <a:rPr lang="en-US" dirty="0" err="1" smtClean="0"/>
              <a:t>yy</a:t>
            </a:r>
            <a:r>
              <a:rPr lang="en-US" dirty="0" smtClean="0"/>
              <a:t>. da </a:t>
            </a:r>
            <a:r>
              <a:rPr lang="en-US" dirty="0" err="1" smtClean="0"/>
              <a:t>önce</a:t>
            </a:r>
            <a:r>
              <a:rPr lang="en-US" dirty="0" smtClean="0"/>
              <a:t> </a:t>
            </a:r>
            <a:r>
              <a:rPr lang="en-US" dirty="0" err="1" smtClean="0"/>
              <a:t>İspanya</a:t>
            </a:r>
            <a:r>
              <a:rPr lang="en-US" dirty="0" smtClean="0"/>
              <a:t>,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İngiltere</a:t>
            </a:r>
            <a:r>
              <a:rPr lang="en-US" dirty="0" smtClean="0"/>
              <a:t>, </a:t>
            </a:r>
            <a:r>
              <a:rPr lang="en-US" dirty="0" err="1" smtClean="0"/>
              <a:t>Fransa</a:t>
            </a:r>
            <a:r>
              <a:rPr lang="en-US" dirty="0" smtClean="0"/>
              <a:t>, </a:t>
            </a:r>
            <a:r>
              <a:rPr lang="en-US" dirty="0" err="1" smtClean="0"/>
              <a:t>Almanya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İsviçre</a:t>
            </a:r>
            <a:endParaRPr lang="en-US" dirty="0" smtClean="0"/>
          </a:p>
          <a:p>
            <a:r>
              <a:rPr lang="en-US" dirty="0" err="1" smtClean="0"/>
              <a:t>Rönesans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Reformun</a:t>
            </a:r>
            <a:r>
              <a:rPr lang="en-US" dirty="0" smtClean="0"/>
              <a:t> </a:t>
            </a:r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olmasına</a:t>
            </a:r>
            <a:r>
              <a:rPr lang="en-US" dirty="0" smtClean="0"/>
              <a:t> ragmen </a:t>
            </a:r>
            <a:r>
              <a:rPr lang="en-US" dirty="0" err="1"/>
              <a:t>e</a:t>
            </a:r>
            <a:r>
              <a:rPr lang="en-US" dirty="0" err="1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geç</a:t>
            </a:r>
            <a:r>
              <a:rPr lang="en-US" dirty="0" smtClean="0"/>
              <a:t> </a:t>
            </a:r>
            <a:r>
              <a:rPr lang="en-US" dirty="0" err="1" smtClean="0"/>
              <a:t>İtalya</a:t>
            </a:r>
            <a:r>
              <a:rPr lang="en-US" dirty="0" smtClean="0"/>
              <a:t> (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prenslikler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, Napoli, Milan, </a:t>
            </a:r>
            <a:r>
              <a:rPr lang="en-US" dirty="0" err="1" smtClean="0"/>
              <a:t>Floransa</a:t>
            </a:r>
            <a:r>
              <a:rPr lang="en-US" dirty="0" smtClean="0"/>
              <a:t>, Roma, </a:t>
            </a:r>
            <a:r>
              <a:rPr lang="en-US" dirty="0" err="1" smtClean="0"/>
              <a:t>Sicilya</a:t>
            </a:r>
            <a:r>
              <a:rPr lang="en-US" dirty="0" smtClean="0"/>
              <a:t>, </a:t>
            </a:r>
            <a:r>
              <a:rPr lang="en-US" dirty="0" err="1" smtClean="0"/>
              <a:t>Monako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52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Mutlakiyetçi</a:t>
            </a:r>
            <a:r>
              <a:rPr lang="en-US" dirty="0" smtClean="0"/>
              <a:t> </a:t>
            </a:r>
            <a:r>
              <a:rPr lang="en-US" dirty="0" err="1" smtClean="0"/>
              <a:t>düşüncede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Toplum</a:t>
            </a:r>
            <a:r>
              <a:rPr lang="en-US" dirty="0" smtClean="0"/>
              <a:t> </a:t>
            </a:r>
            <a:r>
              <a:rPr lang="en-US" dirty="0" err="1" smtClean="0"/>
              <a:t>farklılıklardan</a:t>
            </a:r>
            <a:r>
              <a:rPr lang="en-US" dirty="0" smtClean="0"/>
              <a:t> </a:t>
            </a:r>
            <a:r>
              <a:rPr lang="en-US" dirty="0" err="1" smtClean="0"/>
              <a:t>arınmış</a:t>
            </a:r>
            <a:r>
              <a:rPr lang="en-US" dirty="0" smtClean="0"/>
              <a:t>,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amaçlar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değerler</a:t>
            </a:r>
            <a:r>
              <a:rPr lang="en-US" dirty="0" smtClean="0"/>
              <a:t> </a:t>
            </a:r>
            <a:r>
              <a:rPr lang="en-US" dirty="0" err="1" smtClean="0"/>
              <a:t>etrafında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araya</a:t>
            </a:r>
            <a:r>
              <a:rPr lang="en-US" dirty="0" smtClean="0"/>
              <a:t> </a:t>
            </a:r>
            <a:r>
              <a:rPr lang="en-US" dirty="0" err="1" smtClean="0"/>
              <a:t>gelmiş</a:t>
            </a:r>
            <a:r>
              <a:rPr lang="en-US" dirty="0" smtClean="0"/>
              <a:t>, </a:t>
            </a:r>
            <a:r>
              <a:rPr lang="en-US" dirty="0" err="1" smtClean="0"/>
              <a:t>kenetlenmiş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vücut</a:t>
            </a:r>
            <a:r>
              <a:rPr lang="en-US" dirty="0" smtClean="0"/>
              <a:t> </a:t>
            </a:r>
            <a:r>
              <a:rPr lang="en-US" dirty="0" err="1" smtClean="0"/>
              <a:t>olmuş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toplumdur</a:t>
            </a:r>
            <a:endParaRPr lang="en-US" dirty="0" smtClean="0"/>
          </a:p>
          <a:p>
            <a:r>
              <a:rPr lang="en-US" dirty="0" err="1" smtClean="0"/>
              <a:t>Farklılaşma</a:t>
            </a:r>
            <a:r>
              <a:rPr lang="en-US" dirty="0" smtClean="0"/>
              <a:t> </a:t>
            </a:r>
            <a:r>
              <a:rPr lang="en-US" dirty="0" err="1" smtClean="0"/>
              <a:t>kaos</a:t>
            </a:r>
            <a:r>
              <a:rPr lang="en-US" dirty="0" smtClean="0"/>
              <a:t>, </a:t>
            </a:r>
            <a:r>
              <a:rPr lang="en-US" dirty="0" err="1" smtClean="0"/>
              <a:t>karmaşa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tehdit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algılanır</a:t>
            </a:r>
            <a:endParaRPr lang="en-US" dirty="0" smtClean="0"/>
          </a:p>
          <a:p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birey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 </a:t>
            </a:r>
            <a:r>
              <a:rPr lang="en-US" dirty="0" err="1" smtClean="0"/>
              <a:t>devlettir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Hükümdar</a:t>
            </a:r>
            <a:r>
              <a:rPr lang="en-US" dirty="0" smtClean="0"/>
              <a:t> her </a:t>
            </a:r>
            <a:r>
              <a:rPr lang="en-US" dirty="0" err="1" smtClean="0"/>
              <a:t>şeyin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hukukun</a:t>
            </a:r>
            <a:r>
              <a:rPr lang="en-US" dirty="0" smtClean="0"/>
              <a:t> </a:t>
            </a:r>
            <a:r>
              <a:rPr lang="en-US" dirty="0" err="1" smtClean="0"/>
              <a:t>üstündedir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Sonuca</a:t>
            </a:r>
            <a:r>
              <a:rPr lang="en-US" dirty="0" smtClean="0"/>
              <a:t> </a:t>
            </a:r>
            <a:r>
              <a:rPr lang="en-US" dirty="0" err="1" smtClean="0"/>
              <a:t>giden</a:t>
            </a:r>
            <a:r>
              <a:rPr lang="en-US" dirty="0" smtClean="0"/>
              <a:t> her </a:t>
            </a:r>
            <a:r>
              <a:rPr lang="en-US" dirty="0" err="1" smtClean="0"/>
              <a:t>yol</a:t>
            </a:r>
            <a:r>
              <a:rPr lang="en-US" dirty="0" smtClean="0"/>
              <a:t> </a:t>
            </a:r>
            <a:r>
              <a:rPr lang="en-US" dirty="0" err="1" smtClean="0"/>
              <a:t>mübahtır</a:t>
            </a:r>
            <a:r>
              <a:rPr lang="en-US" dirty="0" smtClean="0"/>
              <a:t> (Machiavelli)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286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Liberalizm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Liberalizmin</a:t>
            </a:r>
            <a:r>
              <a:rPr lang="en-US" dirty="0" smtClean="0"/>
              <a:t> </a:t>
            </a:r>
            <a:r>
              <a:rPr lang="en-US" dirty="0" err="1" smtClean="0"/>
              <a:t>savunduğu</a:t>
            </a:r>
            <a:r>
              <a:rPr lang="en-US" dirty="0" smtClean="0"/>
              <a:t>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değerler</a:t>
            </a:r>
            <a:r>
              <a:rPr lang="en-US" dirty="0" smtClean="0"/>
              <a:t> </a:t>
            </a:r>
            <a:r>
              <a:rPr lang="en-US" dirty="0" err="1" smtClean="0"/>
              <a:t>Antik</a:t>
            </a:r>
            <a:r>
              <a:rPr lang="en-US" dirty="0" smtClean="0"/>
              <a:t> </a:t>
            </a:r>
            <a:r>
              <a:rPr lang="en-US" dirty="0" err="1" smtClean="0"/>
              <a:t>Yunan</a:t>
            </a:r>
            <a:r>
              <a:rPr lang="en-US" dirty="0" smtClean="0"/>
              <a:t> </a:t>
            </a:r>
            <a:r>
              <a:rPr lang="en-US" dirty="0" err="1" smtClean="0"/>
              <a:t>düşünce</a:t>
            </a:r>
            <a:r>
              <a:rPr lang="en-US" dirty="0" smtClean="0"/>
              <a:t> </a:t>
            </a:r>
            <a:r>
              <a:rPr lang="en-US" dirty="0" err="1" smtClean="0"/>
              <a:t>geleneğinde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alsa</a:t>
            </a:r>
            <a:r>
              <a:rPr lang="en-US" dirty="0" smtClean="0"/>
              <a:t> da </a:t>
            </a:r>
            <a:r>
              <a:rPr lang="en-US" dirty="0" err="1" smtClean="0"/>
              <a:t>esas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modern </a:t>
            </a:r>
            <a:r>
              <a:rPr lang="en-US" dirty="0" err="1" smtClean="0"/>
              <a:t>dünyada</a:t>
            </a:r>
            <a:r>
              <a:rPr lang="en-US" dirty="0" smtClean="0"/>
              <a:t> </a:t>
            </a:r>
            <a:r>
              <a:rPr lang="en-US" dirty="0" err="1" smtClean="0"/>
              <a:t>gelişen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ideolojidir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17. </a:t>
            </a:r>
            <a:r>
              <a:rPr lang="en-US" dirty="0" err="1" smtClean="0"/>
              <a:t>yy</a:t>
            </a:r>
            <a:r>
              <a:rPr lang="en-US" dirty="0" smtClean="0"/>
              <a:t>.’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itibaren</a:t>
            </a:r>
            <a:r>
              <a:rPr lang="en-US" dirty="0" smtClean="0"/>
              <a:t> liberal </a:t>
            </a:r>
            <a:r>
              <a:rPr lang="en-US" dirty="0" err="1" smtClean="0"/>
              <a:t>düşünce</a:t>
            </a:r>
            <a:r>
              <a:rPr lang="en-US" dirty="0" smtClean="0"/>
              <a:t> </a:t>
            </a:r>
            <a:r>
              <a:rPr lang="en-US" dirty="0" err="1" smtClean="0"/>
              <a:t>gelişmeye</a:t>
            </a:r>
            <a:r>
              <a:rPr lang="en-US" dirty="0" smtClean="0"/>
              <a:t> </a:t>
            </a:r>
            <a:r>
              <a:rPr lang="en-US" dirty="0" err="1" smtClean="0"/>
              <a:t>başlamıştır</a:t>
            </a:r>
            <a:r>
              <a:rPr lang="en-US" dirty="0" smtClean="0"/>
              <a:t>.</a:t>
            </a:r>
          </a:p>
          <a:p>
            <a:r>
              <a:rPr lang="en-US" dirty="0" smtClean="0"/>
              <a:t>3 </a:t>
            </a:r>
            <a:r>
              <a:rPr lang="en-US" dirty="0" err="1" smtClean="0"/>
              <a:t>ana</a:t>
            </a:r>
            <a:r>
              <a:rPr lang="en-US" dirty="0" smtClean="0"/>
              <a:t> </a:t>
            </a:r>
            <a:r>
              <a:rPr lang="en-US" dirty="0" err="1" smtClean="0"/>
              <a:t>akım</a:t>
            </a:r>
            <a:endParaRPr lang="en-US" dirty="0" smtClean="0"/>
          </a:p>
          <a:p>
            <a:pPr lvl="1"/>
            <a:r>
              <a:rPr lang="en-US" dirty="0" err="1" smtClean="0"/>
              <a:t>Klasik</a:t>
            </a:r>
            <a:r>
              <a:rPr lang="en-US" dirty="0" smtClean="0"/>
              <a:t> liberalism</a:t>
            </a:r>
          </a:p>
          <a:p>
            <a:pPr lvl="1"/>
            <a:r>
              <a:rPr lang="en-US" dirty="0" err="1" smtClean="0"/>
              <a:t>Sosyal</a:t>
            </a:r>
            <a:r>
              <a:rPr lang="en-US" dirty="0" smtClean="0"/>
              <a:t> liberalism</a:t>
            </a:r>
          </a:p>
          <a:p>
            <a:pPr lvl="1"/>
            <a:r>
              <a:rPr lang="en-US" dirty="0" err="1" smtClean="0"/>
              <a:t>Liberteryan</a:t>
            </a:r>
            <a:r>
              <a:rPr lang="en-US" dirty="0" smtClean="0"/>
              <a:t> </a:t>
            </a:r>
            <a:r>
              <a:rPr lang="en-US" dirty="0" err="1" smtClean="0"/>
              <a:t>düşünce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101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Klasik</a:t>
            </a:r>
            <a:r>
              <a:rPr lang="en-US" dirty="0" smtClean="0"/>
              <a:t> Liberalism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17. </a:t>
            </a:r>
            <a:r>
              <a:rPr lang="en-US" dirty="0" err="1" smtClean="0"/>
              <a:t>yy</a:t>
            </a:r>
            <a:r>
              <a:rPr lang="en-US" dirty="0" smtClean="0"/>
              <a:t>. da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çıkmıştır</a:t>
            </a:r>
            <a:endParaRPr lang="en-US" dirty="0" smtClean="0"/>
          </a:p>
          <a:p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insan</a:t>
            </a:r>
            <a:r>
              <a:rPr lang="en-US" dirty="0" smtClean="0"/>
              <a:t> </a:t>
            </a:r>
            <a:r>
              <a:rPr lang="en-US" dirty="0" err="1" smtClean="0"/>
              <a:t>hakları</a:t>
            </a:r>
            <a:r>
              <a:rPr lang="en-US" dirty="0" smtClean="0"/>
              <a:t>, </a:t>
            </a:r>
            <a:r>
              <a:rPr lang="en-US" dirty="0" err="1" smtClean="0"/>
              <a:t>sınırlı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, </a:t>
            </a:r>
            <a:r>
              <a:rPr lang="en-US" dirty="0" err="1" smtClean="0"/>
              <a:t>hukukun</a:t>
            </a:r>
            <a:r>
              <a:rPr lang="en-US" dirty="0" smtClean="0"/>
              <a:t> </a:t>
            </a:r>
            <a:r>
              <a:rPr lang="en-US" dirty="0" err="1" smtClean="0"/>
              <a:t>üstünlüğü</a:t>
            </a:r>
            <a:r>
              <a:rPr lang="en-US" dirty="0" smtClean="0"/>
              <a:t>, </a:t>
            </a:r>
            <a:r>
              <a:rPr lang="en-US" dirty="0" err="1" smtClean="0"/>
              <a:t>serbest</a:t>
            </a:r>
            <a:r>
              <a:rPr lang="en-US" dirty="0" smtClean="0"/>
              <a:t> </a:t>
            </a:r>
            <a:r>
              <a:rPr lang="en-US" dirty="0" err="1" smtClean="0"/>
              <a:t>piyasa</a:t>
            </a:r>
            <a:r>
              <a:rPr lang="en-US" dirty="0" smtClean="0"/>
              <a:t> </a:t>
            </a:r>
            <a:r>
              <a:rPr lang="en-US" dirty="0" err="1" smtClean="0"/>
              <a:t>ekonomisi</a:t>
            </a:r>
            <a:endParaRPr lang="en-US" dirty="0" smtClean="0"/>
          </a:p>
          <a:p>
            <a:r>
              <a:rPr lang="en-US" dirty="0" err="1" smtClean="0"/>
              <a:t>Siyasi</a:t>
            </a:r>
            <a:r>
              <a:rPr lang="en-US" dirty="0" smtClean="0"/>
              <a:t> liberalism- John Locke</a:t>
            </a:r>
          </a:p>
          <a:p>
            <a:r>
              <a:rPr lang="en-US" dirty="0" err="1" smtClean="0"/>
              <a:t>İktisadi</a:t>
            </a:r>
            <a:r>
              <a:rPr lang="en-US" dirty="0" smtClean="0"/>
              <a:t> liberalism- Adam Smith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Liberalizm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19. </a:t>
            </a:r>
            <a:r>
              <a:rPr lang="en-US" dirty="0" err="1" smtClean="0"/>
              <a:t>yy.dan</a:t>
            </a:r>
            <a:r>
              <a:rPr lang="en-US" dirty="0" smtClean="0"/>
              <a:t> </a:t>
            </a:r>
            <a:r>
              <a:rPr lang="en-US" dirty="0" err="1" smtClean="0"/>
              <a:t>itibaren</a:t>
            </a:r>
            <a:r>
              <a:rPr lang="en-US" dirty="0" smtClean="0"/>
              <a:t> </a:t>
            </a:r>
            <a:r>
              <a:rPr lang="en-US" dirty="0" err="1" smtClean="0"/>
              <a:t>gelişmeye</a:t>
            </a:r>
            <a:r>
              <a:rPr lang="en-US" dirty="0" smtClean="0"/>
              <a:t> </a:t>
            </a:r>
            <a:r>
              <a:rPr lang="en-US" dirty="0" err="1" smtClean="0"/>
              <a:t>başlamıştır</a:t>
            </a:r>
            <a:endParaRPr lang="en-US" dirty="0" smtClean="0"/>
          </a:p>
          <a:p>
            <a:r>
              <a:rPr lang="en-US" dirty="0" err="1" smtClean="0"/>
              <a:t>Sivil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hakları</a:t>
            </a:r>
            <a:r>
              <a:rPr lang="en-US" dirty="0" smtClean="0"/>
              <a:t>,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katılımı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eşitlik</a:t>
            </a:r>
            <a:r>
              <a:rPr lang="en-US" dirty="0" smtClean="0"/>
              <a:t> </a:t>
            </a:r>
            <a:r>
              <a:rPr lang="en-US" dirty="0" err="1" smtClean="0"/>
              <a:t>düşüncesini</a:t>
            </a:r>
            <a:r>
              <a:rPr lang="en-US" dirty="0" smtClean="0"/>
              <a:t> </a:t>
            </a:r>
            <a:r>
              <a:rPr lang="en-US" dirty="0" err="1" smtClean="0"/>
              <a:t>savunur</a:t>
            </a:r>
            <a:endParaRPr lang="en-US" dirty="0" smtClean="0"/>
          </a:p>
          <a:p>
            <a:r>
              <a:rPr lang="en-US" dirty="0" err="1" smtClean="0"/>
              <a:t>Devlete</a:t>
            </a:r>
            <a:r>
              <a:rPr lang="en-US" dirty="0" smtClean="0"/>
              <a:t>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alanlarda</a:t>
            </a:r>
            <a:r>
              <a:rPr lang="en-US" dirty="0" smtClean="0"/>
              <a:t> </a:t>
            </a:r>
            <a:r>
              <a:rPr lang="en-US" dirty="0" err="1" smtClean="0"/>
              <a:t>yükümlülük</a:t>
            </a:r>
            <a:r>
              <a:rPr lang="en-US" dirty="0" smtClean="0"/>
              <a:t> </a:t>
            </a:r>
            <a:r>
              <a:rPr lang="en-US" dirty="0" err="1" smtClean="0"/>
              <a:t>getirir</a:t>
            </a:r>
            <a:endParaRPr lang="en-US" dirty="0" smtClean="0"/>
          </a:p>
          <a:p>
            <a:r>
              <a:rPr lang="en-US" dirty="0" smtClean="0"/>
              <a:t>John Stuart Mill</a:t>
            </a:r>
          </a:p>
          <a:p>
            <a:r>
              <a:rPr lang="en-US" dirty="0" smtClean="0"/>
              <a:t>Thomas H. Green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575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Liberteryen</a:t>
            </a:r>
            <a:r>
              <a:rPr lang="en-US" dirty="0" smtClean="0"/>
              <a:t> </a:t>
            </a:r>
            <a:r>
              <a:rPr lang="en-US" dirty="0" err="1" smtClean="0"/>
              <a:t>Düşünce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Devlet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gece</a:t>
            </a:r>
            <a:r>
              <a:rPr lang="en-US" dirty="0" smtClean="0"/>
              <a:t> </a:t>
            </a:r>
            <a:r>
              <a:rPr lang="en-US" dirty="0" err="1" smtClean="0"/>
              <a:t>bekçisi</a:t>
            </a:r>
            <a:r>
              <a:rPr lang="en-US" dirty="0" smtClean="0"/>
              <a:t> </a:t>
            </a:r>
            <a:r>
              <a:rPr lang="en-US" dirty="0" err="1" smtClean="0"/>
              <a:t>rolünde</a:t>
            </a:r>
            <a:r>
              <a:rPr lang="en-US" dirty="0" smtClean="0"/>
              <a:t> </a:t>
            </a:r>
            <a:r>
              <a:rPr lang="en-US" dirty="0" err="1" smtClean="0"/>
              <a:t>olmalıdır</a:t>
            </a:r>
            <a:endParaRPr lang="en-US" dirty="0" smtClean="0"/>
          </a:p>
          <a:p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güvenlik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adaleti</a:t>
            </a:r>
            <a:r>
              <a:rPr lang="en-US" dirty="0" smtClean="0"/>
              <a:t> </a:t>
            </a:r>
            <a:r>
              <a:rPr lang="en-US" dirty="0" err="1" smtClean="0"/>
              <a:t>sağlamakta</a:t>
            </a:r>
            <a:r>
              <a:rPr lang="en-US" dirty="0" smtClean="0"/>
              <a:t> </a:t>
            </a:r>
            <a:r>
              <a:rPr lang="en-US" dirty="0" err="1" smtClean="0"/>
              <a:t>sorumlu</a:t>
            </a:r>
            <a:endParaRPr lang="en-US" dirty="0" smtClean="0"/>
          </a:p>
          <a:p>
            <a:r>
              <a:rPr lang="en-US" dirty="0" err="1" smtClean="0"/>
              <a:t>Sosyal</a:t>
            </a:r>
            <a:r>
              <a:rPr lang="en-US" dirty="0" smtClean="0"/>
              <a:t>,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yaşamın</a:t>
            </a:r>
            <a:r>
              <a:rPr lang="en-US" dirty="0" smtClean="0"/>
              <a:t> </a:t>
            </a:r>
            <a:r>
              <a:rPr lang="en-US" dirty="0" err="1" smtClean="0"/>
              <a:t>hiçbir</a:t>
            </a:r>
            <a:r>
              <a:rPr lang="en-US" dirty="0" smtClean="0"/>
              <a:t> </a:t>
            </a:r>
            <a:r>
              <a:rPr lang="en-US" dirty="0" err="1" smtClean="0"/>
              <a:t>yerinde</a:t>
            </a:r>
            <a:r>
              <a:rPr lang="en-US" dirty="0" smtClean="0"/>
              <a:t> </a:t>
            </a:r>
            <a:r>
              <a:rPr lang="en-US" dirty="0" err="1" smtClean="0"/>
              <a:t>olmamalıdır</a:t>
            </a:r>
            <a:endParaRPr lang="en-US" dirty="0" smtClean="0"/>
          </a:p>
          <a:p>
            <a:r>
              <a:rPr lang="en-US" dirty="0" smtClean="0"/>
              <a:t>Alt </a:t>
            </a:r>
            <a:r>
              <a:rPr lang="en-US" dirty="0" err="1" smtClean="0"/>
              <a:t>yapı</a:t>
            </a:r>
            <a:r>
              <a:rPr lang="en-US" dirty="0" smtClean="0"/>
              <a:t>, </a:t>
            </a:r>
            <a:r>
              <a:rPr lang="en-US" dirty="0" err="1" smtClean="0"/>
              <a:t>eğitim</a:t>
            </a:r>
            <a:r>
              <a:rPr lang="en-US" dirty="0" smtClean="0"/>
              <a:t>, </a:t>
            </a:r>
            <a:r>
              <a:rPr lang="en-US" dirty="0" err="1" smtClean="0"/>
              <a:t>sağlık</a:t>
            </a:r>
            <a:r>
              <a:rPr lang="en-US" dirty="0" smtClean="0"/>
              <a:t>,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güvenlik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008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Liberalizmin</a:t>
            </a:r>
            <a:r>
              <a:rPr lang="en-US" dirty="0" smtClean="0"/>
              <a:t> </a:t>
            </a:r>
            <a:r>
              <a:rPr lang="en-US" dirty="0" err="1" smtClean="0"/>
              <a:t>İktisadi</a:t>
            </a:r>
            <a:r>
              <a:rPr lang="en-US" dirty="0" smtClean="0"/>
              <a:t> </a:t>
            </a:r>
            <a:r>
              <a:rPr lang="en-US" dirty="0" err="1" smtClean="0"/>
              <a:t>Boyutu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Sınırlı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anlayışı</a:t>
            </a:r>
            <a:endParaRPr lang="en-US" dirty="0" smtClean="0"/>
          </a:p>
          <a:p>
            <a:r>
              <a:rPr lang="en-US" dirty="0" smtClean="0"/>
              <a:t>“Laissez faire, laissez </a:t>
            </a:r>
            <a:r>
              <a:rPr lang="en-US" dirty="0" err="1" smtClean="0"/>
              <a:t>passez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Adam Smith</a:t>
            </a:r>
          </a:p>
          <a:p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gücünü</a:t>
            </a:r>
            <a:r>
              <a:rPr lang="en-US" dirty="0" smtClean="0"/>
              <a:t> </a:t>
            </a:r>
            <a:r>
              <a:rPr lang="en-US" dirty="0" err="1" smtClean="0"/>
              <a:t>rekabetten</a:t>
            </a:r>
            <a:r>
              <a:rPr lang="en-US" dirty="0" smtClean="0"/>
              <a:t> </a:t>
            </a:r>
            <a:r>
              <a:rPr lang="en-US" dirty="0" err="1" smtClean="0"/>
              <a:t>alır</a:t>
            </a:r>
            <a:endParaRPr lang="en-US" dirty="0" smtClean="0"/>
          </a:p>
          <a:p>
            <a:r>
              <a:rPr lang="en-US" dirty="0" err="1" smtClean="0"/>
              <a:t>Serbest</a:t>
            </a:r>
            <a:r>
              <a:rPr lang="en-US" dirty="0" smtClean="0"/>
              <a:t> </a:t>
            </a:r>
            <a:r>
              <a:rPr lang="en-US" dirty="0" err="1" smtClean="0"/>
              <a:t>piyasa</a:t>
            </a:r>
            <a:r>
              <a:rPr lang="en-US" dirty="0" smtClean="0"/>
              <a:t> </a:t>
            </a:r>
            <a:r>
              <a:rPr lang="en-US" dirty="0" err="1" smtClean="0"/>
              <a:t>ekonomisi</a:t>
            </a:r>
            <a:r>
              <a:rPr lang="en-US" dirty="0" smtClean="0"/>
              <a:t>, </a:t>
            </a:r>
            <a:r>
              <a:rPr lang="en-US" dirty="0" err="1"/>
              <a:t>p</a:t>
            </a:r>
            <a:r>
              <a:rPr lang="en-US" dirty="0" err="1" smtClean="0"/>
              <a:t>azar</a:t>
            </a:r>
            <a:r>
              <a:rPr lang="en-US" dirty="0" smtClean="0"/>
              <a:t> </a:t>
            </a:r>
            <a:r>
              <a:rPr lang="en-US" dirty="0" err="1" smtClean="0"/>
              <a:t>ekonomisi</a:t>
            </a:r>
            <a:endParaRPr lang="en-US" dirty="0" smtClean="0"/>
          </a:p>
          <a:p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kaliteli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ucuz</a:t>
            </a:r>
            <a:r>
              <a:rPr lang="en-US" dirty="0" smtClean="0"/>
              <a:t> </a:t>
            </a:r>
            <a:r>
              <a:rPr lang="en-US" dirty="0" err="1" smtClean="0"/>
              <a:t>malların</a:t>
            </a:r>
            <a:r>
              <a:rPr lang="en-US" dirty="0" smtClean="0"/>
              <a:t> </a:t>
            </a:r>
            <a:r>
              <a:rPr lang="en-US" dirty="0" err="1" smtClean="0"/>
              <a:t>üretilmesi</a:t>
            </a:r>
            <a:r>
              <a:rPr lang="en-US" dirty="0" smtClean="0"/>
              <a:t> </a:t>
            </a:r>
            <a:r>
              <a:rPr lang="en-US" dirty="0" err="1" smtClean="0"/>
              <a:t>sağlanacaktır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645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4398</TotalTime>
  <Words>606</Words>
  <Application>Microsoft Office PowerPoint</Application>
  <PresentationFormat>Geniş ekran</PresentationFormat>
  <Paragraphs>88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Teması</vt:lpstr>
      <vt:lpstr>SHB229 SİYASET BİLİMİ VE KAMU YÖNETİMİ</vt:lpstr>
      <vt:lpstr>6. Hafta:</vt:lpstr>
      <vt:lpstr>Monarşi/Mutlakiyet</vt:lpstr>
      <vt:lpstr>Mutlakiyetçi düşüncede</vt:lpstr>
      <vt:lpstr>Liberalizm</vt:lpstr>
      <vt:lpstr>Klasik Liberalism</vt:lpstr>
      <vt:lpstr>Sosyal Liberalizm</vt:lpstr>
      <vt:lpstr>Liberteryen Düşünce</vt:lpstr>
      <vt:lpstr>Liberalizmin İktisadi Boyutu</vt:lpstr>
      <vt:lpstr>Muhafazakar Düşünce ve Toplum</vt:lpstr>
      <vt:lpstr>Muhafazakar düşüncede devlet ve otorite</vt:lpstr>
      <vt:lpstr>SOSYALİZM</vt:lpstr>
      <vt:lpstr>MARKSİZM</vt:lpstr>
      <vt:lpstr>Sosyal demokrasi</vt:lpstr>
      <vt:lpstr>Faşizm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SHB229 SİYASET BİLİMİ VE KAMU YÖNETİMİ</dc:title>
  <dc:creator>Burcu</dc:creator>
  <cp:lastModifiedBy>Burcu</cp:lastModifiedBy>
  <cp:revision>180</cp:revision>
  <dcterms:created xsi:type="dcterms:W3CDTF">2020-10-17T08:52:25Z</dcterms:created>
  <dcterms:modified xsi:type="dcterms:W3CDTF">2020-11-28T14:19:51Z</dcterms:modified>
</cp:coreProperties>
</file>