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93" r:id="rId2"/>
    <p:sldId id="277" r:id="rId3"/>
    <p:sldId id="295" r:id="rId4"/>
    <p:sldId id="296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1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B014B5-8A3C-473A-993C-12153C04B9EF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08F713-3B30-403A-8E92-77F18EC16F1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932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08F713-3B30-403A-8E92-77F18EC16F1E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1838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4510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5065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0258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71263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868527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78218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77553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286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0436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7863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147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3041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3872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473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0635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5668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F78A5-28D9-4CEB-9EE5-2FEB70488B79}" type="datetimeFigureOut">
              <a:rPr lang="tr-TR" smtClean="0"/>
              <a:t>14.2.2017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AEECDAB-CBE2-419E-A1A6-4D3B19594A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9461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ANKARA ÜNİVERSİTESİ HUKUK FAKÜLTESİ – KIYMETLİ EVRAK HUKUKU DERS NOTLARI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/>
              <a:t>Bu notlar her hafta işlenecek ders planını detaylı olarak göstermesi için hazırlanmış kısa bilgiler içermektedir.</a:t>
            </a:r>
          </a:p>
        </p:txBody>
      </p:sp>
    </p:spTree>
    <p:extLst>
      <p:ext uri="{BB962C8B-B14F-4D97-AF65-F5344CB8AC3E}">
        <p14:creationId xmlns:p14="http://schemas.microsoft.com/office/powerpoint/2010/main" val="907786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Ciro</a:t>
            </a:r>
            <a:r>
              <a:rPr lang="en-GB" dirty="0"/>
              <a:t> </a:t>
            </a:r>
            <a:r>
              <a:rPr lang="en-GB" dirty="0" err="1"/>
              <a:t>kavramı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Ciro, emre yazılı kıymetli evrakta uygulanan, kendine has bir devir</a:t>
            </a:r>
            <a:br>
              <a:rPr lang="tr-TR" dirty="0"/>
            </a:br>
            <a:r>
              <a:rPr lang="tr-TR" dirty="0"/>
              <a:t>şeklidir. Alacağın temlikinden farklı olarak, ciro ve zilyetliğin devri ile</a:t>
            </a:r>
            <a:br>
              <a:rPr lang="tr-TR" dirty="0"/>
            </a:br>
            <a:r>
              <a:rPr lang="tr-TR" dirty="0"/>
              <a:t>birlikte, poliçeden doğan bütün haklar devredilmiş olmaktadır (Oysa nama yazılı bir poliçenin alacağın temliki yoluyla devrinde, sadece poliçeden doğan haklar değil, devredenin hakları</a:t>
            </a:r>
            <a:br>
              <a:rPr lang="tr-TR" dirty="0"/>
            </a:br>
            <a:r>
              <a:rPr lang="tr-TR" dirty="0"/>
              <a:t>geçmektedir). 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94039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Cironun Şekli</a:t>
            </a:r>
            <a:br>
              <a:rPr lang="tr-TR" b="1" dirty="0"/>
            </a:br>
            <a:r>
              <a:rPr lang="tr-TR" dirty="0"/>
              <a:t>Ciro, mutlaka poliçe üzerinde yapılmalıdır. Eğer poliçede yer kalmamışsa </a:t>
            </a:r>
            <a:r>
              <a:rPr lang="tr-TR" dirty="0" err="1"/>
              <a:t>alonj</a:t>
            </a:r>
            <a:r>
              <a:rPr lang="tr-TR" dirty="0"/>
              <a:t> (poliçeye eklenmiş kâğıt) üzerine de ciro yapılabilir. Poliçe</a:t>
            </a:r>
            <a:br>
              <a:rPr lang="tr-TR" dirty="0"/>
            </a:br>
            <a:r>
              <a:rPr lang="tr-TR" dirty="0"/>
              <a:t>ya da </a:t>
            </a:r>
            <a:r>
              <a:rPr lang="tr-TR" dirty="0" err="1"/>
              <a:t>alonj</a:t>
            </a:r>
            <a:r>
              <a:rPr lang="tr-TR" dirty="0"/>
              <a:t> dışındaki belgelere yazılan beyanlar, geçerli ciro sonucunu</a:t>
            </a:r>
            <a:br>
              <a:rPr lang="tr-TR" dirty="0"/>
            </a:br>
            <a:r>
              <a:rPr lang="tr-TR" dirty="0"/>
              <a:t>doğurmaz.</a:t>
            </a:r>
            <a:br>
              <a:rPr lang="tr-TR" dirty="0"/>
            </a:br>
            <a:r>
              <a:rPr lang="tr-TR" dirty="0"/>
              <a:t>Cironun geçerlik kazanabilmesi için mutlaka ciranta (ciro yapan kişi)</a:t>
            </a:r>
            <a:br>
              <a:rPr lang="tr-TR" dirty="0"/>
            </a:br>
            <a:r>
              <a:rPr lang="tr-TR" dirty="0"/>
              <a:t>tarafından imzalanması zorunludur.</a:t>
            </a:r>
            <a:br>
              <a:rPr lang="tr-TR" dirty="0"/>
            </a:br>
            <a:r>
              <a:rPr lang="tr-TR" dirty="0"/>
              <a:t>Ciroda imza, genellikle poliçenin arka yüzüne atılmaktadır. Senedin</a:t>
            </a:r>
            <a:br>
              <a:rPr lang="tr-TR" dirty="0"/>
            </a:br>
            <a:r>
              <a:rPr lang="tr-TR" dirty="0"/>
              <a:t>arka yüzünde yer alan imzalar, başka hiçbir kayıt içermese dahi ciro</a:t>
            </a:r>
            <a:br>
              <a:rPr lang="tr-TR" dirty="0"/>
            </a:br>
            <a:r>
              <a:rPr lang="tr-TR" dirty="0"/>
              <a:t>hükmünde kabul edilmektedir. Senedin ön yüzüne ciro yapılabilmesi</a:t>
            </a:r>
            <a:br>
              <a:rPr lang="tr-TR" dirty="0"/>
            </a:br>
            <a:r>
              <a:rPr lang="tr-TR" dirty="0"/>
              <a:t>için ise bu imzanın ciro amacıyla atıldığını gösteren açık bir kayıt</a:t>
            </a:r>
            <a:br>
              <a:rPr lang="tr-TR" dirty="0"/>
            </a:br>
            <a:r>
              <a:rPr lang="tr-TR" dirty="0"/>
              <a:t>eklenmelidir. 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7641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020726"/>
            <a:ext cx="8915400" cy="4890496"/>
          </a:xfrm>
        </p:spPr>
        <p:txBody>
          <a:bodyPr>
            <a:normAutofit/>
          </a:bodyPr>
          <a:lstStyle/>
          <a:p>
            <a:r>
              <a:rPr lang="tr-TR" b="1" dirty="0"/>
              <a:t>Poliçenin Devri Hakkında</a:t>
            </a:r>
            <a:br>
              <a:rPr lang="tr-TR" b="1" dirty="0"/>
            </a:br>
            <a:r>
              <a:rPr lang="tr-TR" dirty="0"/>
              <a:t>Poliçelerde lehtarın adının gösterilmesi zorunludur; bu nedenle </a:t>
            </a:r>
            <a:r>
              <a:rPr lang="tr-TR" dirty="0" err="1"/>
              <a:t>poli</a:t>
            </a:r>
            <a:r>
              <a:rPr lang="tr-TR" dirty="0"/>
              <a:t>-</a:t>
            </a:r>
            <a:br>
              <a:rPr lang="tr-TR" dirty="0"/>
            </a:br>
            <a:r>
              <a:rPr lang="tr-TR" dirty="0"/>
              <a:t>çeler hamile yazılı şekilde düzenlenememektedir. Poliçeler sadece</a:t>
            </a:r>
            <a:br>
              <a:rPr lang="tr-TR" dirty="0"/>
            </a:br>
            <a:r>
              <a:rPr lang="tr-TR" dirty="0"/>
              <a:t>nama ve emre yazılı olarak düzenlenebilmektedir.</a:t>
            </a:r>
            <a:br>
              <a:rPr lang="tr-TR" dirty="0"/>
            </a:br>
            <a:r>
              <a:rPr lang="tr-TR" dirty="0"/>
              <a:t>Poliçeler, diğer kambiyo senetleri gibi kanunen emre yazılı senet niteliği taşıdıklarından, açıkça “emre” kaydını içermeseler dahi kanun</a:t>
            </a:r>
            <a:br>
              <a:rPr lang="tr-TR" dirty="0"/>
            </a:br>
            <a:r>
              <a:rPr lang="tr-TR" dirty="0"/>
              <a:t>hükmü icabı emre yazılı kabul edilmektedirler. Poliçelerin nama yazı-</a:t>
            </a:r>
            <a:br>
              <a:rPr lang="tr-TR" dirty="0"/>
            </a:br>
            <a:r>
              <a:rPr lang="tr-TR" dirty="0" err="1"/>
              <a:t>lı</a:t>
            </a:r>
            <a:r>
              <a:rPr lang="tr-TR" dirty="0"/>
              <a:t> düzenlenebilmeleri için ise, senet metninde “emre kaydı” bulunmaması ve ayrıca “menfi emre </a:t>
            </a:r>
            <a:r>
              <a:rPr lang="tr-TR" dirty="0" err="1"/>
              <a:t>kaydı”nın</a:t>
            </a:r>
            <a:r>
              <a:rPr lang="tr-TR" dirty="0"/>
              <a:t> yer alması zorunludur.</a:t>
            </a:r>
            <a:br>
              <a:rPr lang="tr-TR" dirty="0"/>
            </a:br>
            <a:r>
              <a:rPr lang="tr-TR" dirty="0"/>
              <a:t>Poliçe nama yazılı düzenlenmiş ise devri, senedin zilyetliğinin devri</a:t>
            </a:r>
            <a:br>
              <a:rPr lang="tr-TR" dirty="0"/>
            </a:br>
            <a:r>
              <a:rPr lang="tr-TR" dirty="0"/>
              <a:t>ve alacağın temliki hükümleri uyarınca gerçekleşmektedir. Alacağın</a:t>
            </a:r>
            <a:br>
              <a:rPr lang="tr-TR" dirty="0"/>
            </a:br>
            <a:r>
              <a:rPr lang="tr-TR" dirty="0"/>
              <a:t>temliki, borçlar hukukunda düzenlenen bir kurumdur. Poliçe emre</a:t>
            </a:r>
            <a:br>
              <a:rPr lang="tr-TR" dirty="0"/>
            </a:br>
            <a:r>
              <a:rPr lang="tr-TR" dirty="0"/>
              <a:t>yazılı düzenlenmiş ise devri, senedin zilyetliğinin devri ve ciro ile</a:t>
            </a:r>
            <a:br>
              <a:rPr lang="tr-TR" dirty="0"/>
            </a:br>
            <a:r>
              <a:rPr lang="tr-TR" dirty="0"/>
              <a:t>gerçekleşmektedir. 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96796409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128</TotalTime>
  <Words>46</Words>
  <Application>Microsoft Office PowerPoint</Application>
  <PresentationFormat>Geniş ekran</PresentationFormat>
  <Paragraphs>8</Paragraphs>
  <Slides>4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9" baseType="lpstr">
      <vt:lpstr>Arial</vt:lpstr>
      <vt:lpstr>Calibri</vt:lpstr>
      <vt:lpstr>Century Gothic</vt:lpstr>
      <vt:lpstr>Wingdings 3</vt:lpstr>
      <vt:lpstr>Duman</vt:lpstr>
      <vt:lpstr>ANKARA ÜNİVERSİTESİ HUKUK FAKÜLTESİ – KIYMETLİ EVRAK HUKUKU DERS NOTLARI</vt:lpstr>
      <vt:lpstr>Ciro kavramı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Kıymetli evrakın tarifi ve unsurları</dc:title>
  <dc:creator>o'o</dc:creator>
  <cp:lastModifiedBy>o'o</cp:lastModifiedBy>
  <cp:revision>16</cp:revision>
  <dcterms:created xsi:type="dcterms:W3CDTF">2017-02-13T10:15:49Z</dcterms:created>
  <dcterms:modified xsi:type="dcterms:W3CDTF">2017-02-14T20:31:21Z</dcterms:modified>
</cp:coreProperties>
</file>