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Lst>
  <p:sldIdLst>
    <p:sldId id="256" r:id="rId3"/>
    <p:sldId id="278" r:id="rId4"/>
    <p:sldId id="269" r:id="rId5"/>
    <p:sldId id="276" r:id="rId6"/>
    <p:sldId id="277" r:id="rId7"/>
    <p:sldId id="275" r:id="rId8"/>
    <p:sldId id="270"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2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Yuvarlatılmış Dikdörtgen 14"/>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Yuvarlatılmış Dikdörtgen 9"/>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Başlık 4"/>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Alt Başlık 19"/>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Veri Yer Tutucusu 18"/>
          <p:cNvSpPr>
            <a:spLocks noGrp="1"/>
          </p:cNvSpPr>
          <p:nvPr>
            <p:ph type="dt" sz="half" idx="10"/>
          </p:nvPr>
        </p:nvSpPr>
        <p:spPr/>
        <p:txBody>
          <a:bodyPr/>
          <a:lstStyle>
            <a:extLst/>
          </a:lstStyle>
          <a:p>
            <a:fld id="{3DDEF07B-13D8-46CF-984B-2144600835DC}" type="datetimeFigureOut">
              <a:rPr lang="tr-TR" smtClean="0"/>
              <a:t>19.11.2019</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11" name="Slayt Numarası Yer Tutucusu 10"/>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a:xfrm>
            <a:off x="670560" y="4983480"/>
            <a:ext cx="10911840" cy="1051560"/>
          </a:xfrm>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670560" y="530352"/>
            <a:ext cx="10911840" cy="4187952"/>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t>19.11.2019</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533405"/>
            <a:ext cx="2641600" cy="5257799"/>
          </a:xfrm>
        </p:spPr>
        <p:txBody>
          <a:bodyPr vert="eaVe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711200" y="533403"/>
            <a:ext cx="7924800" cy="525780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t>19.11.2019</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8"/>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40807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64827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3"/>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609364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54891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8" name="7 Altbilgi Yer Tutucusu"/>
          <p:cNvSpPr>
            <a:spLocks noGrp="1"/>
          </p:cNvSpPr>
          <p:nvPr>
            <p:ph type="ftr" sz="quarter" idx="11"/>
          </p:nvPr>
        </p:nvSpPr>
        <p:spPr/>
        <p:txBody>
          <a:bodyPr/>
          <a:lstStyle/>
          <a:p>
            <a:endParaRPr lang="tr-TR">
              <a:solidFill>
                <a:prstClr val="black">
                  <a:tint val="75000"/>
                </a:prstClr>
              </a:solidFill>
            </a:endParaRPr>
          </a:p>
        </p:txBody>
      </p:sp>
      <p:sp>
        <p:nvSpPr>
          <p:cNvPr id="9" name="8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997633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4" name="3 Altbilgi Yer Tutucusu"/>
          <p:cNvSpPr>
            <a:spLocks noGrp="1"/>
          </p:cNvSpPr>
          <p:nvPr>
            <p:ph type="ftr" sz="quarter" idx="11"/>
          </p:nvPr>
        </p:nvSpPr>
        <p:spPr/>
        <p:txBody>
          <a:bodyPr/>
          <a:lstStyle/>
          <a:p>
            <a:endParaRPr lang="tr-TR">
              <a:solidFill>
                <a:prstClr val="black">
                  <a:tint val="75000"/>
                </a:prstClr>
              </a:solidFill>
            </a:endParaRPr>
          </a:p>
        </p:txBody>
      </p:sp>
      <p:sp>
        <p:nvSpPr>
          <p:cNvPr id="5" name="4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94283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3" name="2 Altbilgi Yer Tutucusu"/>
          <p:cNvSpPr>
            <a:spLocks noGrp="1"/>
          </p:cNvSpPr>
          <p:nvPr>
            <p:ph type="ftr" sz="quarter" idx="11"/>
          </p:nvPr>
        </p:nvSpPr>
        <p:spPr/>
        <p:txBody>
          <a:bodyPr/>
          <a:lstStyle/>
          <a:p>
            <a:endParaRPr lang="tr-TR">
              <a:solidFill>
                <a:prstClr val="black">
                  <a:tint val="75000"/>
                </a:prstClr>
              </a:solidFill>
            </a:endParaRPr>
          </a:p>
        </p:txBody>
      </p:sp>
      <p:sp>
        <p:nvSpPr>
          <p:cNvPr id="4" name="3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982838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2"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92420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70560" y="4983480"/>
            <a:ext cx="10911840" cy="1051560"/>
          </a:xfrm>
        </p:spPr>
        <p:txBody>
          <a:bodyPr/>
          <a:lstStyle>
            <a:extLst/>
          </a:lstStyle>
          <a:p>
            <a:r>
              <a:rPr kumimoji="0" lang="tr-TR" smtClean="0"/>
              <a:t>Asıl başlık stili için tıklatın</a:t>
            </a:r>
            <a:endParaRPr kumimoji="0" lang="en-US"/>
          </a:p>
        </p:txBody>
      </p:sp>
      <p:sp>
        <p:nvSpPr>
          <p:cNvPr id="3" name="İçerik Yer Tutucusu 2"/>
          <p:cNvSpPr>
            <a:spLocks noGrp="1"/>
          </p:cNvSpPr>
          <p:nvPr>
            <p:ph idx="1"/>
          </p:nvPr>
        </p:nvSpPr>
        <p:spPr>
          <a:xfrm>
            <a:off x="670560" y="530352"/>
            <a:ext cx="10911840" cy="4187952"/>
          </a:xfrm>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t>19.11.2019</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002323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445537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1"/>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41"/>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18083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Yuvarlatılmış Dikdörtgen 13"/>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Yuvarlatılmış Dikdörtgen 10"/>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t>19.11.2019</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t>19.11.2019</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70560" y="4983480"/>
            <a:ext cx="10911840" cy="1051560"/>
          </a:xfrm>
        </p:spPr>
        <p:txBody>
          <a:bodyPr anchor="b"/>
          <a:lstStyle>
            <a:lvl1pPr>
              <a:defRPr b="1"/>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3DDEF07B-13D8-46CF-984B-2144600835DC}" type="datetimeFigureOut">
              <a:rPr lang="tr-TR" smtClean="0"/>
              <a:t>19.11.2019</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9" name="Slayt Numarası Yer Tutucusu 8"/>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extLst/>
          </a:lstStyle>
          <a:p>
            <a:fld id="{3DDEF07B-13D8-46CF-984B-2144600835DC}" type="datetimeFigureOut">
              <a:rPr lang="tr-TR" smtClean="0"/>
              <a:t>19.11.2019</a:t>
            </a:fld>
            <a:endParaRPr lang="tr-TR"/>
          </a:p>
        </p:txBody>
      </p:sp>
      <p:sp>
        <p:nvSpPr>
          <p:cNvPr id="4" name="Altbilgi Yer Tutucusu 3"/>
          <p:cNvSpPr>
            <a:spLocks noGrp="1"/>
          </p:cNvSpPr>
          <p:nvPr>
            <p:ph type="ftr" sz="quarter" idx="11"/>
          </p:nvPr>
        </p:nvSpPr>
        <p:spPr/>
        <p:txBody>
          <a:bodyPr/>
          <a:lstStyle>
            <a:extLst/>
          </a:lstStyle>
          <a:p>
            <a:endParaRPr lang="tr-TR"/>
          </a:p>
        </p:txBody>
      </p:sp>
      <p:sp>
        <p:nvSpPr>
          <p:cNvPr id="5" name="Slayt Numarası Yer Tutucusu 4"/>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Yuvarlatılmış Dikdörtgen 6"/>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Veri Yer Tutucusu 1"/>
          <p:cNvSpPr>
            <a:spLocks noGrp="1"/>
          </p:cNvSpPr>
          <p:nvPr>
            <p:ph type="dt" sz="half" idx="10"/>
          </p:nvPr>
        </p:nvSpPr>
        <p:spPr/>
        <p:txBody>
          <a:bodyPr/>
          <a:lstStyle>
            <a:extLst/>
          </a:lstStyle>
          <a:p>
            <a:fld id="{3DDEF07B-13D8-46CF-984B-2144600835DC}" type="datetimeFigureOut">
              <a:rPr lang="tr-TR" smtClean="0"/>
              <a:t>19.11.2019</a:t>
            </a:fld>
            <a:endParaRPr lang="tr-TR"/>
          </a:p>
        </p:txBody>
      </p:sp>
      <p:sp>
        <p:nvSpPr>
          <p:cNvPr id="3" name="Altbilgi Yer Tutucusu 2"/>
          <p:cNvSpPr>
            <a:spLocks noGrp="1"/>
          </p:cNvSpPr>
          <p:nvPr>
            <p:ph type="ftr" sz="quarter" idx="11"/>
          </p:nvPr>
        </p:nvSpPr>
        <p:spPr/>
        <p:txBody>
          <a:bodyPr/>
          <a:lstStyle>
            <a:extLst/>
          </a:lstStyle>
          <a:p>
            <a:endParaRPr lang="tr-TR"/>
          </a:p>
        </p:txBody>
      </p:sp>
      <p:sp>
        <p:nvSpPr>
          <p:cNvPr id="4" name="Slayt Numarası Yer Tutucusu 3"/>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t>19.11.2019</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Yuvarlatılmış Dikdörtgen 14"/>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Tek Köşesi Yuvarlatılmış Dikdörtgen 10"/>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Metin Yer Tutucusu 3"/>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t>19.11.2019</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t>‹#›</a:t>
            </a:fld>
            <a:endParaRPr lang="tr-TR"/>
          </a:p>
        </p:txBody>
      </p:sp>
      <p:sp>
        <p:nvSpPr>
          <p:cNvPr id="3" name="Resim Yer Tutucusu 2"/>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Yuvarlatılmış Dikdörtgen 6"/>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Yuvarlatılmış Dikdörtgen 8"/>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Başlık Yer Tutucusu 12"/>
          <p:cNvSpPr>
            <a:spLocks noGrp="1"/>
          </p:cNvSpPr>
          <p:nvPr>
            <p:ph type="title"/>
          </p:nvPr>
        </p:nvSpPr>
        <p:spPr>
          <a:xfrm>
            <a:off x="670560" y="4985590"/>
            <a:ext cx="10911840" cy="1051560"/>
          </a:xfrm>
          <a:prstGeom prst="rect">
            <a:avLst/>
          </a:prstGeom>
        </p:spPr>
        <p:txBody>
          <a:bodyPr vert="horz" anchor="b">
            <a:normAutofit/>
          </a:bodyPr>
          <a:lstStyle>
            <a:extLst/>
          </a:lstStyle>
          <a:p>
            <a:r>
              <a:rPr kumimoji="0" lang="tr-TR" smtClean="0"/>
              <a:t>Asıl başlık stili için tıklatın</a:t>
            </a:r>
            <a:endParaRPr kumimoji="0" lang="en-US"/>
          </a:p>
        </p:txBody>
      </p:sp>
      <p:sp>
        <p:nvSpPr>
          <p:cNvPr id="4" name="Metin Yer Tutucusu 3"/>
          <p:cNvSpPr>
            <a:spLocks noGrp="1"/>
          </p:cNvSpPr>
          <p:nvPr>
            <p:ph type="body" idx="1"/>
          </p:nvPr>
        </p:nvSpPr>
        <p:spPr>
          <a:xfrm>
            <a:off x="670560" y="530352"/>
            <a:ext cx="10911840" cy="4187952"/>
          </a:xfrm>
          <a:prstGeom prst="rect">
            <a:avLst/>
          </a:prstGeom>
        </p:spPr>
        <p:txBody>
          <a:bodyPr vert="horz" lIns="182880" tIns="9144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Veri Yer Tutucusu 24"/>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3DDEF07B-13D8-46CF-984B-2144600835DC}" type="datetimeFigureOut">
              <a:rPr lang="tr-TR" smtClean="0"/>
              <a:t>19.11.2019</a:t>
            </a:fld>
            <a:endParaRPr lang="tr-TR"/>
          </a:p>
        </p:txBody>
      </p:sp>
      <p:sp>
        <p:nvSpPr>
          <p:cNvPr id="18" name="Altbilgi Yer Tutucusu 17"/>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Slayt Numarası Yer Tutucusu 4"/>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0FF096D-F52F-4885-AEFC-DA7DB44A746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5 Slayt Numarası Yer Tutucusu"/>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7748762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hyperlink" Target="http://mmf2.ogu.edu.tr/atopc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13113" y="407968"/>
            <a:ext cx="9144000" cy="2387600"/>
          </a:xfrm>
        </p:spPr>
        <p:txBody>
          <a:bodyPr/>
          <a:lstStyle/>
          <a:p>
            <a:r>
              <a:rPr lang="tr-TR" dirty="0" smtClean="0"/>
              <a:t>BETONARME</a:t>
            </a:r>
            <a:endParaRPr lang="tr-TR" dirty="0"/>
          </a:p>
        </p:txBody>
      </p:sp>
      <p:sp>
        <p:nvSpPr>
          <p:cNvPr id="3" name="Alt Başlık 2"/>
          <p:cNvSpPr>
            <a:spLocks noGrp="1"/>
          </p:cNvSpPr>
          <p:nvPr>
            <p:ph type="subTitle" idx="1"/>
          </p:nvPr>
        </p:nvSpPr>
        <p:spPr>
          <a:xfrm>
            <a:off x="1524000" y="3602038"/>
            <a:ext cx="9144000" cy="628768"/>
          </a:xfrm>
        </p:spPr>
        <p:txBody>
          <a:bodyPr>
            <a:normAutofit/>
          </a:bodyPr>
          <a:lstStyle/>
          <a:p>
            <a:pPr marL="457200" indent="-457200">
              <a:buAutoNum type="arabicPeriod"/>
            </a:pPr>
            <a:r>
              <a:rPr lang="tr-TR" dirty="0" smtClean="0"/>
              <a:t>HAFTA</a:t>
            </a:r>
          </a:p>
        </p:txBody>
      </p:sp>
      <p:sp>
        <p:nvSpPr>
          <p:cNvPr id="4" name="Alt Başlık 2"/>
          <p:cNvSpPr txBox="1">
            <a:spLocks/>
          </p:cNvSpPr>
          <p:nvPr/>
        </p:nvSpPr>
        <p:spPr>
          <a:xfrm>
            <a:off x="718457" y="4381423"/>
            <a:ext cx="10918372" cy="1655762"/>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tr-TR" dirty="0" smtClean="0"/>
          </a:p>
          <a:p>
            <a:r>
              <a:rPr lang="tr-TR" sz="3100" dirty="0" smtClean="0"/>
              <a:t>Doç. Dr. Havva Eylem POLAT</a:t>
            </a:r>
          </a:p>
          <a:p>
            <a:endParaRPr lang="tr-TR" sz="3100" dirty="0" smtClean="0"/>
          </a:p>
          <a:p>
            <a:r>
              <a:rPr lang="tr-TR" sz="1400" dirty="0" smtClean="0"/>
              <a:t>ANKARA ÜNİVERSİTESİ ZİRAAT FAKÜLTESİ TARIMSAL YAPILAR VE SULAMA BÖLÜMÜ, 2019-2020</a:t>
            </a:r>
            <a:endParaRPr lang="tr-TR" sz="1400" dirty="0"/>
          </a:p>
        </p:txBody>
      </p:sp>
    </p:spTree>
    <p:extLst>
      <p:ext uri="{BB962C8B-B14F-4D97-AF65-F5344CB8AC3E}">
        <p14:creationId xmlns:p14="http://schemas.microsoft.com/office/powerpoint/2010/main" val="34169003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 PROGRAMI</a:t>
            </a:r>
            <a:endParaRPr lang="en-US" dirty="0"/>
          </a:p>
        </p:txBody>
      </p:sp>
      <p:sp>
        <p:nvSpPr>
          <p:cNvPr id="3" name="İçerik Yer Tutucusu 2"/>
          <p:cNvSpPr>
            <a:spLocks noGrp="1"/>
          </p:cNvSpPr>
          <p:nvPr>
            <p:ph idx="1"/>
          </p:nvPr>
        </p:nvSpPr>
        <p:spPr>
          <a:xfrm>
            <a:off x="620487" y="1436915"/>
            <a:ext cx="10972800" cy="4702628"/>
          </a:xfrm>
        </p:spPr>
        <p:txBody>
          <a:bodyPr>
            <a:noAutofit/>
          </a:bodyPr>
          <a:lstStyle/>
          <a:p>
            <a:pPr algn="just"/>
            <a:r>
              <a:rPr lang="tr-TR" sz="1800" b="1" dirty="0" smtClean="0">
                <a:solidFill>
                  <a:srgbClr val="111111"/>
                </a:solidFill>
              </a:rPr>
              <a:t>1. </a:t>
            </a:r>
            <a:r>
              <a:rPr lang="tr-TR" sz="1800" b="1" dirty="0">
                <a:solidFill>
                  <a:srgbClr val="111111"/>
                </a:solidFill>
              </a:rPr>
              <a:t>H</a:t>
            </a:r>
            <a:r>
              <a:rPr lang="tr-TR" sz="1800" b="1" dirty="0" smtClean="0">
                <a:solidFill>
                  <a:srgbClr val="111111"/>
                </a:solidFill>
              </a:rPr>
              <a:t>afta - Giriş, temel kavramlar, şartname ve yönetmelikler </a:t>
            </a:r>
          </a:p>
          <a:p>
            <a:pPr algn="just"/>
            <a:r>
              <a:rPr lang="tr-TR" sz="1800" dirty="0" smtClean="0">
                <a:solidFill>
                  <a:srgbClr val="111111"/>
                </a:solidFill>
              </a:rPr>
              <a:t>2. </a:t>
            </a:r>
            <a:r>
              <a:rPr lang="tr-TR" sz="1800" dirty="0">
                <a:solidFill>
                  <a:srgbClr val="111111"/>
                </a:solidFill>
              </a:rPr>
              <a:t>Hafta - </a:t>
            </a:r>
            <a:r>
              <a:rPr lang="tr-TR" sz="1800" dirty="0" smtClean="0">
                <a:solidFill>
                  <a:srgbClr val="111111"/>
                </a:solidFill>
              </a:rPr>
              <a:t>Beton, özellikleri, sınıfları</a:t>
            </a:r>
          </a:p>
          <a:p>
            <a:pPr algn="just"/>
            <a:r>
              <a:rPr lang="tr-TR" sz="1800" dirty="0" smtClean="0">
                <a:solidFill>
                  <a:srgbClr val="111111"/>
                </a:solidFill>
              </a:rPr>
              <a:t>3. </a:t>
            </a:r>
            <a:r>
              <a:rPr lang="tr-TR" sz="1800" dirty="0">
                <a:solidFill>
                  <a:srgbClr val="111111"/>
                </a:solidFill>
              </a:rPr>
              <a:t>Hafta - </a:t>
            </a:r>
            <a:r>
              <a:rPr lang="tr-TR" sz="1800" dirty="0" smtClean="0">
                <a:solidFill>
                  <a:srgbClr val="111111"/>
                </a:solidFill>
              </a:rPr>
              <a:t>Çelik, özellikleri, sınıfları</a:t>
            </a:r>
          </a:p>
          <a:p>
            <a:pPr algn="just"/>
            <a:r>
              <a:rPr lang="tr-TR" sz="1800" dirty="0" smtClean="0">
                <a:solidFill>
                  <a:srgbClr val="111111"/>
                </a:solidFill>
              </a:rPr>
              <a:t>4. </a:t>
            </a:r>
            <a:r>
              <a:rPr lang="tr-TR" sz="1800" dirty="0">
                <a:solidFill>
                  <a:srgbClr val="111111"/>
                </a:solidFill>
              </a:rPr>
              <a:t>Hafta -Yapıya etkiyen yükler, yük analizi</a:t>
            </a:r>
            <a:endParaRPr lang="en-US" sz="1800" dirty="0">
              <a:solidFill>
                <a:srgbClr val="111111"/>
              </a:solidFill>
            </a:endParaRPr>
          </a:p>
          <a:p>
            <a:pPr lvl="0" algn="just"/>
            <a:r>
              <a:rPr lang="tr-TR" sz="1800" dirty="0" smtClean="0">
                <a:solidFill>
                  <a:srgbClr val="111111"/>
                </a:solidFill>
              </a:rPr>
              <a:t>5. </a:t>
            </a:r>
            <a:r>
              <a:rPr lang="tr-TR" sz="1800" dirty="0">
                <a:solidFill>
                  <a:srgbClr val="111111"/>
                </a:solidFill>
              </a:rPr>
              <a:t>Hafta </a:t>
            </a:r>
            <a:r>
              <a:rPr lang="tr-TR" sz="1800" dirty="0" smtClean="0">
                <a:solidFill>
                  <a:srgbClr val="111111"/>
                </a:solidFill>
              </a:rPr>
              <a:t>– Hesap ilkeleri - </a:t>
            </a:r>
            <a:r>
              <a:rPr lang="en-US" sz="1800" dirty="0" err="1" smtClean="0">
                <a:solidFill>
                  <a:srgbClr val="111111"/>
                </a:solidFill>
              </a:rPr>
              <a:t>Taşıyıcı</a:t>
            </a:r>
            <a:r>
              <a:rPr lang="en-US" sz="1800" dirty="0" smtClean="0">
                <a:solidFill>
                  <a:srgbClr val="111111"/>
                </a:solidFill>
              </a:rPr>
              <a:t> </a:t>
            </a:r>
            <a:r>
              <a:rPr lang="en-US" sz="1800" dirty="0" err="1">
                <a:solidFill>
                  <a:srgbClr val="111111"/>
                </a:solidFill>
              </a:rPr>
              <a:t>sistem</a:t>
            </a:r>
            <a:r>
              <a:rPr lang="en-US" sz="1800" dirty="0">
                <a:solidFill>
                  <a:srgbClr val="111111"/>
                </a:solidFill>
              </a:rPr>
              <a:t> </a:t>
            </a:r>
            <a:r>
              <a:rPr lang="en-US" sz="1800" dirty="0" err="1">
                <a:solidFill>
                  <a:srgbClr val="111111"/>
                </a:solidFill>
              </a:rPr>
              <a:t>seçimi</a:t>
            </a:r>
            <a:endParaRPr lang="tr-TR" sz="1800" dirty="0">
              <a:solidFill>
                <a:srgbClr val="111111"/>
              </a:solidFill>
            </a:endParaRPr>
          </a:p>
          <a:p>
            <a:pPr lvl="0" algn="just"/>
            <a:r>
              <a:rPr lang="tr-TR" sz="1800" dirty="0">
                <a:solidFill>
                  <a:srgbClr val="111111"/>
                </a:solidFill>
              </a:rPr>
              <a:t>6</a:t>
            </a:r>
            <a:r>
              <a:rPr lang="tr-TR" sz="1800" dirty="0" smtClean="0">
                <a:solidFill>
                  <a:srgbClr val="111111"/>
                </a:solidFill>
              </a:rPr>
              <a:t>. </a:t>
            </a:r>
            <a:r>
              <a:rPr lang="tr-TR" sz="1800" dirty="0">
                <a:solidFill>
                  <a:srgbClr val="111111"/>
                </a:solidFill>
              </a:rPr>
              <a:t>Hafta - </a:t>
            </a:r>
            <a:r>
              <a:rPr lang="en-US" sz="1800" dirty="0" err="1" smtClean="0">
                <a:solidFill>
                  <a:srgbClr val="111111"/>
                </a:solidFill>
              </a:rPr>
              <a:t>Kolonlar</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a:solidFill>
                  <a:srgbClr val="111111"/>
                </a:solidFill>
              </a:rPr>
              <a:t>değerler</a:t>
            </a:r>
            <a:r>
              <a:rPr lang="en-US" sz="1800" dirty="0">
                <a:solidFill>
                  <a:srgbClr val="111111"/>
                </a:solidFill>
              </a:rPr>
              <a:t>, </a:t>
            </a:r>
            <a:r>
              <a:rPr lang="en-US" sz="1800" dirty="0" err="1" smtClean="0">
                <a:solidFill>
                  <a:srgbClr val="111111"/>
                </a:solidFill>
              </a:rPr>
              <a:t>boyutlandırma</a:t>
            </a:r>
            <a:r>
              <a:rPr lang="tr-TR" sz="1800" dirty="0">
                <a:solidFill>
                  <a:srgbClr val="111111"/>
                </a:solidFill>
              </a:rPr>
              <a:t> </a:t>
            </a:r>
            <a:endParaRPr lang="tr-TR" sz="1800" dirty="0" smtClean="0">
              <a:solidFill>
                <a:srgbClr val="111111"/>
              </a:solidFill>
            </a:endParaRPr>
          </a:p>
          <a:p>
            <a:pPr lvl="0" algn="just"/>
            <a:r>
              <a:rPr lang="tr-TR" sz="1800" dirty="0">
                <a:solidFill>
                  <a:srgbClr val="111111"/>
                </a:solidFill>
              </a:rPr>
              <a:t>7</a:t>
            </a:r>
            <a:r>
              <a:rPr lang="tr-TR" sz="1800" dirty="0" smtClean="0">
                <a:solidFill>
                  <a:srgbClr val="111111"/>
                </a:solidFill>
              </a:rPr>
              <a:t>. </a:t>
            </a:r>
            <a:r>
              <a:rPr lang="tr-TR" sz="1800" dirty="0">
                <a:solidFill>
                  <a:srgbClr val="111111"/>
                </a:solidFill>
              </a:rPr>
              <a:t>Hafta - </a:t>
            </a:r>
            <a:r>
              <a:rPr lang="tr-TR" sz="1800" dirty="0" smtClean="0">
                <a:solidFill>
                  <a:srgbClr val="111111"/>
                </a:solidFill>
              </a:rPr>
              <a:t>Kolonlar, örnekler ve soru çözümleri</a:t>
            </a:r>
          </a:p>
          <a:p>
            <a:pPr algn="just"/>
            <a:r>
              <a:rPr lang="tr-TR" sz="1800" dirty="0">
                <a:solidFill>
                  <a:srgbClr val="111111"/>
                </a:solidFill>
              </a:rPr>
              <a:t>8</a:t>
            </a:r>
            <a:r>
              <a:rPr lang="tr-TR" sz="1800" dirty="0" smtClean="0">
                <a:solidFill>
                  <a:srgbClr val="111111"/>
                </a:solidFill>
              </a:rPr>
              <a:t>. </a:t>
            </a:r>
            <a:r>
              <a:rPr lang="tr-TR" sz="1800" dirty="0">
                <a:solidFill>
                  <a:srgbClr val="111111"/>
                </a:solidFill>
              </a:rPr>
              <a:t>Hafta - </a:t>
            </a:r>
            <a:r>
              <a:rPr lang="en-US" sz="1800" dirty="0" err="1" smtClean="0">
                <a:solidFill>
                  <a:srgbClr val="111111"/>
                </a:solidFill>
              </a:rPr>
              <a:t>Kirişler</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a:solidFill>
                  <a:srgbClr val="111111"/>
                </a:solidFill>
              </a:rPr>
              <a:t>değerler</a:t>
            </a:r>
            <a:r>
              <a:rPr lang="en-US" sz="1800" dirty="0">
                <a:solidFill>
                  <a:srgbClr val="111111"/>
                </a:solidFill>
              </a:rPr>
              <a:t>, </a:t>
            </a:r>
            <a:r>
              <a:rPr lang="en-US" sz="1800" dirty="0" err="1" smtClean="0">
                <a:solidFill>
                  <a:srgbClr val="111111"/>
                </a:solidFill>
              </a:rPr>
              <a:t>boyutlandırma</a:t>
            </a:r>
            <a:endParaRPr lang="tr-TR" sz="1800" dirty="0" smtClean="0">
              <a:solidFill>
                <a:srgbClr val="111111"/>
              </a:solidFill>
            </a:endParaRPr>
          </a:p>
          <a:p>
            <a:pPr algn="just"/>
            <a:r>
              <a:rPr lang="tr-TR" sz="1800" dirty="0" smtClean="0">
                <a:solidFill>
                  <a:srgbClr val="111111"/>
                </a:solidFill>
              </a:rPr>
              <a:t>9. Hafta - </a:t>
            </a:r>
            <a:r>
              <a:rPr lang="tr-TR" sz="1800" dirty="0">
                <a:solidFill>
                  <a:srgbClr val="111111"/>
                </a:solidFill>
              </a:rPr>
              <a:t>Kirişler, çift </a:t>
            </a:r>
            <a:r>
              <a:rPr lang="tr-TR" sz="1800" dirty="0" smtClean="0">
                <a:solidFill>
                  <a:srgbClr val="111111"/>
                </a:solidFill>
              </a:rPr>
              <a:t>donatılı kirişler, örnekler ve soru çözümleri</a:t>
            </a:r>
          </a:p>
          <a:p>
            <a:pPr algn="just"/>
            <a:r>
              <a:rPr lang="tr-TR" sz="1800" dirty="0" smtClean="0">
                <a:solidFill>
                  <a:srgbClr val="111111"/>
                </a:solidFill>
              </a:rPr>
              <a:t>10. </a:t>
            </a:r>
            <a:r>
              <a:rPr lang="tr-TR" sz="1800" dirty="0">
                <a:solidFill>
                  <a:srgbClr val="111111"/>
                </a:solidFill>
              </a:rPr>
              <a:t>Hafta </a:t>
            </a:r>
            <a:r>
              <a:rPr lang="tr-TR" sz="1800" dirty="0" smtClean="0">
                <a:solidFill>
                  <a:srgbClr val="111111"/>
                </a:solidFill>
              </a:rPr>
              <a:t>- Kirişler, tablalı kirişler, örnekler ve soru çözümleri</a:t>
            </a:r>
            <a:endParaRPr lang="en-US" sz="1800" dirty="0">
              <a:solidFill>
                <a:srgbClr val="111111"/>
              </a:solidFill>
            </a:endParaRPr>
          </a:p>
          <a:p>
            <a:pPr algn="just"/>
            <a:r>
              <a:rPr lang="tr-TR" sz="1800" dirty="0" smtClean="0">
                <a:solidFill>
                  <a:srgbClr val="111111"/>
                </a:solidFill>
              </a:rPr>
              <a:t>11. </a:t>
            </a:r>
            <a:r>
              <a:rPr lang="tr-TR" sz="1800" dirty="0">
                <a:solidFill>
                  <a:srgbClr val="111111"/>
                </a:solidFill>
              </a:rPr>
              <a:t>Hafta - </a:t>
            </a:r>
            <a:r>
              <a:rPr lang="en-US" sz="1800" dirty="0" err="1" smtClean="0">
                <a:solidFill>
                  <a:srgbClr val="111111"/>
                </a:solidFill>
              </a:rPr>
              <a:t>Döşemeler</a:t>
            </a:r>
            <a:r>
              <a:rPr lang="en-US" sz="1800" dirty="0">
                <a:solidFill>
                  <a:srgbClr val="111111"/>
                </a:solidFill>
              </a:rPr>
              <a:t>, </a:t>
            </a:r>
            <a:r>
              <a:rPr lang="en-US" sz="1800" dirty="0" err="1">
                <a:solidFill>
                  <a:srgbClr val="111111"/>
                </a:solidFill>
              </a:rPr>
              <a:t>döşeme</a:t>
            </a:r>
            <a:r>
              <a:rPr lang="en-US" sz="1800" dirty="0">
                <a:solidFill>
                  <a:srgbClr val="111111"/>
                </a:solidFill>
              </a:rPr>
              <a:t> </a:t>
            </a:r>
            <a:r>
              <a:rPr lang="en-US" sz="1800" dirty="0" err="1">
                <a:solidFill>
                  <a:srgbClr val="111111"/>
                </a:solidFill>
              </a:rPr>
              <a:t>tipleri</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smtClean="0">
                <a:solidFill>
                  <a:srgbClr val="111111"/>
                </a:solidFill>
              </a:rPr>
              <a:t>değerler</a:t>
            </a:r>
            <a:endParaRPr lang="tr-TR" sz="1800" dirty="0" smtClean="0">
              <a:solidFill>
                <a:srgbClr val="111111"/>
              </a:solidFill>
            </a:endParaRPr>
          </a:p>
          <a:p>
            <a:pPr algn="just"/>
            <a:r>
              <a:rPr lang="tr-TR" sz="1800" dirty="0" smtClean="0">
                <a:solidFill>
                  <a:srgbClr val="111111"/>
                </a:solidFill>
              </a:rPr>
              <a:t>12. </a:t>
            </a:r>
            <a:r>
              <a:rPr lang="tr-TR" sz="1800" dirty="0">
                <a:solidFill>
                  <a:srgbClr val="111111"/>
                </a:solidFill>
              </a:rPr>
              <a:t>Hafta - </a:t>
            </a:r>
            <a:r>
              <a:rPr lang="tr-TR" sz="1800" dirty="0" smtClean="0">
                <a:solidFill>
                  <a:srgbClr val="111111"/>
                </a:solidFill>
              </a:rPr>
              <a:t>Döşemeler, örnekler ve soru çözümleri</a:t>
            </a:r>
            <a:endParaRPr lang="en-US" sz="1800" dirty="0">
              <a:solidFill>
                <a:srgbClr val="111111"/>
              </a:solidFill>
            </a:endParaRPr>
          </a:p>
          <a:p>
            <a:pPr algn="just"/>
            <a:r>
              <a:rPr lang="tr-TR" sz="1800" dirty="0" smtClean="0">
                <a:solidFill>
                  <a:srgbClr val="111111"/>
                </a:solidFill>
              </a:rPr>
              <a:t>13. </a:t>
            </a:r>
            <a:r>
              <a:rPr lang="tr-TR" sz="1800" dirty="0">
                <a:solidFill>
                  <a:srgbClr val="111111"/>
                </a:solidFill>
              </a:rPr>
              <a:t>Hafta - </a:t>
            </a:r>
            <a:r>
              <a:rPr lang="en-US" sz="1800" dirty="0" err="1" smtClean="0">
                <a:solidFill>
                  <a:srgbClr val="111111"/>
                </a:solidFill>
              </a:rPr>
              <a:t>Temeller</a:t>
            </a:r>
            <a:r>
              <a:rPr lang="en-US" sz="1800" dirty="0">
                <a:solidFill>
                  <a:srgbClr val="111111"/>
                </a:solidFill>
              </a:rPr>
              <a:t>, </a:t>
            </a:r>
            <a:r>
              <a:rPr lang="en-US" sz="1800" dirty="0" err="1">
                <a:solidFill>
                  <a:srgbClr val="111111"/>
                </a:solidFill>
              </a:rPr>
              <a:t>temel</a:t>
            </a:r>
            <a:r>
              <a:rPr lang="en-US" sz="1800" dirty="0">
                <a:solidFill>
                  <a:srgbClr val="111111"/>
                </a:solidFill>
              </a:rPr>
              <a:t> </a:t>
            </a:r>
            <a:r>
              <a:rPr lang="en-US" sz="1800" dirty="0" err="1" smtClean="0">
                <a:solidFill>
                  <a:srgbClr val="111111"/>
                </a:solidFill>
              </a:rPr>
              <a:t>tipleri</a:t>
            </a:r>
            <a:endParaRPr lang="tr-TR" sz="1800" dirty="0" smtClean="0">
              <a:solidFill>
                <a:srgbClr val="111111"/>
              </a:solidFill>
            </a:endParaRPr>
          </a:p>
          <a:p>
            <a:pPr algn="just"/>
            <a:r>
              <a:rPr lang="tr-TR" sz="1800" dirty="0" smtClean="0">
                <a:solidFill>
                  <a:srgbClr val="111111"/>
                </a:solidFill>
              </a:rPr>
              <a:t>14. </a:t>
            </a:r>
            <a:r>
              <a:rPr lang="tr-TR" sz="1800" dirty="0">
                <a:solidFill>
                  <a:srgbClr val="111111"/>
                </a:solidFill>
              </a:rPr>
              <a:t>Hafta - </a:t>
            </a:r>
            <a:r>
              <a:rPr lang="tr-TR" sz="1800" dirty="0" smtClean="0">
                <a:solidFill>
                  <a:srgbClr val="111111"/>
                </a:solidFill>
              </a:rPr>
              <a:t>Temeller, örnekler ve soru çözümleri</a:t>
            </a:r>
          </a:p>
        </p:txBody>
      </p:sp>
    </p:spTree>
    <p:extLst>
      <p:ext uri="{BB962C8B-B14F-4D97-AF65-F5344CB8AC3E}">
        <p14:creationId xmlns:p14="http://schemas.microsoft.com/office/powerpoint/2010/main" val="396185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29046" y="400595"/>
            <a:ext cx="10911840" cy="1051560"/>
          </a:xfrm>
        </p:spPr>
        <p:txBody>
          <a:bodyPr>
            <a:normAutofit fontScale="90000"/>
          </a:bodyPr>
          <a:lstStyle/>
          <a:p>
            <a:pPr algn="r"/>
            <a:r>
              <a:rPr lang="tr-TR" dirty="0" smtClean="0"/>
              <a:t>         ***DERSTE KULLANILACAK KAYNAKLAR</a:t>
            </a:r>
            <a:endParaRPr lang="en-US" dirty="0"/>
          </a:p>
        </p:txBody>
      </p:sp>
      <p:sp>
        <p:nvSpPr>
          <p:cNvPr id="3" name="İçerik Yer Tutucusu 2"/>
          <p:cNvSpPr>
            <a:spLocks noGrp="1"/>
          </p:cNvSpPr>
          <p:nvPr>
            <p:ph idx="1"/>
          </p:nvPr>
        </p:nvSpPr>
        <p:spPr>
          <a:xfrm>
            <a:off x="572588" y="1749552"/>
            <a:ext cx="10911840" cy="4187952"/>
          </a:xfrm>
        </p:spPr>
        <p:txBody>
          <a:bodyPr>
            <a:normAutofit/>
          </a:bodyPr>
          <a:lstStyle/>
          <a:p>
            <a:pPr algn="just"/>
            <a:r>
              <a:rPr lang="en-US" sz="2800" dirty="0" err="1">
                <a:solidFill>
                  <a:srgbClr val="111111"/>
                </a:solidFill>
              </a:rPr>
              <a:t>Ersoy</a:t>
            </a:r>
            <a:r>
              <a:rPr lang="en-US" sz="2800" dirty="0">
                <a:solidFill>
                  <a:srgbClr val="111111"/>
                </a:solidFill>
              </a:rPr>
              <a:t>, U., </a:t>
            </a:r>
            <a:r>
              <a:rPr lang="en-US" sz="2800" dirty="0" err="1">
                <a:solidFill>
                  <a:srgbClr val="111111"/>
                </a:solidFill>
              </a:rPr>
              <a:t>Özcebe</a:t>
            </a:r>
            <a:r>
              <a:rPr lang="en-US" sz="2800" dirty="0">
                <a:solidFill>
                  <a:srgbClr val="111111"/>
                </a:solidFill>
              </a:rPr>
              <a:t>, G. (2016). </a:t>
            </a:r>
            <a:r>
              <a:rPr lang="en-US" sz="2800" dirty="0" err="1">
                <a:solidFill>
                  <a:srgbClr val="111111"/>
                </a:solidFill>
              </a:rPr>
              <a:t>Betonarme</a:t>
            </a:r>
            <a:r>
              <a:rPr lang="en-US" sz="2800" dirty="0">
                <a:solidFill>
                  <a:srgbClr val="111111"/>
                </a:solidFill>
              </a:rPr>
              <a:t>, </a:t>
            </a:r>
            <a:r>
              <a:rPr lang="en-US" sz="2800" dirty="0" err="1">
                <a:solidFill>
                  <a:srgbClr val="111111"/>
                </a:solidFill>
              </a:rPr>
              <a:t>Evrim</a:t>
            </a:r>
            <a:r>
              <a:rPr lang="en-US" sz="2800" dirty="0">
                <a:solidFill>
                  <a:srgbClr val="111111"/>
                </a:solidFill>
              </a:rPr>
              <a:t> </a:t>
            </a:r>
            <a:r>
              <a:rPr lang="en-US" sz="2800" dirty="0" err="1">
                <a:solidFill>
                  <a:srgbClr val="111111"/>
                </a:solidFill>
              </a:rPr>
              <a:t>Yayınevi</a:t>
            </a:r>
            <a:r>
              <a:rPr lang="en-US" sz="2800" dirty="0">
                <a:solidFill>
                  <a:srgbClr val="111111"/>
                </a:solidFill>
              </a:rPr>
              <a:t>, İstanbul</a:t>
            </a:r>
            <a:r>
              <a:rPr lang="en-US" sz="2800" dirty="0" smtClean="0">
                <a:solidFill>
                  <a:srgbClr val="111111"/>
                </a:solidFill>
              </a:rPr>
              <a:t>.</a:t>
            </a:r>
            <a:endParaRPr lang="tr-TR" sz="2800" dirty="0" smtClean="0">
              <a:solidFill>
                <a:srgbClr val="111111"/>
              </a:solidFill>
            </a:endParaRPr>
          </a:p>
          <a:p>
            <a:pPr algn="just"/>
            <a:r>
              <a:rPr lang="en-US" sz="2800" dirty="0" err="1">
                <a:solidFill>
                  <a:srgbClr val="111111"/>
                </a:solidFill>
              </a:rPr>
              <a:t>Doğangün</a:t>
            </a:r>
            <a:r>
              <a:rPr lang="en-US" sz="2800" dirty="0">
                <a:solidFill>
                  <a:srgbClr val="111111"/>
                </a:solidFill>
              </a:rPr>
              <a:t>, A. (2016). </a:t>
            </a:r>
            <a:r>
              <a:rPr lang="en-US" sz="2800" dirty="0" err="1">
                <a:solidFill>
                  <a:srgbClr val="111111"/>
                </a:solidFill>
              </a:rPr>
              <a:t>Betonarme</a:t>
            </a:r>
            <a:r>
              <a:rPr lang="en-US" sz="2800" dirty="0">
                <a:solidFill>
                  <a:srgbClr val="111111"/>
                </a:solidFill>
              </a:rPr>
              <a:t> </a:t>
            </a:r>
            <a:r>
              <a:rPr lang="en-US" sz="2800" dirty="0" err="1">
                <a:solidFill>
                  <a:srgbClr val="111111"/>
                </a:solidFill>
              </a:rPr>
              <a:t>Yapıların</a:t>
            </a:r>
            <a:r>
              <a:rPr lang="en-US" sz="2800" dirty="0">
                <a:solidFill>
                  <a:srgbClr val="111111"/>
                </a:solidFill>
              </a:rPr>
              <a:t> </a:t>
            </a:r>
            <a:r>
              <a:rPr lang="en-US" sz="2800" dirty="0" err="1">
                <a:solidFill>
                  <a:srgbClr val="111111"/>
                </a:solidFill>
              </a:rPr>
              <a:t>Hesap</a:t>
            </a:r>
            <a:r>
              <a:rPr lang="en-US" sz="2800" dirty="0">
                <a:solidFill>
                  <a:srgbClr val="111111"/>
                </a:solidFill>
              </a:rPr>
              <a:t> </a:t>
            </a:r>
            <a:r>
              <a:rPr lang="en-US" sz="2800" dirty="0" err="1">
                <a:solidFill>
                  <a:srgbClr val="111111"/>
                </a:solidFill>
              </a:rPr>
              <a:t>ve</a:t>
            </a:r>
            <a:r>
              <a:rPr lang="en-US" sz="2800" dirty="0">
                <a:solidFill>
                  <a:srgbClr val="111111"/>
                </a:solidFill>
              </a:rPr>
              <a:t> </a:t>
            </a:r>
            <a:r>
              <a:rPr lang="en-US" sz="2800" dirty="0" err="1">
                <a:solidFill>
                  <a:srgbClr val="111111"/>
                </a:solidFill>
              </a:rPr>
              <a:t>Tasarımı</a:t>
            </a:r>
            <a:r>
              <a:rPr lang="en-US" sz="2800" dirty="0">
                <a:solidFill>
                  <a:srgbClr val="111111"/>
                </a:solidFill>
              </a:rPr>
              <a:t>, </a:t>
            </a:r>
            <a:r>
              <a:rPr lang="en-US" sz="2800" dirty="0" err="1">
                <a:solidFill>
                  <a:srgbClr val="111111"/>
                </a:solidFill>
              </a:rPr>
              <a:t>Birsen</a:t>
            </a:r>
            <a:r>
              <a:rPr lang="en-US" sz="2800" dirty="0">
                <a:solidFill>
                  <a:srgbClr val="111111"/>
                </a:solidFill>
              </a:rPr>
              <a:t> </a:t>
            </a:r>
            <a:r>
              <a:rPr lang="en-US" sz="2800" dirty="0" err="1">
                <a:solidFill>
                  <a:srgbClr val="111111"/>
                </a:solidFill>
              </a:rPr>
              <a:t>Yayınevi</a:t>
            </a:r>
            <a:r>
              <a:rPr lang="en-US" sz="2800" dirty="0">
                <a:solidFill>
                  <a:srgbClr val="111111"/>
                </a:solidFill>
              </a:rPr>
              <a:t>, </a:t>
            </a:r>
            <a:r>
              <a:rPr lang="en-US" sz="2800" dirty="0" smtClean="0">
                <a:solidFill>
                  <a:srgbClr val="111111"/>
                </a:solidFill>
              </a:rPr>
              <a:t>İstanbul</a:t>
            </a:r>
            <a:endParaRPr lang="tr-TR" sz="2800" dirty="0" smtClean="0">
              <a:solidFill>
                <a:srgbClr val="111111"/>
              </a:solidFill>
            </a:endParaRPr>
          </a:p>
          <a:p>
            <a:pPr algn="just"/>
            <a:r>
              <a:rPr lang="en-US" sz="2800" dirty="0"/>
              <a:t>Ahmet TOPÇU, </a:t>
            </a:r>
            <a:r>
              <a:rPr lang="en-US" sz="2800" dirty="0" err="1"/>
              <a:t>Betonarme</a:t>
            </a:r>
            <a:r>
              <a:rPr lang="en-US" sz="2800" dirty="0"/>
              <a:t> I, </a:t>
            </a:r>
            <a:r>
              <a:rPr lang="en-US" sz="2800" dirty="0" err="1"/>
              <a:t>Eskişehir</a:t>
            </a:r>
            <a:r>
              <a:rPr lang="en-US" sz="2800" dirty="0"/>
              <a:t> </a:t>
            </a:r>
            <a:r>
              <a:rPr lang="en-US" sz="2800" dirty="0" err="1"/>
              <a:t>Osmangazi</a:t>
            </a:r>
            <a:r>
              <a:rPr lang="en-US" sz="2800" dirty="0"/>
              <a:t> </a:t>
            </a:r>
            <a:r>
              <a:rPr lang="en-US" sz="2800" dirty="0" err="1"/>
              <a:t>Üniversitesi</a:t>
            </a:r>
            <a:r>
              <a:rPr lang="en-US" sz="2800" dirty="0"/>
              <a:t>, 2019, </a:t>
            </a:r>
            <a:r>
              <a:rPr lang="en-US" sz="2800" dirty="0">
                <a:hlinkClick r:id="rId2"/>
              </a:rPr>
              <a:t>http://</a:t>
            </a:r>
            <a:r>
              <a:rPr lang="en-US" sz="2800" dirty="0" smtClean="0">
                <a:hlinkClick r:id="rId2"/>
              </a:rPr>
              <a:t>mmf2.ogu.edu.tr/atopcu</a:t>
            </a:r>
            <a:endParaRPr lang="tr-TR" sz="2800" dirty="0" smtClean="0"/>
          </a:p>
          <a:p>
            <a:pPr marL="0" indent="0" algn="just">
              <a:buNone/>
            </a:pPr>
            <a:endParaRPr lang="tr-TR" sz="2800" dirty="0" smtClean="0"/>
          </a:p>
          <a:p>
            <a:pPr algn="just"/>
            <a:r>
              <a:rPr lang="tr-TR" sz="2000" dirty="0" smtClean="0"/>
              <a:t>*** Bu ders notu sunumları çalışma ve öğrenme için yeterli değildir. Derse devam edip, haftalık olarak takip etmeniz gerekmektedir. </a:t>
            </a:r>
            <a:endParaRPr lang="en-US" sz="2000" dirty="0"/>
          </a:p>
        </p:txBody>
      </p:sp>
    </p:spTree>
    <p:extLst>
      <p:ext uri="{BB962C8B-B14F-4D97-AF65-F5344CB8AC3E}">
        <p14:creationId xmlns:p14="http://schemas.microsoft.com/office/powerpoint/2010/main" val="6719712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5246" y="400594"/>
            <a:ext cx="10911840" cy="1051560"/>
          </a:xfrm>
        </p:spPr>
        <p:txBody>
          <a:bodyPr>
            <a:normAutofit fontScale="90000"/>
          </a:bodyPr>
          <a:lstStyle/>
          <a:p>
            <a:pPr algn="r"/>
            <a:r>
              <a:rPr lang="tr-TR" dirty="0" smtClean="0"/>
              <a:t>                     TEMEL BİLGİ VE KAVRAMLAR</a:t>
            </a:r>
            <a:endParaRPr lang="tr-TR" dirty="0"/>
          </a:p>
        </p:txBody>
      </p:sp>
      <p:sp>
        <p:nvSpPr>
          <p:cNvPr id="3" name="İçerik Yer Tutucusu 2"/>
          <p:cNvSpPr>
            <a:spLocks noGrp="1"/>
          </p:cNvSpPr>
          <p:nvPr>
            <p:ph idx="1"/>
          </p:nvPr>
        </p:nvSpPr>
        <p:spPr>
          <a:xfrm>
            <a:off x="594360" y="1684237"/>
            <a:ext cx="10911840" cy="4187952"/>
          </a:xfrm>
        </p:spPr>
        <p:txBody>
          <a:bodyPr>
            <a:normAutofit fontScale="70000" lnSpcReduction="20000"/>
          </a:bodyPr>
          <a:lstStyle/>
          <a:p>
            <a:pPr algn="just"/>
            <a:r>
              <a:rPr lang="tr-TR" dirty="0" smtClean="0"/>
              <a:t>Betonun yükler altındaki davranışını güçlendiren çelikle birlikte kullanılması ile betonarme meydana gelmiştir.  </a:t>
            </a:r>
          </a:p>
          <a:p>
            <a:pPr algn="just"/>
            <a:r>
              <a:rPr lang="tr-TR" dirty="0" smtClean="0"/>
              <a:t>Beton ve çeliğin yük taşıma ve davranış özellikleri diğer yapı malzemelerine göre daha farklıdır. Betonarme yapı elemanının yükler altındaki davranışı oldukça karmaşıktır. Bu nedenle yük taşıma durumlarına göre betonarme yapı elemanlarının boyutlandırılması ve taşıma güçlerinin hesaplanması da oldukça önemlidir. </a:t>
            </a:r>
          </a:p>
          <a:p>
            <a:pPr algn="just"/>
            <a:r>
              <a:rPr lang="tr-TR" dirty="0" smtClean="0"/>
              <a:t>Betonarme Ders Notları, Ziraat Fakültelerinin Tarımsal Yapılar ve Sulama Bölümü öğrencileri için hazırlanmıştır. Hayvan barınakları, ürün koruma ve depolama yapıları, alet makine koruma yapıları vb. gibi tarımsal üretimde kullanılan binaların planlanması ve projelenmesinde betonarme hesapları önemli bir yer tutmaktadır. Burada amaç, betonarmenin temel ilkelerini ve betonarme yapı elemanlarının yük etkisi altındaki davranışlarının incelenmesi, yapı elemanlarının boyutlandırılması ve taşıma güçlerinin belirlenmesi konularında bölüm öğrencileri için mühendislik altyapısı oluşturmaktır. </a:t>
            </a:r>
          </a:p>
          <a:p>
            <a:pPr algn="just"/>
            <a:endParaRPr lang="tr-TR" dirty="0"/>
          </a:p>
        </p:txBody>
      </p:sp>
    </p:spTree>
    <p:extLst>
      <p:ext uri="{BB962C8B-B14F-4D97-AF65-F5344CB8AC3E}">
        <p14:creationId xmlns:p14="http://schemas.microsoft.com/office/powerpoint/2010/main" val="20334280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03216" y="433251"/>
            <a:ext cx="10911840" cy="862149"/>
          </a:xfrm>
        </p:spPr>
        <p:txBody>
          <a:bodyPr>
            <a:normAutofit/>
          </a:bodyPr>
          <a:lstStyle/>
          <a:p>
            <a:pPr algn="r"/>
            <a:r>
              <a:rPr lang="tr-TR" dirty="0" smtClean="0">
                <a:solidFill>
                  <a:prstClr val="black"/>
                </a:solidFill>
              </a:rPr>
              <a:t>                 </a:t>
            </a:r>
            <a:r>
              <a:rPr lang="tr-TR" sz="3200" dirty="0" smtClean="0">
                <a:solidFill>
                  <a:srgbClr val="F07F09">
                    <a:tint val="88000"/>
                    <a:satMod val="150000"/>
                  </a:srgbClr>
                </a:solidFill>
              </a:rPr>
              <a:t>TEMEL </a:t>
            </a:r>
            <a:r>
              <a:rPr lang="tr-TR" sz="3200" dirty="0">
                <a:solidFill>
                  <a:srgbClr val="F07F09">
                    <a:tint val="88000"/>
                    <a:satMod val="150000"/>
                  </a:srgbClr>
                </a:solidFill>
              </a:rPr>
              <a:t>BİLGİ VE KAVRAMLAR</a:t>
            </a:r>
            <a:endParaRPr lang="en-US" sz="3200" dirty="0"/>
          </a:p>
        </p:txBody>
      </p:sp>
      <p:sp>
        <p:nvSpPr>
          <p:cNvPr id="3" name="İçerik Yer Tutucusu 2"/>
          <p:cNvSpPr>
            <a:spLocks noGrp="1"/>
          </p:cNvSpPr>
          <p:nvPr>
            <p:ph idx="1"/>
          </p:nvPr>
        </p:nvSpPr>
        <p:spPr>
          <a:xfrm>
            <a:off x="870857" y="1284514"/>
            <a:ext cx="10515600" cy="4707392"/>
          </a:xfrm>
        </p:spPr>
        <p:txBody>
          <a:bodyPr>
            <a:normAutofit/>
          </a:bodyPr>
          <a:lstStyle/>
          <a:p>
            <a:r>
              <a:rPr lang="en-US" sz="2000" b="1" dirty="0" err="1" smtClean="0">
                <a:solidFill>
                  <a:srgbClr val="111111"/>
                </a:solidFill>
              </a:rPr>
              <a:t>Dozaj</a:t>
            </a:r>
            <a:r>
              <a:rPr lang="en-US" sz="2000" b="1" dirty="0" smtClean="0">
                <a:solidFill>
                  <a:srgbClr val="111111"/>
                </a:solidFill>
              </a:rPr>
              <a:t>: </a:t>
            </a:r>
            <a:r>
              <a:rPr lang="en-US" sz="2000" dirty="0" smtClean="0">
                <a:solidFill>
                  <a:srgbClr val="111111"/>
                </a:solidFill>
              </a:rPr>
              <a:t>1 </a:t>
            </a:r>
            <a:r>
              <a:rPr lang="en-US" sz="2000" dirty="0">
                <a:solidFill>
                  <a:srgbClr val="111111"/>
                </a:solidFill>
              </a:rPr>
              <a:t>m</a:t>
            </a:r>
            <a:r>
              <a:rPr lang="en-US" sz="2000" baseline="30000" dirty="0">
                <a:solidFill>
                  <a:srgbClr val="111111"/>
                </a:solidFill>
              </a:rPr>
              <a:t>3</a:t>
            </a:r>
            <a:r>
              <a:rPr lang="en-US" sz="2000" dirty="0">
                <a:solidFill>
                  <a:srgbClr val="111111"/>
                </a:solidFill>
              </a:rPr>
              <a:t> </a:t>
            </a:r>
            <a:r>
              <a:rPr lang="en-US" sz="2000" dirty="0" err="1" smtClean="0">
                <a:solidFill>
                  <a:srgbClr val="111111"/>
                </a:solidFill>
              </a:rPr>
              <a:t>betonda</a:t>
            </a:r>
            <a:r>
              <a:rPr lang="tr-TR" sz="2000" dirty="0" smtClean="0">
                <a:solidFill>
                  <a:srgbClr val="111111"/>
                </a:solidFill>
              </a:rPr>
              <a:t> bulunan </a:t>
            </a:r>
            <a:r>
              <a:rPr lang="en-US" sz="2000" dirty="0" err="1" smtClean="0">
                <a:solidFill>
                  <a:srgbClr val="111111"/>
                </a:solidFill>
              </a:rPr>
              <a:t>çimentonun</a:t>
            </a:r>
            <a:r>
              <a:rPr lang="en-US" sz="2000" dirty="0" smtClean="0">
                <a:solidFill>
                  <a:srgbClr val="111111"/>
                </a:solidFill>
              </a:rPr>
              <a:t> </a:t>
            </a:r>
            <a:r>
              <a:rPr lang="en-US" sz="2000" dirty="0">
                <a:solidFill>
                  <a:srgbClr val="111111"/>
                </a:solidFill>
              </a:rPr>
              <a:t>kilogram </a:t>
            </a:r>
            <a:r>
              <a:rPr lang="en-US" sz="2000" dirty="0" err="1">
                <a:solidFill>
                  <a:srgbClr val="111111"/>
                </a:solidFill>
              </a:rPr>
              <a:t>olarak</a:t>
            </a:r>
            <a:r>
              <a:rPr lang="en-US" sz="2000" dirty="0">
                <a:solidFill>
                  <a:srgbClr val="111111"/>
                </a:solidFill>
              </a:rPr>
              <a:t> </a:t>
            </a:r>
            <a:r>
              <a:rPr lang="en-US" sz="2000" dirty="0" err="1" smtClean="0">
                <a:solidFill>
                  <a:srgbClr val="111111"/>
                </a:solidFill>
              </a:rPr>
              <a:t>miktarı</a:t>
            </a:r>
            <a:r>
              <a:rPr lang="tr-TR" sz="2000" dirty="0" smtClean="0">
                <a:solidFill>
                  <a:srgbClr val="111111"/>
                </a:solidFill>
              </a:rPr>
              <a:t>. </a:t>
            </a:r>
          </a:p>
          <a:p>
            <a:r>
              <a:rPr lang="en-US" sz="2000" b="1" dirty="0" smtClean="0">
                <a:solidFill>
                  <a:srgbClr val="111111"/>
                </a:solidFill>
              </a:rPr>
              <a:t>Su/</a:t>
            </a:r>
            <a:r>
              <a:rPr lang="en-US" sz="2000" b="1" dirty="0" err="1" smtClean="0">
                <a:solidFill>
                  <a:srgbClr val="111111"/>
                </a:solidFill>
              </a:rPr>
              <a:t>Çimento</a:t>
            </a:r>
            <a:r>
              <a:rPr lang="en-US" sz="2000" b="1" dirty="0" smtClean="0">
                <a:solidFill>
                  <a:srgbClr val="111111"/>
                </a:solidFill>
              </a:rPr>
              <a:t> </a:t>
            </a:r>
            <a:r>
              <a:rPr lang="en-US" sz="2000" b="1" dirty="0" err="1" smtClean="0">
                <a:solidFill>
                  <a:srgbClr val="111111"/>
                </a:solidFill>
              </a:rPr>
              <a:t>Oranı</a:t>
            </a:r>
            <a:r>
              <a:rPr lang="en-US" sz="2000" b="1" dirty="0" smtClean="0">
                <a:solidFill>
                  <a:srgbClr val="111111"/>
                </a:solidFill>
              </a:rPr>
              <a:t>: </a:t>
            </a:r>
            <a:r>
              <a:rPr lang="en-US" sz="2000" dirty="0">
                <a:solidFill>
                  <a:srgbClr val="111111"/>
                </a:solidFill>
              </a:rPr>
              <a:t>1 m</a:t>
            </a:r>
            <a:r>
              <a:rPr lang="en-US" sz="2000" baseline="30000" dirty="0">
                <a:solidFill>
                  <a:srgbClr val="111111"/>
                </a:solidFill>
              </a:rPr>
              <a:t>3</a:t>
            </a:r>
            <a:r>
              <a:rPr lang="en-US" sz="2000" dirty="0">
                <a:solidFill>
                  <a:srgbClr val="111111"/>
                </a:solidFill>
              </a:rPr>
              <a:t> </a:t>
            </a:r>
            <a:r>
              <a:rPr lang="en-US" sz="2000" dirty="0" err="1" smtClean="0">
                <a:solidFill>
                  <a:srgbClr val="111111"/>
                </a:solidFill>
              </a:rPr>
              <a:t>betonda</a:t>
            </a:r>
            <a:r>
              <a:rPr lang="tr-TR" sz="2000" dirty="0" smtClean="0">
                <a:solidFill>
                  <a:srgbClr val="111111"/>
                </a:solidFill>
              </a:rPr>
              <a:t> bulunan </a:t>
            </a:r>
            <a:r>
              <a:rPr lang="en-US" sz="2000" dirty="0" smtClean="0">
                <a:solidFill>
                  <a:srgbClr val="111111"/>
                </a:solidFill>
              </a:rPr>
              <a:t>kilogram </a:t>
            </a:r>
            <a:r>
              <a:rPr lang="en-US" sz="2000" dirty="0" err="1">
                <a:solidFill>
                  <a:srgbClr val="111111"/>
                </a:solidFill>
              </a:rPr>
              <a:t>cinsinden</a:t>
            </a:r>
            <a:r>
              <a:rPr lang="en-US" sz="2000" dirty="0">
                <a:solidFill>
                  <a:srgbClr val="111111"/>
                </a:solidFill>
              </a:rPr>
              <a:t> </a:t>
            </a:r>
            <a:r>
              <a:rPr lang="en-US" sz="2000" dirty="0" err="1">
                <a:solidFill>
                  <a:srgbClr val="111111"/>
                </a:solidFill>
              </a:rPr>
              <a:t>su</a:t>
            </a:r>
            <a:r>
              <a:rPr lang="en-US" sz="2000" dirty="0">
                <a:solidFill>
                  <a:srgbClr val="111111"/>
                </a:solidFill>
              </a:rPr>
              <a:t> </a:t>
            </a:r>
            <a:r>
              <a:rPr lang="en-US" sz="2000" dirty="0" err="1" smtClean="0">
                <a:solidFill>
                  <a:srgbClr val="111111"/>
                </a:solidFill>
              </a:rPr>
              <a:t>miktarının</a:t>
            </a:r>
            <a:r>
              <a:rPr lang="tr-TR" sz="2000" dirty="0" smtClean="0">
                <a:solidFill>
                  <a:srgbClr val="111111"/>
                </a:solidFill>
              </a:rPr>
              <a:t>,</a:t>
            </a:r>
            <a:r>
              <a:rPr lang="en-US" sz="2000" dirty="0" smtClean="0">
                <a:solidFill>
                  <a:srgbClr val="111111"/>
                </a:solidFill>
              </a:rPr>
              <a:t> </a:t>
            </a:r>
            <a:r>
              <a:rPr lang="en-US" sz="2000" dirty="0" err="1">
                <a:solidFill>
                  <a:srgbClr val="111111"/>
                </a:solidFill>
              </a:rPr>
              <a:t>çimento</a:t>
            </a:r>
            <a:r>
              <a:rPr lang="en-US" sz="2000" dirty="0">
                <a:solidFill>
                  <a:srgbClr val="111111"/>
                </a:solidFill>
              </a:rPr>
              <a:t> </a:t>
            </a:r>
            <a:r>
              <a:rPr lang="en-US" sz="2000" dirty="0" err="1">
                <a:solidFill>
                  <a:srgbClr val="111111"/>
                </a:solidFill>
              </a:rPr>
              <a:t>miktarına</a:t>
            </a:r>
            <a:r>
              <a:rPr lang="en-US" sz="2000" dirty="0">
                <a:solidFill>
                  <a:srgbClr val="111111"/>
                </a:solidFill>
              </a:rPr>
              <a:t> </a:t>
            </a:r>
            <a:r>
              <a:rPr lang="en-US" sz="2000" dirty="0" err="1" smtClean="0">
                <a:solidFill>
                  <a:srgbClr val="111111"/>
                </a:solidFill>
              </a:rPr>
              <a:t>oranı</a:t>
            </a:r>
            <a:r>
              <a:rPr lang="tr-TR" sz="2000" dirty="0" smtClean="0">
                <a:solidFill>
                  <a:srgbClr val="111111"/>
                </a:solidFill>
              </a:rPr>
              <a:t>. </a:t>
            </a:r>
          </a:p>
          <a:p>
            <a:r>
              <a:rPr lang="en-US" sz="2000" b="1" dirty="0" err="1" smtClean="0">
                <a:solidFill>
                  <a:srgbClr val="111111"/>
                </a:solidFill>
              </a:rPr>
              <a:t>Priz</a:t>
            </a:r>
            <a:r>
              <a:rPr lang="en-US" sz="2000" b="1" dirty="0" smtClean="0">
                <a:solidFill>
                  <a:srgbClr val="111111"/>
                </a:solidFill>
              </a:rPr>
              <a:t>: </a:t>
            </a:r>
            <a:r>
              <a:rPr lang="en-US" sz="2000" dirty="0" err="1">
                <a:solidFill>
                  <a:srgbClr val="111111"/>
                </a:solidFill>
              </a:rPr>
              <a:t>Yaş</a:t>
            </a:r>
            <a:r>
              <a:rPr lang="en-US" sz="2000" dirty="0">
                <a:solidFill>
                  <a:srgbClr val="111111"/>
                </a:solidFill>
              </a:rPr>
              <a:t> </a:t>
            </a:r>
            <a:r>
              <a:rPr lang="en-US" sz="2000" dirty="0" err="1">
                <a:solidFill>
                  <a:srgbClr val="111111"/>
                </a:solidFill>
              </a:rPr>
              <a:t>betonun</a:t>
            </a:r>
            <a:r>
              <a:rPr lang="en-US" sz="2000" dirty="0">
                <a:solidFill>
                  <a:srgbClr val="111111"/>
                </a:solidFill>
              </a:rPr>
              <a:t> </a:t>
            </a:r>
            <a:r>
              <a:rPr lang="en-US" sz="2000" dirty="0" err="1">
                <a:solidFill>
                  <a:srgbClr val="111111"/>
                </a:solidFill>
              </a:rPr>
              <a:t>katılaşma</a:t>
            </a:r>
            <a:r>
              <a:rPr lang="en-US" sz="2000" dirty="0">
                <a:solidFill>
                  <a:srgbClr val="111111"/>
                </a:solidFill>
              </a:rPr>
              <a:t> </a:t>
            </a:r>
            <a:r>
              <a:rPr lang="en-US" sz="2000" dirty="0" err="1" smtClean="0">
                <a:solidFill>
                  <a:srgbClr val="111111"/>
                </a:solidFill>
              </a:rPr>
              <a:t>süreci</a:t>
            </a:r>
            <a:r>
              <a:rPr lang="tr-TR" sz="2000" dirty="0" smtClean="0">
                <a:solidFill>
                  <a:srgbClr val="111111"/>
                </a:solidFill>
              </a:rPr>
              <a:t>. </a:t>
            </a:r>
          </a:p>
          <a:p>
            <a:r>
              <a:rPr lang="en-US" sz="2000" b="1" dirty="0" err="1" smtClean="0">
                <a:solidFill>
                  <a:srgbClr val="111111"/>
                </a:solidFill>
              </a:rPr>
              <a:t>Standart</a:t>
            </a:r>
            <a:r>
              <a:rPr lang="en-US" sz="2000" b="1" dirty="0" smtClean="0">
                <a:solidFill>
                  <a:srgbClr val="111111"/>
                </a:solidFill>
              </a:rPr>
              <a:t> </a:t>
            </a:r>
            <a:r>
              <a:rPr lang="en-US" sz="2000" b="1" dirty="0" err="1" smtClean="0">
                <a:solidFill>
                  <a:srgbClr val="111111"/>
                </a:solidFill>
              </a:rPr>
              <a:t>Basınç</a:t>
            </a:r>
            <a:r>
              <a:rPr lang="en-US" sz="2000" b="1" dirty="0" smtClean="0">
                <a:solidFill>
                  <a:srgbClr val="111111"/>
                </a:solidFill>
              </a:rPr>
              <a:t> </a:t>
            </a:r>
            <a:r>
              <a:rPr lang="en-US" sz="2000" b="1" dirty="0" err="1" smtClean="0">
                <a:solidFill>
                  <a:srgbClr val="111111"/>
                </a:solidFill>
              </a:rPr>
              <a:t>Dayanımı</a:t>
            </a:r>
            <a:r>
              <a:rPr lang="en-US" sz="2000" b="1" dirty="0" smtClean="0">
                <a:solidFill>
                  <a:srgbClr val="111111"/>
                </a:solidFill>
              </a:rPr>
              <a:t>: </a:t>
            </a:r>
            <a:r>
              <a:rPr lang="tr-TR" sz="2000" dirty="0" err="1" smtClean="0">
                <a:solidFill>
                  <a:srgbClr val="111111"/>
                </a:solidFill>
              </a:rPr>
              <a:t>L</a:t>
            </a:r>
            <a:r>
              <a:rPr lang="en-US" sz="2000" dirty="0" err="1" smtClean="0">
                <a:solidFill>
                  <a:srgbClr val="111111"/>
                </a:solidFill>
              </a:rPr>
              <a:t>aboratuvar</a:t>
            </a:r>
            <a:r>
              <a:rPr lang="en-US" sz="2000" dirty="0" smtClean="0">
                <a:solidFill>
                  <a:srgbClr val="111111"/>
                </a:solidFill>
              </a:rPr>
              <a:t> </a:t>
            </a:r>
            <a:r>
              <a:rPr lang="tr-TR" sz="2000" dirty="0" smtClean="0">
                <a:solidFill>
                  <a:srgbClr val="111111"/>
                </a:solidFill>
              </a:rPr>
              <a:t>koşul</a:t>
            </a:r>
            <a:r>
              <a:rPr lang="en-US" sz="2000" dirty="0" err="1" smtClean="0">
                <a:solidFill>
                  <a:srgbClr val="111111"/>
                </a:solidFill>
              </a:rPr>
              <a:t>larında</a:t>
            </a:r>
            <a:r>
              <a:rPr lang="en-US" sz="2000" dirty="0" smtClean="0">
                <a:solidFill>
                  <a:srgbClr val="111111"/>
                </a:solidFill>
              </a:rPr>
              <a:t> </a:t>
            </a:r>
            <a:r>
              <a:rPr lang="tr-TR" sz="2000" dirty="0" err="1">
                <a:solidFill>
                  <a:srgbClr val="111111"/>
                </a:solidFill>
              </a:rPr>
              <a:t>s</a:t>
            </a:r>
            <a:r>
              <a:rPr lang="en-US" sz="2000" dirty="0" err="1" smtClean="0">
                <a:solidFill>
                  <a:srgbClr val="111111"/>
                </a:solidFill>
              </a:rPr>
              <a:t>uda</a:t>
            </a:r>
            <a:r>
              <a:rPr lang="en-US" sz="2000" dirty="0" smtClean="0">
                <a:solidFill>
                  <a:srgbClr val="111111"/>
                </a:solidFill>
              </a:rPr>
              <a:t> </a:t>
            </a:r>
            <a:r>
              <a:rPr lang="tr-TR" sz="2000" dirty="0" smtClean="0">
                <a:solidFill>
                  <a:srgbClr val="111111"/>
                </a:solidFill>
              </a:rPr>
              <a:t>bekletilen</a:t>
            </a:r>
            <a:r>
              <a:rPr lang="en-US" sz="2000" dirty="0" smtClean="0">
                <a:solidFill>
                  <a:srgbClr val="111111"/>
                </a:solidFill>
              </a:rPr>
              <a:t>, </a:t>
            </a:r>
            <a:r>
              <a:rPr lang="en-US" sz="2000" dirty="0">
                <a:solidFill>
                  <a:srgbClr val="111111"/>
                </a:solidFill>
              </a:rPr>
              <a:t>28 </a:t>
            </a:r>
            <a:r>
              <a:rPr lang="en-US" sz="2000" dirty="0" err="1">
                <a:solidFill>
                  <a:srgbClr val="111111"/>
                </a:solidFill>
              </a:rPr>
              <a:t>günlük</a:t>
            </a:r>
            <a:r>
              <a:rPr lang="en-US" sz="2000" dirty="0">
                <a:solidFill>
                  <a:srgbClr val="111111"/>
                </a:solidFill>
              </a:rPr>
              <a:t> </a:t>
            </a:r>
            <a:r>
              <a:rPr lang="en-US" sz="2000" dirty="0" err="1">
                <a:solidFill>
                  <a:srgbClr val="111111"/>
                </a:solidFill>
              </a:rPr>
              <a:t>standart</a:t>
            </a:r>
            <a:r>
              <a:rPr lang="en-US" sz="2000" dirty="0">
                <a:solidFill>
                  <a:srgbClr val="111111"/>
                </a:solidFill>
              </a:rPr>
              <a:t> </a:t>
            </a:r>
            <a:r>
              <a:rPr lang="en-US" sz="2000" dirty="0" err="1">
                <a:solidFill>
                  <a:srgbClr val="111111"/>
                </a:solidFill>
              </a:rPr>
              <a:t>numunenin</a:t>
            </a:r>
            <a:r>
              <a:rPr lang="en-US" sz="2000" dirty="0">
                <a:solidFill>
                  <a:srgbClr val="111111"/>
                </a:solidFill>
              </a:rPr>
              <a:t> </a:t>
            </a:r>
            <a:r>
              <a:rPr lang="en-US" sz="2000" dirty="0" err="1">
                <a:solidFill>
                  <a:srgbClr val="111111"/>
                </a:solidFill>
              </a:rPr>
              <a:t>eksenel</a:t>
            </a:r>
            <a:r>
              <a:rPr lang="en-US" sz="2000" dirty="0">
                <a:solidFill>
                  <a:srgbClr val="111111"/>
                </a:solidFill>
              </a:rPr>
              <a:t> </a:t>
            </a:r>
            <a:r>
              <a:rPr lang="en-US" sz="2000" dirty="0" err="1">
                <a:solidFill>
                  <a:srgbClr val="111111"/>
                </a:solidFill>
              </a:rPr>
              <a:t>basınç</a:t>
            </a:r>
            <a:r>
              <a:rPr lang="en-US" sz="2000" dirty="0">
                <a:solidFill>
                  <a:srgbClr val="111111"/>
                </a:solidFill>
              </a:rPr>
              <a:t> </a:t>
            </a:r>
            <a:r>
              <a:rPr lang="en-US" sz="2000" dirty="0" err="1">
                <a:solidFill>
                  <a:srgbClr val="111111"/>
                </a:solidFill>
              </a:rPr>
              <a:t>altında</a:t>
            </a:r>
            <a:r>
              <a:rPr lang="en-US" sz="2000" dirty="0">
                <a:solidFill>
                  <a:srgbClr val="111111"/>
                </a:solidFill>
              </a:rPr>
              <a:t> </a:t>
            </a:r>
            <a:r>
              <a:rPr lang="en-US" sz="2000" dirty="0" err="1">
                <a:solidFill>
                  <a:srgbClr val="111111"/>
                </a:solidFill>
              </a:rPr>
              <a:t>ulaşabildiği</a:t>
            </a:r>
            <a:r>
              <a:rPr lang="en-US" sz="2000" dirty="0">
                <a:solidFill>
                  <a:srgbClr val="111111"/>
                </a:solidFill>
              </a:rPr>
              <a:t> </a:t>
            </a:r>
            <a:r>
              <a:rPr lang="en-US" sz="2000" dirty="0" err="1">
                <a:solidFill>
                  <a:srgbClr val="111111"/>
                </a:solidFill>
              </a:rPr>
              <a:t>en</a:t>
            </a:r>
            <a:r>
              <a:rPr lang="en-US" sz="2000" dirty="0">
                <a:solidFill>
                  <a:srgbClr val="111111"/>
                </a:solidFill>
              </a:rPr>
              <a:t> </a:t>
            </a:r>
            <a:r>
              <a:rPr lang="en-US" sz="2000" dirty="0" err="1">
                <a:solidFill>
                  <a:srgbClr val="111111"/>
                </a:solidFill>
              </a:rPr>
              <a:t>büyük</a:t>
            </a:r>
            <a:r>
              <a:rPr lang="en-US" sz="2000" dirty="0">
                <a:solidFill>
                  <a:srgbClr val="111111"/>
                </a:solidFill>
              </a:rPr>
              <a:t> </a:t>
            </a:r>
            <a:r>
              <a:rPr lang="en-US" sz="2000" dirty="0" err="1" smtClean="0">
                <a:solidFill>
                  <a:srgbClr val="111111"/>
                </a:solidFill>
              </a:rPr>
              <a:t>gerilme</a:t>
            </a:r>
            <a:r>
              <a:rPr lang="tr-TR" sz="2000" dirty="0" smtClean="0">
                <a:solidFill>
                  <a:srgbClr val="111111"/>
                </a:solidFill>
              </a:rPr>
              <a:t> olarak tanımlanır</a:t>
            </a:r>
            <a:r>
              <a:rPr lang="en-US" sz="2000" dirty="0" smtClean="0">
                <a:solidFill>
                  <a:srgbClr val="111111"/>
                </a:solidFill>
              </a:rPr>
              <a:t>. </a:t>
            </a:r>
            <a:r>
              <a:rPr lang="tr-TR" sz="2000" dirty="0" smtClean="0">
                <a:solidFill>
                  <a:srgbClr val="111111"/>
                </a:solidFill>
              </a:rPr>
              <a:t>*</a:t>
            </a:r>
          </a:p>
          <a:p>
            <a:r>
              <a:rPr lang="tr-TR" sz="1900" dirty="0" smtClean="0">
                <a:solidFill>
                  <a:srgbClr val="111111"/>
                </a:solidFill>
              </a:rPr>
              <a:t>*</a:t>
            </a:r>
            <a:r>
              <a:rPr lang="en-US" sz="1900" dirty="0" err="1" smtClean="0">
                <a:solidFill>
                  <a:srgbClr val="111111"/>
                </a:solidFill>
              </a:rPr>
              <a:t>Standart</a:t>
            </a:r>
            <a:r>
              <a:rPr lang="tr-TR" sz="1900" dirty="0" smtClean="0">
                <a:solidFill>
                  <a:srgbClr val="111111"/>
                </a:solidFill>
              </a:rPr>
              <a:t> </a:t>
            </a:r>
            <a:r>
              <a:rPr lang="en-US" sz="1900" dirty="0" err="1" smtClean="0">
                <a:solidFill>
                  <a:srgbClr val="111111"/>
                </a:solidFill>
              </a:rPr>
              <a:t>numune</a:t>
            </a:r>
            <a:r>
              <a:rPr lang="en-US" sz="1900" dirty="0" smtClean="0">
                <a:solidFill>
                  <a:srgbClr val="111111"/>
                </a:solidFill>
              </a:rPr>
              <a:t> </a:t>
            </a:r>
            <a:r>
              <a:rPr lang="en-US" sz="1900" dirty="0" err="1">
                <a:solidFill>
                  <a:srgbClr val="111111"/>
                </a:solidFill>
              </a:rPr>
              <a:t>silindir</a:t>
            </a:r>
            <a:r>
              <a:rPr lang="en-US" sz="1900" dirty="0">
                <a:solidFill>
                  <a:srgbClr val="111111"/>
                </a:solidFill>
              </a:rPr>
              <a:t> (</a:t>
            </a:r>
            <a:r>
              <a:rPr lang="en-US" sz="1900" dirty="0" err="1">
                <a:solidFill>
                  <a:srgbClr val="111111"/>
                </a:solidFill>
              </a:rPr>
              <a:t>çap</a:t>
            </a:r>
            <a:r>
              <a:rPr lang="en-US" sz="1900" dirty="0">
                <a:solidFill>
                  <a:srgbClr val="111111"/>
                </a:solidFill>
              </a:rPr>
              <a:t>: 15 </a:t>
            </a:r>
            <a:r>
              <a:rPr lang="en-US" sz="1900" dirty="0" smtClean="0">
                <a:solidFill>
                  <a:srgbClr val="111111"/>
                </a:solidFill>
              </a:rPr>
              <a:t>cm</a:t>
            </a:r>
            <a:r>
              <a:rPr lang="tr-TR" sz="1900" dirty="0" smtClean="0">
                <a:solidFill>
                  <a:srgbClr val="111111"/>
                </a:solidFill>
              </a:rPr>
              <a:t> - </a:t>
            </a:r>
            <a:r>
              <a:rPr lang="en-US" sz="1900" dirty="0" err="1" smtClean="0">
                <a:solidFill>
                  <a:srgbClr val="111111"/>
                </a:solidFill>
              </a:rPr>
              <a:t>yükseklik</a:t>
            </a:r>
            <a:r>
              <a:rPr lang="en-US" sz="1900" dirty="0">
                <a:solidFill>
                  <a:srgbClr val="111111"/>
                </a:solidFill>
              </a:rPr>
              <a:t>: 30 </a:t>
            </a:r>
            <a:r>
              <a:rPr lang="en-US" sz="1900" dirty="0" smtClean="0">
                <a:solidFill>
                  <a:srgbClr val="111111"/>
                </a:solidFill>
              </a:rPr>
              <a:t>cm)</a:t>
            </a:r>
            <a:r>
              <a:rPr lang="tr-TR" sz="1900" dirty="0" smtClean="0">
                <a:solidFill>
                  <a:srgbClr val="111111"/>
                </a:solidFill>
              </a:rPr>
              <a:t> </a:t>
            </a:r>
            <a:r>
              <a:rPr lang="en-US" sz="1900" b="1" dirty="0" err="1" smtClean="0">
                <a:solidFill>
                  <a:srgbClr val="111111"/>
                </a:solidFill>
              </a:rPr>
              <a:t>silindir</a:t>
            </a:r>
            <a:r>
              <a:rPr lang="en-US" sz="1900" b="1" dirty="0" smtClean="0">
                <a:solidFill>
                  <a:srgbClr val="111111"/>
                </a:solidFill>
              </a:rPr>
              <a:t> </a:t>
            </a:r>
            <a:r>
              <a:rPr lang="en-US" sz="1900" b="1" dirty="0" err="1">
                <a:solidFill>
                  <a:srgbClr val="111111"/>
                </a:solidFill>
              </a:rPr>
              <a:t>basınç</a:t>
            </a:r>
            <a:r>
              <a:rPr lang="en-US" sz="1900" b="1" dirty="0">
                <a:solidFill>
                  <a:srgbClr val="111111"/>
                </a:solidFill>
              </a:rPr>
              <a:t> </a:t>
            </a:r>
            <a:r>
              <a:rPr lang="en-US" sz="1900" b="1" dirty="0" err="1" smtClean="0">
                <a:solidFill>
                  <a:srgbClr val="111111"/>
                </a:solidFill>
              </a:rPr>
              <a:t>dayanımı</a:t>
            </a:r>
            <a:r>
              <a:rPr lang="en-US" sz="1900" dirty="0" smtClean="0">
                <a:solidFill>
                  <a:srgbClr val="111111"/>
                </a:solidFill>
              </a:rPr>
              <a:t> </a:t>
            </a:r>
            <a:endParaRPr lang="tr-TR" sz="1900" dirty="0" smtClean="0">
              <a:solidFill>
                <a:srgbClr val="111111"/>
              </a:solidFill>
            </a:endParaRPr>
          </a:p>
          <a:p>
            <a:pPr marL="0" indent="0">
              <a:buNone/>
            </a:pPr>
            <a:r>
              <a:rPr lang="tr-TR" sz="1900" dirty="0" smtClean="0">
                <a:solidFill>
                  <a:srgbClr val="111111"/>
                </a:solidFill>
              </a:rPr>
              <a:t>   *K</a:t>
            </a:r>
            <a:r>
              <a:rPr lang="en-US" sz="1900" dirty="0" err="1" smtClean="0">
                <a:solidFill>
                  <a:srgbClr val="111111"/>
                </a:solidFill>
              </a:rPr>
              <a:t>üp</a:t>
            </a:r>
            <a:r>
              <a:rPr lang="tr-TR" sz="1900" dirty="0" smtClean="0">
                <a:solidFill>
                  <a:srgbClr val="111111"/>
                </a:solidFill>
              </a:rPr>
              <a:t> numune </a:t>
            </a:r>
            <a:r>
              <a:rPr lang="en-US" sz="1900" dirty="0" smtClean="0">
                <a:solidFill>
                  <a:srgbClr val="111111"/>
                </a:solidFill>
              </a:rPr>
              <a:t>(15cm</a:t>
            </a:r>
            <a:r>
              <a:rPr lang="tr-TR" sz="1900" dirty="0" smtClean="0">
                <a:solidFill>
                  <a:srgbClr val="111111"/>
                </a:solidFill>
              </a:rPr>
              <a:t> </a:t>
            </a:r>
            <a:r>
              <a:rPr lang="en-US" sz="1900" dirty="0" smtClean="0">
                <a:solidFill>
                  <a:srgbClr val="111111"/>
                </a:solidFill>
              </a:rPr>
              <a:t>x</a:t>
            </a:r>
            <a:r>
              <a:rPr lang="tr-TR" sz="1900" dirty="0" smtClean="0">
                <a:solidFill>
                  <a:srgbClr val="111111"/>
                </a:solidFill>
              </a:rPr>
              <a:t> </a:t>
            </a:r>
            <a:r>
              <a:rPr lang="en-US" sz="1900" dirty="0" smtClean="0">
                <a:solidFill>
                  <a:srgbClr val="111111"/>
                </a:solidFill>
              </a:rPr>
              <a:t>15 cm</a:t>
            </a:r>
            <a:r>
              <a:rPr lang="tr-TR" sz="1900" dirty="0" smtClean="0">
                <a:solidFill>
                  <a:srgbClr val="111111"/>
                </a:solidFill>
              </a:rPr>
              <a:t> </a:t>
            </a:r>
            <a:r>
              <a:rPr lang="en-US" sz="1900" dirty="0" smtClean="0">
                <a:solidFill>
                  <a:srgbClr val="111111"/>
                </a:solidFill>
              </a:rPr>
              <a:t>x</a:t>
            </a:r>
            <a:r>
              <a:rPr lang="tr-TR" sz="1900" dirty="0" smtClean="0">
                <a:solidFill>
                  <a:srgbClr val="111111"/>
                </a:solidFill>
              </a:rPr>
              <a:t> </a:t>
            </a:r>
            <a:r>
              <a:rPr lang="en-US" sz="1900" dirty="0" smtClean="0">
                <a:solidFill>
                  <a:srgbClr val="111111"/>
                </a:solidFill>
              </a:rPr>
              <a:t>15 </a:t>
            </a:r>
            <a:r>
              <a:rPr lang="en-US" sz="1900" dirty="0">
                <a:solidFill>
                  <a:srgbClr val="111111"/>
                </a:solidFill>
              </a:rPr>
              <a:t>cm) </a:t>
            </a:r>
            <a:r>
              <a:rPr lang="en-US" sz="1900" b="1" dirty="0" err="1" smtClean="0">
                <a:solidFill>
                  <a:srgbClr val="111111"/>
                </a:solidFill>
              </a:rPr>
              <a:t>küp</a:t>
            </a:r>
            <a:r>
              <a:rPr lang="en-US" sz="1900" b="1" dirty="0" smtClean="0">
                <a:solidFill>
                  <a:srgbClr val="111111"/>
                </a:solidFill>
              </a:rPr>
              <a:t> </a:t>
            </a:r>
            <a:r>
              <a:rPr lang="en-US" sz="1900" b="1" dirty="0" err="1">
                <a:solidFill>
                  <a:srgbClr val="111111"/>
                </a:solidFill>
              </a:rPr>
              <a:t>basınç</a:t>
            </a:r>
            <a:r>
              <a:rPr lang="en-US" sz="1900" b="1" dirty="0">
                <a:solidFill>
                  <a:srgbClr val="111111"/>
                </a:solidFill>
              </a:rPr>
              <a:t> </a:t>
            </a:r>
            <a:r>
              <a:rPr lang="en-US" sz="1900" b="1" dirty="0" err="1" smtClean="0">
                <a:solidFill>
                  <a:srgbClr val="111111"/>
                </a:solidFill>
              </a:rPr>
              <a:t>dayanımı</a:t>
            </a:r>
            <a:r>
              <a:rPr lang="en-US" sz="1900" dirty="0" smtClean="0">
                <a:solidFill>
                  <a:srgbClr val="111111"/>
                </a:solidFill>
              </a:rPr>
              <a:t> </a:t>
            </a:r>
            <a:endParaRPr lang="tr-TR" sz="1900" dirty="0" smtClean="0">
              <a:solidFill>
                <a:srgbClr val="111111"/>
              </a:solidFill>
            </a:endParaRPr>
          </a:p>
          <a:p>
            <a:r>
              <a:rPr lang="en-US" sz="2000" b="1" dirty="0" err="1" smtClean="0">
                <a:solidFill>
                  <a:srgbClr val="111111"/>
                </a:solidFill>
              </a:rPr>
              <a:t>Çekme</a:t>
            </a:r>
            <a:r>
              <a:rPr lang="en-US" sz="2000" b="1" dirty="0" smtClean="0">
                <a:solidFill>
                  <a:srgbClr val="111111"/>
                </a:solidFill>
              </a:rPr>
              <a:t> </a:t>
            </a:r>
            <a:r>
              <a:rPr lang="en-US" sz="2000" b="1" dirty="0" err="1" smtClean="0">
                <a:solidFill>
                  <a:srgbClr val="111111"/>
                </a:solidFill>
              </a:rPr>
              <a:t>Dayanımı</a:t>
            </a:r>
            <a:r>
              <a:rPr lang="en-US" sz="2000" b="1" dirty="0" smtClean="0">
                <a:solidFill>
                  <a:srgbClr val="111111"/>
                </a:solidFill>
              </a:rPr>
              <a:t>: </a:t>
            </a:r>
            <a:r>
              <a:rPr lang="en-US" sz="2000" dirty="0" err="1">
                <a:solidFill>
                  <a:srgbClr val="111111"/>
                </a:solidFill>
              </a:rPr>
              <a:t>Betonu</a:t>
            </a:r>
            <a:r>
              <a:rPr lang="en-US" sz="2000" dirty="0">
                <a:solidFill>
                  <a:srgbClr val="111111"/>
                </a:solidFill>
              </a:rPr>
              <a:t> </a:t>
            </a:r>
            <a:r>
              <a:rPr lang="en-US" sz="2000" dirty="0" err="1">
                <a:solidFill>
                  <a:srgbClr val="111111"/>
                </a:solidFill>
              </a:rPr>
              <a:t>çatlatan</a:t>
            </a:r>
            <a:r>
              <a:rPr lang="en-US" sz="2000" dirty="0">
                <a:solidFill>
                  <a:srgbClr val="111111"/>
                </a:solidFill>
              </a:rPr>
              <a:t> </a:t>
            </a:r>
            <a:r>
              <a:rPr lang="en-US" sz="2000" dirty="0" err="1">
                <a:solidFill>
                  <a:srgbClr val="111111"/>
                </a:solidFill>
              </a:rPr>
              <a:t>çekme</a:t>
            </a:r>
            <a:r>
              <a:rPr lang="en-US" sz="2000" dirty="0">
                <a:solidFill>
                  <a:srgbClr val="111111"/>
                </a:solidFill>
              </a:rPr>
              <a:t> </a:t>
            </a:r>
            <a:r>
              <a:rPr lang="en-US" sz="2000" dirty="0" err="1">
                <a:solidFill>
                  <a:srgbClr val="111111"/>
                </a:solidFill>
              </a:rPr>
              <a:t>gerilmesidir</a:t>
            </a:r>
            <a:r>
              <a:rPr lang="en-US" sz="2000" dirty="0" smtClean="0">
                <a:solidFill>
                  <a:srgbClr val="111111"/>
                </a:solidFill>
              </a:rPr>
              <a:t>.</a:t>
            </a:r>
            <a:endParaRPr lang="tr-TR" sz="2000" dirty="0" smtClean="0">
              <a:solidFill>
                <a:srgbClr val="111111"/>
              </a:solidFill>
            </a:endParaRPr>
          </a:p>
        </p:txBody>
      </p:sp>
    </p:spTree>
    <p:extLst>
      <p:ext uri="{BB962C8B-B14F-4D97-AF65-F5344CB8AC3E}">
        <p14:creationId xmlns:p14="http://schemas.microsoft.com/office/powerpoint/2010/main" val="1689491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03217" y="422365"/>
            <a:ext cx="10911840" cy="1051560"/>
          </a:xfrm>
        </p:spPr>
        <p:txBody>
          <a:bodyPr>
            <a:normAutofit fontScale="90000"/>
          </a:bodyPr>
          <a:lstStyle/>
          <a:p>
            <a:pPr algn="r"/>
            <a:r>
              <a:rPr lang="tr-TR" dirty="0" smtClean="0"/>
              <a:t>                         </a:t>
            </a:r>
            <a:br>
              <a:rPr lang="tr-TR" dirty="0" smtClean="0"/>
            </a:br>
            <a:r>
              <a:rPr lang="tr-TR" dirty="0" smtClean="0"/>
              <a:t>Betonarmenin Avantajları</a:t>
            </a:r>
            <a:endParaRPr lang="en-US" dirty="0"/>
          </a:p>
        </p:txBody>
      </p:sp>
      <p:sp>
        <p:nvSpPr>
          <p:cNvPr id="3" name="İçerik Yer Tutucusu 2"/>
          <p:cNvSpPr>
            <a:spLocks noGrp="1"/>
          </p:cNvSpPr>
          <p:nvPr>
            <p:ph idx="1"/>
          </p:nvPr>
        </p:nvSpPr>
        <p:spPr>
          <a:xfrm>
            <a:off x="616132" y="1673352"/>
            <a:ext cx="10911840" cy="4187952"/>
          </a:xfrm>
        </p:spPr>
        <p:txBody>
          <a:bodyPr>
            <a:normAutofit lnSpcReduction="10000"/>
          </a:bodyPr>
          <a:lstStyle/>
          <a:p>
            <a:r>
              <a:rPr lang="tr-TR" dirty="0" smtClean="0"/>
              <a:t>Kolay hammadde </a:t>
            </a:r>
            <a:r>
              <a:rPr lang="en-US" dirty="0" err="1" smtClean="0"/>
              <a:t>temin</a:t>
            </a:r>
            <a:r>
              <a:rPr lang="tr-TR" dirty="0" smtClean="0"/>
              <a:t>i</a:t>
            </a:r>
          </a:p>
          <a:p>
            <a:r>
              <a:rPr lang="tr-TR" dirty="0"/>
              <a:t>Malzeme kullanım </a:t>
            </a:r>
            <a:r>
              <a:rPr lang="en-US" dirty="0" err="1"/>
              <a:t>öm</a:t>
            </a:r>
            <a:r>
              <a:rPr lang="tr-TR" dirty="0" err="1"/>
              <a:t>rünün</a:t>
            </a:r>
            <a:r>
              <a:rPr lang="tr-TR" dirty="0"/>
              <a:t> uzun</a:t>
            </a:r>
            <a:r>
              <a:rPr lang="en-US" dirty="0"/>
              <a:t> </a:t>
            </a:r>
            <a:r>
              <a:rPr lang="en-US" dirty="0" err="1"/>
              <a:t>olması</a:t>
            </a:r>
            <a:endParaRPr lang="en-US" dirty="0"/>
          </a:p>
          <a:p>
            <a:pPr lvl="0"/>
            <a:r>
              <a:rPr lang="en-US" dirty="0" err="1">
                <a:solidFill>
                  <a:prstClr val="black"/>
                </a:solidFill>
              </a:rPr>
              <a:t>Ekonomik</a:t>
            </a:r>
            <a:r>
              <a:rPr lang="en-US" dirty="0">
                <a:solidFill>
                  <a:prstClr val="black"/>
                </a:solidFill>
              </a:rPr>
              <a:t> </a:t>
            </a:r>
            <a:r>
              <a:rPr lang="en-US" dirty="0" err="1">
                <a:solidFill>
                  <a:prstClr val="black"/>
                </a:solidFill>
              </a:rPr>
              <a:t>olması</a:t>
            </a:r>
            <a:endParaRPr lang="en-US" dirty="0">
              <a:solidFill>
                <a:prstClr val="black"/>
              </a:solidFill>
            </a:endParaRPr>
          </a:p>
          <a:p>
            <a:pPr lvl="0"/>
            <a:r>
              <a:rPr lang="en-US" dirty="0" err="1">
                <a:solidFill>
                  <a:prstClr val="black"/>
                </a:solidFill>
              </a:rPr>
              <a:t>Yangına</a:t>
            </a:r>
            <a:r>
              <a:rPr lang="en-US" dirty="0">
                <a:solidFill>
                  <a:prstClr val="black"/>
                </a:solidFill>
              </a:rPr>
              <a:t> </a:t>
            </a:r>
            <a:r>
              <a:rPr lang="en-US" dirty="0" err="1">
                <a:solidFill>
                  <a:prstClr val="black"/>
                </a:solidFill>
              </a:rPr>
              <a:t>dayanıklı</a:t>
            </a:r>
            <a:r>
              <a:rPr lang="en-US" dirty="0">
                <a:solidFill>
                  <a:prstClr val="black"/>
                </a:solidFill>
              </a:rPr>
              <a:t> </a:t>
            </a:r>
            <a:r>
              <a:rPr lang="en-US" dirty="0" err="1" smtClean="0">
                <a:solidFill>
                  <a:prstClr val="black"/>
                </a:solidFill>
              </a:rPr>
              <a:t>olması</a:t>
            </a:r>
            <a:endParaRPr lang="en-US" dirty="0"/>
          </a:p>
          <a:p>
            <a:r>
              <a:rPr lang="en-US" dirty="0" err="1" smtClean="0"/>
              <a:t>Nitelikli</a:t>
            </a:r>
            <a:r>
              <a:rPr lang="en-US" dirty="0" smtClean="0"/>
              <a:t> </a:t>
            </a:r>
            <a:r>
              <a:rPr lang="en-US" dirty="0" err="1"/>
              <a:t>elemana</a:t>
            </a:r>
            <a:r>
              <a:rPr lang="en-US" dirty="0"/>
              <a:t> </a:t>
            </a:r>
            <a:r>
              <a:rPr lang="en-US" dirty="0" err="1"/>
              <a:t>fazla</a:t>
            </a:r>
            <a:r>
              <a:rPr lang="en-US" dirty="0"/>
              <a:t> </a:t>
            </a:r>
            <a:r>
              <a:rPr lang="en-US" dirty="0" err="1"/>
              <a:t>gereksinimi</a:t>
            </a:r>
            <a:r>
              <a:rPr lang="en-US" dirty="0"/>
              <a:t> </a:t>
            </a:r>
            <a:r>
              <a:rPr lang="en-US" dirty="0" err="1"/>
              <a:t>olmaması</a:t>
            </a:r>
            <a:endParaRPr lang="en-US" dirty="0"/>
          </a:p>
          <a:p>
            <a:r>
              <a:rPr lang="tr-TR" dirty="0" smtClean="0"/>
              <a:t>B</a:t>
            </a:r>
            <a:r>
              <a:rPr lang="en-US" dirty="0" err="1" smtClean="0"/>
              <a:t>akım</a:t>
            </a:r>
            <a:r>
              <a:rPr lang="en-US" dirty="0" smtClean="0"/>
              <a:t> </a:t>
            </a:r>
            <a:r>
              <a:rPr lang="en-US" dirty="0" err="1"/>
              <a:t>gerektirmemesi</a:t>
            </a:r>
            <a:endParaRPr lang="en-US" dirty="0"/>
          </a:p>
          <a:p>
            <a:r>
              <a:rPr lang="tr-TR" dirty="0" smtClean="0"/>
              <a:t>Asitli, su ve nem</a:t>
            </a:r>
            <a:r>
              <a:rPr lang="en-US" dirty="0" smtClean="0"/>
              <a:t> </a:t>
            </a:r>
            <a:r>
              <a:rPr lang="tr-TR" dirty="0" smtClean="0"/>
              <a:t>bulunan </a:t>
            </a:r>
            <a:r>
              <a:rPr lang="en-US" dirty="0" err="1" smtClean="0"/>
              <a:t>ortam</a:t>
            </a:r>
            <a:r>
              <a:rPr lang="tr-TR" dirty="0" err="1" smtClean="0"/>
              <a:t>lara</a:t>
            </a:r>
            <a:r>
              <a:rPr lang="en-US" dirty="0" smtClean="0"/>
              <a:t> </a:t>
            </a:r>
            <a:r>
              <a:rPr lang="en-US" dirty="0" err="1" smtClean="0"/>
              <a:t>dayanı</a:t>
            </a:r>
            <a:r>
              <a:rPr lang="tr-TR" dirty="0" err="1" smtClean="0"/>
              <a:t>mının</a:t>
            </a:r>
            <a:r>
              <a:rPr lang="tr-TR" dirty="0" smtClean="0"/>
              <a:t> yüksek olması</a:t>
            </a:r>
          </a:p>
          <a:p>
            <a:pPr lvl="0"/>
            <a:r>
              <a:rPr lang="en-US" dirty="0" err="1" smtClean="0">
                <a:solidFill>
                  <a:prstClr val="black"/>
                </a:solidFill>
              </a:rPr>
              <a:t>Üretim</a:t>
            </a:r>
            <a:r>
              <a:rPr lang="tr-TR" dirty="0" smtClean="0">
                <a:solidFill>
                  <a:prstClr val="black"/>
                </a:solidFill>
              </a:rPr>
              <a:t>i</a:t>
            </a:r>
            <a:r>
              <a:rPr lang="en-US" dirty="0" smtClean="0">
                <a:solidFill>
                  <a:prstClr val="black"/>
                </a:solidFill>
              </a:rPr>
              <a:t> </a:t>
            </a:r>
            <a:r>
              <a:rPr lang="en-US" dirty="0" err="1">
                <a:solidFill>
                  <a:prstClr val="black"/>
                </a:solidFill>
              </a:rPr>
              <a:t>için</a:t>
            </a:r>
            <a:r>
              <a:rPr lang="en-US" dirty="0">
                <a:solidFill>
                  <a:prstClr val="black"/>
                </a:solidFill>
              </a:rPr>
              <a:t> </a:t>
            </a:r>
            <a:r>
              <a:rPr lang="en-US" dirty="0" err="1">
                <a:solidFill>
                  <a:prstClr val="black"/>
                </a:solidFill>
              </a:rPr>
              <a:t>fazla</a:t>
            </a:r>
            <a:r>
              <a:rPr lang="en-US" dirty="0">
                <a:solidFill>
                  <a:prstClr val="black"/>
                </a:solidFill>
              </a:rPr>
              <a:t> </a:t>
            </a:r>
            <a:r>
              <a:rPr lang="en-US" dirty="0" err="1">
                <a:solidFill>
                  <a:prstClr val="black"/>
                </a:solidFill>
              </a:rPr>
              <a:t>enerji</a:t>
            </a:r>
            <a:r>
              <a:rPr lang="en-US" dirty="0">
                <a:solidFill>
                  <a:prstClr val="black"/>
                </a:solidFill>
              </a:rPr>
              <a:t> </a:t>
            </a:r>
            <a:r>
              <a:rPr lang="en-US" dirty="0" err="1" smtClean="0">
                <a:solidFill>
                  <a:prstClr val="black"/>
                </a:solidFill>
              </a:rPr>
              <a:t>gerektirmemesi</a:t>
            </a:r>
            <a:endParaRPr lang="en-US" dirty="0">
              <a:solidFill>
                <a:prstClr val="black"/>
              </a:solidFill>
            </a:endParaRPr>
          </a:p>
        </p:txBody>
      </p:sp>
    </p:spTree>
    <p:extLst>
      <p:ext uri="{BB962C8B-B14F-4D97-AF65-F5344CB8AC3E}">
        <p14:creationId xmlns:p14="http://schemas.microsoft.com/office/powerpoint/2010/main" val="39936747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35875" y="489856"/>
            <a:ext cx="10911840" cy="733697"/>
          </a:xfrm>
        </p:spPr>
        <p:txBody>
          <a:bodyPr>
            <a:normAutofit fontScale="90000"/>
          </a:bodyPr>
          <a:lstStyle/>
          <a:p>
            <a:r>
              <a:rPr lang="tr-TR" dirty="0" smtClean="0">
                <a:solidFill>
                  <a:prstClr val="black"/>
                </a:solidFill>
                <a:latin typeface="Verdana" panose="020B0604030504040204" pitchFamily="34" charset="0"/>
                <a:ea typeface="Verdana" panose="020B0604030504040204" pitchFamily="34" charset="0"/>
              </a:rPr>
              <a:t>                          </a:t>
            </a:r>
            <a:r>
              <a:rPr lang="tr-TR" dirty="0" smtClean="0">
                <a:solidFill>
                  <a:schemeClr val="accent1"/>
                </a:solidFill>
                <a:effectLst/>
                <a:latin typeface="Verdana" panose="020B0604030504040204" pitchFamily="34" charset="0"/>
                <a:ea typeface="Verdana" panose="020B0604030504040204" pitchFamily="34" charset="0"/>
              </a:rPr>
              <a:t>Şartnameler </a:t>
            </a:r>
            <a:r>
              <a:rPr lang="tr-TR" dirty="0">
                <a:solidFill>
                  <a:schemeClr val="accent1"/>
                </a:solidFill>
                <a:effectLst/>
                <a:latin typeface="Verdana" panose="020B0604030504040204" pitchFamily="34" charset="0"/>
                <a:ea typeface="Verdana" panose="020B0604030504040204" pitchFamily="34" charset="0"/>
              </a:rPr>
              <a:t>ve Yönetmelikler</a:t>
            </a:r>
            <a:endParaRPr lang="en-US" dirty="0">
              <a:solidFill>
                <a:schemeClr val="accent1"/>
              </a:solidFill>
              <a:effectLst/>
              <a:latin typeface="Verdana" panose="020B0604030504040204" pitchFamily="34" charset="0"/>
              <a:ea typeface="Verdana" panose="020B0604030504040204" pitchFamily="34" charset="0"/>
            </a:endParaRPr>
          </a:p>
        </p:txBody>
      </p:sp>
      <p:sp>
        <p:nvSpPr>
          <p:cNvPr id="3" name="İçerik Yer Tutucusu 2"/>
          <p:cNvSpPr>
            <a:spLocks noGrp="1"/>
          </p:cNvSpPr>
          <p:nvPr>
            <p:ph idx="1"/>
          </p:nvPr>
        </p:nvSpPr>
        <p:spPr>
          <a:xfrm>
            <a:off x="550817" y="1346779"/>
            <a:ext cx="10911840" cy="4466191"/>
          </a:xfrm>
        </p:spPr>
        <p:txBody>
          <a:bodyPr>
            <a:normAutofit fontScale="77500" lnSpcReduction="20000"/>
          </a:bodyPr>
          <a:lstStyle/>
          <a:p>
            <a:pPr lvl="0" algn="just"/>
            <a:r>
              <a:rPr lang="en-US" sz="3100" b="1" dirty="0">
                <a:solidFill>
                  <a:srgbClr val="111111"/>
                </a:solidFill>
                <a:latin typeface="Times-Roman"/>
              </a:rPr>
              <a:t>TS 6164(1988)</a:t>
            </a:r>
            <a:r>
              <a:rPr lang="en-US" sz="3100" dirty="0">
                <a:solidFill>
                  <a:srgbClr val="111111"/>
                </a:solidFill>
                <a:latin typeface="Times-Roman"/>
              </a:rPr>
              <a:t>. </a:t>
            </a:r>
            <a:r>
              <a:rPr lang="en-US" sz="3100" dirty="0" err="1">
                <a:solidFill>
                  <a:srgbClr val="111111"/>
                </a:solidFill>
                <a:latin typeface="Times-Roman"/>
              </a:rPr>
              <a:t>Betonarme</a:t>
            </a:r>
            <a:r>
              <a:rPr lang="en-US" sz="3100" dirty="0">
                <a:solidFill>
                  <a:srgbClr val="111111"/>
                </a:solidFill>
                <a:latin typeface="Times-Roman"/>
              </a:rPr>
              <a:t> </a:t>
            </a:r>
            <a:r>
              <a:rPr lang="en-US" sz="3100" dirty="0" err="1">
                <a:solidFill>
                  <a:srgbClr val="111111"/>
                </a:solidFill>
                <a:latin typeface="Times-Roman"/>
              </a:rPr>
              <a:t>projelerinin</a:t>
            </a:r>
            <a:r>
              <a:rPr lang="en-US" sz="3100" dirty="0">
                <a:solidFill>
                  <a:srgbClr val="111111"/>
                </a:solidFill>
                <a:latin typeface="Times-Roman"/>
              </a:rPr>
              <a:t> </a:t>
            </a:r>
            <a:r>
              <a:rPr lang="en-US" sz="3100" dirty="0" err="1">
                <a:solidFill>
                  <a:srgbClr val="111111"/>
                </a:solidFill>
                <a:latin typeface="Times-Roman"/>
              </a:rPr>
              <a:t>çizim</a:t>
            </a:r>
            <a:r>
              <a:rPr lang="en-US" sz="3100" dirty="0">
                <a:solidFill>
                  <a:srgbClr val="111111"/>
                </a:solidFill>
                <a:latin typeface="Times-Roman"/>
              </a:rPr>
              <a:t> </a:t>
            </a:r>
            <a:r>
              <a:rPr lang="en-US" sz="3100" dirty="0" err="1">
                <a:solidFill>
                  <a:srgbClr val="111111"/>
                </a:solidFill>
                <a:latin typeface="Times-Roman"/>
              </a:rPr>
              <a:t>ve</a:t>
            </a:r>
            <a:r>
              <a:rPr lang="en-US" sz="3100" dirty="0">
                <a:solidFill>
                  <a:srgbClr val="111111"/>
                </a:solidFill>
                <a:latin typeface="Times-Roman"/>
              </a:rPr>
              <a:t> </a:t>
            </a:r>
            <a:r>
              <a:rPr lang="en-US" sz="3100" dirty="0" err="1">
                <a:solidFill>
                  <a:srgbClr val="111111"/>
                </a:solidFill>
                <a:latin typeface="Times-Roman"/>
              </a:rPr>
              <a:t>tanzimi</a:t>
            </a:r>
            <a:r>
              <a:rPr lang="en-US" sz="3100" dirty="0">
                <a:solidFill>
                  <a:srgbClr val="111111"/>
                </a:solidFill>
                <a:latin typeface="Times-Roman"/>
              </a:rPr>
              <a:t> </a:t>
            </a:r>
            <a:r>
              <a:rPr lang="en-US" sz="3100" dirty="0" err="1" smtClean="0">
                <a:solidFill>
                  <a:srgbClr val="111111"/>
                </a:solidFill>
                <a:latin typeface="Times-Roman"/>
              </a:rPr>
              <a:t>kuralları</a:t>
            </a:r>
            <a:r>
              <a:rPr lang="en-US" sz="3100" dirty="0" smtClean="0">
                <a:solidFill>
                  <a:srgbClr val="111111"/>
                </a:solidFill>
                <a:latin typeface="Times-Roman"/>
              </a:rPr>
              <a:t>, </a:t>
            </a:r>
            <a:r>
              <a:rPr lang="en-US" sz="3100" dirty="0">
                <a:solidFill>
                  <a:srgbClr val="111111"/>
                </a:solidFill>
                <a:latin typeface="Times-Roman"/>
              </a:rPr>
              <a:t>TSE</a:t>
            </a:r>
            <a:endParaRPr lang="en-US" sz="3100" dirty="0">
              <a:solidFill>
                <a:prstClr val="black"/>
              </a:solidFill>
            </a:endParaRPr>
          </a:p>
          <a:p>
            <a:pPr lvl="0" algn="just"/>
            <a:r>
              <a:rPr lang="en-US" sz="2900" b="1" dirty="0">
                <a:solidFill>
                  <a:srgbClr val="111111"/>
                </a:solidFill>
                <a:latin typeface="Helvetica"/>
              </a:rPr>
              <a:t>TS ISO 9194 (1997)</a:t>
            </a:r>
            <a:r>
              <a:rPr lang="en-US" sz="2900" dirty="0">
                <a:solidFill>
                  <a:srgbClr val="111111"/>
                </a:solidFill>
                <a:latin typeface="Helvetica"/>
              </a:rPr>
              <a:t>. </a:t>
            </a:r>
            <a:r>
              <a:rPr lang="en-US" sz="2900" dirty="0" err="1">
                <a:solidFill>
                  <a:srgbClr val="111111"/>
                </a:solidFill>
                <a:latin typeface="Helvetica"/>
              </a:rPr>
              <a:t>Yapıların</a:t>
            </a:r>
            <a:r>
              <a:rPr lang="en-US" sz="2900" dirty="0">
                <a:solidFill>
                  <a:srgbClr val="111111"/>
                </a:solidFill>
                <a:latin typeface="Helvetica"/>
              </a:rPr>
              <a:t> </a:t>
            </a:r>
            <a:r>
              <a:rPr lang="en-US" sz="2900" dirty="0" err="1">
                <a:solidFill>
                  <a:srgbClr val="111111"/>
                </a:solidFill>
                <a:latin typeface="Helvetica"/>
              </a:rPr>
              <a:t>Projelendirilme</a:t>
            </a:r>
            <a:r>
              <a:rPr lang="en-US" sz="2900" dirty="0">
                <a:solidFill>
                  <a:srgbClr val="111111"/>
                </a:solidFill>
                <a:latin typeface="Helvetica"/>
              </a:rPr>
              <a:t> </a:t>
            </a:r>
            <a:r>
              <a:rPr lang="en-US" sz="2900" dirty="0" err="1">
                <a:solidFill>
                  <a:srgbClr val="111111"/>
                </a:solidFill>
                <a:latin typeface="Helvetica"/>
              </a:rPr>
              <a:t>Esasları-Ta</a:t>
            </a:r>
            <a:r>
              <a:rPr lang="en-US" sz="2900" dirty="0" err="1">
                <a:solidFill>
                  <a:srgbClr val="111111"/>
                </a:solidFill>
                <a:latin typeface="Arial"/>
              </a:rPr>
              <a:t>ş</a:t>
            </a:r>
            <a:r>
              <a:rPr lang="en-US" sz="2900" dirty="0" err="1">
                <a:solidFill>
                  <a:srgbClr val="111111"/>
                </a:solidFill>
                <a:latin typeface="Helvetica"/>
              </a:rPr>
              <a:t>ıyıcı</a:t>
            </a:r>
            <a:r>
              <a:rPr lang="en-US" sz="2900" dirty="0">
                <a:solidFill>
                  <a:srgbClr val="111111"/>
                </a:solidFill>
                <a:latin typeface="Helvetica"/>
              </a:rPr>
              <a:t> Olan </a:t>
            </a:r>
            <a:r>
              <a:rPr lang="en-US" sz="2900" dirty="0" err="1">
                <a:solidFill>
                  <a:srgbClr val="111111"/>
                </a:solidFill>
                <a:latin typeface="Helvetica"/>
              </a:rPr>
              <a:t>ve</a:t>
            </a:r>
            <a:r>
              <a:rPr lang="en-US" sz="2900" dirty="0">
                <a:solidFill>
                  <a:srgbClr val="111111"/>
                </a:solidFill>
                <a:latin typeface="Helvetica"/>
              </a:rPr>
              <a:t> </a:t>
            </a:r>
            <a:r>
              <a:rPr lang="en-US" sz="2900" dirty="0" err="1">
                <a:solidFill>
                  <a:srgbClr val="111111"/>
                </a:solidFill>
                <a:latin typeface="Helvetica"/>
              </a:rPr>
              <a:t>Olmayan</a:t>
            </a:r>
            <a:r>
              <a:rPr lang="en-US" sz="2900" dirty="0">
                <a:solidFill>
                  <a:srgbClr val="111111"/>
                </a:solidFill>
                <a:latin typeface="Helvetica"/>
              </a:rPr>
              <a:t> </a:t>
            </a:r>
            <a:r>
              <a:rPr lang="en-US" sz="2900" dirty="0" err="1">
                <a:solidFill>
                  <a:srgbClr val="111111"/>
                </a:solidFill>
                <a:latin typeface="Helvetica"/>
              </a:rPr>
              <a:t>Elemanlar-Depolanmı</a:t>
            </a:r>
            <a:r>
              <a:rPr lang="en-US" sz="2900" dirty="0" err="1">
                <a:solidFill>
                  <a:srgbClr val="111111"/>
                </a:solidFill>
                <a:latin typeface="Arial"/>
              </a:rPr>
              <a:t>ş</a:t>
            </a:r>
            <a:r>
              <a:rPr lang="en-US" sz="2900" dirty="0">
                <a:solidFill>
                  <a:srgbClr val="111111"/>
                </a:solidFill>
                <a:latin typeface="Arial"/>
              </a:rPr>
              <a:t> </a:t>
            </a:r>
            <a:r>
              <a:rPr lang="en-US" sz="2900" dirty="0" err="1">
                <a:solidFill>
                  <a:srgbClr val="111111"/>
                </a:solidFill>
                <a:latin typeface="Helvetica"/>
              </a:rPr>
              <a:t>malzemeler-Yo</a:t>
            </a:r>
            <a:r>
              <a:rPr lang="en-US" sz="2900" dirty="0" err="1">
                <a:solidFill>
                  <a:srgbClr val="111111"/>
                </a:solidFill>
                <a:latin typeface="Arial"/>
              </a:rPr>
              <a:t>ğ</a:t>
            </a:r>
            <a:r>
              <a:rPr lang="en-US" sz="2900" dirty="0" err="1">
                <a:solidFill>
                  <a:srgbClr val="111111"/>
                </a:solidFill>
                <a:latin typeface="Helvetica"/>
              </a:rPr>
              <a:t>unluk</a:t>
            </a:r>
            <a:r>
              <a:rPr lang="en-US" sz="2900" dirty="0">
                <a:solidFill>
                  <a:srgbClr val="111111"/>
                </a:solidFill>
                <a:latin typeface="Helvetica"/>
              </a:rPr>
              <a:t>, </a:t>
            </a:r>
            <a:r>
              <a:rPr lang="en-US" sz="2900" dirty="0" smtClean="0">
                <a:solidFill>
                  <a:srgbClr val="111111"/>
                </a:solidFill>
                <a:latin typeface="Helvetica"/>
              </a:rPr>
              <a:t>TSE.</a:t>
            </a:r>
            <a:endParaRPr lang="tr-TR" sz="2900" dirty="0" smtClean="0">
              <a:solidFill>
                <a:srgbClr val="111111"/>
              </a:solidFill>
              <a:latin typeface="Helvetica"/>
            </a:endParaRPr>
          </a:p>
          <a:p>
            <a:pPr lvl="0" algn="just"/>
            <a:r>
              <a:rPr lang="en-US" b="1" dirty="0" smtClean="0">
                <a:solidFill>
                  <a:srgbClr val="111111"/>
                </a:solidFill>
                <a:latin typeface="Helvetica"/>
              </a:rPr>
              <a:t>TS </a:t>
            </a:r>
            <a:r>
              <a:rPr lang="en-US" b="1" dirty="0">
                <a:solidFill>
                  <a:srgbClr val="111111"/>
                </a:solidFill>
                <a:latin typeface="Helvetica"/>
              </a:rPr>
              <a:t>498 (1997)</a:t>
            </a:r>
            <a:r>
              <a:rPr lang="en-US" dirty="0">
                <a:solidFill>
                  <a:srgbClr val="111111"/>
                </a:solidFill>
                <a:latin typeface="Helvetica"/>
              </a:rPr>
              <a:t>. </a:t>
            </a:r>
            <a:r>
              <a:rPr lang="en-US" dirty="0" err="1">
                <a:solidFill>
                  <a:srgbClr val="111111"/>
                </a:solidFill>
                <a:latin typeface="Helvetica"/>
              </a:rPr>
              <a:t>Yapı</a:t>
            </a:r>
            <a:r>
              <a:rPr lang="en-US" dirty="0">
                <a:solidFill>
                  <a:srgbClr val="111111"/>
                </a:solidFill>
                <a:latin typeface="Helvetica"/>
              </a:rPr>
              <a:t> </a:t>
            </a:r>
            <a:r>
              <a:rPr lang="en-US" dirty="0" err="1">
                <a:solidFill>
                  <a:srgbClr val="111111"/>
                </a:solidFill>
                <a:latin typeface="Helvetica"/>
              </a:rPr>
              <a:t>Elemanlarının</a:t>
            </a:r>
            <a:r>
              <a:rPr lang="en-US" dirty="0">
                <a:solidFill>
                  <a:srgbClr val="111111"/>
                </a:solidFill>
                <a:latin typeface="Helvetica"/>
              </a:rPr>
              <a:t> </a:t>
            </a:r>
            <a:r>
              <a:rPr lang="en-US" dirty="0" err="1">
                <a:solidFill>
                  <a:srgbClr val="111111"/>
                </a:solidFill>
                <a:latin typeface="Helvetica"/>
              </a:rPr>
              <a:t>Boyutlandırılmasında</a:t>
            </a:r>
            <a:r>
              <a:rPr lang="en-US" dirty="0">
                <a:solidFill>
                  <a:srgbClr val="111111"/>
                </a:solidFill>
                <a:latin typeface="Helvetica"/>
              </a:rPr>
              <a:t> </a:t>
            </a:r>
            <a:r>
              <a:rPr lang="en-US" dirty="0" err="1">
                <a:solidFill>
                  <a:srgbClr val="111111"/>
                </a:solidFill>
                <a:latin typeface="Helvetica"/>
              </a:rPr>
              <a:t>Alınacak</a:t>
            </a:r>
            <a:r>
              <a:rPr lang="en-US" dirty="0">
                <a:solidFill>
                  <a:srgbClr val="111111"/>
                </a:solidFill>
                <a:latin typeface="Helvetica"/>
              </a:rPr>
              <a:t> </a:t>
            </a:r>
            <a:r>
              <a:rPr lang="en-US" dirty="0" err="1">
                <a:solidFill>
                  <a:srgbClr val="111111"/>
                </a:solidFill>
                <a:latin typeface="Helvetica"/>
              </a:rPr>
              <a:t>Yüklerin</a:t>
            </a:r>
            <a:r>
              <a:rPr lang="en-US" dirty="0">
                <a:solidFill>
                  <a:srgbClr val="111111"/>
                </a:solidFill>
                <a:latin typeface="Helvetica"/>
              </a:rPr>
              <a:t> </a:t>
            </a:r>
            <a:r>
              <a:rPr lang="en-US" dirty="0" err="1">
                <a:solidFill>
                  <a:srgbClr val="111111"/>
                </a:solidFill>
                <a:latin typeface="Helvetica"/>
              </a:rPr>
              <a:t>Hesap</a:t>
            </a:r>
            <a:r>
              <a:rPr lang="en-US" dirty="0">
                <a:solidFill>
                  <a:srgbClr val="111111"/>
                </a:solidFill>
                <a:latin typeface="Helvetica"/>
              </a:rPr>
              <a:t> </a:t>
            </a:r>
            <a:r>
              <a:rPr lang="en-US" dirty="0" err="1">
                <a:solidFill>
                  <a:srgbClr val="111111"/>
                </a:solidFill>
                <a:latin typeface="Helvetica"/>
              </a:rPr>
              <a:t>De</a:t>
            </a:r>
            <a:r>
              <a:rPr lang="en-US" dirty="0" err="1">
                <a:solidFill>
                  <a:srgbClr val="111111"/>
                </a:solidFill>
                <a:latin typeface="Arial"/>
              </a:rPr>
              <a:t>ğ</a:t>
            </a:r>
            <a:r>
              <a:rPr lang="en-US" dirty="0" err="1">
                <a:solidFill>
                  <a:srgbClr val="111111"/>
                </a:solidFill>
                <a:latin typeface="Helvetica"/>
              </a:rPr>
              <a:t>erleri</a:t>
            </a:r>
            <a:r>
              <a:rPr lang="en-US" dirty="0">
                <a:solidFill>
                  <a:srgbClr val="111111"/>
                </a:solidFill>
                <a:latin typeface="Helvetica"/>
              </a:rPr>
              <a:t>, TSE.</a:t>
            </a:r>
          </a:p>
          <a:p>
            <a:pPr algn="just"/>
            <a:r>
              <a:rPr lang="en-US" b="1" dirty="0" smtClean="0">
                <a:solidFill>
                  <a:srgbClr val="111111"/>
                </a:solidFill>
                <a:latin typeface="Helvetica"/>
              </a:rPr>
              <a:t>TS </a:t>
            </a:r>
            <a:r>
              <a:rPr lang="en-US" b="1" dirty="0">
                <a:solidFill>
                  <a:srgbClr val="111111"/>
                </a:solidFill>
                <a:latin typeface="Helvetica"/>
              </a:rPr>
              <a:t>500 (2000)</a:t>
            </a:r>
            <a:r>
              <a:rPr lang="en-US" dirty="0">
                <a:solidFill>
                  <a:srgbClr val="111111"/>
                </a:solidFill>
                <a:latin typeface="Helvetica"/>
              </a:rPr>
              <a:t>. </a:t>
            </a:r>
            <a:r>
              <a:rPr lang="en-US" dirty="0" err="1">
                <a:solidFill>
                  <a:srgbClr val="111111"/>
                </a:solidFill>
                <a:latin typeface="Helvetica"/>
              </a:rPr>
              <a:t>Betonarme</a:t>
            </a:r>
            <a:r>
              <a:rPr lang="en-US" dirty="0">
                <a:solidFill>
                  <a:srgbClr val="111111"/>
                </a:solidFill>
                <a:latin typeface="Helvetica"/>
              </a:rPr>
              <a:t> </a:t>
            </a:r>
            <a:r>
              <a:rPr lang="en-US" dirty="0" err="1">
                <a:solidFill>
                  <a:srgbClr val="111111"/>
                </a:solidFill>
                <a:latin typeface="Helvetica"/>
              </a:rPr>
              <a:t>Yapıların</a:t>
            </a:r>
            <a:r>
              <a:rPr lang="en-US" dirty="0">
                <a:solidFill>
                  <a:srgbClr val="111111"/>
                </a:solidFill>
                <a:latin typeface="Helvetica"/>
              </a:rPr>
              <a:t> </a:t>
            </a:r>
            <a:r>
              <a:rPr lang="en-US" dirty="0" err="1">
                <a:solidFill>
                  <a:srgbClr val="111111"/>
                </a:solidFill>
                <a:latin typeface="Helvetica"/>
              </a:rPr>
              <a:t>Hesap</a:t>
            </a:r>
            <a:r>
              <a:rPr lang="en-US" dirty="0">
                <a:solidFill>
                  <a:srgbClr val="111111"/>
                </a:solidFill>
                <a:latin typeface="Helvetica"/>
              </a:rPr>
              <a:t> </a:t>
            </a:r>
            <a:r>
              <a:rPr lang="en-US" dirty="0" err="1">
                <a:solidFill>
                  <a:srgbClr val="111111"/>
                </a:solidFill>
                <a:latin typeface="Helvetica"/>
              </a:rPr>
              <a:t>ve</a:t>
            </a:r>
            <a:r>
              <a:rPr lang="en-US" dirty="0">
                <a:solidFill>
                  <a:srgbClr val="111111"/>
                </a:solidFill>
                <a:latin typeface="Helvetica"/>
              </a:rPr>
              <a:t> </a:t>
            </a:r>
            <a:r>
              <a:rPr lang="en-US" dirty="0" err="1">
                <a:solidFill>
                  <a:srgbClr val="111111"/>
                </a:solidFill>
                <a:latin typeface="Helvetica"/>
              </a:rPr>
              <a:t>Yapım</a:t>
            </a:r>
            <a:r>
              <a:rPr lang="en-US" dirty="0">
                <a:solidFill>
                  <a:srgbClr val="111111"/>
                </a:solidFill>
                <a:latin typeface="Helvetica"/>
              </a:rPr>
              <a:t> </a:t>
            </a:r>
            <a:r>
              <a:rPr lang="en-US" dirty="0" err="1">
                <a:solidFill>
                  <a:srgbClr val="111111"/>
                </a:solidFill>
                <a:latin typeface="Helvetica"/>
              </a:rPr>
              <a:t>Kuralları</a:t>
            </a:r>
            <a:r>
              <a:rPr lang="en-US" dirty="0">
                <a:solidFill>
                  <a:srgbClr val="111111"/>
                </a:solidFill>
                <a:latin typeface="Helvetica"/>
              </a:rPr>
              <a:t>, </a:t>
            </a:r>
            <a:r>
              <a:rPr lang="en-US" dirty="0" err="1">
                <a:solidFill>
                  <a:srgbClr val="111111"/>
                </a:solidFill>
                <a:latin typeface="Helvetica"/>
              </a:rPr>
              <a:t>Türk</a:t>
            </a:r>
            <a:r>
              <a:rPr lang="en-US" dirty="0">
                <a:solidFill>
                  <a:srgbClr val="111111"/>
                </a:solidFill>
                <a:latin typeface="Helvetica"/>
              </a:rPr>
              <a:t> </a:t>
            </a:r>
            <a:r>
              <a:rPr lang="en-US" dirty="0" err="1" smtClean="0">
                <a:solidFill>
                  <a:srgbClr val="111111"/>
                </a:solidFill>
                <a:latin typeface="Helvetica"/>
              </a:rPr>
              <a:t>Standar</a:t>
            </a:r>
            <a:r>
              <a:rPr lang="tr-TR" dirty="0" err="1" smtClean="0">
                <a:solidFill>
                  <a:srgbClr val="111111"/>
                </a:solidFill>
                <a:latin typeface="Helvetica"/>
              </a:rPr>
              <a:t>tl</a:t>
            </a:r>
            <a:r>
              <a:rPr lang="en-US" dirty="0" err="1" smtClean="0">
                <a:solidFill>
                  <a:srgbClr val="111111"/>
                </a:solidFill>
                <a:latin typeface="Helvetica"/>
              </a:rPr>
              <a:t>arı</a:t>
            </a:r>
            <a:r>
              <a:rPr lang="en-US" dirty="0" smtClean="0">
                <a:solidFill>
                  <a:srgbClr val="111111"/>
                </a:solidFill>
                <a:latin typeface="Helvetica"/>
              </a:rPr>
              <a:t> </a:t>
            </a:r>
            <a:r>
              <a:rPr lang="en-US" dirty="0" err="1">
                <a:solidFill>
                  <a:srgbClr val="111111"/>
                </a:solidFill>
                <a:latin typeface="Helvetica"/>
              </a:rPr>
              <a:t>Enstitüsü</a:t>
            </a:r>
            <a:r>
              <a:rPr lang="en-US" dirty="0" smtClean="0">
                <a:solidFill>
                  <a:srgbClr val="111111"/>
                </a:solidFill>
                <a:latin typeface="Helvetica"/>
              </a:rPr>
              <a:t>.</a:t>
            </a:r>
            <a:endParaRPr lang="tr-TR" dirty="0" smtClean="0">
              <a:solidFill>
                <a:srgbClr val="111111"/>
              </a:solidFill>
              <a:latin typeface="Helvetica"/>
            </a:endParaRPr>
          </a:p>
          <a:p>
            <a:pPr algn="just"/>
            <a:r>
              <a:rPr lang="en-US" b="1" dirty="0">
                <a:solidFill>
                  <a:srgbClr val="111111"/>
                </a:solidFill>
                <a:latin typeface="Helvetica"/>
              </a:rPr>
              <a:t>TS 13515(2014</a:t>
            </a:r>
            <a:r>
              <a:rPr lang="en-US" b="1" dirty="0" smtClean="0">
                <a:solidFill>
                  <a:srgbClr val="111111"/>
                </a:solidFill>
                <a:latin typeface="Helvetica"/>
              </a:rPr>
              <a:t>)</a:t>
            </a:r>
            <a:r>
              <a:rPr lang="tr-TR" dirty="0" smtClean="0">
                <a:solidFill>
                  <a:srgbClr val="111111"/>
                </a:solidFill>
                <a:latin typeface="Helvetica"/>
              </a:rPr>
              <a:t>.</a:t>
            </a:r>
            <a:r>
              <a:rPr lang="en-US" dirty="0" smtClean="0">
                <a:solidFill>
                  <a:srgbClr val="111111"/>
                </a:solidFill>
                <a:latin typeface="Helvetica"/>
              </a:rPr>
              <a:t> </a:t>
            </a:r>
            <a:r>
              <a:rPr lang="en-US" dirty="0">
                <a:solidFill>
                  <a:srgbClr val="111111"/>
                </a:solidFill>
                <a:latin typeface="Helvetica"/>
              </a:rPr>
              <a:t>TS EN </a:t>
            </a:r>
            <a:r>
              <a:rPr lang="en-US" dirty="0" smtClean="0">
                <a:solidFill>
                  <a:srgbClr val="111111"/>
                </a:solidFill>
                <a:latin typeface="Helvetica"/>
              </a:rPr>
              <a:t>206:2014</a:t>
            </a:r>
            <a:r>
              <a:rPr lang="tr-TR" dirty="0" smtClean="0">
                <a:solidFill>
                  <a:srgbClr val="111111"/>
                </a:solidFill>
                <a:latin typeface="Helvetica"/>
              </a:rPr>
              <a:t>’</a:t>
            </a:r>
            <a:r>
              <a:rPr lang="en-US" dirty="0" err="1" smtClean="0">
                <a:solidFill>
                  <a:srgbClr val="111111"/>
                </a:solidFill>
                <a:latin typeface="Helvetica"/>
              </a:rPr>
              <a:t>ün</a:t>
            </a:r>
            <a:r>
              <a:rPr lang="en-US" dirty="0" smtClean="0">
                <a:solidFill>
                  <a:srgbClr val="111111"/>
                </a:solidFill>
                <a:latin typeface="Helvetica"/>
              </a:rPr>
              <a:t> </a:t>
            </a:r>
            <a:r>
              <a:rPr lang="en-US" dirty="0" err="1" smtClean="0">
                <a:solidFill>
                  <a:srgbClr val="111111"/>
                </a:solidFill>
                <a:latin typeface="Helvetica"/>
              </a:rPr>
              <a:t>uygula</a:t>
            </a:r>
            <a:r>
              <a:rPr lang="tr-TR" dirty="0" smtClean="0">
                <a:solidFill>
                  <a:srgbClr val="111111"/>
                </a:solidFill>
                <a:latin typeface="Helvetica"/>
              </a:rPr>
              <a:t>n</a:t>
            </a:r>
            <a:r>
              <a:rPr lang="en-US" dirty="0" err="1" smtClean="0">
                <a:solidFill>
                  <a:srgbClr val="111111"/>
                </a:solidFill>
                <a:latin typeface="Helvetica"/>
              </a:rPr>
              <a:t>masına</a:t>
            </a:r>
            <a:r>
              <a:rPr lang="en-US" dirty="0" smtClean="0">
                <a:solidFill>
                  <a:srgbClr val="111111"/>
                </a:solidFill>
                <a:latin typeface="Helvetica"/>
              </a:rPr>
              <a:t> </a:t>
            </a:r>
            <a:r>
              <a:rPr lang="en-US" dirty="0" err="1">
                <a:solidFill>
                  <a:srgbClr val="111111"/>
                </a:solidFill>
                <a:latin typeface="Helvetica"/>
              </a:rPr>
              <a:t>yönelik</a:t>
            </a:r>
            <a:r>
              <a:rPr lang="en-US" dirty="0">
                <a:solidFill>
                  <a:srgbClr val="111111"/>
                </a:solidFill>
                <a:latin typeface="Helvetica"/>
              </a:rPr>
              <a:t> </a:t>
            </a:r>
            <a:r>
              <a:rPr lang="en-US" dirty="0" err="1">
                <a:solidFill>
                  <a:srgbClr val="111111"/>
                </a:solidFill>
                <a:latin typeface="Helvetica"/>
              </a:rPr>
              <a:t>tamamlayıcı</a:t>
            </a:r>
            <a:r>
              <a:rPr lang="en-US" dirty="0">
                <a:solidFill>
                  <a:srgbClr val="111111"/>
                </a:solidFill>
                <a:latin typeface="Helvetica"/>
              </a:rPr>
              <a:t> </a:t>
            </a:r>
            <a:r>
              <a:rPr lang="en-US" dirty="0" err="1" smtClean="0">
                <a:solidFill>
                  <a:srgbClr val="111111"/>
                </a:solidFill>
                <a:latin typeface="Helvetica"/>
              </a:rPr>
              <a:t>standar</a:t>
            </a:r>
            <a:r>
              <a:rPr lang="tr-TR" dirty="0" smtClean="0">
                <a:solidFill>
                  <a:srgbClr val="111111"/>
                </a:solidFill>
                <a:latin typeface="Helvetica"/>
              </a:rPr>
              <a:t>t</a:t>
            </a:r>
            <a:r>
              <a:rPr lang="en-US" dirty="0" smtClean="0">
                <a:solidFill>
                  <a:srgbClr val="111111"/>
                </a:solidFill>
                <a:latin typeface="Helvetica"/>
              </a:rPr>
              <a:t>,</a:t>
            </a:r>
            <a:r>
              <a:rPr lang="en-US" dirty="0" err="1" smtClean="0">
                <a:solidFill>
                  <a:srgbClr val="111111"/>
                </a:solidFill>
                <a:latin typeface="Helvetica"/>
              </a:rPr>
              <a:t>Türk</a:t>
            </a:r>
            <a:r>
              <a:rPr lang="en-US" dirty="0" smtClean="0">
                <a:solidFill>
                  <a:srgbClr val="111111"/>
                </a:solidFill>
                <a:latin typeface="Helvetica"/>
              </a:rPr>
              <a:t> </a:t>
            </a:r>
            <a:r>
              <a:rPr lang="en-US" dirty="0" err="1" smtClean="0">
                <a:solidFill>
                  <a:srgbClr val="111111"/>
                </a:solidFill>
                <a:latin typeface="Helvetica"/>
              </a:rPr>
              <a:t>Standar</a:t>
            </a:r>
            <a:r>
              <a:rPr lang="tr-TR" dirty="0" err="1" smtClean="0">
                <a:solidFill>
                  <a:srgbClr val="111111"/>
                </a:solidFill>
                <a:latin typeface="Helvetica"/>
              </a:rPr>
              <a:t>tla</a:t>
            </a:r>
            <a:r>
              <a:rPr lang="en-US" dirty="0" err="1" smtClean="0">
                <a:solidFill>
                  <a:srgbClr val="111111"/>
                </a:solidFill>
                <a:latin typeface="Helvetica"/>
              </a:rPr>
              <a:t>rı</a:t>
            </a:r>
            <a:r>
              <a:rPr lang="en-US" dirty="0" smtClean="0">
                <a:solidFill>
                  <a:srgbClr val="111111"/>
                </a:solidFill>
                <a:latin typeface="Helvetica"/>
              </a:rPr>
              <a:t> </a:t>
            </a:r>
            <a:r>
              <a:rPr lang="en-US" dirty="0" err="1">
                <a:solidFill>
                  <a:srgbClr val="111111"/>
                </a:solidFill>
                <a:latin typeface="Helvetica"/>
              </a:rPr>
              <a:t>Enstitüsü</a:t>
            </a:r>
            <a:r>
              <a:rPr lang="en-US" dirty="0" smtClean="0">
                <a:solidFill>
                  <a:srgbClr val="111111"/>
                </a:solidFill>
                <a:latin typeface="Helvetica"/>
              </a:rPr>
              <a:t>.</a:t>
            </a:r>
            <a:endParaRPr lang="tr-TR" dirty="0" smtClean="0">
              <a:solidFill>
                <a:srgbClr val="111111"/>
              </a:solidFill>
              <a:latin typeface="Helvetica"/>
            </a:endParaRPr>
          </a:p>
          <a:p>
            <a:pPr algn="just"/>
            <a:r>
              <a:rPr lang="en-US" b="1" dirty="0">
                <a:solidFill>
                  <a:srgbClr val="111111"/>
                </a:solidFill>
                <a:latin typeface="Helvetica"/>
              </a:rPr>
              <a:t>TS EN 206(2014</a:t>
            </a:r>
            <a:r>
              <a:rPr lang="en-US" b="1" dirty="0" smtClean="0">
                <a:solidFill>
                  <a:srgbClr val="111111"/>
                </a:solidFill>
                <a:latin typeface="Helvetica"/>
              </a:rPr>
              <a:t>)</a:t>
            </a:r>
            <a:r>
              <a:rPr lang="tr-TR" dirty="0" smtClean="0">
                <a:solidFill>
                  <a:srgbClr val="111111"/>
                </a:solidFill>
                <a:latin typeface="Helvetica"/>
              </a:rPr>
              <a:t>.</a:t>
            </a:r>
            <a:r>
              <a:rPr lang="en-US" dirty="0" smtClean="0">
                <a:solidFill>
                  <a:srgbClr val="111111"/>
                </a:solidFill>
                <a:latin typeface="Helvetica"/>
              </a:rPr>
              <a:t> </a:t>
            </a:r>
            <a:r>
              <a:rPr lang="en-US" dirty="0" err="1">
                <a:solidFill>
                  <a:srgbClr val="111111"/>
                </a:solidFill>
                <a:latin typeface="Helvetica"/>
              </a:rPr>
              <a:t>Beton</a:t>
            </a:r>
            <a:r>
              <a:rPr lang="en-US" dirty="0">
                <a:solidFill>
                  <a:srgbClr val="111111"/>
                </a:solidFill>
                <a:latin typeface="Helvetica"/>
              </a:rPr>
              <a:t>, </a:t>
            </a:r>
            <a:r>
              <a:rPr lang="en-US" dirty="0" err="1">
                <a:solidFill>
                  <a:srgbClr val="111111"/>
                </a:solidFill>
                <a:latin typeface="Helvetica"/>
              </a:rPr>
              <a:t>özellik</a:t>
            </a:r>
            <a:r>
              <a:rPr lang="en-US" dirty="0">
                <a:solidFill>
                  <a:srgbClr val="111111"/>
                </a:solidFill>
                <a:latin typeface="Helvetica"/>
              </a:rPr>
              <a:t>, </a:t>
            </a:r>
            <a:r>
              <a:rPr lang="en-US" dirty="0" err="1">
                <a:solidFill>
                  <a:srgbClr val="111111"/>
                </a:solidFill>
                <a:latin typeface="Helvetica"/>
              </a:rPr>
              <a:t>performans</a:t>
            </a:r>
            <a:r>
              <a:rPr lang="en-US" dirty="0">
                <a:solidFill>
                  <a:srgbClr val="111111"/>
                </a:solidFill>
                <a:latin typeface="Helvetica"/>
              </a:rPr>
              <a:t>, </a:t>
            </a:r>
            <a:r>
              <a:rPr lang="en-US" dirty="0" err="1">
                <a:solidFill>
                  <a:srgbClr val="111111"/>
                </a:solidFill>
                <a:latin typeface="Helvetica"/>
              </a:rPr>
              <a:t>imalat</a:t>
            </a:r>
            <a:r>
              <a:rPr lang="en-US" dirty="0">
                <a:solidFill>
                  <a:srgbClr val="111111"/>
                </a:solidFill>
                <a:latin typeface="Helvetica"/>
              </a:rPr>
              <a:t> </a:t>
            </a:r>
            <a:r>
              <a:rPr lang="en-US" dirty="0" err="1">
                <a:solidFill>
                  <a:srgbClr val="111111"/>
                </a:solidFill>
                <a:latin typeface="Helvetica"/>
              </a:rPr>
              <a:t>ve</a:t>
            </a:r>
            <a:r>
              <a:rPr lang="en-US" dirty="0">
                <a:solidFill>
                  <a:srgbClr val="111111"/>
                </a:solidFill>
                <a:latin typeface="Helvetica"/>
              </a:rPr>
              <a:t> </a:t>
            </a:r>
            <a:r>
              <a:rPr lang="en-US" dirty="0" err="1">
                <a:solidFill>
                  <a:srgbClr val="111111"/>
                </a:solidFill>
                <a:latin typeface="Helvetica"/>
              </a:rPr>
              <a:t>uygunluk</a:t>
            </a:r>
            <a:r>
              <a:rPr lang="en-US" dirty="0">
                <a:solidFill>
                  <a:srgbClr val="111111"/>
                </a:solidFill>
                <a:latin typeface="Helvetica"/>
              </a:rPr>
              <a:t>, </a:t>
            </a:r>
            <a:r>
              <a:rPr lang="en-US" dirty="0" err="1">
                <a:solidFill>
                  <a:srgbClr val="111111"/>
                </a:solidFill>
                <a:latin typeface="Helvetica"/>
              </a:rPr>
              <a:t>Türk</a:t>
            </a:r>
            <a:r>
              <a:rPr lang="en-US" dirty="0">
                <a:solidFill>
                  <a:srgbClr val="111111"/>
                </a:solidFill>
                <a:latin typeface="Helvetica"/>
              </a:rPr>
              <a:t> </a:t>
            </a:r>
            <a:r>
              <a:rPr lang="en-US" dirty="0" err="1" smtClean="0">
                <a:solidFill>
                  <a:srgbClr val="111111"/>
                </a:solidFill>
                <a:latin typeface="Helvetica"/>
              </a:rPr>
              <a:t>Standar</a:t>
            </a:r>
            <a:r>
              <a:rPr lang="tr-TR" dirty="0" smtClean="0">
                <a:solidFill>
                  <a:srgbClr val="111111"/>
                </a:solidFill>
                <a:latin typeface="Helvetica"/>
              </a:rPr>
              <a:t>t</a:t>
            </a:r>
            <a:r>
              <a:rPr lang="en-US" dirty="0" err="1" smtClean="0">
                <a:solidFill>
                  <a:srgbClr val="111111"/>
                </a:solidFill>
                <a:latin typeface="Helvetica"/>
              </a:rPr>
              <a:t>ları</a:t>
            </a:r>
            <a:r>
              <a:rPr lang="en-US" dirty="0" smtClean="0">
                <a:solidFill>
                  <a:srgbClr val="111111"/>
                </a:solidFill>
                <a:latin typeface="Helvetica"/>
              </a:rPr>
              <a:t> </a:t>
            </a:r>
            <a:r>
              <a:rPr lang="en-US" dirty="0" err="1">
                <a:solidFill>
                  <a:srgbClr val="111111"/>
                </a:solidFill>
                <a:latin typeface="Helvetica"/>
              </a:rPr>
              <a:t>Enstitüsü</a:t>
            </a:r>
            <a:r>
              <a:rPr lang="en-US" dirty="0" smtClean="0">
                <a:solidFill>
                  <a:srgbClr val="111111"/>
                </a:solidFill>
                <a:latin typeface="Helvetica"/>
              </a:rPr>
              <a:t>.</a:t>
            </a:r>
            <a:endParaRPr lang="en-US" dirty="0">
              <a:solidFill>
                <a:srgbClr val="111111"/>
              </a:solidFill>
              <a:latin typeface="Helvetica"/>
            </a:endParaRPr>
          </a:p>
          <a:p>
            <a:pPr algn="just"/>
            <a:r>
              <a:rPr lang="en-US" b="1" dirty="0" smtClean="0">
                <a:solidFill>
                  <a:srgbClr val="111111"/>
                </a:solidFill>
                <a:latin typeface="Helvetica"/>
              </a:rPr>
              <a:t>TS </a:t>
            </a:r>
            <a:r>
              <a:rPr lang="en-US" b="1" dirty="0">
                <a:solidFill>
                  <a:srgbClr val="111111"/>
                </a:solidFill>
                <a:latin typeface="Helvetica"/>
              </a:rPr>
              <a:t>708 (2016)</a:t>
            </a:r>
            <a:r>
              <a:rPr lang="en-US" dirty="0">
                <a:solidFill>
                  <a:srgbClr val="111111"/>
                </a:solidFill>
                <a:latin typeface="Helvetica"/>
              </a:rPr>
              <a:t>. </a:t>
            </a:r>
            <a:r>
              <a:rPr lang="en-US" dirty="0" err="1">
                <a:solidFill>
                  <a:srgbClr val="111111"/>
                </a:solidFill>
                <a:latin typeface="Helvetica"/>
              </a:rPr>
              <a:t>Çelik-Betonarme</a:t>
            </a:r>
            <a:r>
              <a:rPr lang="en-US" dirty="0">
                <a:solidFill>
                  <a:srgbClr val="111111"/>
                </a:solidFill>
                <a:latin typeface="Helvetica"/>
              </a:rPr>
              <a:t> </a:t>
            </a:r>
            <a:r>
              <a:rPr lang="en-US" dirty="0" err="1">
                <a:solidFill>
                  <a:srgbClr val="111111"/>
                </a:solidFill>
                <a:latin typeface="Helvetica"/>
              </a:rPr>
              <a:t>için-Donatı</a:t>
            </a:r>
            <a:r>
              <a:rPr lang="en-US" dirty="0">
                <a:solidFill>
                  <a:srgbClr val="111111"/>
                </a:solidFill>
                <a:latin typeface="Helvetica"/>
              </a:rPr>
              <a:t> </a:t>
            </a:r>
            <a:r>
              <a:rPr lang="en-US" dirty="0" err="1">
                <a:solidFill>
                  <a:srgbClr val="111111"/>
                </a:solidFill>
                <a:latin typeface="Helvetica"/>
              </a:rPr>
              <a:t>Çeli</a:t>
            </a:r>
            <a:r>
              <a:rPr lang="en-US" dirty="0" err="1">
                <a:solidFill>
                  <a:srgbClr val="111111"/>
                </a:solidFill>
                <a:latin typeface="Arial"/>
              </a:rPr>
              <a:t>ğ</a:t>
            </a:r>
            <a:r>
              <a:rPr lang="en-US" dirty="0" err="1">
                <a:solidFill>
                  <a:srgbClr val="111111"/>
                </a:solidFill>
                <a:latin typeface="Helvetica"/>
              </a:rPr>
              <a:t>i</a:t>
            </a:r>
            <a:r>
              <a:rPr lang="en-US" dirty="0">
                <a:solidFill>
                  <a:srgbClr val="111111"/>
                </a:solidFill>
                <a:latin typeface="Helvetica"/>
              </a:rPr>
              <a:t>, </a:t>
            </a:r>
            <a:r>
              <a:rPr lang="en-US" dirty="0" err="1">
                <a:solidFill>
                  <a:srgbClr val="111111"/>
                </a:solidFill>
                <a:latin typeface="Helvetica"/>
              </a:rPr>
              <a:t>Türk</a:t>
            </a:r>
            <a:r>
              <a:rPr lang="en-US" dirty="0">
                <a:solidFill>
                  <a:srgbClr val="111111"/>
                </a:solidFill>
                <a:latin typeface="Helvetica"/>
              </a:rPr>
              <a:t> </a:t>
            </a:r>
            <a:r>
              <a:rPr lang="en-US" dirty="0" err="1" smtClean="0">
                <a:solidFill>
                  <a:srgbClr val="111111"/>
                </a:solidFill>
                <a:latin typeface="Helvetica"/>
              </a:rPr>
              <a:t>Standar</a:t>
            </a:r>
            <a:r>
              <a:rPr lang="tr-TR" dirty="0" smtClean="0">
                <a:solidFill>
                  <a:srgbClr val="111111"/>
                </a:solidFill>
                <a:latin typeface="Helvetica"/>
              </a:rPr>
              <a:t>t</a:t>
            </a:r>
            <a:r>
              <a:rPr lang="en-US" dirty="0" err="1" smtClean="0">
                <a:solidFill>
                  <a:srgbClr val="111111"/>
                </a:solidFill>
                <a:latin typeface="Helvetica"/>
              </a:rPr>
              <a:t>ları</a:t>
            </a:r>
            <a:r>
              <a:rPr lang="en-US" dirty="0" smtClean="0">
                <a:solidFill>
                  <a:srgbClr val="111111"/>
                </a:solidFill>
                <a:latin typeface="Helvetica"/>
              </a:rPr>
              <a:t> </a:t>
            </a:r>
            <a:r>
              <a:rPr lang="en-US" dirty="0" err="1">
                <a:solidFill>
                  <a:srgbClr val="111111"/>
                </a:solidFill>
                <a:latin typeface="Helvetica"/>
              </a:rPr>
              <a:t>Enstitüsü</a:t>
            </a:r>
            <a:r>
              <a:rPr lang="en-US" dirty="0">
                <a:solidFill>
                  <a:srgbClr val="111111"/>
                </a:solidFill>
                <a:latin typeface="Helvetica"/>
              </a:rPr>
              <a:t>.</a:t>
            </a:r>
          </a:p>
          <a:p>
            <a:pPr lvl="0" algn="just"/>
            <a:r>
              <a:rPr lang="en-US" sz="3100" b="1" dirty="0" smtClean="0">
                <a:solidFill>
                  <a:srgbClr val="111111"/>
                </a:solidFill>
                <a:latin typeface="Helvetica"/>
              </a:rPr>
              <a:t>TBDY</a:t>
            </a:r>
            <a:r>
              <a:rPr lang="tr-TR" sz="3100" b="1" dirty="0" smtClean="0">
                <a:solidFill>
                  <a:srgbClr val="111111"/>
                </a:solidFill>
                <a:latin typeface="Helvetica"/>
              </a:rPr>
              <a:t> (</a:t>
            </a:r>
            <a:r>
              <a:rPr lang="en-US" sz="3100" b="1" dirty="0" smtClean="0">
                <a:solidFill>
                  <a:srgbClr val="111111"/>
                </a:solidFill>
                <a:latin typeface="Helvetica"/>
              </a:rPr>
              <a:t>2018</a:t>
            </a:r>
            <a:r>
              <a:rPr lang="tr-TR" sz="3100" b="1" dirty="0" smtClean="0">
                <a:solidFill>
                  <a:srgbClr val="111111"/>
                </a:solidFill>
                <a:latin typeface="Helvetica"/>
              </a:rPr>
              <a:t>)</a:t>
            </a:r>
            <a:r>
              <a:rPr lang="tr-TR" sz="3100" dirty="0" smtClean="0">
                <a:solidFill>
                  <a:srgbClr val="111111"/>
                </a:solidFill>
                <a:latin typeface="Helvetica"/>
              </a:rPr>
              <a:t>. </a:t>
            </a:r>
            <a:r>
              <a:rPr lang="en-US" dirty="0" err="1" smtClean="0">
                <a:solidFill>
                  <a:srgbClr val="111111"/>
                </a:solidFill>
                <a:latin typeface="Helvetica"/>
              </a:rPr>
              <a:t>Türkiye</a:t>
            </a:r>
            <a:r>
              <a:rPr lang="en-US" dirty="0" smtClean="0">
                <a:solidFill>
                  <a:srgbClr val="111111"/>
                </a:solidFill>
                <a:latin typeface="Helvetica"/>
              </a:rPr>
              <a:t> </a:t>
            </a:r>
            <a:r>
              <a:rPr lang="en-US" dirty="0">
                <a:solidFill>
                  <a:srgbClr val="111111"/>
                </a:solidFill>
                <a:latin typeface="Helvetica"/>
              </a:rPr>
              <a:t>Bina </a:t>
            </a:r>
            <a:r>
              <a:rPr lang="en-US" dirty="0" err="1">
                <a:solidFill>
                  <a:srgbClr val="111111"/>
                </a:solidFill>
                <a:latin typeface="Helvetica"/>
              </a:rPr>
              <a:t>Deprem</a:t>
            </a:r>
            <a:r>
              <a:rPr lang="en-US" dirty="0">
                <a:solidFill>
                  <a:srgbClr val="111111"/>
                </a:solidFill>
                <a:latin typeface="Helvetica"/>
              </a:rPr>
              <a:t> </a:t>
            </a:r>
            <a:r>
              <a:rPr lang="en-US" dirty="0" err="1" smtClean="0">
                <a:solidFill>
                  <a:srgbClr val="111111"/>
                </a:solidFill>
                <a:latin typeface="Helvetica"/>
              </a:rPr>
              <a:t>Yönetmeli</a:t>
            </a:r>
            <a:r>
              <a:rPr lang="en-US" dirty="0" err="1" smtClean="0">
                <a:solidFill>
                  <a:srgbClr val="111111"/>
                </a:solidFill>
                <a:latin typeface="Arial"/>
              </a:rPr>
              <a:t>ğ</a:t>
            </a:r>
            <a:r>
              <a:rPr lang="en-US" dirty="0" err="1" smtClean="0">
                <a:solidFill>
                  <a:srgbClr val="111111"/>
                </a:solidFill>
                <a:latin typeface="Helvetica"/>
              </a:rPr>
              <a:t>i</a:t>
            </a:r>
            <a:r>
              <a:rPr lang="en-US" dirty="0" smtClean="0">
                <a:solidFill>
                  <a:srgbClr val="111111"/>
                </a:solidFill>
                <a:latin typeface="Helvetica"/>
              </a:rPr>
              <a:t>, AFAD </a:t>
            </a:r>
            <a:endParaRPr lang="en-US" dirty="0">
              <a:solidFill>
                <a:srgbClr val="111111"/>
              </a:solidFill>
              <a:latin typeface="Helvetica"/>
            </a:endParaRPr>
          </a:p>
        </p:txBody>
      </p:sp>
    </p:spTree>
    <p:extLst>
      <p:ext uri="{BB962C8B-B14F-4D97-AF65-F5344CB8AC3E}">
        <p14:creationId xmlns:p14="http://schemas.microsoft.com/office/powerpoint/2010/main" val="3658126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2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216</TotalTime>
  <Words>665</Words>
  <Application>Microsoft Office PowerPoint</Application>
  <PresentationFormat>Özel</PresentationFormat>
  <Paragraphs>57</Paragraphs>
  <Slides>7</Slides>
  <Notes>0</Notes>
  <HiddenSlides>0</HiddenSlides>
  <MMClips>0</MMClips>
  <ScaleCrop>false</ScaleCrop>
  <HeadingPairs>
    <vt:vector size="4" baseType="variant">
      <vt:variant>
        <vt:lpstr>Tema</vt:lpstr>
      </vt:variant>
      <vt:variant>
        <vt:i4>2</vt:i4>
      </vt:variant>
      <vt:variant>
        <vt:lpstr>Slayt Başlıkları</vt:lpstr>
      </vt:variant>
      <vt:variant>
        <vt:i4>7</vt:i4>
      </vt:variant>
    </vt:vector>
  </HeadingPairs>
  <TitlesOfParts>
    <vt:vector size="9" baseType="lpstr">
      <vt:lpstr>Görünüş</vt:lpstr>
      <vt:lpstr>2_Ofis Teması</vt:lpstr>
      <vt:lpstr>BETONARME</vt:lpstr>
      <vt:lpstr>DERS PROGRAMI</vt:lpstr>
      <vt:lpstr>         ***DERSTE KULLANILACAK KAYNAKLAR</vt:lpstr>
      <vt:lpstr>                     TEMEL BİLGİ VE KAVRAMLAR</vt:lpstr>
      <vt:lpstr>                 TEMEL BİLGİ VE KAVRAMLAR</vt:lpstr>
      <vt:lpstr>                          Betonarmenin Avantajları</vt:lpstr>
      <vt:lpstr>                          Şartnameler ve Yönetmelikler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BETONARME</dc:title>
  <dc:creator>TYSLAB_39</dc:creator>
  <cp:lastModifiedBy>fenbil</cp:lastModifiedBy>
  <cp:revision>26</cp:revision>
  <dcterms:created xsi:type="dcterms:W3CDTF">2018-03-09T07:47:11Z</dcterms:created>
  <dcterms:modified xsi:type="dcterms:W3CDTF">2019-11-19T08:12:16Z</dcterms:modified>
</cp:coreProperties>
</file>