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7" r:id="rId6"/>
    <p:sldId id="263" r:id="rId7"/>
    <p:sldId id="261" r:id="rId8"/>
    <p:sldId id="266" r:id="rId9"/>
    <p:sldId id="262" r:id="rId10"/>
    <p:sldId id="258" r:id="rId11"/>
    <p:sldId id="268" r:id="rId12"/>
    <p:sldId id="269" r:id="rId13"/>
    <p:sldId id="270" r:id="rId14"/>
    <p:sldId id="272" r:id="rId15"/>
    <p:sldId id="274" r:id="rId16"/>
    <p:sldId id="273" r:id="rId17"/>
    <p:sldId id="259" r:id="rId18"/>
    <p:sldId id="275" r:id="rId19"/>
    <p:sldId id="276" r:id="rId20"/>
    <p:sldId id="277" r:id="rId21"/>
    <p:sldId id="279" r:id="rId22"/>
    <p:sldId id="278" r:id="rId23"/>
    <p:sldId id="280" r:id="rId24"/>
    <p:sldId id="26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720726" y="776289"/>
            <a:ext cx="10750549"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tıklayın</a:t>
            </a:r>
            <a:endParaRPr kumimoji="0" lang="en-US"/>
          </a:p>
        </p:txBody>
      </p:sp>
      <p:sp>
        <p:nvSpPr>
          <p:cNvPr id="28" name="27 Veri Yer Tutucusu"/>
          <p:cNvSpPr>
            <a:spLocks noGrp="1"/>
          </p:cNvSpPr>
          <p:nvPr>
            <p:ph type="dt" sz="half" idx="10"/>
          </p:nvPr>
        </p:nvSpPr>
        <p:spPr>
          <a:xfrm>
            <a:off x="1828800" y="6012657"/>
            <a:ext cx="7721600" cy="365125"/>
          </a:xfrm>
        </p:spPr>
        <p:txBody>
          <a:bodyPr tIns="0" bIns="0" anchor="t"/>
          <a:lstStyle>
            <a:lvl1pPr algn="r">
              <a:defRPr sz="1000"/>
            </a:lvl1pPr>
          </a:lstStyle>
          <a:p>
            <a:fld id="{99D98455-E5C2-4734-8C57-0E53629B5AE7}" type="datetimeFigureOut">
              <a:rPr lang="en-GB" smtClean="0"/>
              <a:pPr/>
              <a:t>16/05/2018</a:t>
            </a:fld>
            <a:endParaRPr lang="en-GB"/>
          </a:p>
        </p:txBody>
      </p:sp>
      <p:sp>
        <p:nvSpPr>
          <p:cNvPr id="17" name="16 Altbilgi Yer Tutucusu"/>
          <p:cNvSpPr>
            <a:spLocks noGrp="1"/>
          </p:cNvSpPr>
          <p:nvPr>
            <p:ph type="ftr" sz="quarter" idx="11"/>
          </p:nvPr>
        </p:nvSpPr>
        <p:spPr>
          <a:xfrm>
            <a:off x="1828800" y="5650705"/>
            <a:ext cx="7721600" cy="365125"/>
          </a:xfrm>
        </p:spPr>
        <p:txBody>
          <a:bodyPr tIns="0" bIns="0" anchor="b"/>
          <a:lstStyle>
            <a:lvl1pPr algn="r">
              <a:defRPr sz="1100"/>
            </a:lvl1pPr>
          </a:lstStyle>
          <a:p>
            <a:endParaRPr lang="en-GB"/>
          </a:p>
        </p:txBody>
      </p:sp>
      <p:sp>
        <p:nvSpPr>
          <p:cNvPr id="29" name="28 Slayt Numarası Yer Tutucusu"/>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8326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9D98455-E5C2-4734-8C57-0E53629B5AE7}" type="datetimeFigureOut">
              <a:rPr lang="en-GB" smtClean="0"/>
              <a:pPr/>
              <a:t>16/05/2018</a:t>
            </a:fld>
            <a:endParaRPr lang="en-GB"/>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5190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381000"/>
            <a:ext cx="2540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381000"/>
            <a:ext cx="8331200" cy="5486400"/>
          </a:xfrm>
        </p:spPr>
        <p:txBody>
          <a:bodyPr vert="eaVert"/>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9D98455-E5C2-4734-8C57-0E53629B5AE7}" type="datetimeFigureOut">
              <a:rPr lang="en-GB" smtClean="0"/>
              <a:pPr/>
              <a:t>16/05/2018</a:t>
            </a:fld>
            <a:endParaRPr lang="en-GB"/>
          </a:p>
        </p:txBody>
      </p:sp>
      <p:sp>
        <p:nvSpPr>
          <p:cNvPr id="5" name="4 Altbilgi Yer Tutucusu"/>
          <p:cNvSpPr>
            <a:spLocks noGrp="1"/>
          </p:cNvSpPr>
          <p:nvPr>
            <p:ph type="ftr" sz="quarter" idx="11"/>
          </p:nvPr>
        </p:nvSpPr>
        <p:spPr/>
        <p:txBody>
          <a:bodyPr/>
          <a:lstStyle/>
          <a:p>
            <a:endParaRPr lang="en-GB"/>
          </a:p>
        </p:txBody>
      </p:sp>
      <p:sp>
        <p:nvSpPr>
          <p:cNvPr id="6" name="5 Slayt Numarası Yer Tutucusu"/>
          <p:cNvSpPr>
            <a:spLocks noGrp="1"/>
          </p:cNvSpPr>
          <p:nvPr>
            <p:ph type="sldNum" sz="quarter" idx="12"/>
          </p:nvPr>
        </p:nvSpPr>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52094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67494"/>
            <a:ext cx="109728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609600" y="1882808"/>
            <a:ext cx="10972800" cy="4572000"/>
          </a:xfrm>
        </p:spPr>
        <p:txBody>
          <a:body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388608" y="6480048"/>
            <a:ext cx="2844800" cy="301752"/>
          </a:xfrm>
        </p:spPr>
        <p:txBody>
          <a:bodyPr/>
          <a:lstStyle/>
          <a:p>
            <a:fld id="{99D98455-E5C2-4734-8C57-0E53629B5AE7}" type="datetimeFigureOut">
              <a:rPr lang="en-GB" smtClean="0"/>
              <a:pPr/>
              <a:t>16/05/2018</a:t>
            </a:fld>
            <a:endParaRPr lang="en-GB"/>
          </a:p>
        </p:txBody>
      </p:sp>
      <p:sp>
        <p:nvSpPr>
          <p:cNvPr id="5" name="4 Altbilgi Yer Tutucusu"/>
          <p:cNvSpPr>
            <a:spLocks noGrp="1"/>
          </p:cNvSpPr>
          <p:nvPr>
            <p:ph type="ftr" sz="quarter" idx="11"/>
          </p:nvPr>
        </p:nvSpPr>
        <p:spPr>
          <a:xfrm>
            <a:off x="609600" y="6480970"/>
            <a:ext cx="5680075" cy="300831"/>
          </a:xfrm>
        </p:spPr>
        <p:txBody>
          <a:bodyPr/>
          <a:lstStyle/>
          <a:p>
            <a:endParaRPr lang="en-GB"/>
          </a:p>
        </p:txBody>
      </p:sp>
      <p:sp>
        <p:nvSpPr>
          <p:cNvPr id="6" name="5 Slayt Numarası Yer Tutucusu"/>
          <p:cNvSpPr>
            <a:spLocks noGrp="1"/>
          </p:cNvSpPr>
          <p:nvPr>
            <p:ph type="sldNum" sz="quarter" idx="12"/>
          </p:nvPr>
        </p:nvSpPr>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177723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9379" y="7035"/>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10387963" y="93786"/>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9274176" y="6477000"/>
            <a:ext cx="2844800" cy="304800"/>
          </a:xfrm>
        </p:spPr>
        <p:txBody>
          <a:bodyPr/>
          <a:lstStyle/>
          <a:p>
            <a:fld id="{99D98455-E5C2-4734-8C57-0E53629B5AE7}" type="datetimeFigureOut">
              <a:rPr lang="en-GB" smtClean="0"/>
              <a:pPr/>
              <a:t>16/05/2018</a:t>
            </a:fld>
            <a:endParaRPr lang="en-GB"/>
          </a:p>
        </p:txBody>
      </p:sp>
      <p:sp>
        <p:nvSpPr>
          <p:cNvPr id="5" name="4 Altbilgi Yer Tutucusu"/>
          <p:cNvSpPr>
            <a:spLocks noGrp="1"/>
          </p:cNvSpPr>
          <p:nvPr>
            <p:ph type="ftr" sz="quarter" idx="11"/>
          </p:nvPr>
        </p:nvSpPr>
        <p:spPr>
          <a:xfrm>
            <a:off x="3492501" y="6480970"/>
            <a:ext cx="5680075" cy="300831"/>
          </a:xfrm>
        </p:spPr>
        <p:txBody>
          <a:bodyPr/>
          <a:lstStyle/>
          <a:p>
            <a:endParaRPr lang="en-GB"/>
          </a:p>
        </p:txBody>
      </p:sp>
      <p:sp>
        <p:nvSpPr>
          <p:cNvPr id="6" name="5 Slayt Numarası Yer Tutucusu"/>
          <p:cNvSpPr>
            <a:spLocks noGrp="1"/>
          </p:cNvSpPr>
          <p:nvPr>
            <p:ph type="sldNum" sz="quarter" idx="12"/>
          </p:nvPr>
        </p:nvSpPr>
        <p:spPr>
          <a:xfrm>
            <a:off x="11268075" y="809625"/>
            <a:ext cx="670560" cy="300831"/>
          </a:xfrm>
        </p:spPr>
        <p:txBody>
          <a:bodyPr/>
          <a:lstStyle/>
          <a:p>
            <a:fld id="{3415AD83-E158-4393-8EF7-7450C6889746}" type="slidenum">
              <a:rPr lang="en-GB" smtClean="0"/>
              <a:pPr/>
              <a:t>‹#›</a:t>
            </a:fld>
            <a:endParaRPr lang="en-GB"/>
          </a:p>
        </p:txBody>
      </p:sp>
      <p:cxnSp>
        <p:nvCxnSpPr>
          <p:cNvPr id="11" name="10 Düz Bağlayıcı"/>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a:t>
            </a:r>
          </a:p>
        </p:txBody>
      </p:sp>
    </p:spTree>
    <p:extLst>
      <p:ext uri="{BB962C8B-B14F-4D97-AF65-F5344CB8AC3E}">
        <p14:creationId xmlns:p14="http://schemas.microsoft.com/office/powerpoint/2010/main" xmlns="" val="30453307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388608" y="6480969"/>
            <a:ext cx="2844800" cy="301752"/>
          </a:xfrm>
        </p:spPr>
        <p:txBody>
          <a:bodyPr/>
          <a:lstStyle/>
          <a:p>
            <a:fld id="{99D98455-E5C2-4734-8C57-0E53629B5AE7}" type="datetimeFigureOut">
              <a:rPr lang="en-GB" smtClean="0"/>
              <a:pPr/>
              <a:t>16/05/2018</a:t>
            </a:fld>
            <a:endParaRPr lang="en-GB"/>
          </a:p>
        </p:txBody>
      </p:sp>
      <p:sp>
        <p:nvSpPr>
          <p:cNvPr id="6" name="5 Altbilgi Yer Tutucusu"/>
          <p:cNvSpPr>
            <a:spLocks noGrp="1"/>
          </p:cNvSpPr>
          <p:nvPr>
            <p:ph type="ftr" sz="quarter" idx="11"/>
          </p:nvPr>
        </p:nvSpPr>
        <p:spPr>
          <a:xfrm>
            <a:off x="609600" y="6480969"/>
            <a:ext cx="5680075" cy="301752"/>
          </a:xfrm>
        </p:spPr>
        <p:txBody>
          <a:bodyPr/>
          <a:lstStyle/>
          <a:p>
            <a:endParaRPr lang="en-GB"/>
          </a:p>
        </p:txBody>
      </p:sp>
      <p:sp>
        <p:nvSpPr>
          <p:cNvPr id="7" name="6 Slayt Numarası Yer Tutucusu"/>
          <p:cNvSpPr>
            <a:spLocks noGrp="1"/>
          </p:cNvSpPr>
          <p:nvPr>
            <p:ph type="sldNum" sz="quarter" idx="12"/>
          </p:nvPr>
        </p:nvSpPr>
        <p:spPr>
          <a:xfrm>
            <a:off x="10119360" y="6480969"/>
            <a:ext cx="670560" cy="301752"/>
          </a:xfrm>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6984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a:t>
            </a:r>
          </a:p>
        </p:txBody>
      </p:sp>
      <p:sp>
        <p:nvSpPr>
          <p:cNvPr id="4" name="3 Metin Yer Tutucusu"/>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a:t>
            </a:r>
          </a:p>
        </p:txBody>
      </p:sp>
      <p:sp>
        <p:nvSpPr>
          <p:cNvPr id="5" name="4 İçerik Yer Tutucusu"/>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6388608" y="6480969"/>
            <a:ext cx="2840736" cy="301752"/>
          </a:xfrm>
        </p:spPr>
        <p:txBody>
          <a:bodyPr/>
          <a:lstStyle/>
          <a:p>
            <a:fld id="{99D98455-E5C2-4734-8C57-0E53629B5AE7}" type="datetimeFigureOut">
              <a:rPr lang="en-GB" smtClean="0"/>
              <a:pPr/>
              <a:t>16/05/2018</a:t>
            </a:fld>
            <a:endParaRPr lang="en-GB"/>
          </a:p>
        </p:txBody>
      </p:sp>
      <p:sp>
        <p:nvSpPr>
          <p:cNvPr id="8" name="7 Altbilgi Yer Tutucusu"/>
          <p:cNvSpPr>
            <a:spLocks noGrp="1"/>
          </p:cNvSpPr>
          <p:nvPr>
            <p:ph type="ftr" sz="quarter" idx="11"/>
          </p:nvPr>
        </p:nvSpPr>
        <p:spPr>
          <a:xfrm>
            <a:off x="609600" y="6480969"/>
            <a:ext cx="5681472" cy="301752"/>
          </a:xfrm>
        </p:spPr>
        <p:txBody>
          <a:bodyPr/>
          <a:lstStyle/>
          <a:p>
            <a:endParaRPr lang="en-GB"/>
          </a:p>
        </p:txBody>
      </p:sp>
      <p:sp>
        <p:nvSpPr>
          <p:cNvPr id="9" name="8 Slayt Numarası Yer Tutucusu"/>
          <p:cNvSpPr>
            <a:spLocks noGrp="1"/>
          </p:cNvSpPr>
          <p:nvPr>
            <p:ph type="sldNum" sz="quarter" idx="12"/>
          </p:nvPr>
        </p:nvSpPr>
        <p:spPr>
          <a:xfrm>
            <a:off x="10119360" y="6483096"/>
            <a:ext cx="670560" cy="301752"/>
          </a:xfrm>
        </p:spPr>
        <p:txBody>
          <a:bodyPr/>
          <a:lstStyle>
            <a:lvl1pPr algn="ctr">
              <a:defRPr/>
            </a:lvl1p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8389814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9D98455-E5C2-4734-8C57-0E53629B5AE7}" type="datetimeFigureOut">
              <a:rPr lang="en-GB" smtClean="0"/>
              <a:pPr/>
              <a:t>16/05/2018</a:t>
            </a:fld>
            <a:endParaRPr lang="en-GB"/>
          </a:p>
        </p:txBody>
      </p:sp>
      <p:sp>
        <p:nvSpPr>
          <p:cNvPr id="4" name="3 Altbilgi Yer Tutucusu"/>
          <p:cNvSpPr>
            <a:spLocks noGrp="1"/>
          </p:cNvSpPr>
          <p:nvPr>
            <p:ph type="ftr" sz="quarter" idx="11"/>
          </p:nvPr>
        </p:nvSpPr>
        <p:spPr/>
        <p:txBody>
          <a:bodyPr/>
          <a:lstStyle/>
          <a:p>
            <a:endParaRPr lang="en-GB"/>
          </a:p>
        </p:txBody>
      </p:sp>
      <p:sp>
        <p:nvSpPr>
          <p:cNvPr id="5" name="4 Slayt Numarası Yer Tutucusu"/>
          <p:cNvSpPr>
            <a:spLocks noGrp="1"/>
          </p:cNvSpPr>
          <p:nvPr>
            <p:ph type="sldNum" sz="quarter" idx="12"/>
          </p:nvPr>
        </p:nvSpPr>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14181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6388608" y="6480969"/>
            <a:ext cx="2844800" cy="301752"/>
          </a:xfrm>
        </p:spPr>
        <p:txBody>
          <a:bodyPr/>
          <a:lstStyle/>
          <a:p>
            <a:fld id="{99D98455-E5C2-4734-8C57-0E53629B5AE7}" type="datetimeFigureOut">
              <a:rPr lang="en-GB" smtClean="0"/>
              <a:pPr/>
              <a:t>16/05/2018</a:t>
            </a:fld>
            <a:endParaRPr lang="en-GB"/>
          </a:p>
        </p:txBody>
      </p:sp>
      <p:sp>
        <p:nvSpPr>
          <p:cNvPr id="3" name="2 Altbilgi Yer Tutucusu"/>
          <p:cNvSpPr>
            <a:spLocks noGrp="1"/>
          </p:cNvSpPr>
          <p:nvPr>
            <p:ph type="ftr" sz="quarter" idx="11"/>
          </p:nvPr>
        </p:nvSpPr>
        <p:spPr>
          <a:xfrm>
            <a:off x="609600" y="6481891"/>
            <a:ext cx="5680075" cy="300831"/>
          </a:xfrm>
        </p:spPr>
        <p:txBody>
          <a:bodyPr/>
          <a:lstStyle/>
          <a:p>
            <a:endParaRPr lang="en-GB"/>
          </a:p>
        </p:txBody>
      </p:sp>
      <p:sp>
        <p:nvSpPr>
          <p:cNvPr id="4" name="3 Slayt Numarası Yer Tutucusu"/>
          <p:cNvSpPr>
            <a:spLocks noGrp="1"/>
          </p:cNvSpPr>
          <p:nvPr>
            <p:ph type="sldNum" sz="quarter" idx="12"/>
          </p:nvPr>
        </p:nvSpPr>
        <p:spPr>
          <a:xfrm>
            <a:off x="10119360" y="6480969"/>
            <a:ext cx="670560" cy="301752"/>
          </a:xfrm>
        </p:spPr>
        <p:txBody>
          <a:body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22827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a:t>
            </a:r>
          </a:p>
        </p:txBody>
      </p:sp>
      <p:sp>
        <p:nvSpPr>
          <p:cNvPr id="4" name="3 İçerik Yer Tutucusu"/>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8371968" y="6556248"/>
            <a:ext cx="2844800" cy="301752"/>
          </a:xfrm>
        </p:spPr>
        <p:txBody>
          <a:bodyPr/>
          <a:lstStyle>
            <a:lvl1pPr>
              <a:defRPr sz="900"/>
            </a:lvl1pPr>
          </a:lstStyle>
          <a:p>
            <a:fld id="{99D98455-E5C2-4734-8C57-0E53629B5AE7}" type="datetimeFigureOut">
              <a:rPr lang="en-GB" smtClean="0"/>
              <a:pPr/>
              <a:t>16/05/2018</a:t>
            </a:fld>
            <a:endParaRPr lang="en-GB"/>
          </a:p>
        </p:txBody>
      </p:sp>
      <p:sp>
        <p:nvSpPr>
          <p:cNvPr id="6" name="5 Altbilgi Yer Tutucusu"/>
          <p:cNvSpPr>
            <a:spLocks noGrp="1"/>
          </p:cNvSpPr>
          <p:nvPr>
            <p:ph type="ftr" sz="quarter" idx="11"/>
          </p:nvPr>
        </p:nvSpPr>
        <p:spPr>
          <a:xfrm>
            <a:off x="1514475" y="6556248"/>
            <a:ext cx="6857493" cy="301752"/>
          </a:xfrm>
        </p:spPr>
        <p:txBody>
          <a:bodyPr/>
          <a:lstStyle>
            <a:lvl1pPr>
              <a:defRPr sz="900"/>
            </a:lvl1pPr>
          </a:lstStyle>
          <a:p>
            <a:endParaRPr lang="en-GB"/>
          </a:p>
        </p:txBody>
      </p:sp>
      <p:sp>
        <p:nvSpPr>
          <p:cNvPr id="7" name="6 Slayt Numarası Yer Tutucusu"/>
          <p:cNvSpPr>
            <a:spLocks noGrp="1"/>
          </p:cNvSpPr>
          <p:nvPr>
            <p:ph type="sldNum" sz="quarter" idx="12"/>
          </p:nvPr>
        </p:nvSpPr>
        <p:spPr>
          <a:xfrm>
            <a:off x="11214101" y="6556248"/>
            <a:ext cx="670560" cy="301752"/>
          </a:xfrm>
        </p:spPr>
        <p:txBody>
          <a:bodyPr/>
          <a:lstStyle>
            <a:lvl1pPr>
              <a:defRPr sz="900"/>
            </a:lvl1p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424498125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a:t>
            </a:r>
          </a:p>
        </p:txBody>
      </p:sp>
      <p:sp>
        <p:nvSpPr>
          <p:cNvPr id="5" name="4 Veri Yer Tutucusu"/>
          <p:cNvSpPr>
            <a:spLocks noGrp="1"/>
          </p:cNvSpPr>
          <p:nvPr>
            <p:ph type="dt" sz="half" idx="10"/>
          </p:nvPr>
        </p:nvSpPr>
        <p:spPr>
          <a:xfrm>
            <a:off x="8144256" y="6556248"/>
            <a:ext cx="2804160" cy="301752"/>
          </a:xfrm>
        </p:spPr>
        <p:txBody>
          <a:bodyPr/>
          <a:lstStyle>
            <a:lvl1pPr>
              <a:defRPr sz="900"/>
            </a:lvl1pPr>
          </a:lstStyle>
          <a:p>
            <a:fld id="{99D98455-E5C2-4734-8C57-0E53629B5AE7}" type="datetimeFigureOut">
              <a:rPr lang="en-GB" smtClean="0"/>
              <a:pPr/>
              <a:t>16/05/2018</a:t>
            </a:fld>
            <a:endParaRPr lang="en-GB"/>
          </a:p>
        </p:txBody>
      </p:sp>
      <p:sp>
        <p:nvSpPr>
          <p:cNvPr id="6" name="5 Altbilgi Yer Tutucusu"/>
          <p:cNvSpPr>
            <a:spLocks noGrp="1"/>
          </p:cNvSpPr>
          <p:nvPr>
            <p:ph type="ftr" sz="quarter" idx="11"/>
          </p:nvPr>
        </p:nvSpPr>
        <p:spPr>
          <a:xfrm>
            <a:off x="1560576" y="6557169"/>
            <a:ext cx="6597429" cy="301752"/>
          </a:xfrm>
        </p:spPr>
        <p:txBody>
          <a:bodyPr/>
          <a:lstStyle>
            <a:lvl1pPr>
              <a:defRPr sz="900"/>
            </a:lvl1pPr>
          </a:lstStyle>
          <a:p>
            <a:endParaRPr lang="en-GB"/>
          </a:p>
        </p:txBody>
      </p:sp>
      <p:sp>
        <p:nvSpPr>
          <p:cNvPr id="7" name="6 Slayt Numarası Yer Tutucusu"/>
          <p:cNvSpPr>
            <a:spLocks noGrp="1"/>
          </p:cNvSpPr>
          <p:nvPr>
            <p:ph type="sldNum" sz="quarter" idx="12"/>
          </p:nvPr>
        </p:nvSpPr>
        <p:spPr>
          <a:xfrm>
            <a:off x="10956256" y="6556248"/>
            <a:ext cx="487680" cy="301752"/>
          </a:xfrm>
        </p:spPr>
        <p:txBody>
          <a:bodyPr/>
          <a:lstStyle>
            <a:lvl1pPr algn="ctr">
              <a:defRPr sz="900"/>
            </a:lvl1p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399947737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5"/>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609600" y="267494"/>
            <a:ext cx="109728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99D98455-E5C2-4734-8C57-0E53629B5AE7}" type="datetimeFigureOut">
              <a:rPr lang="en-GB" smtClean="0"/>
              <a:pPr/>
              <a:t>16/05/2018</a:t>
            </a:fld>
            <a:endParaRPr lang="en-GB"/>
          </a:p>
        </p:txBody>
      </p:sp>
      <p:sp>
        <p:nvSpPr>
          <p:cNvPr id="3" name="2 Altbilgi Yer Tutucusu"/>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22 Slayt Numarası Yer Tutucusu"/>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3415AD83-E158-4393-8EF7-7450C6889746}" type="slidenum">
              <a:rPr lang="en-GB" smtClean="0"/>
              <a:pPr/>
              <a:t>‹#›</a:t>
            </a:fld>
            <a:endParaRPr lang="en-GB"/>
          </a:p>
        </p:txBody>
      </p:sp>
    </p:spTree>
    <p:extLst>
      <p:ext uri="{BB962C8B-B14F-4D97-AF65-F5344CB8AC3E}">
        <p14:creationId xmlns:p14="http://schemas.microsoft.com/office/powerpoint/2010/main" xmlns="" val="21295747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GB" dirty="0" smtClean="0"/>
              <a:t>Crime and Social Policy	</a:t>
            </a:r>
            <a:endParaRPr lang="en-GB" dirty="0"/>
          </a:p>
        </p:txBody>
      </p:sp>
      <p:sp>
        <p:nvSpPr>
          <p:cNvPr id="3" name="Alt Başlık 2"/>
          <p:cNvSpPr>
            <a:spLocks noGrp="1"/>
          </p:cNvSpPr>
          <p:nvPr>
            <p:ph type="subTitle" idx="1"/>
          </p:nvPr>
        </p:nvSpPr>
        <p:spPr/>
        <p:txBody>
          <a:bodyPr/>
          <a:lstStyle/>
          <a:p>
            <a:r>
              <a:rPr lang="tr-TR" dirty="0" smtClean="0"/>
              <a:t>Dr. Boran A. Mercan</a:t>
            </a:r>
            <a:endParaRPr lang="en-GB" dirty="0"/>
          </a:p>
        </p:txBody>
      </p:sp>
    </p:spTree>
    <p:extLst>
      <p:ext uri="{BB962C8B-B14F-4D97-AF65-F5344CB8AC3E}">
        <p14:creationId xmlns:p14="http://schemas.microsoft.com/office/powerpoint/2010/main" xmlns="" val="3600957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normAutofit/>
          </a:bodyPr>
          <a:lstStyle/>
          <a:p>
            <a:r>
              <a:rPr lang="en-GB" dirty="0" smtClean="0"/>
              <a:t>Fabrication of Order</a:t>
            </a:r>
          </a:p>
          <a:p>
            <a:pPr>
              <a:buFontTx/>
              <a:buChar char="-"/>
            </a:pPr>
            <a:endParaRPr lang="en-GB" dirty="0" smtClean="0"/>
          </a:p>
          <a:p>
            <a:pPr>
              <a:buFontTx/>
              <a:buChar char="-"/>
            </a:pPr>
            <a:r>
              <a:rPr lang="en-GB" dirty="0" smtClean="0"/>
              <a:t>Born </a:t>
            </a:r>
            <a:r>
              <a:rPr lang="en-GB" dirty="0" smtClean="0"/>
              <a:t>of security apparatuses</a:t>
            </a:r>
          </a:p>
          <a:p>
            <a:pPr>
              <a:buFontTx/>
              <a:buChar char="-"/>
            </a:pPr>
            <a:endParaRPr lang="en-GB" dirty="0" smtClean="0"/>
          </a:p>
          <a:p>
            <a:pPr>
              <a:buFontTx/>
              <a:buChar char="-"/>
            </a:pPr>
            <a:r>
              <a:rPr lang="en-GB" dirty="0" smtClean="0"/>
              <a:t>Right-hand of the state</a:t>
            </a:r>
          </a:p>
          <a:p>
            <a:pPr>
              <a:buFontTx/>
              <a:buChar char="-"/>
            </a:pPr>
            <a:endParaRPr lang="en-GB" dirty="0" smtClean="0"/>
          </a:p>
          <a:p>
            <a:pPr>
              <a:buFontTx/>
              <a:buChar char="-"/>
            </a:pPr>
            <a:r>
              <a:rPr lang="en-GB" dirty="0" err="1" smtClean="0"/>
              <a:t>Governmentality</a:t>
            </a:r>
            <a:r>
              <a:rPr lang="en-GB" dirty="0" smtClean="0"/>
              <a:t> and policing</a:t>
            </a:r>
          </a:p>
          <a:p>
            <a:pPr>
              <a:buFontTx/>
              <a:buChar char="-"/>
            </a:pPr>
            <a:endParaRPr lang="en-GB" dirty="0" smtClean="0"/>
          </a:p>
          <a:p>
            <a:pPr>
              <a:buFontTx/>
              <a:buChar char="-"/>
            </a:pPr>
            <a:endParaRPr lang="en-GB" dirty="0"/>
          </a:p>
        </p:txBody>
      </p:sp>
    </p:spTree>
    <p:extLst>
      <p:ext uri="{BB962C8B-B14F-4D97-AF65-F5344CB8AC3E}">
        <p14:creationId xmlns:p14="http://schemas.microsoft.com/office/powerpoint/2010/main" xmlns="" val="21783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GB" dirty="0" err="1" smtClean="0"/>
              <a:t>Neocleus</a:t>
            </a:r>
            <a:r>
              <a:rPr lang="en-GB" dirty="0" smtClean="0"/>
              <a:t> (2000):</a:t>
            </a:r>
          </a:p>
          <a:p>
            <a:r>
              <a:rPr lang="en-GB" b="1" dirty="0" smtClean="0"/>
              <a:t>Police </a:t>
            </a:r>
            <a:r>
              <a:rPr lang="en-GB" b="1" dirty="0"/>
              <a:t>Begets Good Order’ </a:t>
            </a:r>
            <a:endParaRPr lang="en-GB" dirty="0"/>
          </a:p>
          <a:p>
            <a:r>
              <a:rPr lang="en-GB" dirty="0" smtClean="0"/>
              <a:t>Mastering </a:t>
            </a:r>
            <a:r>
              <a:rPr lang="en-GB" dirty="0"/>
              <a:t>the </a:t>
            </a:r>
            <a:r>
              <a:rPr lang="en-GB" dirty="0" err="1"/>
              <a:t>masterless</a:t>
            </a:r>
            <a:r>
              <a:rPr lang="en-GB" dirty="0"/>
              <a:t>; imposing order </a:t>
            </a:r>
          </a:p>
          <a:p>
            <a:r>
              <a:rPr lang="en-GB" dirty="0" smtClean="0"/>
              <a:t>Mastering </a:t>
            </a:r>
            <a:r>
              <a:rPr lang="en-GB" dirty="0"/>
              <a:t>the </a:t>
            </a:r>
            <a:r>
              <a:rPr lang="en-GB" dirty="0" smtClean="0"/>
              <a:t>market, </a:t>
            </a:r>
            <a:r>
              <a:rPr lang="en-GB" dirty="0"/>
              <a:t>imposing </a:t>
            </a:r>
            <a:r>
              <a:rPr lang="en-GB" dirty="0" smtClean="0"/>
              <a:t>work and policing the poor</a:t>
            </a:r>
          </a:p>
          <a:p>
            <a:r>
              <a:rPr lang="en-GB" dirty="0" smtClean="0"/>
              <a:t>The means of regulation and surveillance of the working-class</a:t>
            </a:r>
          </a:p>
          <a:p>
            <a:r>
              <a:rPr lang="en-GB" dirty="0" smtClean="0"/>
              <a:t>Social police </a:t>
            </a:r>
            <a:endParaRPr lang="en-GB" dirty="0"/>
          </a:p>
        </p:txBody>
      </p:sp>
    </p:spTree>
    <p:extLst>
      <p:ext uri="{BB962C8B-B14F-4D97-AF65-F5344CB8AC3E}">
        <p14:creationId xmlns:p14="http://schemas.microsoft.com/office/powerpoint/2010/main" xmlns="" val="88193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GB" dirty="0" err="1" smtClean="0"/>
              <a:t>Neocleus</a:t>
            </a:r>
            <a:r>
              <a:rPr lang="en-GB" dirty="0" smtClean="0"/>
              <a:t> (2000)</a:t>
            </a:r>
          </a:p>
          <a:p>
            <a:r>
              <a:rPr lang="en-GB" b="1" dirty="0" smtClean="0"/>
              <a:t>Ordering </a:t>
            </a:r>
            <a:r>
              <a:rPr lang="en-GB" b="1" dirty="0" smtClean="0"/>
              <a:t>Insecurity:</a:t>
            </a:r>
            <a:endParaRPr lang="en-GB" dirty="0"/>
          </a:p>
          <a:p>
            <a:r>
              <a:rPr lang="en-GB" dirty="0" smtClean="0"/>
              <a:t>The </a:t>
            </a:r>
            <a:r>
              <a:rPr lang="en-GB" dirty="0"/>
              <a:t>fabrication of wage labour </a:t>
            </a:r>
          </a:p>
          <a:p>
            <a:r>
              <a:rPr lang="en-GB" dirty="0" smtClean="0"/>
              <a:t>Social classes</a:t>
            </a:r>
            <a:r>
              <a:rPr lang="en-GB" dirty="0"/>
              <a:t>, criminals and </a:t>
            </a:r>
            <a:r>
              <a:rPr lang="en-GB" dirty="0" smtClean="0"/>
              <a:t>relief recipients</a:t>
            </a:r>
          </a:p>
          <a:p>
            <a:r>
              <a:rPr lang="en-GB" dirty="0" smtClean="0"/>
              <a:t>19th Poor Law</a:t>
            </a:r>
          </a:p>
          <a:p>
            <a:r>
              <a:rPr lang="en-GB" dirty="0" smtClean="0"/>
              <a:t>Medical </a:t>
            </a:r>
            <a:r>
              <a:rPr lang="en-GB" dirty="0" smtClean="0"/>
              <a:t>police</a:t>
            </a:r>
            <a:endParaRPr lang="en-GB" dirty="0"/>
          </a:p>
          <a:p>
            <a:r>
              <a:rPr lang="en-GB" dirty="0" smtClean="0"/>
              <a:t>Towards </a:t>
            </a:r>
            <a:r>
              <a:rPr lang="en-GB" dirty="0"/>
              <a:t>the legal reconstruction of </a:t>
            </a:r>
            <a:r>
              <a:rPr lang="en-GB" dirty="0" smtClean="0"/>
              <a:t>policing practices</a:t>
            </a:r>
            <a:endParaRPr lang="en-GB" dirty="0"/>
          </a:p>
        </p:txBody>
      </p:sp>
    </p:spTree>
    <p:extLst>
      <p:ext uri="{BB962C8B-B14F-4D97-AF65-F5344CB8AC3E}">
        <p14:creationId xmlns:p14="http://schemas.microsoft.com/office/powerpoint/2010/main" xmlns="" val="77042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lstStyle/>
          <a:p>
            <a:r>
              <a:rPr lang="en-GB" dirty="0" smtClean="0"/>
              <a:t>Modern policing: How modern? And What is modern?</a:t>
            </a:r>
          </a:p>
          <a:p>
            <a:r>
              <a:rPr lang="en-GB" dirty="0" smtClean="0"/>
              <a:t>Plural policing (Loader, 2000)</a:t>
            </a:r>
          </a:p>
          <a:p>
            <a:r>
              <a:rPr lang="en-GB" dirty="0" smtClean="0"/>
              <a:t>Not the matter of the state, but the democratic regulation of social control</a:t>
            </a:r>
          </a:p>
          <a:p>
            <a:r>
              <a:rPr lang="en-GB" dirty="0" smtClean="0"/>
              <a:t>an </a:t>
            </a:r>
            <a:r>
              <a:rPr lang="en-GB" dirty="0" smtClean="0"/>
              <a:t>attempt to </a:t>
            </a:r>
            <a:r>
              <a:rPr lang="en-GB" dirty="0" smtClean="0"/>
              <a:t>critique policing by searching  a democratic </a:t>
            </a:r>
            <a:r>
              <a:rPr lang="en-GB" dirty="0" smtClean="0"/>
              <a:t>‘public good</a:t>
            </a:r>
            <a:r>
              <a:rPr lang="en-GB" dirty="0" smtClean="0"/>
              <a:t>’ in and through governance,</a:t>
            </a:r>
          </a:p>
          <a:p>
            <a:r>
              <a:rPr lang="en-GB" dirty="0" smtClean="0"/>
              <a:t>We’re in the age of neo-liberal order and security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en-GB" dirty="0"/>
          </a:p>
        </p:txBody>
      </p:sp>
      <p:pic>
        <p:nvPicPr>
          <p:cNvPr id="4" name="3 İçerik Yer Tutucusu" descr="Image result"/>
          <p:cNvPicPr>
            <a:picLocks noGrp="1"/>
          </p:cNvPicPr>
          <p:nvPr>
            <p:ph idx="1"/>
          </p:nvPr>
        </p:nvPicPr>
        <p:blipFill>
          <a:blip r:embed="rId2" cstate="print"/>
          <a:srcRect/>
          <a:stretch>
            <a:fillRect/>
          </a:stretch>
        </p:blipFill>
        <p:spPr bwMode="auto">
          <a:xfrm>
            <a:off x="2126705" y="1830524"/>
            <a:ext cx="3053080" cy="4572000"/>
          </a:xfrm>
          <a:prstGeom prst="rect">
            <a:avLst/>
          </a:prstGeom>
          <a:noFill/>
          <a:ln w="9525">
            <a:noFill/>
            <a:miter lim="800000"/>
            <a:headEnd/>
            <a:tailEnd/>
          </a:ln>
        </p:spPr>
      </p:pic>
      <p:pic>
        <p:nvPicPr>
          <p:cNvPr id="5" name="4 Resim" descr="Image result"/>
          <p:cNvPicPr/>
          <p:nvPr/>
        </p:nvPicPr>
        <p:blipFill>
          <a:blip r:embed="rId3" cstate="print"/>
          <a:srcRect/>
          <a:stretch>
            <a:fillRect/>
          </a:stretch>
        </p:blipFill>
        <p:spPr bwMode="auto">
          <a:xfrm>
            <a:off x="6209348" y="1823810"/>
            <a:ext cx="2973841" cy="45769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85000" lnSpcReduction="20000"/>
          </a:bodyPr>
          <a:lstStyle/>
          <a:p>
            <a:r>
              <a:rPr lang="en-GB" dirty="0" smtClean="0"/>
              <a:t>Segregation and unification techniques at work</a:t>
            </a:r>
          </a:p>
          <a:p>
            <a:r>
              <a:rPr lang="en-GB" dirty="0" smtClean="0"/>
              <a:t>New categories of risk and dangerous population</a:t>
            </a:r>
          </a:p>
          <a:p>
            <a:r>
              <a:rPr lang="en-GB" dirty="0" smtClean="0"/>
              <a:t>Hyper-ghettos containing massive African-American most precarious section of the working-class; Black-belt</a:t>
            </a:r>
          </a:p>
          <a:p>
            <a:r>
              <a:rPr lang="en-GB" dirty="0" smtClean="0"/>
              <a:t>Even in Europe, the zero-tolerance policy being transferred from the US</a:t>
            </a:r>
          </a:p>
          <a:p>
            <a:r>
              <a:rPr lang="en-GB" dirty="0" smtClean="0"/>
              <a:t>France Red-belt</a:t>
            </a:r>
          </a:p>
          <a:p>
            <a:r>
              <a:rPr lang="en-GB" dirty="0" err="1" smtClean="0"/>
              <a:t>Deproleterianisation</a:t>
            </a:r>
            <a:r>
              <a:rPr lang="en-GB" dirty="0" smtClean="0"/>
              <a:t>, workfare, </a:t>
            </a:r>
            <a:r>
              <a:rPr lang="en-GB" dirty="0" err="1" smtClean="0"/>
              <a:t>prisonfare</a:t>
            </a:r>
            <a:r>
              <a:rPr lang="en-GB" dirty="0" smtClean="0"/>
              <a:t>, spatial relegation, the deterioration and demarcation of symbolic collective hope to survive....</a:t>
            </a:r>
          </a:p>
          <a:p>
            <a:r>
              <a:rPr lang="en-GB" dirty="0" smtClean="0"/>
              <a:t>L.J. </a:t>
            </a:r>
            <a:r>
              <a:rPr lang="en-GB" dirty="0" err="1" smtClean="0"/>
              <a:t>Wacquant</a:t>
            </a:r>
            <a:r>
              <a:rPr lang="en-GB" dirty="0" smtClean="0"/>
              <a:t>: Urban Outcasts (2008) and Punishing the Poor (2009)</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GB" dirty="0" smtClean="0"/>
              <a:t>Discipline and Punish: Prison</a:t>
            </a:r>
            <a:endParaRPr lang="en-GB" dirty="0"/>
          </a:p>
        </p:txBody>
      </p:sp>
      <p:pic>
        <p:nvPicPr>
          <p:cNvPr id="4" name="3 İçerik Yer Tutucusu" descr="Image result for discipline and punish"/>
          <p:cNvPicPr>
            <a:picLocks noGrp="1"/>
          </p:cNvPicPr>
          <p:nvPr>
            <p:ph idx="1"/>
          </p:nvPr>
        </p:nvPicPr>
        <p:blipFill>
          <a:blip r:embed="rId2" cstate="print"/>
          <a:srcRect/>
          <a:stretch>
            <a:fillRect/>
          </a:stretch>
        </p:blipFill>
        <p:spPr bwMode="auto">
          <a:xfrm>
            <a:off x="3100251" y="1947545"/>
            <a:ext cx="6096000" cy="40767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normAutofit/>
          </a:bodyPr>
          <a:lstStyle/>
          <a:p>
            <a:r>
              <a:rPr lang="en-GB" dirty="0" smtClean="0"/>
              <a:t>The </a:t>
            </a:r>
            <a:r>
              <a:rPr lang="en-GB" dirty="0"/>
              <a:t>emergence of the prison as </a:t>
            </a:r>
            <a:r>
              <a:rPr lang="en-GB" dirty="0" smtClean="0"/>
              <a:t> </a:t>
            </a:r>
            <a:r>
              <a:rPr lang="en-GB" dirty="0"/>
              <a:t>the modern system of </a:t>
            </a:r>
            <a:r>
              <a:rPr lang="en-GB" dirty="0" smtClean="0"/>
              <a:t>punishment</a:t>
            </a:r>
          </a:p>
          <a:p>
            <a:pPr>
              <a:buFontTx/>
              <a:buChar char="-"/>
            </a:pPr>
            <a:r>
              <a:rPr lang="en-GB" dirty="0" smtClean="0"/>
              <a:t>Discipline and Punish: The Birth of the Prison</a:t>
            </a:r>
            <a:r>
              <a:rPr lang="en-GB" dirty="0" smtClean="0"/>
              <a:t>(Foucault, 1977)</a:t>
            </a:r>
          </a:p>
          <a:p>
            <a:pPr>
              <a:buFontTx/>
              <a:buChar char="-"/>
            </a:pPr>
            <a:endParaRPr lang="en-GB" dirty="0" smtClean="0"/>
          </a:p>
          <a:p>
            <a:pPr>
              <a:buFontTx/>
              <a:buChar char="-"/>
            </a:pPr>
            <a:r>
              <a:rPr lang="en-GB" dirty="0" smtClean="0"/>
              <a:t>The idea of </a:t>
            </a:r>
            <a:r>
              <a:rPr lang="en-GB" dirty="0" err="1" smtClean="0"/>
              <a:t>Panopticon</a:t>
            </a:r>
            <a:endParaRPr lang="en-GB" dirty="0" smtClean="0"/>
          </a:p>
          <a:p>
            <a:pPr>
              <a:buFontTx/>
              <a:buChar char="-"/>
            </a:pPr>
            <a:endParaRPr lang="en-GB" dirty="0" smtClean="0"/>
          </a:p>
          <a:p>
            <a:pPr>
              <a:buFontTx/>
              <a:buChar char="-"/>
            </a:pPr>
            <a:r>
              <a:rPr lang="en-GB" dirty="0" smtClean="0"/>
              <a:t>Regulation of bodies and internalisation of surveillance</a:t>
            </a:r>
          </a:p>
          <a:p>
            <a:pPr>
              <a:buFontTx/>
              <a:buChar char="-"/>
            </a:pPr>
            <a:endParaRPr lang="en-GB" dirty="0"/>
          </a:p>
          <a:p>
            <a:endParaRPr lang="en-GB" dirty="0" smtClean="0"/>
          </a:p>
        </p:txBody>
      </p:sp>
    </p:spTree>
    <p:extLst>
      <p:ext uri="{BB962C8B-B14F-4D97-AF65-F5344CB8AC3E}">
        <p14:creationId xmlns:p14="http://schemas.microsoft.com/office/powerpoint/2010/main" xmlns="" val="27195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92500" lnSpcReduction="10000"/>
          </a:bodyPr>
          <a:lstStyle/>
          <a:p>
            <a:r>
              <a:rPr lang="en-GB" sz="3200" i="1" dirty="0" smtClean="0"/>
              <a:t>D&amp;P</a:t>
            </a:r>
            <a:r>
              <a:rPr lang="en-GB" sz="3200" dirty="0" smtClean="0"/>
              <a:t> </a:t>
            </a:r>
            <a:r>
              <a:rPr lang="en-GB" sz="3200" dirty="0" smtClean="0"/>
              <a:t>focuses on </a:t>
            </a:r>
            <a:r>
              <a:rPr lang="en-GB" sz="3200" dirty="0" smtClean="0"/>
              <a:t>the language through which we </a:t>
            </a:r>
            <a:r>
              <a:rPr lang="en-GB" sz="3200" dirty="0" smtClean="0"/>
              <a:t>know and make sense of </a:t>
            </a:r>
            <a:r>
              <a:rPr lang="en-GB" sz="3200" dirty="0" smtClean="0"/>
              <a:t>the world (archaeology) and </a:t>
            </a:r>
            <a:r>
              <a:rPr lang="en-GB" sz="3200" dirty="0" smtClean="0"/>
              <a:t>reveals </a:t>
            </a:r>
            <a:r>
              <a:rPr lang="en-GB" sz="3200" dirty="0" smtClean="0"/>
              <a:t>the </a:t>
            </a:r>
            <a:r>
              <a:rPr lang="en-GB" sz="3200" dirty="0" smtClean="0"/>
              <a:t>role of power </a:t>
            </a:r>
            <a:r>
              <a:rPr lang="en-GB" sz="3200" dirty="0" smtClean="0"/>
              <a:t>that changes it (genealogy).</a:t>
            </a:r>
          </a:p>
          <a:p>
            <a:pPr>
              <a:buNone/>
            </a:pPr>
            <a:endParaRPr lang="en-GB" sz="1050" dirty="0" smtClean="0"/>
          </a:p>
          <a:p>
            <a:r>
              <a:rPr lang="en-GB" sz="3200" i="1" dirty="0" smtClean="0"/>
              <a:t>D&amp;P</a:t>
            </a:r>
            <a:r>
              <a:rPr lang="en-GB" sz="3200" dirty="0" smtClean="0"/>
              <a:t> </a:t>
            </a:r>
            <a:r>
              <a:rPr lang="en-GB" sz="3200" dirty="0" smtClean="0"/>
              <a:t>presents </a:t>
            </a:r>
            <a:r>
              <a:rPr lang="en-GB" sz="3200" dirty="0" smtClean="0"/>
              <a:t>a history of the present </a:t>
            </a:r>
            <a:r>
              <a:rPr lang="en-GB" sz="3200" dirty="0" smtClean="0"/>
              <a:t>(Nietzsche) </a:t>
            </a:r>
          </a:p>
          <a:p>
            <a:r>
              <a:rPr lang="en-GB" sz="3200" dirty="0" smtClean="0"/>
              <a:t>The </a:t>
            </a:r>
            <a:r>
              <a:rPr lang="en-GB" sz="3200" dirty="0" smtClean="0"/>
              <a:t>aim of </a:t>
            </a:r>
            <a:r>
              <a:rPr lang="en-GB" sz="3200" dirty="0" smtClean="0"/>
              <a:t>such a history </a:t>
            </a:r>
            <a:r>
              <a:rPr lang="en-GB" sz="3200" dirty="0" smtClean="0"/>
              <a:t>is to understand and evaluate present rules, practices and </a:t>
            </a:r>
            <a:r>
              <a:rPr lang="en-GB" sz="3200" dirty="0" smtClean="0"/>
              <a:t>institutions like prison. </a:t>
            </a:r>
            <a:endParaRPr lang="en-GB" sz="3200" dirty="0" smtClean="0"/>
          </a:p>
          <a:p>
            <a:pPr>
              <a:buNone/>
            </a:pPr>
            <a:endParaRPr lang="en-GB" sz="1050" dirty="0" smtClean="0"/>
          </a:p>
          <a:p>
            <a:r>
              <a:rPr lang="en-GB" sz="3200" dirty="0" smtClean="0"/>
              <a:t>Foucault </a:t>
            </a:r>
            <a:r>
              <a:rPr lang="en-GB" sz="3200" dirty="0" smtClean="0"/>
              <a:t>helps us dislocate the notion of </a:t>
            </a:r>
            <a:r>
              <a:rPr lang="en-GB" sz="3200" dirty="0" smtClean="0"/>
              <a:t>historical progress </a:t>
            </a:r>
            <a:r>
              <a:rPr lang="en-GB" sz="3200" dirty="0" smtClean="0"/>
              <a:t> and civilisation – </a:t>
            </a:r>
            <a:r>
              <a:rPr lang="en-GB" sz="3200" dirty="0" smtClean="0"/>
              <a:t>the </a:t>
            </a:r>
            <a:r>
              <a:rPr lang="en-GB" sz="3200" dirty="0" smtClean="0"/>
              <a:t>transition  </a:t>
            </a:r>
            <a:r>
              <a:rPr lang="en-GB" sz="3200" dirty="0" smtClean="0"/>
              <a:t>from vengeance to </a:t>
            </a:r>
            <a:r>
              <a:rPr lang="en-GB" sz="3200" dirty="0" smtClean="0"/>
              <a:t>rehabilitation or more medical forms</a:t>
            </a:r>
            <a:endParaRPr lang="en-GB" sz="3200"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70000" lnSpcReduction="20000"/>
          </a:bodyPr>
          <a:lstStyle/>
          <a:p>
            <a:r>
              <a:rPr lang="en-GB" sz="3200" dirty="0" smtClean="0"/>
              <a:t>A historical transformation from torture to detention</a:t>
            </a:r>
          </a:p>
          <a:p>
            <a:r>
              <a:rPr lang="en-GB" sz="3200" dirty="0" smtClean="0"/>
              <a:t>Torture was the main </a:t>
            </a:r>
            <a:r>
              <a:rPr lang="en-GB" sz="3200" dirty="0" smtClean="0"/>
              <a:t>form of punishment</a:t>
            </a:r>
          </a:p>
          <a:p>
            <a:r>
              <a:rPr lang="en-GB" sz="3200" dirty="0" smtClean="0"/>
              <a:t>Painful the </a:t>
            </a:r>
            <a:r>
              <a:rPr lang="en-GB" sz="3200" dirty="0" smtClean="0"/>
              <a:t>interrogation </a:t>
            </a:r>
            <a:r>
              <a:rPr lang="en-GB" sz="3200" dirty="0" smtClean="0"/>
              <a:t>and public torture (Robert </a:t>
            </a:r>
            <a:r>
              <a:rPr lang="en-GB" sz="3200" dirty="0" err="1" smtClean="0"/>
              <a:t>Damiens</a:t>
            </a:r>
            <a:r>
              <a:rPr lang="en-GB" sz="3200" dirty="0" smtClean="0"/>
              <a:t> in </a:t>
            </a:r>
            <a:r>
              <a:rPr lang="en-GB" sz="3200" i="1" dirty="0" smtClean="0"/>
              <a:t>D&amp;P</a:t>
            </a:r>
            <a:r>
              <a:rPr lang="en-GB" sz="3200" dirty="0" smtClean="0"/>
              <a:t>)</a:t>
            </a:r>
          </a:p>
          <a:p>
            <a:r>
              <a:rPr lang="en-GB" sz="3200" dirty="0" smtClean="0"/>
              <a:t>Principles of Utility (Bentham)</a:t>
            </a:r>
            <a:endParaRPr lang="en-GB" sz="3200" dirty="0" smtClean="0"/>
          </a:p>
          <a:p>
            <a:r>
              <a:rPr lang="en-GB" sz="3200" dirty="0" smtClean="0"/>
              <a:t>Three </a:t>
            </a:r>
            <a:r>
              <a:rPr lang="en-GB" sz="3200" dirty="0" smtClean="0"/>
              <a:t>elements appear in the logic of torture:</a:t>
            </a:r>
          </a:p>
          <a:p>
            <a:pPr>
              <a:buFontTx/>
              <a:buChar char="-"/>
            </a:pPr>
            <a:r>
              <a:rPr lang="en-GB" sz="3200" dirty="0" smtClean="0"/>
              <a:t>the </a:t>
            </a:r>
            <a:r>
              <a:rPr lang="en-GB" sz="3200" dirty="0" smtClean="0"/>
              <a:t>infliction of a measured amount of pain; </a:t>
            </a:r>
            <a:endParaRPr lang="en-GB" sz="3200" dirty="0" smtClean="0"/>
          </a:p>
          <a:p>
            <a:pPr>
              <a:buFontTx/>
              <a:buChar char="-"/>
            </a:pPr>
            <a:r>
              <a:rPr lang="en-GB" sz="3200" dirty="0" smtClean="0"/>
              <a:t>the </a:t>
            </a:r>
            <a:r>
              <a:rPr lang="en-GB" sz="3200" dirty="0" smtClean="0"/>
              <a:t>regulation of that pain; </a:t>
            </a:r>
            <a:endParaRPr lang="en-GB" sz="3200" dirty="0" smtClean="0"/>
          </a:p>
          <a:p>
            <a:pPr>
              <a:buFontTx/>
              <a:buChar char="-"/>
            </a:pPr>
            <a:r>
              <a:rPr lang="en-GB" sz="3200" dirty="0" smtClean="0"/>
              <a:t>and </a:t>
            </a:r>
            <a:r>
              <a:rPr lang="en-GB" sz="3200" dirty="0" smtClean="0"/>
              <a:t>the ritualistic character of the application of techniques producing pain</a:t>
            </a:r>
          </a:p>
          <a:p>
            <a:r>
              <a:rPr lang="en-GB" sz="3200" dirty="0" smtClean="0"/>
              <a:t>What is the rationale of this punishment?: </a:t>
            </a:r>
          </a:p>
          <a:p>
            <a:pPr>
              <a:buNone/>
            </a:pPr>
            <a:r>
              <a:rPr lang="en-GB" sz="3200" dirty="0" smtClean="0"/>
              <a:t> - the </a:t>
            </a:r>
            <a:r>
              <a:rPr lang="en-GB" sz="3200" dirty="0" smtClean="0"/>
              <a:t>king, as the </a:t>
            </a:r>
            <a:r>
              <a:rPr lang="en-GB" sz="3200" dirty="0" smtClean="0"/>
              <a:t>sovereign body</a:t>
            </a:r>
            <a:r>
              <a:rPr lang="en-GB" sz="3200" dirty="0" smtClean="0"/>
              <a:t>, </a:t>
            </a:r>
            <a:endParaRPr lang="en-GB" sz="3200" dirty="0" smtClean="0"/>
          </a:p>
          <a:p>
            <a:pPr>
              <a:buNone/>
            </a:pPr>
            <a:r>
              <a:rPr lang="en-GB" sz="3200" dirty="0" smtClean="0"/>
              <a:t>-  He uses sovereignty</a:t>
            </a:r>
            <a:endParaRPr lang="en-GB" sz="3200"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b="1" dirty="0"/>
              <a:t>Policing, Prison and Imprisonment</a:t>
            </a:r>
            <a:r>
              <a:rPr lang="en-GB" dirty="0"/>
              <a:t/>
            </a:r>
            <a:br>
              <a:rPr lang="en-GB" dirty="0"/>
            </a:br>
            <a:endParaRPr lang="en-GB" dirty="0"/>
          </a:p>
        </p:txBody>
      </p:sp>
      <p:sp>
        <p:nvSpPr>
          <p:cNvPr id="3" name="İçerik Yer Tutucusu 2"/>
          <p:cNvSpPr>
            <a:spLocks noGrp="1"/>
          </p:cNvSpPr>
          <p:nvPr>
            <p:ph idx="1"/>
          </p:nvPr>
        </p:nvSpPr>
        <p:spPr/>
        <p:txBody>
          <a:bodyPr>
            <a:normAutofit/>
          </a:bodyPr>
          <a:lstStyle/>
          <a:p>
            <a:r>
              <a:rPr lang="en-GB" dirty="0" smtClean="0"/>
              <a:t>what </a:t>
            </a:r>
            <a:r>
              <a:rPr lang="en-GB" dirty="0"/>
              <a:t>it is that the police </a:t>
            </a:r>
            <a:r>
              <a:rPr lang="en-GB" dirty="0" smtClean="0"/>
              <a:t>do?</a:t>
            </a:r>
            <a:endParaRPr lang="en-GB" dirty="0"/>
          </a:p>
          <a:p>
            <a:endParaRPr lang="en-GB" dirty="0" smtClean="0"/>
          </a:p>
          <a:p>
            <a:r>
              <a:rPr lang="en-GB" dirty="0" smtClean="0"/>
              <a:t>the issues of policing</a:t>
            </a:r>
            <a:endParaRPr lang="en-GB" dirty="0"/>
          </a:p>
          <a:p>
            <a:endParaRPr lang="en-GB" dirty="0" smtClean="0"/>
          </a:p>
          <a:p>
            <a:r>
              <a:rPr lang="en-GB" dirty="0" smtClean="0"/>
              <a:t>Ensuring social order and the role of police</a:t>
            </a:r>
            <a:endParaRPr lang="en-GB" dirty="0"/>
          </a:p>
          <a:p>
            <a:endParaRPr lang="en-GB" dirty="0" smtClean="0"/>
          </a:p>
          <a:p>
            <a:r>
              <a:rPr lang="en-GB" dirty="0" err="1" smtClean="0"/>
              <a:t>Governmentality</a:t>
            </a:r>
            <a:endParaRPr lang="en-GB" dirty="0"/>
          </a:p>
        </p:txBody>
      </p:sp>
    </p:spTree>
    <p:extLst>
      <p:ext uri="{BB962C8B-B14F-4D97-AF65-F5344CB8AC3E}">
        <p14:creationId xmlns:p14="http://schemas.microsoft.com/office/powerpoint/2010/main" xmlns="" val="164816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92500"/>
          </a:bodyPr>
          <a:lstStyle/>
          <a:p>
            <a:r>
              <a:rPr lang="en-GB" dirty="0" smtClean="0"/>
              <a:t>the18</a:t>
            </a:r>
            <a:r>
              <a:rPr lang="en-GB" baseline="30000" dirty="0" smtClean="0"/>
              <a:t>th</a:t>
            </a:r>
            <a:r>
              <a:rPr lang="en-GB" dirty="0" smtClean="0"/>
              <a:t> century humanism: </a:t>
            </a:r>
          </a:p>
          <a:p>
            <a:r>
              <a:rPr lang="en-GB" dirty="0" smtClean="0"/>
              <a:t>a </a:t>
            </a:r>
            <a:r>
              <a:rPr lang="en-GB" dirty="0" smtClean="0"/>
              <a:t>group </a:t>
            </a:r>
            <a:r>
              <a:rPr lang="en-GB" dirty="0" smtClean="0"/>
              <a:t>of reformers sought to </a:t>
            </a:r>
            <a:r>
              <a:rPr lang="en-GB" dirty="0" smtClean="0"/>
              <a:t>change </a:t>
            </a:r>
            <a:r>
              <a:rPr lang="en-GB" dirty="0" smtClean="0"/>
              <a:t>the form and content of punishment</a:t>
            </a:r>
          </a:p>
          <a:p>
            <a:r>
              <a:rPr lang="en-GB" dirty="0" smtClean="0"/>
              <a:t>Penalties to be regulated, proportioned and even abolished wherever they go against humanity</a:t>
            </a:r>
            <a:endParaRPr lang="en-GB" dirty="0" smtClean="0"/>
          </a:p>
          <a:p>
            <a:pPr>
              <a:buNone/>
            </a:pPr>
            <a:endParaRPr lang="en-GB" sz="900" dirty="0" smtClean="0"/>
          </a:p>
          <a:p>
            <a:r>
              <a:rPr lang="en-GB" dirty="0" smtClean="0"/>
              <a:t>New logic of punishment emerged. </a:t>
            </a:r>
          </a:p>
          <a:p>
            <a:r>
              <a:rPr lang="en-GB" dirty="0" smtClean="0"/>
              <a:t>P</a:t>
            </a:r>
            <a:r>
              <a:rPr lang="en-GB" dirty="0" smtClean="0"/>
              <a:t>unishment should regain the offender back in society and be corrective to pain inflicted on individuals or society </a:t>
            </a:r>
          </a:p>
          <a:p>
            <a:r>
              <a:rPr lang="en-GB" dirty="0" smtClean="0"/>
              <a:t>So punishment </a:t>
            </a:r>
            <a:r>
              <a:rPr lang="en-GB" dirty="0" smtClean="0"/>
              <a:t>must be efficient, effective and </a:t>
            </a:r>
            <a:r>
              <a:rPr lang="en-GB" dirty="0" smtClean="0"/>
              <a:t>humane</a:t>
            </a:r>
            <a:endParaRPr lang="en-GB"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lstStyle/>
          <a:p>
            <a:pPr algn="ctr">
              <a:buNone/>
            </a:pPr>
            <a:r>
              <a:rPr lang="en-GB" dirty="0" smtClean="0"/>
              <a:t>	“</a:t>
            </a:r>
            <a:r>
              <a:rPr lang="en-GB" i="1" dirty="0" smtClean="0"/>
              <a:t>Discipline is basically the mechanism of power through which we come to control the social body in its finest elements, through which we arrive at the very atoms of society, which is to say individuals […] How to oversee someone, how to control their conduct, their behaviour, their aptitudes, how to intensify their performance, multiply their capacities, how to put them in the place where they will be most useful: this is what discipline is, in my sense</a:t>
            </a:r>
            <a:r>
              <a:rPr lang="en-GB" dirty="0" smtClean="0"/>
              <a:t>” </a:t>
            </a:r>
          </a:p>
          <a:p>
            <a:pPr algn="ctr">
              <a:buNone/>
            </a:pPr>
            <a:r>
              <a:rPr lang="en-GB" sz="2000" dirty="0" smtClean="0"/>
              <a:t>(M. Foucault, ‘The Meshes of Power’, p. 159)</a:t>
            </a:r>
          </a:p>
          <a:p>
            <a:endParaRPr lang="en-GB" dirty="0" smtClean="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92500" lnSpcReduction="10000"/>
          </a:bodyPr>
          <a:lstStyle/>
          <a:p>
            <a:r>
              <a:rPr lang="en-GB" dirty="0" smtClean="0"/>
              <a:t>The birth of the </a:t>
            </a:r>
            <a:r>
              <a:rPr lang="en-GB" dirty="0" smtClean="0"/>
              <a:t>prison was the </a:t>
            </a:r>
            <a:r>
              <a:rPr lang="en-GB" dirty="0" smtClean="0"/>
              <a:t>emergence of </a:t>
            </a:r>
            <a:r>
              <a:rPr lang="en-GB" dirty="0" smtClean="0"/>
              <a:t>detention </a:t>
            </a:r>
            <a:r>
              <a:rPr lang="en-GB" dirty="0" smtClean="0"/>
              <a:t>as </a:t>
            </a:r>
            <a:r>
              <a:rPr lang="en-GB" dirty="0" smtClean="0"/>
              <a:t>a preventive form</a:t>
            </a:r>
          </a:p>
          <a:p>
            <a:r>
              <a:rPr lang="en-GB" dirty="0" smtClean="0"/>
              <a:t>The prison was the </a:t>
            </a:r>
            <a:r>
              <a:rPr lang="en-GB" dirty="0" smtClean="0"/>
              <a:t>main form of punishment</a:t>
            </a:r>
          </a:p>
          <a:p>
            <a:pPr>
              <a:buNone/>
            </a:pPr>
            <a:endParaRPr lang="en-GB" sz="1050" dirty="0" smtClean="0"/>
          </a:p>
          <a:p>
            <a:r>
              <a:rPr lang="en-GB" dirty="0" smtClean="0"/>
              <a:t>The punishment in the form of prison both incorporates </a:t>
            </a:r>
            <a:r>
              <a:rPr lang="en-GB" dirty="0" smtClean="0"/>
              <a:t>and contradicts </a:t>
            </a:r>
            <a:r>
              <a:rPr lang="en-GB" dirty="0" smtClean="0"/>
              <a:t>the ideas and aims of humanist reformers</a:t>
            </a:r>
            <a:endParaRPr lang="en-GB" dirty="0" smtClean="0"/>
          </a:p>
          <a:p>
            <a:pPr>
              <a:buNone/>
            </a:pPr>
            <a:endParaRPr lang="en-GB" sz="1050" dirty="0" smtClean="0"/>
          </a:p>
          <a:p>
            <a:r>
              <a:rPr lang="en-GB" dirty="0" smtClean="0"/>
              <a:t>Public </a:t>
            </a:r>
            <a:r>
              <a:rPr lang="en-GB" dirty="0" smtClean="0"/>
              <a:t>torture is no </a:t>
            </a:r>
            <a:r>
              <a:rPr lang="en-GB" dirty="0" smtClean="0"/>
              <a:t>longer important </a:t>
            </a:r>
            <a:r>
              <a:rPr lang="en-GB" dirty="0" smtClean="0"/>
              <a:t>because the aim is to modify behaviour.</a:t>
            </a:r>
          </a:p>
          <a:p>
            <a:r>
              <a:rPr lang="en-GB" dirty="0" smtClean="0"/>
              <a:t> A single defined </a:t>
            </a:r>
            <a:r>
              <a:rPr lang="en-GB" dirty="0" smtClean="0"/>
              <a:t>punishment for all crimes </a:t>
            </a:r>
            <a:r>
              <a:rPr lang="en-GB" dirty="0" smtClean="0"/>
              <a:t>instead of arbitrarily </a:t>
            </a:r>
            <a:r>
              <a:rPr lang="en-GB" dirty="0" smtClean="0"/>
              <a:t>matching punishment to </a:t>
            </a:r>
            <a:r>
              <a:rPr lang="en-GB" dirty="0" smtClean="0"/>
              <a:t>crime</a:t>
            </a:r>
            <a:r>
              <a:rPr lang="en-GB" dirty="0" smtClean="0"/>
              <a:t>.</a:t>
            </a:r>
            <a:endParaRPr lang="en-GB" dirty="0" smtClean="0">
              <a:solidFill>
                <a:schemeClr val="tx2">
                  <a:lumMod val="75000"/>
                </a:schemeClr>
              </a:solidFill>
            </a:endParaRP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fontScale="85000" lnSpcReduction="20000"/>
          </a:bodyPr>
          <a:lstStyle/>
          <a:p>
            <a:r>
              <a:rPr lang="en-GB" sz="3200" dirty="0" smtClean="0"/>
              <a:t>the birth of prison </a:t>
            </a:r>
            <a:r>
              <a:rPr lang="en-GB" sz="3200" dirty="0" smtClean="0"/>
              <a:t>is merely </a:t>
            </a:r>
            <a:r>
              <a:rPr lang="en-GB" sz="3200" dirty="0" smtClean="0"/>
              <a:t>the birth of </a:t>
            </a:r>
            <a:r>
              <a:rPr lang="en-GB" sz="3200" dirty="0" smtClean="0"/>
              <a:t>a </a:t>
            </a:r>
            <a:r>
              <a:rPr lang="en-GB" sz="3200" dirty="0" smtClean="0"/>
              <a:t>disciplinary society</a:t>
            </a:r>
            <a:endParaRPr lang="en-GB" sz="3200" dirty="0" smtClean="0"/>
          </a:p>
          <a:p>
            <a:pPr>
              <a:buNone/>
            </a:pPr>
            <a:endParaRPr lang="en-GB" sz="1050" dirty="0" smtClean="0"/>
          </a:p>
          <a:p>
            <a:r>
              <a:rPr lang="en-GB" sz="3200" dirty="0" smtClean="0"/>
              <a:t>Some dimension of discipline can be identified:</a:t>
            </a:r>
          </a:p>
          <a:p>
            <a:pPr>
              <a:buFontTx/>
              <a:buChar char="-"/>
            </a:pPr>
            <a:r>
              <a:rPr lang="en-GB" sz="3200" dirty="0" smtClean="0"/>
              <a:t>hierarchical </a:t>
            </a:r>
            <a:r>
              <a:rPr lang="en-GB" sz="3200" dirty="0" smtClean="0"/>
              <a:t>observation, </a:t>
            </a:r>
          </a:p>
          <a:p>
            <a:pPr>
              <a:buFontTx/>
              <a:buChar char="-"/>
            </a:pPr>
            <a:r>
              <a:rPr lang="en-GB" sz="3200" dirty="0" smtClean="0"/>
              <a:t>normalising </a:t>
            </a:r>
            <a:r>
              <a:rPr lang="en-GB" sz="3200" dirty="0" smtClean="0"/>
              <a:t>judgment, </a:t>
            </a:r>
            <a:endParaRPr lang="en-GB" sz="3200" dirty="0" smtClean="0"/>
          </a:p>
          <a:p>
            <a:pPr>
              <a:buFontTx/>
              <a:buChar char="-"/>
            </a:pPr>
            <a:r>
              <a:rPr lang="en-GB" sz="3200" dirty="0" smtClean="0"/>
              <a:t>Examination</a:t>
            </a:r>
          </a:p>
          <a:p>
            <a:pPr>
              <a:buNone/>
            </a:pPr>
            <a:endParaRPr lang="en-GB" sz="1050" dirty="0" smtClean="0"/>
          </a:p>
          <a:p>
            <a:r>
              <a:rPr lang="en-GB" sz="3200" dirty="0" smtClean="0"/>
              <a:t> </a:t>
            </a:r>
            <a:r>
              <a:rPr lang="en-GB" sz="3200" dirty="0" err="1" smtClean="0"/>
              <a:t>Panopticon</a:t>
            </a:r>
            <a:r>
              <a:rPr lang="en-GB" sz="3200" dirty="0" smtClean="0"/>
              <a:t> by Bentham (1791</a:t>
            </a:r>
            <a:r>
              <a:rPr lang="en-GB" sz="3200" dirty="0" smtClean="0"/>
              <a:t>) </a:t>
            </a:r>
          </a:p>
          <a:p>
            <a:pPr>
              <a:buNone/>
            </a:pPr>
            <a:endParaRPr lang="en-GB" sz="1050" dirty="0" smtClean="0"/>
          </a:p>
          <a:p>
            <a:r>
              <a:rPr lang="en-GB" sz="3200" dirty="0" smtClean="0"/>
              <a:t>The birth of  </a:t>
            </a:r>
            <a:r>
              <a:rPr lang="en-GB" sz="3200" dirty="0" smtClean="0"/>
              <a:t>prison </a:t>
            </a:r>
            <a:r>
              <a:rPr lang="en-GB" sz="3200" dirty="0" smtClean="0"/>
              <a:t>complex with all </a:t>
            </a:r>
            <a:r>
              <a:rPr lang="en-GB" sz="3200" dirty="0" smtClean="0"/>
              <a:t>“</a:t>
            </a:r>
            <a:r>
              <a:rPr lang="en-GB" sz="3200" dirty="0" err="1" smtClean="0"/>
              <a:t>carceral</a:t>
            </a:r>
            <a:r>
              <a:rPr lang="en-GB" sz="3200" dirty="0" smtClean="0"/>
              <a:t> </a:t>
            </a:r>
            <a:r>
              <a:rPr lang="en-GB" sz="3200" dirty="0" smtClean="0"/>
              <a:t>agents and institutions: social </a:t>
            </a:r>
            <a:r>
              <a:rPr lang="en-GB" sz="3200" dirty="0" smtClean="0"/>
              <a:t>workers, psychologists, psychiatrists, judges, family doctors, personal counsellors, the legal system, </a:t>
            </a:r>
            <a:r>
              <a:rPr lang="en-GB" sz="3200" dirty="0" smtClean="0"/>
              <a:t>and so forth</a:t>
            </a:r>
            <a:endParaRPr lang="en-GB" sz="3200" dirty="0" smtClean="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GB" dirty="0" smtClean="0"/>
              <a:t>how prison policy has changed in recent decades in the </a:t>
            </a:r>
            <a:r>
              <a:rPr lang="en-GB" dirty="0" smtClean="0"/>
              <a:t>West?</a:t>
            </a:r>
            <a:endParaRPr lang="en-GB" dirty="0" smtClean="0"/>
          </a:p>
          <a:p>
            <a:pPr marL="0" indent="0">
              <a:buNone/>
            </a:pPr>
            <a:r>
              <a:rPr lang="en-GB" dirty="0" smtClean="0"/>
              <a:t>- The Anglo-American case</a:t>
            </a:r>
          </a:p>
          <a:p>
            <a:r>
              <a:rPr lang="en-GB" dirty="0" smtClean="0"/>
              <a:t>who </a:t>
            </a:r>
            <a:r>
              <a:rPr lang="en-GB" dirty="0"/>
              <a:t>is incarcerated in </a:t>
            </a:r>
            <a:r>
              <a:rPr lang="en-GB" dirty="0" smtClean="0"/>
              <a:t>prison?</a:t>
            </a:r>
          </a:p>
          <a:p>
            <a:pPr>
              <a:buFontTx/>
              <a:buChar char="-"/>
            </a:pPr>
            <a:r>
              <a:rPr lang="en-GB" dirty="0" smtClean="0"/>
              <a:t>The intersection of social and criminal justice</a:t>
            </a:r>
          </a:p>
          <a:p>
            <a:pPr>
              <a:buFontTx/>
              <a:buChar char="-"/>
            </a:pPr>
            <a:r>
              <a:rPr lang="en-GB" dirty="0" err="1" smtClean="0"/>
              <a:t>Assistantial-carceral</a:t>
            </a:r>
            <a:r>
              <a:rPr lang="en-GB" dirty="0" smtClean="0"/>
              <a:t> net (</a:t>
            </a:r>
            <a:r>
              <a:rPr lang="en-GB" dirty="0" err="1" smtClean="0"/>
              <a:t>Wacquant</a:t>
            </a:r>
            <a:r>
              <a:rPr lang="en-GB" dirty="0" smtClean="0"/>
              <a:t>, 2009)</a:t>
            </a:r>
          </a:p>
          <a:p>
            <a:pPr>
              <a:buFontTx/>
              <a:buChar char="-"/>
            </a:pPr>
            <a:r>
              <a:rPr lang="en-GB" dirty="0" smtClean="0"/>
              <a:t>Swollen population of inmates</a:t>
            </a:r>
          </a:p>
          <a:p>
            <a:pPr>
              <a:buFontTx/>
              <a:buChar char="-"/>
            </a:pPr>
            <a:r>
              <a:rPr lang="en-GB" dirty="0" smtClean="0"/>
              <a:t>New roles and functions of the prison</a:t>
            </a:r>
            <a:endParaRPr lang="en-GB" dirty="0"/>
          </a:p>
        </p:txBody>
      </p:sp>
    </p:spTree>
    <p:extLst>
      <p:ext uri="{BB962C8B-B14F-4D97-AF65-F5344CB8AC3E}">
        <p14:creationId xmlns:p14="http://schemas.microsoft.com/office/powerpoint/2010/main" xmlns="" val="214914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p>
        </p:txBody>
      </p:sp>
      <p:sp>
        <p:nvSpPr>
          <p:cNvPr id="3" name="2 İçerik Yer Tutucusu"/>
          <p:cNvSpPr>
            <a:spLocks noGrp="1"/>
          </p:cNvSpPr>
          <p:nvPr>
            <p:ph idx="1"/>
          </p:nvPr>
        </p:nvSpPr>
        <p:spPr/>
        <p:txBody>
          <a:bodyPr>
            <a:normAutofit lnSpcReduction="10000"/>
          </a:bodyPr>
          <a:lstStyle/>
          <a:p>
            <a:r>
              <a:rPr lang="en-GB" dirty="0" smtClean="0"/>
              <a:t>Prison functions as a satellite of </a:t>
            </a:r>
            <a:r>
              <a:rPr lang="en-GB" dirty="0" err="1" smtClean="0"/>
              <a:t>hyperghettos</a:t>
            </a:r>
            <a:endParaRPr lang="en-GB" dirty="0" smtClean="0"/>
          </a:p>
          <a:p>
            <a:r>
              <a:rPr lang="en-GB" dirty="0" smtClean="0"/>
              <a:t>Containment of massive wage-labour population </a:t>
            </a:r>
          </a:p>
          <a:p>
            <a:r>
              <a:rPr lang="en-GB" dirty="0" smtClean="0"/>
              <a:t>Ethno-racial and socio-economic, multidimensional means of control </a:t>
            </a:r>
          </a:p>
          <a:p>
            <a:r>
              <a:rPr lang="en-GB" dirty="0" smtClean="0"/>
              <a:t>Huge numbers of inmate population in the US</a:t>
            </a:r>
          </a:p>
          <a:p>
            <a:r>
              <a:rPr lang="en-GB" dirty="0" smtClean="0"/>
              <a:t>Neo-liberal governmental technology to keep </a:t>
            </a:r>
            <a:r>
              <a:rPr lang="en-GB" dirty="0" err="1" smtClean="0"/>
              <a:t>deproleterianised</a:t>
            </a:r>
            <a:r>
              <a:rPr lang="en-GB" dirty="0" smtClean="0"/>
              <a:t> population within workfare </a:t>
            </a:r>
          </a:p>
          <a:p>
            <a:r>
              <a:rPr lang="en-GB" dirty="0" smtClean="0"/>
              <a:t>The emergence of </a:t>
            </a:r>
            <a:r>
              <a:rPr lang="en-GB" dirty="0" err="1" smtClean="0"/>
              <a:t>prisonfare</a:t>
            </a:r>
            <a:endParaRPr lang="en-GB" dirty="0" smtClean="0"/>
          </a:p>
          <a:p>
            <a:r>
              <a:rPr lang="en-GB" dirty="0" smtClean="0"/>
              <a:t>Social &amp; criminal justice (</a:t>
            </a:r>
            <a:r>
              <a:rPr lang="en-GB" dirty="0" err="1" smtClean="0"/>
              <a:t>worfare</a:t>
            </a:r>
            <a:r>
              <a:rPr lang="en-GB" dirty="0" smtClean="0"/>
              <a:t> + </a:t>
            </a:r>
            <a:r>
              <a:rPr lang="en-GB" dirty="0" err="1" smtClean="0"/>
              <a:t>prisonfare</a:t>
            </a:r>
            <a:r>
              <a:rPr lang="en-GB" smtClean="0"/>
              <a:t>)</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0621" y="195563"/>
            <a:ext cx="10972800" cy="1399032"/>
          </a:xfrm>
        </p:spPr>
        <p:txBody>
          <a:bodyPr/>
          <a:lstStyle/>
          <a:p>
            <a:endParaRPr lang="en-GB"/>
          </a:p>
        </p:txBody>
      </p:sp>
      <p:sp>
        <p:nvSpPr>
          <p:cNvPr id="3" name="İçerik Yer Tutucusu 2"/>
          <p:cNvSpPr>
            <a:spLocks noGrp="1"/>
          </p:cNvSpPr>
          <p:nvPr>
            <p:ph idx="1"/>
          </p:nvPr>
        </p:nvSpPr>
        <p:spPr/>
        <p:txBody>
          <a:bodyPr>
            <a:normAutofit/>
          </a:bodyPr>
          <a:lstStyle/>
          <a:p>
            <a:r>
              <a:rPr lang="en-GB" sz="2400" smtClean="0"/>
              <a:t>Is the police only revealing crime and detecting </a:t>
            </a:r>
            <a:r>
              <a:rPr lang="en-GB" sz="2400" smtClean="0"/>
              <a:t>criminals</a:t>
            </a:r>
            <a:r>
              <a:rPr lang="en-GB" sz="2400" smtClean="0"/>
              <a:t>?</a:t>
            </a:r>
            <a:endParaRPr lang="en-GB" sz="2400"/>
          </a:p>
        </p:txBody>
      </p:sp>
      <p:pic>
        <p:nvPicPr>
          <p:cNvPr id="4" name="Resim 3" descr="Image result for polic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3521" y="2727780"/>
            <a:ext cx="4191000" cy="3067050"/>
          </a:xfrm>
          <a:prstGeom prst="rect">
            <a:avLst/>
          </a:prstGeom>
          <a:noFill/>
          <a:ln>
            <a:noFill/>
          </a:ln>
        </p:spPr>
      </p:pic>
      <p:pic>
        <p:nvPicPr>
          <p:cNvPr id="5" name="Resim 4"/>
          <p:cNvPicPr>
            <a:picLocks noChangeAspect="1"/>
          </p:cNvPicPr>
          <p:nvPr/>
        </p:nvPicPr>
        <p:blipFill>
          <a:blip r:embed="rId3" cstate="print"/>
          <a:stretch>
            <a:fillRect/>
          </a:stretch>
        </p:blipFill>
        <p:spPr>
          <a:xfrm>
            <a:off x="5785648" y="2731400"/>
            <a:ext cx="5110453" cy="3063429"/>
          </a:xfrm>
          <a:prstGeom prst="rect">
            <a:avLst/>
          </a:prstGeom>
        </p:spPr>
      </p:pic>
    </p:spTree>
    <p:extLst>
      <p:ext uri="{BB962C8B-B14F-4D97-AF65-F5344CB8AC3E}">
        <p14:creationId xmlns:p14="http://schemas.microsoft.com/office/powerpoint/2010/main" xmlns="" val="371078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normAutofit/>
          </a:bodyPr>
          <a:lstStyle/>
          <a:p>
            <a:r>
              <a:rPr lang="en-GB" dirty="0" smtClean="0"/>
              <a:t>Police officers, according to the mainstream approach, keeping the </a:t>
            </a:r>
            <a:r>
              <a:rPr lang="en-GB" dirty="0"/>
              <a:t>‘peace </a:t>
            </a:r>
            <a:r>
              <a:rPr lang="en-GB" dirty="0" smtClean="0"/>
              <a:t>officer</a:t>
            </a:r>
            <a:r>
              <a:rPr lang="en-GB" dirty="0"/>
              <a:t>’, </a:t>
            </a:r>
            <a:endParaRPr lang="en-GB" dirty="0" smtClean="0"/>
          </a:p>
          <a:p>
            <a:r>
              <a:rPr lang="en-GB" dirty="0" smtClean="0"/>
              <a:t>This means the police is not directly to do with keeping the ‘law’, so empirically spending less </a:t>
            </a:r>
            <a:r>
              <a:rPr lang="en-GB" dirty="0"/>
              <a:t>time enforcing </a:t>
            </a:r>
            <a:r>
              <a:rPr lang="en-GB" dirty="0" smtClean="0"/>
              <a:t>the law than otherwise might be. </a:t>
            </a:r>
          </a:p>
          <a:p>
            <a:r>
              <a:rPr lang="en-GB" dirty="0" smtClean="0"/>
              <a:t>The functional </a:t>
            </a:r>
            <a:r>
              <a:rPr lang="en-GB" dirty="0" smtClean="0"/>
              <a:t>definitions </a:t>
            </a:r>
            <a:r>
              <a:rPr lang="en-GB" dirty="0"/>
              <a:t>of </a:t>
            </a:r>
            <a:r>
              <a:rPr lang="en-GB" dirty="0" smtClean="0"/>
              <a:t>police work come on the agenda of criminology. </a:t>
            </a:r>
          </a:p>
          <a:p>
            <a:r>
              <a:rPr lang="en-GB" dirty="0" smtClean="0"/>
              <a:t>The </a:t>
            </a:r>
            <a:r>
              <a:rPr lang="en-GB" dirty="0"/>
              <a:t>maintenance of </a:t>
            </a:r>
            <a:r>
              <a:rPr lang="en-GB" dirty="0" smtClean="0"/>
              <a:t>order is an actual concern.</a:t>
            </a:r>
            <a:endParaRPr lang="en-GB" dirty="0"/>
          </a:p>
        </p:txBody>
      </p:sp>
    </p:spTree>
    <p:extLst>
      <p:ext uri="{BB962C8B-B14F-4D97-AF65-F5344CB8AC3E}">
        <p14:creationId xmlns:p14="http://schemas.microsoft.com/office/powerpoint/2010/main" xmlns="" val="265609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What do the Police do?</a:t>
            </a:r>
            <a:endParaRPr lang="en-GB" dirty="0"/>
          </a:p>
        </p:txBody>
      </p:sp>
      <p:sp>
        <p:nvSpPr>
          <p:cNvPr id="3" name="İçerik Yer Tutucusu 2"/>
          <p:cNvSpPr>
            <a:spLocks noGrp="1"/>
          </p:cNvSpPr>
          <p:nvPr>
            <p:ph idx="1"/>
          </p:nvPr>
        </p:nvSpPr>
        <p:spPr/>
        <p:txBody>
          <a:bodyPr>
            <a:normAutofit fontScale="92500" lnSpcReduction="20000"/>
          </a:bodyPr>
          <a:lstStyle/>
          <a:p>
            <a:r>
              <a:rPr lang="en-GB" dirty="0"/>
              <a:t>The security of person and property, the </a:t>
            </a:r>
            <a:r>
              <a:rPr lang="en-GB" dirty="0" smtClean="0"/>
              <a:t>preservation of </a:t>
            </a:r>
            <a:r>
              <a:rPr lang="en-GB" dirty="0"/>
              <a:t>the public tranquillity, and all </a:t>
            </a:r>
            <a:r>
              <a:rPr lang="en-GB" dirty="0" smtClean="0"/>
              <a:t>other objects </a:t>
            </a:r>
            <a:r>
              <a:rPr lang="en-GB" dirty="0"/>
              <a:t>of a police establishment will thus </a:t>
            </a:r>
            <a:r>
              <a:rPr lang="en-GB" dirty="0" smtClean="0"/>
              <a:t>be better </a:t>
            </a:r>
            <a:r>
              <a:rPr lang="en-GB" dirty="0"/>
              <a:t>effected than by the detection and </a:t>
            </a:r>
            <a:r>
              <a:rPr lang="en-GB" dirty="0" smtClean="0"/>
              <a:t>punishment of </a:t>
            </a:r>
            <a:r>
              <a:rPr lang="en-GB" dirty="0"/>
              <a:t>the offender after he has </a:t>
            </a:r>
            <a:r>
              <a:rPr lang="en-GB" dirty="0" smtClean="0"/>
              <a:t>succeeded in </a:t>
            </a:r>
            <a:r>
              <a:rPr lang="en-GB" dirty="0"/>
              <a:t>committing the crime. This should be </a:t>
            </a:r>
            <a:r>
              <a:rPr lang="en-GB" dirty="0" smtClean="0"/>
              <a:t>constantly kept </a:t>
            </a:r>
            <a:r>
              <a:rPr lang="en-GB" dirty="0"/>
              <a:t>in mind by every member of </a:t>
            </a:r>
            <a:r>
              <a:rPr lang="en-GB" dirty="0" smtClean="0"/>
              <a:t>the police </a:t>
            </a:r>
            <a:r>
              <a:rPr lang="en-GB" dirty="0"/>
              <a:t>force, as the guide for his own </a:t>
            </a:r>
            <a:r>
              <a:rPr lang="en-GB" dirty="0" smtClean="0"/>
              <a:t>conduct</a:t>
            </a:r>
            <a:r>
              <a:rPr lang="en-GB" dirty="0" smtClean="0"/>
              <a:t>. Officers </a:t>
            </a:r>
            <a:r>
              <a:rPr lang="en-GB" dirty="0"/>
              <a:t>and police constables should </a:t>
            </a:r>
            <a:r>
              <a:rPr lang="en-GB" dirty="0" smtClean="0"/>
              <a:t>endeavour to </a:t>
            </a:r>
            <a:r>
              <a:rPr lang="en-GB" dirty="0"/>
              <a:t>distinguish themselves by such vigilance </a:t>
            </a:r>
            <a:r>
              <a:rPr lang="en-GB" dirty="0" smtClean="0"/>
              <a:t>and activity </a:t>
            </a:r>
            <a:r>
              <a:rPr lang="en-GB" dirty="0"/>
              <a:t>as may render it impossible for any </a:t>
            </a:r>
            <a:r>
              <a:rPr lang="en-GB" dirty="0" smtClean="0"/>
              <a:t>one to </a:t>
            </a:r>
            <a:r>
              <a:rPr lang="en-GB" dirty="0"/>
              <a:t>commit a crime within that portion of </a:t>
            </a:r>
            <a:r>
              <a:rPr lang="en-GB" dirty="0" smtClean="0"/>
              <a:t>the town </a:t>
            </a:r>
            <a:r>
              <a:rPr lang="en-GB" dirty="0"/>
              <a:t>under their </a:t>
            </a:r>
            <a:r>
              <a:rPr lang="en-GB" dirty="0" smtClean="0"/>
              <a:t>charge (The </a:t>
            </a:r>
            <a:r>
              <a:rPr lang="en-GB" dirty="0"/>
              <a:t>Metropolitan Police’s </a:t>
            </a:r>
            <a:r>
              <a:rPr lang="en-GB" dirty="0" smtClean="0"/>
              <a:t>first </a:t>
            </a:r>
            <a:r>
              <a:rPr lang="en-GB" dirty="0"/>
              <a:t>instruction </a:t>
            </a:r>
            <a:r>
              <a:rPr lang="en-GB" dirty="0" smtClean="0"/>
              <a:t>book)</a:t>
            </a:r>
            <a:endParaRPr lang="en-GB" dirty="0"/>
          </a:p>
        </p:txBody>
      </p:sp>
    </p:spTree>
    <p:extLst>
      <p:ext uri="{BB962C8B-B14F-4D97-AF65-F5344CB8AC3E}">
        <p14:creationId xmlns:p14="http://schemas.microsoft.com/office/powerpoint/2010/main" xmlns="" val="396179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r>
              <a:rPr lang="en-GB" dirty="0" smtClean="0"/>
              <a:t>We need to return back to Michel Foucault…</a:t>
            </a:r>
          </a:p>
          <a:p>
            <a:r>
              <a:rPr lang="en-GB" dirty="0" smtClean="0"/>
              <a:t>Security, Territory and Population, Lectures at the </a:t>
            </a:r>
            <a:r>
              <a:rPr lang="en-GB" dirty="0" err="1" smtClean="0"/>
              <a:t>Collège</a:t>
            </a:r>
            <a:r>
              <a:rPr lang="en-GB" dirty="0" smtClean="0"/>
              <a:t> </a:t>
            </a:r>
            <a:r>
              <a:rPr lang="en-GB" dirty="0"/>
              <a:t>de France between 1977 and </a:t>
            </a:r>
            <a:r>
              <a:rPr lang="en-GB" dirty="0" smtClean="0"/>
              <a:t>1978</a:t>
            </a:r>
          </a:p>
          <a:p>
            <a:pPr marL="64008" indent="0">
              <a:buNone/>
            </a:pPr>
            <a:endParaRPr lang="en-GB" dirty="0"/>
          </a:p>
        </p:txBody>
      </p:sp>
      <p:pic>
        <p:nvPicPr>
          <p:cNvPr id="5" name="Resim 4"/>
          <p:cNvPicPr>
            <a:picLocks noChangeAspect="1"/>
          </p:cNvPicPr>
          <p:nvPr/>
        </p:nvPicPr>
        <p:blipFill>
          <a:blip r:embed="rId2" cstate="print"/>
          <a:stretch>
            <a:fillRect/>
          </a:stretch>
        </p:blipFill>
        <p:spPr>
          <a:xfrm>
            <a:off x="4554873" y="3554924"/>
            <a:ext cx="1972051" cy="3015463"/>
          </a:xfrm>
          <a:prstGeom prst="rect">
            <a:avLst/>
          </a:prstGeom>
        </p:spPr>
      </p:pic>
    </p:spTree>
    <p:extLst>
      <p:ext uri="{BB962C8B-B14F-4D97-AF65-F5344CB8AC3E}">
        <p14:creationId xmlns:p14="http://schemas.microsoft.com/office/powerpoint/2010/main" xmlns="" val="162765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normAutofit/>
          </a:bodyPr>
          <a:lstStyle/>
          <a:p>
            <a:pPr algn="ctr">
              <a:buFont typeface="Arial" charset="0"/>
              <a:buNone/>
              <a:defRPr/>
            </a:pPr>
            <a:r>
              <a:rPr lang="en-US" dirty="0" smtClean="0"/>
              <a:t>	</a:t>
            </a:r>
          </a:p>
          <a:p>
            <a:pPr algn="ctr">
              <a:buFont typeface="Arial" charset="0"/>
              <a:buNone/>
              <a:defRPr/>
            </a:pPr>
            <a:endParaRPr lang="en-US" dirty="0" smtClean="0"/>
          </a:p>
          <a:p>
            <a:pPr algn="ctr">
              <a:buFont typeface="Arial" charset="0"/>
              <a:buNone/>
              <a:defRPr/>
            </a:pPr>
            <a:r>
              <a:rPr lang="en-US" dirty="0" smtClean="0"/>
              <a:t>Police is the apparatus (technological assemblage) that makes reason of state function – “</a:t>
            </a:r>
            <a:r>
              <a:rPr lang="en-US" i="1" dirty="0" smtClean="0"/>
              <a:t>the set of means by which the state’s forces can be increased while preserving the state in good order</a:t>
            </a:r>
            <a:r>
              <a:rPr lang="en-US" dirty="0" smtClean="0"/>
              <a:t>.”</a:t>
            </a:r>
          </a:p>
          <a:p>
            <a:pPr algn="ctr">
              <a:buFont typeface="Arial" charset="0"/>
              <a:buNone/>
              <a:defRPr/>
            </a:pPr>
            <a:r>
              <a:rPr lang="en-US" sz="2400" dirty="0" smtClean="0"/>
              <a:t>(Foucault, </a:t>
            </a:r>
            <a:r>
              <a:rPr lang="en-US" sz="2400" i="1" dirty="0" smtClean="0"/>
              <a:t>Security, Territory, Population</a:t>
            </a:r>
            <a:r>
              <a:rPr lang="en-US" sz="2400" dirty="0" smtClean="0"/>
              <a:t>)</a:t>
            </a:r>
          </a:p>
          <a:p>
            <a:pPr algn="ctr">
              <a:buFont typeface="Arial" charset="0"/>
              <a:buNone/>
              <a:defRPr/>
            </a:pPr>
            <a:endParaRPr lang="en-US" sz="800" dirty="0" smtClean="0"/>
          </a:p>
          <a:p>
            <a:pPr algn="ctr">
              <a:buFont typeface="Arial" charset="0"/>
              <a:buNone/>
              <a:defRPr/>
            </a:pPr>
            <a:r>
              <a:rPr lang="en-US" dirty="0" smtClean="0"/>
              <a:t>	</a:t>
            </a:r>
            <a:endParaRPr lang="en-US" dirty="0"/>
          </a:p>
        </p:txBody>
      </p:sp>
    </p:spTree>
    <p:extLst>
      <p:ext uri="{BB962C8B-B14F-4D97-AF65-F5344CB8AC3E}">
        <p14:creationId xmlns:p14="http://schemas.microsoft.com/office/powerpoint/2010/main" xmlns="" val="345860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pPr algn="ctr">
              <a:buFont typeface="Arial" charset="0"/>
              <a:buNone/>
              <a:defRPr/>
            </a:pPr>
            <a:endParaRPr lang="en-GB" dirty="0" smtClean="0"/>
          </a:p>
          <a:p>
            <a:pPr algn="ctr">
              <a:buFont typeface="Arial" charset="0"/>
              <a:buNone/>
              <a:defRPr/>
            </a:pPr>
            <a:endParaRPr lang="en-GB" dirty="0" smtClean="0"/>
          </a:p>
          <a:p>
            <a:pPr algn="ctr">
              <a:buFont typeface="Arial" charset="0"/>
              <a:buNone/>
              <a:defRPr/>
            </a:pPr>
            <a:r>
              <a:rPr lang="en-GB" dirty="0" smtClean="0"/>
              <a:t>Police </a:t>
            </a:r>
            <a:r>
              <a:rPr lang="en-GB" dirty="0"/>
              <a:t>is the “</a:t>
            </a:r>
            <a:r>
              <a:rPr lang="en-GB" i="1" dirty="0"/>
              <a:t>laws and regulations that concern the interior of a state and which endeavour to strengthen and increase the power of this state and make good use of its forces</a:t>
            </a:r>
            <a:r>
              <a:rPr lang="en-GB" dirty="0"/>
              <a:t>.”</a:t>
            </a:r>
          </a:p>
          <a:p>
            <a:pPr algn="ctr">
              <a:buFont typeface="Arial" charset="0"/>
              <a:buNone/>
              <a:defRPr/>
            </a:pPr>
            <a:r>
              <a:rPr lang="en-GB" sz="2400" dirty="0"/>
              <a:t>(J.H.G. von </a:t>
            </a:r>
            <a:r>
              <a:rPr lang="en-GB" sz="2400" dirty="0" err="1"/>
              <a:t>Justi</a:t>
            </a:r>
            <a:r>
              <a:rPr lang="en-GB" sz="2400" dirty="0"/>
              <a:t>, </a:t>
            </a:r>
            <a:r>
              <a:rPr lang="en-GB" sz="2400" i="1" dirty="0" err="1"/>
              <a:t>Éléments</a:t>
            </a:r>
            <a:r>
              <a:rPr lang="en-GB" sz="2400" i="1" dirty="0"/>
              <a:t> </a:t>
            </a:r>
            <a:r>
              <a:rPr lang="en-GB" sz="2400" i="1" dirty="0" err="1"/>
              <a:t>généraux</a:t>
            </a:r>
            <a:r>
              <a:rPr lang="en-GB" sz="2400" i="1" dirty="0"/>
              <a:t> de police</a:t>
            </a:r>
            <a:r>
              <a:rPr lang="en-GB" sz="2400" dirty="0"/>
              <a:t>) </a:t>
            </a:r>
          </a:p>
          <a:p>
            <a:endParaRPr lang="en-GB" dirty="0"/>
          </a:p>
        </p:txBody>
      </p:sp>
    </p:spTree>
    <p:extLst>
      <p:ext uri="{BB962C8B-B14F-4D97-AF65-F5344CB8AC3E}">
        <p14:creationId xmlns:p14="http://schemas.microsoft.com/office/powerpoint/2010/main" xmlns="" val="101383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normAutofit fontScale="92500" lnSpcReduction="20000"/>
          </a:bodyPr>
          <a:lstStyle/>
          <a:p>
            <a:r>
              <a:rPr lang="en-GB" dirty="0"/>
              <a:t>Population size (relative to territory, resource, economy)</a:t>
            </a:r>
          </a:p>
          <a:p>
            <a:endParaRPr lang="en-GB" dirty="0"/>
          </a:p>
          <a:p>
            <a:r>
              <a:rPr lang="en-GB" dirty="0"/>
              <a:t>Provision of the necessities of life (food, clothing, shelter, etc.)</a:t>
            </a:r>
          </a:p>
          <a:p>
            <a:endParaRPr lang="en-GB" dirty="0"/>
          </a:p>
          <a:p>
            <a:r>
              <a:rPr lang="en-GB" dirty="0"/>
              <a:t>Provision of health (epidemics and everyday health)</a:t>
            </a:r>
          </a:p>
          <a:p>
            <a:endParaRPr lang="en-GB" dirty="0"/>
          </a:p>
          <a:p>
            <a:r>
              <a:rPr lang="en-GB" dirty="0"/>
              <a:t>Regulation of activity (prevention of idleness, regulation of professions, etc.)</a:t>
            </a:r>
          </a:p>
          <a:p>
            <a:endParaRPr lang="en-GB" dirty="0"/>
          </a:p>
          <a:p>
            <a:r>
              <a:rPr lang="en-GB" dirty="0"/>
              <a:t>Circulation of things and people</a:t>
            </a:r>
          </a:p>
          <a:p>
            <a:endParaRPr lang="en-GB" dirty="0"/>
          </a:p>
        </p:txBody>
      </p:sp>
    </p:spTree>
    <p:extLst>
      <p:ext uri="{BB962C8B-B14F-4D97-AF65-F5344CB8AC3E}">
        <p14:creationId xmlns:p14="http://schemas.microsoft.com/office/powerpoint/2010/main" xmlns="" val="3989791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xmlns="" name="Tema1" id="{A9D4F0E0-13D5-41EC-AD2D-801E2875A75C}" vid="{5319C104-2694-45C3-B1A7-D274485CCA60}"/>
    </a:ext>
  </a:extLst>
</a:theme>
</file>

<file path=docProps/app.xml><?xml version="1.0" encoding="utf-8"?>
<Properties xmlns="http://schemas.openxmlformats.org/officeDocument/2006/extended-properties" xmlns:vt="http://schemas.openxmlformats.org/officeDocument/2006/docPropsVTypes">
  <Template>Tema1</Template>
  <TotalTime>148</TotalTime>
  <Words>1077</Words>
  <Application>Microsoft Office PowerPoint</Application>
  <PresentationFormat>Özel</PresentationFormat>
  <Paragraphs>134</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Tema1</vt:lpstr>
      <vt:lpstr>Crime and Social Policy </vt:lpstr>
      <vt:lpstr>Policing, Prison and Imprisonment </vt:lpstr>
      <vt:lpstr>Slayt 3</vt:lpstr>
      <vt:lpstr>Slayt 4</vt:lpstr>
      <vt:lpstr>What do the Police do?</vt:lpstr>
      <vt:lpstr>Slayt 6</vt:lpstr>
      <vt:lpstr>Slayt 7</vt:lpstr>
      <vt:lpstr>Slayt 8</vt:lpstr>
      <vt:lpstr>Slayt 9</vt:lpstr>
      <vt:lpstr>Slayt 10</vt:lpstr>
      <vt:lpstr>Slayt 11</vt:lpstr>
      <vt:lpstr>Slayt 12</vt:lpstr>
      <vt:lpstr>Slayt 13</vt:lpstr>
      <vt:lpstr>Slayt 14</vt:lpstr>
      <vt:lpstr>Slayt 15</vt:lpstr>
      <vt:lpstr>Discipline and Punish: Prison</vt:lpstr>
      <vt:lpstr>Slayt 17</vt:lpstr>
      <vt:lpstr>Slayt 18</vt:lpstr>
      <vt:lpstr>Slayt 19</vt:lpstr>
      <vt:lpstr>Slayt 20</vt:lpstr>
      <vt:lpstr>Slayt 21</vt:lpstr>
      <vt:lpstr>Slayt 22</vt:lpstr>
      <vt:lpstr>Slayt 23</vt:lpstr>
      <vt:lpstr>Slayt 24</vt:lpstr>
      <vt:lpstr>Slayt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and Social Policy </dc:title>
  <dc:creator>BORAN ALI MERCAN</dc:creator>
  <cp:lastModifiedBy>Boran Mercan</cp:lastModifiedBy>
  <cp:revision>20</cp:revision>
  <dcterms:created xsi:type="dcterms:W3CDTF">2018-01-30T12:38:39Z</dcterms:created>
  <dcterms:modified xsi:type="dcterms:W3CDTF">2018-05-16T07:59:21Z</dcterms:modified>
</cp:coreProperties>
</file>