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6"/>
  </p:notesMasterIdLst>
  <p:sldIdLst>
    <p:sldId id="293" r:id="rId2"/>
    <p:sldId id="287" r:id="rId3"/>
    <p:sldId id="289" r:id="rId4"/>
    <p:sldId id="290"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0" d="100"/>
          <a:sy n="60" d="100"/>
        </p:scale>
        <p:origin x="816"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4B014B5-8A3C-473A-993C-12153C04B9EF}" type="datetimeFigureOut">
              <a:rPr lang="tr-TR" smtClean="0"/>
              <a:t>14.2.2017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B08F713-3B30-403A-8E92-77F18EC16F1E}" type="slidenum">
              <a:rPr lang="tr-TR" smtClean="0"/>
              <a:t>‹#›</a:t>
            </a:fld>
            <a:endParaRPr lang="tr-TR"/>
          </a:p>
        </p:txBody>
      </p:sp>
    </p:spTree>
    <p:extLst>
      <p:ext uri="{BB962C8B-B14F-4D97-AF65-F5344CB8AC3E}">
        <p14:creationId xmlns:p14="http://schemas.microsoft.com/office/powerpoint/2010/main" val="2774932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fld id="{BB08F713-3B30-403A-8E92-77F18EC16F1E}" type="slidenum">
              <a:rPr lang="tr-TR" smtClean="0"/>
              <a:t>1</a:t>
            </a:fld>
            <a:endParaRPr lang="tr-TR"/>
          </a:p>
        </p:txBody>
      </p:sp>
    </p:spTree>
    <p:extLst>
      <p:ext uri="{BB962C8B-B14F-4D97-AF65-F5344CB8AC3E}">
        <p14:creationId xmlns:p14="http://schemas.microsoft.com/office/powerpoint/2010/main" val="33118380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624510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2025065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40258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3071263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868527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32782187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16775539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5102862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7904361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79EF78A5-28D9-4CEB-9EE5-2FEB70488B79}" type="datetimeFigureOut">
              <a:rPr lang="tr-TR" smtClean="0"/>
              <a:t>14.2.2017</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4878633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0501475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79EF78A5-28D9-4CEB-9EE5-2FEB70488B79}" type="datetimeFigureOut">
              <a:rPr lang="tr-TR" smtClean="0"/>
              <a:t>14.2.2017</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143041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tıklayın</a:t>
            </a:r>
            <a:endParaRPr lang="en-US" dirty="0"/>
          </a:p>
        </p:txBody>
      </p:sp>
      <p:sp>
        <p:nvSpPr>
          <p:cNvPr id="3" name="Date Placeholder 2"/>
          <p:cNvSpPr>
            <a:spLocks noGrp="1"/>
          </p:cNvSpPr>
          <p:nvPr>
            <p:ph type="dt" sz="half" idx="10"/>
          </p:nvPr>
        </p:nvSpPr>
        <p:spPr/>
        <p:txBody>
          <a:bodyPr/>
          <a:lstStyle/>
          <a:p>
            <a:fld id="{79EF78A5-28D9-4CEB-9EE5-2FEB70488B79}" type="datetimeFigureOut">
              <a:rPr lang="tr-TR" smtClean="0"/>
              <a:t>14.2.2017</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2093872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EF78A5-28D9-4CEB-9EE5-2FEB70488B79}" type="datetimeFigureOut">
              <a:rPr lang="tr-TR" smtClean="0"/>
              <a:t>14.2.2017</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17524737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5706359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9EF78A5-28D9-4CEB-9EE5-2FEB70488B79}" type="datetimeFigureOut">
              <a:rPr lang="tr-TR" smtClean="0"/>
              <a:t>14.2.2017</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AEECDAB-CBE2-419E-A1A6-4D3B19594A07}" type="slidenum">
              <a:rPr lang="tr-TR" smtClean="0"/>
              <a:t>‹#›</a:t>
            </a:fld>
            <a:endParaRPr lang="tr-TR"/>
          </a:p>
        </p:txBody>
      </p:sp>
    </p:spTree>
    <p:extLst>
      <p:ext uri="{BB962C8B-B14F-4D97-AF65-F5344CB8AC3E}">
        <p14:creationId xmlns:p14="http://schemas.microsoft.com/office/powerpoint/2010/main" val="3025668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79EF78A5-28D9-4CEB-9EE5-2FEB70488B79}" type="datetimeFigureOut">
              <a:rPr lang="tr-TR" smtClean="0"/>
              <a:t>14.2.2017</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AEECDAB-CBE2-419E-A1A6-4D3B19594A07}" type="slidenum">
              <a:rPr lang="tr-TR" smtClean="0"/>
              <a:t>‹#›</a:t>
            </a:fld>
            <a:endParaRPr lang="tr-TR"/>
          </a:p>
        </p:txBody>
      </p:sp>
    </p:spTree>
    <p:extLst>
      <p:ext uri="{BB962C8B-B14F-4D97-AF65-F5344CB8AC3E}">
        <p14:creationId xmlns:p14="http://schemas.microsoft.com/office/powerpoint/2010/main" val="74946171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pPr algn="ctr"/>
            <a:r>
              <a:rPr lang="tr-TR" dirty="0"/>
              <a:t>ANKARA ÜNİVERSİTESİ HUKUK FAKÜLTESİ – KIYMETLİ EVRAK HUKUKU DERS NOTLARI</a:t>
            </a:r>
          </a:p>
        </p:txBody>
      </p:sp>
      <p:sp>
        <p:nvSpPr>
          <p:cNvPr id="3" name="İçerik Yer Tutucusu 2"/>
          <p:cNvSpPr>
            <a:spLocks noGrp="1"/>
          </p:cNvSpPr>
          <p:nvPr>
            <p:ph idx="1"/>
          </p:nvPr>
        </p:nvSpPr>
        <p:spPr/>
        <p:txBody>
          <a:bodyPr/>
          <a:lstStyle/>
          <a:p>
            <a:pPr marL="0" indent="0" algn="ctr">
              <a:buNone/>
            </a:pPr>
            <a:endParaRPr lang="tr-TR" dirty="0"/>
          </a:p>
          <a:p>
            <a:pPr marL="0" indent="0" algn="ctr">
              <a:buNone/>
            </a:pPr>
            <a:r>
              <a:rPr lang="tr-TR" dirty="0"/>
              <a:t>Bu notlar her hafta işlenecek ders planını detaylı olarak göstermesi için hazırlanmış kısa bilgiler içermektedir.</a:t>
            </a:r>
          </a:p>
        </p:txBody>
      </p:sp>
    </p:spTree>
    <p:extLst>
      <p:ext uri="{BB962C8B-B14F-4D97-AF65-F5344CB8AC3E}">
        <p14:creationId xmlns:p14="http://schemas.microsoft.com/office/powerpoint/2010/main" val="9077862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TTK'ya</a:t>
            </a:r>
            <a:r>
              <a:rPr lang="tr-TR" dirty="0"/>
              <a:t> ve Çek Kanunu'na göre çekin unsurları</a:t>
            </a:r>
          </a:p>
        </p:txBody>
      </p:sp>
      <p:sp>
        <p:nvSpPr>
          <p:cNvPr id="3" name="İçerik Yer Tutucusu 2"/>
          <p:cNvSpPr>
            <a:spLocks noGrp="1"/>
          </p:cNvSpPr>
          <p:nvPr>
            <p:ph idx="1"/>
          </p:nvPr>
        </p:nvSpPr>
        <p:spPr/>
        <p:txBody>
          <a:bodyPr>
            <a:normAutofit fontScale="92500" lnSpcReduction="20000"/>
          </a:bodyPr>
          <a:lstStyle/>
          <a:p>
            <a:pPr marL="0" indent="0">
              <a:buNone/>
            </a:pPr>
            <a:r>
              <a:rPr lang="tr-TR" b="1" dirty="0"/>
              <a:t>TTK MADDE 780</a:t>
            </a:r>
            <a:r>
              <a:rPr lang="tr-TR" dirty="0"/>
              <a:t>-</a:t>
            </a:r>
            <a:r>
              <a:rPr lang="tr-TR" b="1" dirty="0"/>
              <a:t> </a:t>
            </a:r>
            <a:r>
              <a:rPr lang="tr-TR" dirty="0"/>
              <a:t>(1) Çek;</a:t>
            </a:r>
          </a:p>
          <a:p>
            <a:r>
              <a:rPr lang="tr-TR" dirty="0"/>
              <a:t>a) Senet metninde “çek” kelimesini ve eğer senet </a:t>
            </a:r>
            <a:r>
              <a:rPr lang="tr-TR" dirty="0" err="1"/>
              <a:t>Türkçe’den</a:t>
            </a:r>
            <a:r>
              <a:rPr lang="tr-TR" dirty="0"/>
              <a:t> başka bir dille yazılmış ise o dilde “çek” karşılığı olarak kullanılan kelimeyi,</a:t>
            </a:r>
          </a:p>
          <a:p>
            <a:r>
              <a:rPr lang="tr-TR" dirty="0"/>
              <a:t>b) Kayıtsız ve şartsız belirli bir bedelin ödenmesi için havaleyi,</a:t>
            </a:r>
          </a:p>
          <a:p>
            <a:r>
              <a:rPr lang="tr-TR" dirty="0"/>
              <a:t>c) Ödeyecek kişinin, “muhatabın” ticaret unvanını,</a:t>
            </a:r>
          </a:p>
          <a:p>
            <a:r>
              <a:rPr lang="tr-TR" dirty="0"/>
              <a:t>d) Ödeme yerini,</a:t>
            </a:r>
          </a:p>
          <a:p>
            <a:r>
              <a:rPr lang="tr-TR" dirty="0"/>
              <a:t>e) Düzenlenme tarihini ve yerini,</a:t>
            </a:r>
          </a:p>
          <a:p>
            <a:r>
              <a:rPr lang="tr-TR" dirty="0"/>
              <a:t>f) Düzenleyenin imzasını,</a:t>
            </a:r>
          </a:p>
          <a:p>
            <a:r>
              <a:rPr lang="tr-TR" dirty="0"/>
              <a:t>g)</a:t>
            </a:r>
            <a:r>
              <a:rPr lang="tr-TR" b="1" dirty="0"/>
              <a:t> (Ek: 15/7/2016-6728/70 </a:t>
            </a:r>
            <a:r>
              <a:rPr lang="tr-TR" b="1" dirty="0" err="1"/>
              <a:t>md.</a:t>
            </a:r>
            <a:r>
              <a:rPr lang="tr-TR" b="1" dirty="0"/>
              <a:t>) </a:t>
            </a:r>
            <a:r>
              <a:rPr lang="tr-TR" dirty="0"/>
              <a:t>Banka tarafından verilen seri numarasını,</a:t>
            </a:r>
          </a:p>
          <a:p>
            <a:r>
              <a:rPr lang="tr-TR" dirty="0"/>
              <a:t>h) </a:t>
            </a:r>
            <a:r>
              <a:rPr lang="en-US" b="1" dirty="0"/>
              <a:t>(</a:t>
            </a:r>
            <a:r>
              <a:rPr lang="en-US" b="1" dirty="0" err="1"/>
              <a:t>Ek</a:t>
            </a:r>
            <a:r>
              <a:rPr lang="en-US" b="1" dirty="0"/>
              <a:t>: 15/7/2016-6728/70 </a:t>
            </a:r>
            <a:r>
              <a:rPr lang="en-US" b="1" dirty="0" err="1"/>
              <a:t>md.</a:t>
            </a:r>
            <a:r>
              <a:rPr lang="en-US" b="1" dirty="0"/>
              <a:t>) </a:t>
            </a:r>
            <a:r>
              <a:rPr lang="tr-TR" dirty="0" err="1"/>
              <a:t>Karekodu</a:t>
            </a:r>
            <a:r>
              <a:rPr lang="tr-TR" dirty="0"/>
              <a:t>,</a:t>
            </a:r>
          </a:p>
          <a:p>
            <a:r>
              <a:rPr lang="tr-TR" dirty="0"/>
              <a:t>içerir.</a:t>
            </a:r>
          </a:p>
          <a:p>
            <a:endParaRPr lang="tr-TR" dirty="0"/>
          </a:p>
        </p:txBody>
      </p:sp>
    </p:spTree>
    <p:extLst>
      <p:ext uri="{BB962C8B-B14F-4D97-AF65-F5344CB8AC3E}">
        <p14:creationId xmlns:p14="http://schemas.microsoft.com/office/powerpoint/2010/main" val="30225196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TTK'ya</a:t>
            </a:r>
            <a:r>
              <a:rPr lang="tr-TR" dirty="0"/>
              <a:t> ve Çek Kanunu'na göre çekin unsurları</a:t>
            </a:r>
          </a:p>
        </p:txBody>
      </p:sp>
      <p:sp>
        <p:nvSpPr>
          <p:cNvPr id="3" name="İçerik Yer Tutucusu 2"/>
          <p:cNvSpPr>
            <a:spLocks noGrp="1"/>
          </p:cNvSpPr>
          <p:nvPr>
            <p:ph idx="1"/>
          </p:nvPr>
        </p:nvSpPr>
        <p:spPr/>
        <p:txBody>
          <a:bodyPr>
            <a:normAutofit fontScale="92500" lnSpcReduction="10000"/>
          </a:bodyPr>
          <a:lstStyle/>
          <a:p>
            <a:pPr marL="0" indent="0">
              <a:buNone/>
            </a:pPr>
            <a:r>
              <a:rPr lang="tr-TR" b="1" dirty="0"/>
              <a:t>Unsurların bulunmaması</a:t>
            </a:r>
            <a:endParaRPr lang="tr-TR" dirty="0"/>
          </a:p>
          <a:p>
            <a:r>
              <a:rPr lang="tr-TR" b="1" dirty="0"/>
              <a:t>MADDE 781</a:t>
            </a:r>
            <a:r>
              <a:rPr lang="tr-TR" dirty="0"/>
              <a:t>-</a:t>
            </a:r>
            <a:r>
              <a:rPr lang="tr-TR" b="1" dirty="0"/>
              <a:t> </a:t>
            </a:r>
            <a:r>
              <a:rPr lang="tr-TR" dirty="0"/>
              <a:t>(1) 780 inci maddede gösterilen unsurlardan birini içermeyen bir senet, ikinci, üçüncü ve dördüncü fıkralarda yazılı hâller dışında çek sayılmaz. </a:t>
            </a:r>
            <a:r>
              <a:rPr lang="tr-TR" baseline="30000" dirty="0"/>
              <a:t>(1)</a:t>
            </a:r>
            <a:endParaRPr lang="tr-TR" dirty="0"/>
          </a:p>
          <a:p>
            <a:r>
              <a:rPr lang="tr-TR" dirty="0"/>
              <a:t>(2) Çekte açıklık yoksa, muhatabın ticaret unvanı yanında gösterilen yer ödeme yeri sayılır. Muhatabın ticaret unvanı yanında birden fazla yer gösterildiği takdirde, çek, ilk gösterilen yerde ödenir. Böyle bir açıklık ve başka bir kayıt da yoksa, çek muhatabın merkezinin bulunduğu yerde ödenir.</a:t>
            </a:r>
          </a:p>
          <a:p>
            <a:r>
              <a:rPr lang="tr-TR" dirty="0"/>
              <a:t>(3) Düzenlenme yeri gösterilmemiş olan çek, düzenleyenin adı yanında yazılı olan yerde düzenlenmiş sayılır.</a:t>
            </a:r>
          </a:p>
          <a:p>
            <a:r>
              <a:rPr lang="tr-TR" dirty="0"/>
              <a:t>(4) </a:t>
            </a:r>
            <a:r>
              <a:rPr lang="en-US" b="1" dirty="0"/>
              <a:t>(</a:t>
            </a:r>
            <a:r>
              <a:rPr lang="en-US" b="1" dirty="0" err="1"/>
              <a:t>Ek</a:t>
            </a:r>
            <a:r>
              <a:rPr lang="en-US" b="1" dirty="0"/>
              <a:t> : 15/7/2016-6728/71 </a:t>
            </a:r>
            <a:r>
              <a:rPr lang="en-US" b="1" dirty="0" err="1"/>
              <a:t>md.</a:t>
            </a:r>
            <a:r>
              <a:rPr lang="en-US" b="1" dirty="0"/>
              <a:t>) </a:t>
            </a:r>
            <a:r>
              <a:rPr lang="tr-TR" dirty="0"/>
              <a:t>Yabancı banka tarafından bastırılan çeklerde, 780 inci maddenin birinci fıkrasının (g) bendinde belirtilen banka tarafından verilen seri numarası ve/veya (h) bendinde belirtilen </a:t>
            </a:r>
            <a:r>
              <a:rPr lang="tr-TR" dirty="0" err="1"/>
              <a:t>karekodun</a:t>
            </a:r>
            <a:r>
              <a:rPr lang="tr-TR" dirty="0"/>
              <a:t> bulunmaması senedin çek olarak geçerliliğini etkilemez.</a:t>
            </a:r>
          </a:p>
          <a:p>
            <a:endParaRPr lang="tr-TR" dirty="0"/>
          </a:p>
        </p:txBody>
      </p:sp>
    </p:spTree>
    <p:extLst>
      <p:ext uri="{BB962C8B-B14F-4D97-AF65-F5344CB8AC3E}">
        <p14:creationId xmlns:p14="http://schemas.microsoft.com/office/powerpoint/2010/main" val="39879870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TTK'ya</a:t>
            </a:r>
            <a:r>
              <a:rPr lang="tr-TR" dirty="0"/>
              <a:t> ve Çek Kanunu'na göre çekin unsurları</a:t>
            </a:r>
          </a:p>
        </p:txBody>
      </p:sp>
      <p:sp>
        <p:nvSpPr>
          <p:cNvPr id="3" name="İçerik Yer Tutucusu 2"/>
          <p:cNvSpPr>
            <a:spLocks noGrp="1"/>
          </p:cNvSpPr>
          <p:nvPr>
            <p:ph idx="1"/>
          </p:nvPr>
        </p:nvSpPr>
        <p:spPr/>
        <p:txBody>
          <a:bodyPr/>
          <a:lstStyle/>
          <a:p>
            <a:r>
              <a:rPr lang="tr-TR" dirty="0"/>
              <a:t>Çek KANUNU M. 3 (9) Türk Ticaret Kanunundaki unsurları taşıması kaydıyla, düzenlenen çekin bu maddede yer alan koşullara aykırı olması çekin geçerliliğini etkilemez.</a:t>
            </a:r>
          </a:p>
          <a:p>
            <a:endParaRPr lang="tr-TR" dirty="0"/>
          </a:p>
        </p:txBody>
      </p:sp>
    </p:spTree>
    <p:extLst>
      <p:ext uri="{BB962C8B-B14F-4D97-AF65-F5344CB8AC3E}">
        <p14:creationId xmlns:p14="http://schemas.microsoft.com/office/powerpoint/2010/main" val="144353399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130</TotalTime>
  <Words>322</Words>
  <Application>Microsoft Office PowerPoint</Application>
  <PresentationFormat>Geniş ekran</PresentationFormat>
  <Paragraphs>23</Paragraphs>
  <Slides>4</Slides>
  <Notes>1</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4</vt:i4>
      </vt:variant>
    </vt:vector>
  </HeadingPairs>
  <TitlesOfParts>
    <vt:vector size="9" baseType="lpstr">
      <vt:lpstr>Arial</vt:lpstr>
      <vt:lpstr>Calibri</vt:lpstr>
      <vt:lpstr>Century Gothic</vt:lpstr>
      <vt:lpstr>Wingdings 3</vt:lpstr>
      <vt:lpstr>Duman</vt:lpstr>
      <vt:lpstr>ANKARA ÜNİVERSİTESİ HUKUK FAKÜLTESİ – KIYMETLİ EVRAK HUKUKU DERS NOTLARI</vt:lpstr>
      <vt:lpstr>TTK'ya ve Çek Kanunu'na göre çekin unsurları</vt:lpstr>
      <vt:lpstr>TTK'ya ve Çek Kanunu'na göre çekin unsurları</vt:lpstr>
      <vt:lpstr>TTK'ya ve Çek Kanunu'na göre çekin unsurları</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Kıymetli evrakın tarifi ve unsurları</dc:title>
  <dc:creator>o'o</dc:creator>
  <cp:lastModifiedBy>o'o</cp:lastModifiedBy>
  <cp:revision>19</cp:revision>
  <dcterms:created xsi:type="dcterms:W3CDTF">2017-02-13T10:15:49Z</dcterms:created>
  <dcterms:modified xsi:type="dcterms:W3CDTF">2017-02-14T11:01:12Z</dcterms:modified>
</cp:coreProperties>
</file>