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3" r:id="rId7"/>
    <p:sldId id="265" r:id="rId8"/>
    <p:sldId id="267" r:id="rId9"/>
    <p:sldId id="289" r:id="rId10"/>
    <p:sldId id="285" r:id="rId11"/>
    <p:sldId id="28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nk Ruhl Libre" panose="020B0604020202020204" charset="-79"/>
      <p:regular r:id="rId18"/>
      <p:bold r:id="rId19"/>
    </p:embeddedFont>
    <p:embeddedFont>
      <p:font typeface="EB Garamond" panose="020B0604020202020204" charset="0"/>
      <p:regular r:id="rId20"/>
      <p:bold r:id="rId21"/>
      <p:italic r:id="rId22"/>
      <p:boldItalic r:id="rId23"/>
    </p:embeddedFont>
    <p:embeddedFont>
      <p:font typeface="Marcellus SC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00FF"/>
    <a:srgbClr val="006600"/>
    <a:srgbClr val="660066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B23306-8260-4FF9-B4E7-5D59D97C3117}">
  <a:tblStyle styleId="{8EB23306-8260-4FF9-B4E7-5D59D97C31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6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4178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7475" y="1991825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917475" y="1583350"/>
            <a:ext cx="50985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917475" y="2840052"/>
            <a:ext cx="50985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2567400" cy="3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3491636" y="1410075"/>
            <a:ext cx="2567400" cy="3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⬗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⬗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8025" y="431025"/>
            <a:ext cx="55110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8025" y="1410075"/>
            <a:ext cx="5511000" cy="3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1pPr>
            <a:lvl2pPr lvl="1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2pPr>
            <a:lvl3pPr lvl="2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3pPr>
            <a:lvl4pPr lvl="3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4pPr>
            <a:lvl5pPr lvl="4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5pPr>
            <a:lvl6pPr lvl="5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6pPr>
            <a:lvl7pPr lvl="6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7pPr>
            <a:lvl8pPr lvl="7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8pPr>
            <a:lvl9pPr lvl="8">
              <a:buNone/>
              <a:defRPr sz="1000">
                <a:solidFill>
                  <a:schemeClr val="dk1"/>
                </a:solidFill>
                <a:latin typeface="Frank Ruhl Libre"/>
                <a:ea typeface="Frank Ruhl Libre"/>
                <a:cs typeface="Frank Ruhl Libre"/>
                <a:sym typeface="Frank Ruhl Libr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95917" y="425753"/>
            <a:ext cx="7278310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CGM 204 </a:t>
            </a:r>
            <a:endParaRPr lang="tr-TR" sz="2000" dirty="0" smtClean="0">
              <a:solidFill>
                <a:srgbClr val="99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dirty="0" smtClean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SOSYAL </a:t>
            </a:r>
            <a:r>
              <a:rPr lang="tr-TR" sz="2000" dirty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DUYGUSAL GELİŞİM </a:t>
            </a:r>
            <a:r>
              <a:rPr lang="tr-TR" sz="2000" dirty="0" smtClean="0">
                <a:solidFill>
                  <a:srgbClr val="99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DESTEKLENMESİ</a:t>
            </a:r>
            <a:endParaRPr lang="tr-TR" sz="2000" dirty="0">
              <a:solidFill>
                <a:srgbClr val="99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21813" y="2239997"/>
            <a:ext cx="6600451" cy="69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 fontScale="9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arcellus SC"/>
              <a:buNone/>
              <a:defRPr sz="48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tr-TR" sz="4000" b="1" dirty="0" smtClean="0">
                <a:solidFill>
                  <a:srgbClr val="990000"/>
                </a:solidFill>
              </a:rPr>
              <a:t>TARİHSEL SÜREÇTE ÇOCUK - 1 </a:t>
            </a:r>
            <a:endParaRPr lang="tr-TR" sz="4000" b="1" dirty="0">
              <a:solidFill>
                <a:srgbClr val="990000"/>
              </a:solidFill>
            </a:endParaRPr>
          </a:p>
        </p:txBody>
      </p:sp>
      <p:sp>
        <p:nvSpPr>
          <p:cNvPr id="6" name="Alt Başlık 2"/>
          <p:cNvSpPr txBox="1">
            <a:spLocks/>
          </p:cNvSpPr>
          <p:nvPr/>
        </p:nvSpPr>
        <p:spPr>
          <a:xfrm>
            <a:off x="1157879" y="4275962"/>
            <a:ext cx="4096283" cy="63686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2000" dirty="0" smtClean="0">
                <a:solidFill>
                  <a:srgbClr val="990000"/>
                </a:solidFill>
              </a:rPr>
              <a:t>Prof. Dr. Aysel Köksal Akyol </a:t>
            </a:r>
            <a:endParaRPr lang="tr-TR" sz="2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762916" y="477407"/>
            <a:ext cx="5511000" cy="383984"/>
          </a:xfrm>
        </p:spPr>
        <p:txBody>
          <a:bodyPr>
            <a:normAutofit/>
          </a:bodyPr>
          <a:lstStyle/>
          <a:p>
            <a:pPr algn="ctr"/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</a:rPr>
              <a:t>YARARLANILAN KAYNAKLAR</a:t>
            </a:r>
            <a:endParaRPr lang="tr-TR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İçerik Yer Tutucusu 2"/>
          <p:cNvSpPr>
            <a:spLocks noGrp="1"/>
          </p:cNvSpPr>
          <p:nvPr>
            <p:ph type="body" idx="1"/>
          </p:nvPr>
        </p:nvSpPr>
        <p:spPr>
          <a:xfrm>
            <a:off x="549964" y="959501"/>
            <a:ext cx="7825409" cy="3685386"/>
          </a:xfrm>
        </p:spPr>
        <p:txBody>
          <a:bodyPr numCol="2">
            <a:noAutofit/>
          </a:bodyPr>
          <a:lstStyle/>
          <a:p>
            <a:pPr marL="400050" lvl="1" indent="0">
              <a:buNone/>
            </a:pPr>
            <a:r>
              <a:rPr lang="tr-TR" sz="1050" dirty="0"/>
              <a:t>Akyüz, Y. (2004). Çocukluğun Tarihi Açısından Türk Eğitim Tarihine Genel Bir Bakış. M. </a:t>
            </a:r>
          </a:p>
          <a:p>
            <a:pPr marL="400050" lvl="1" indent="0">
              <a:buNone/>
            </a:pPr>
            <a:r>
              <a:rPr lang="tr-TR" sz="1050" dirty="0" err="1"/>
              <a:t>Ariés</a:t>
            </a:r>
            <a:r>
              <a:rPr lang="tr-TR" sz="1050" dirty="0"/>
              <a:t>, P. (1962) </a:t>
            </a:r>
            <a:r>
              <a:rPr lang="tr-TR" sz="1050" i="1" dirty="0" err="1"/>
              <a:t>Centuries</a:t>
            </a:r>
            <a:r>
              <a:rPr lang="tr-TR" sz="1050" i="1" dirty="0"/>
              <a:t> of </a:t>
            </a:r>
            <a:r>
              <a:rPr lang="tr-TR" sz="1050" i="1" dirty="0" err="1"/>
              <a:t>Childhood</a:t>
            </a:r>
            <a:r>
              <a:rPr lang="tr-TR" sz="1050" i="1" dirty="0"/>
              <a:t>, A </a:t>
            </a:r>
            <a:r>
              <a:rPr lang="tr-TR" sz="1050" i="1" dirty="0" err="1"/>
              <a:t>Social</a:t>
            </a:r>
            <a:r>
              <a:rPr lang="tr-TR" sz="1050" i="1" dirty="0"/>
              <a:t> </a:t>
            </a:r>
            <a:r>
              <a:rPr lang="tr-TR" sz="1050" i="1" dirty="0" err="1"/>
              <a:t>History</a:t>
            </a:r>
            <a:r>
              <a:rPr lang="tr-TR" sz="1050" i="1" dirty="0"/>
              <a:t> of </a:t>
            </a:r>
            <a:r>
              <a:rPr lang="tr-TR" sz="1050" i="1" dirty="0" err="1"/>
              <a:t>Family</a:t>
            </a:r>
            <a:r>
              <a:rPr lang="tr-TR" sz="1050" i="1" dirty="0"/>
              <a:t> Life</a:t>
            </a:r>
            <a:r>
              <a:rPr lang="tr-TR" sz="1050" dirty="0"/>
              <a:t>. New York: </a:t>
            </a:r>
            <a:r>
              <a:rPr lang="tr-TR" sz="1050" dirty="0" err="1"/>
              <a:t>Alfred</a:t>
            </a:r>
            <a:r>
              <a:rPr lang="tr-TR" sz="1050" dirty="0"/>
              <a:t> A. </a:t>
            </a:r>
            <a:r>
              <a:rPr lang="tr-TR" sz="1050" dirty="0" err="1"/>
              <a:t>Knopf</a:t>
            </a:r>
            <a:r>
              <a:rPr lang="tr-TR" sz="1050" dirty="0"/>
              <a:t>.</a:t>
            </a:r>
          </a:p>
          <a:p>
            <a:pPr marL="400050" lvl="1" indent="0">
              <a:buNone/>
            </a:pPr>
            <a:r>
              <a:rPr lang="tr-TR" sz="1050" dirty="0" err="1"/>
              <a:t>Başaranbilek</a:t>
            </a:r>
            <a:r>
              <a:rPr lang="tr-TR" sz="1050" dirty="0"/>
              <a:t>, E. (1994). Arkeolojik Eserlerde Çocuk. B. Onur (Yay. Haz.) </a:t>
            </a:r>
            <a:r>
              <a:rPr lang="tr-TR" sz="1050" i="1" dirty="0"/>
              <a:t>Toplumsal Tarihte Çocuk Sempozyum </a:t>
            </a:r>
            <a:r>
              <a:rPr lang="tr-TR" sz="1050" dirty="0"/>
              <a:t>içinde (</a:t>
            </a:r>
            <a:r>
              <a:rPr lang="tr-TR" sz="1050" dirty="0" err="1"/>
              <a:t>ss</a:t>
            </a:r>
            <a:r>
              <a:rPr lang="tr-TR" sz="1050" dirty="0"/>
              <a:t>. 44-54). İstanbul: Tarih Vakfı Yurt Yayınları.</a:t>
            </a:r>
          </a:p>
          <a:p>
            <a:pPr marL="400050" lvl="1" indent="0">
              <a:buNone/>
            </a:pPr>
            <a:r>
              <a:rPr lang="tr-TR" sz="1050" dirty="0"/>
              <a:t>Doğan, İ. (2000).</a:t>
            </a:r>
            <a:r>
              <a:rPr lang="tr-TR" sz="1050" i="1" dirty="0"/>
              <a:t> Akıllı Küçük. Çocuk Kültürü ve Çocuk Hakları Üzerine </a:t>
            </a:r>
            <a:r>
              <a:rPr lang="tr-TR" sz="1050" i="1" dirty="0" err="1"/>
              <a:t>Sosyo</a:t>
            </a:r>
            <a:r>
              <a:rPr lang="tr-TR" sz="1050" i="1" dirty="0"/>
              <a:t>-Kültürel Bir İnceleme</a:t>
            </a:r>
            <a:r>
              <a:rPr lang="tr-TR" sz="1050" dirty="0"/>
              <a:t>. Sistem Yayıncılık: İstanbul.</a:t>
            </a:r>
          </a:p>
          <a:p>
            <a:pPr marL="400050" lvl="1" indent="0">
              <a:buNone/>
            </a:pPr>
            <a:r>
              <a:rPr lang="tr-TR" sz="1050" dirty="0" err="1"/>
              <a:t>Elkind</a:t>
            </a:r>
            <a:r>
              <a:rPr lang="tr-TR" sz="1050" dirty="0"/>
              <a:t>, D. (1999). </a:t>
            </a:r>
            <a:r>
              <a:rPr lang="tr-TR" sz="1050" i="1" dirty="0"/>
              <a:t>Çocuk ve Toplum.</a:t>
            </a:r>
            <a:r>
              <a:rPr lang="tr-TR" sz="1050" dirty="0"/>
              <a:t> (çev. D. Öngen). Ankara: A. Ü. ÇOKAUM Yay., No:3</a:t>
            </a:r>
          </a:p>
          <a:p>
            <a:pPr marL="400050" lvl="1" indent="0">
              <a:buNone/>
            </a:pPr>
            <a:r>
              <a:rPr lang="tr-TR" sz="1050" dirty="0" err="1"/>
              <a:t>Elkind</a:t>
            </a:r>
            <a:r>
              <a:rPr lang="tr-TR" sz="1050" dirty="0"/>
              <a:t>, D. (2001). Değişen Dünyada Çocuk Yetiştirme ve Eğitim</a:t>
            </a:r>
            <a:r>
              <a:rPr lang="tr-TR" sz="1050" b="1" dirty="0"/>
              <a:t>. </a:t>
            </a:r>
            <a:r>
              <a:rPr lang="tr-TR" sz="1050" dirty="0"/>
              <a:t>B. Onur (Ed.), </a:t>
            </a:r>
            <a:r>
              <a:rPr lang="tr-TR" sz="1050" i="1" dirty="0"/>
              <a:t>Dünyada ve Türkiye'de Değişen Çocukluk.</a:t>
            </a:r>
            <a:r>
              <a:rPr lang="tr-TR" sz="1050" dirty="0"/>
              <a:t> </a:t>
            </a:r>
            <a:r>
              <a:rPr lang="tr-TR" sz="1050" i="1" dirty="0"/>
              <a:t>III. Ulusal Çocuk Kültürü Kongresi Bildirileri </a:t>
            </a:r>
            <a:r>
              <a:rPr lang="tr-TR" sz="1050" dirty="0"/>
              <a:t>içinde</a:t>
            </a:r>
            <a:r>
              <a:rPr lang="tr-TR" sz="1050" i="1" dirty="0"/>
              <a:t> </a:t>
            </a:r>
            <a:r>
              <a:rPr lang="tr-TR" sz="1050" dirty="0"/>
              <a:t>(</a:t>
            </a:r>
            <a:r>
              <a:rPr lang="tr-TR" sz="1050" dirty="0" err="1"/>
              <a:t>ss</a:t>
            </a:r>
            <a:r>
              <a:rPr lang="tr-TR" sz="1050" dirty="0"/>
              <a:t>. 15-25). Ankara: Ankara Üniversitesi Basımevi</a:t>
            </a:r>
          </a:p>
          <a:p>
            <a:pPr marL="400050" lvl="1" indent="0">
              <a:buNone/>
            </a:pPr>
            <a:r>
              <a:rPr lang="tr-TR" sz="1050" dirty="0"/>
              <a:t>Ercan, H. (2005). Çocukluk Felsefesi. </a:t>
            </a:r>
            <a:r>
              <a:rPr lang="tr-TR" sz="1050" i="1" dirty="0" err="1"/>
              <a:t>Kebikeç</a:t>
            </a:r>
            <a:r>
              <a:rPr lang="tr-TR" sz="1050" i="1" dirty="0"/>
              <a:t> İnsan Bilimleri İçin Kaynak Araştırmaları Dergisi, (</a:t>
            </a:r>
            <a:r>
              <a:rPr lang="tr-TR" sz="1050" dirty="0"/>
              <a:t>19), (</a:t>
            </a:r>
            <a:r>
              <a:rPr lang="tr-TR" sz="1050" dirty="0" err="1"/>
              <a:t>ss</a:t>
            </a:r>
            <a:r>
              <a:rPr lang="tr-TR" sz="1050" dirty="0"/>
              <a:t>. 113-120). </a:t>
            </a:r>
          </a:p>
          <a:p>
            <a:pPr marL="400050" lvl="1" indent="0">
              <a:buNone/>
            </a:pPr>
            <a:r>
              <a:rPr lang="tr-TR" sz="1050" dirty="0"/>
              <a:t>İnal, K. (2007). </a:t>
            </a:r>
            <a:r>
              <a:rPr lang="tr-TR" sz="1050" i="1" dirty="0"/>
              <a:t>Çocuğun Örselenen Dünyası</a:t>
            </a:r>
            <a:r>
              <a:rPr lang="tr-TR" sz="1050" dirty="0"/>
              <a:t>. Ankara: </a:t>
            </a:r>
            <a:r>
              <a:rPr lang="tr-TR" sz="1050" dirty="0" err="1"/>
              <a:t>Sobil</a:t>
            </a:r>
            <a:r>
              <a:rPr lang="tr-TR" sz="1050" dirty="0"/>
              <a:t> Yayınları.</a:t>
            </a:r>
          </a:p>
          <a:p>
            <a:pPr marL="400050" lvl="1" indent="0">
              <a:buNone/>
            </a:pPr>
            <a:r>
              <a:rPr lang="tr-TR" sz="1050" dirty="0" err="1"/>
              <a:t>Jenkins</a:t>
            </a:r>
            <a:r>
              <a:rPr lang="tr-TR" sz="1050" dirty="0"/>
              <a:t>, I. (1989). </a:t>
            </a:r>
            <a:r>
              <a:rPr lang="tr-TR" sz="1050" i="1" dirty="0"/>
              <a:t>Antik Devirde Çocuk Eğitimi.</a:t>
            </a:r>
            <a:r>
              <a:rPr lang="tr-TR" sz="1050" dirty="0"/>
              <a:t> (çev. H. Malay). İstanbul: Arkeoloji ve Sanat Yayınları</a:t>
            </a:r>
          </a:p>
          <a:p>
            <a:pPr marL="400050" lvl="1" indent="0">
              <a:buNone/>
            </a:pPr>
            <a:r>
              <a:rPr lang="tr-TR" sz="1050" dirty="0"/>
              <a:t>Kartal, H. (2008). </a:t>
            </a:r>
            <a:r>
              <a:rPr lang="tr-TR" sz="1050" i="1" dirty="0"/>
              <a:t>Geçmişten Günümüze Erken Çocukluk Eğitimi Uygulamaları</a:t>
            </a:r>
            <a:r>
              <a:rPr lang="tr-TR" sz="1050" dirty="0"/>
              <a:t>. Bursa: Ezgi Kitabevi</a:t>
            </a:r>
          </a:p>
          <a:p>
            <a:pPr marL="400050" lvl="1" indent="0">
              <a:buNone/>
            </a:pPr>
            <a:r>
              <a:rPr lang="tr-TR" sz="1050" dirty="0" err="1"/>
              <a:t>Morrison</a:t>
            </a:r>
            <a:r>
              <a:rPr lang="tr-TR" sz="1050" dirty="0"/>
              <a:t>, S. G. (2004). </a:t>
            </a:r>
            <a:r>
              <a:rPr lang="tr-TR" sz="1050" i="1" dirty="0" err="1"/>
              <a:t>Early</a:t>
            </a:r>
            <a:r>
              <a:rPr lang="tr-TR" sz="1050" i="1" dirty="0"/>
              <a:t> </a:t>
            </a:r>
            <a:r>
              <a:rPr lang="tr-TR" sz="1050" i="1" dirty="0" err="1"/>
              <a:t>Childhood</a:t>
            </a:r>
            <a:r>
              <a:rPr lang="tr-TR" sz="1050" i="1" dirty="0"/>
              <a:t> </a:t>
            </a:r>
            <a:r>
              <a:rPr lang="tr-TR" sz="1050" i="1" dirty="0" err="1"/>
              <a:t>Education</a:t>
            </a:r>
            <a:r>
              <a:rPr lang="tr-TR" sz="1050" i="1" dirty="0"/>
              <a:t> </a:t>
            </a:r>
            <a:r>
              <a:rPr lang="tr-TR" sz="1050" i="1" dirty="0" err="1"/>
              <a:t>Today</a:t>
            </a:r>
            <a:r>
              <a:rPr lang="tr-TR" sz="1050" i="1" dirty="0"/>
              <a:t>,</a:t>
            </a:r>
            <a:r>
              <a:rPr lang="tr-TR" sz="1050" dirty="0"/>
              <a:t> (9th Ed.). USA: </a:t>
            </a:r>
            <a:r>
              <a:rPr lang="tr-TR" sz="1050" dirty="0" err="1"/>
              <a:t>Pearson</a:t>
            </a:r>
            <a:r>
              <a:rPr lang="tr-TR" sz="1050" dirty="0"/>
              <a:t> </a:t>
            </a:r>
            <a:r>
              <a:rPr lang="tr-TR" sz="1050" dirty="0" err="1"/>
              <a:t>Education</a:t>
            </a:r>
            <a:r>
              <a:rPr lang="tr-TR" sz="1050" dirty="0"/>
              <a:t>.</a:t>
            </a:r>
          </a:p>
          <a:p>
            <a:pPr marL="400050" lvl="1" indent="0">
              <a:buNone/>
            </a:pPr>
            <a:r>
              <a:rPr lang="tr-TR" sz="1050" dirty="0"/>
              <a:t>Mutluay, N. (2010). </a:t>
            </a:r>
            <a:r>
              <a:rPr lang="tr-TR" sz="1050" i="1" dirty="0"/>
              <a:t>Eski Yakın Doğu Toplumlarında Çocuk.</a:t>
            </a:r>
            <a:r>
              <a:rPr lang="tr-TR" sz="1050" dirty="0"/>
              <a:t> Ankara: </a:t>
            </a:r>
            <a:r>
              <a:rPr lang="tr-TR" sz="1050" dirty="0" err="1"/>
              <a:t>Alter</a:t>
            </a:r>
            <a:r>
              <a:rPr lang="tr-TR" sz="1050" dirty="0"/>
              <a:t> Yayıncılık.</a:t>
            </a:r>
          </a:p>
          <a:p>
            <a:pPr marL="400050" lvl="1" indent="0">
              <a:buNone/>
            </a:pPr>
            <a:r>
              <a:rPr lang="tr-TR" sz="1050" dirty="0"/>
              <a:t>Onur, B. (2005a). Çocukluğun Dünü ve Bugünü. </a:t>
            </a:r>
            <a:r>
              <a:rPr lang="tr-TR" sz="1050" i="1" dirty="0" err="1"/>
              <a:t>Kebikeç</a:t>
            </a:r>
            <a:r>
              <a:rPr lang="tr-TR" sz="1050" i="1" dirty="0"/>
              <a:t> İnsan Bilimleri İçin Kaynak Araştırmaları Dergisi, (</a:t>
            </a:r>
            <a:r>
              <a:rPr lang="tr-TR" sz="1050" dirty="0"/>
              <a:t>19) (ss.99-112)</a:t>
            </a:r>
          </a:p>
          <a:p>
            <a:pPr marL="400050" lvl="1" indent="0">
              <a:buNone/>
            </a:pPr>
            <a:r>
              <a:rPr lang="tr-TR" sz="1050" dirty="0"/>
              <a:t>Onur, B. (2005b). Türkiy</a:t>
            </a:r>
            <a:r>
              <a:rPr lang="tr-TR" sz="1050" i="1" dirty="0"/>
              <a:t>e’de Çocukluğun Tarihi. </a:t>
            </a:r>
            <a:r>
              <a:rPr lang="tr-TR" sz="1050" dirty="0"/>
              <a:t>Ankara:</a:t>
            </a:r>
            <a:r>
              <a:rPr lang="tr-TR" sz="1050" i="1" dirty="0"/>
              <a:t> </a:t>
            </a:r>
            <a:r>
              <a:rPr lang="tr-TR" sz="1050" dirty="0"/>
              <a:t>İmge Kitabevi.</a:t>
            </a:r>
          </a:p>
          <a:p>
            <a:pPr marL="400050" lvl="1" indent="0">
              <a:buNone/>
            </a:pPr>
            <a:r>
              <a:rPr lang="tr-TR" sz="1050" dirty="0"/>
              <a:t>Öztan, G. G. (2011). </a:t>
            </a:r>
            <a:r>
              <a:rPr lang="tr-TR" sz="1050" i="1" dirty="0"/>
              <a:t>Türkiye’de Çocukluğun Politik İnşası.</a:t>
            </a:r>
            <a:r>
              <a:rPr lang="tr-TR" sz="1050" dirty="0"/>
              <a:t> İstanbul: İstanbul Bilgi Üniversitesi Yayınları.</a:t>
            </a:r>
          </a:p>
          <a:p>
            <a:pPr marL="400050" lvl="1" indent="0">
              <a:buNone/>
            </a:pPr>
            <a:r>
              <a:rPr lang="tr-TR" sz="1050" dirty="0"/>
              <a:t>Platon (1999). </a:t>
            </a:r>
            <a:r>
              <a:rPr lang="tr-TR" sz="1050" i="1" dirty="0"/>
              <a:t>Devlet. </a:t>
            </a:r>
            <a:r>
              <a:rPr lang="tr-TR" sz="1050" dirty="0"/>
              <a:t>(çev. S. Eyüboğlu ve M.A. </a:t>
            </a:r>
            <a:r>
              <a:rPr lang="tr-TR" sz="1050" dirty="0" err="1"/>
              <a:t>Cimcoz</a:t>
            </a:r>
            <a:r>
              <a:rPr lang="tr-TR" sz="1050" dirty="0"/>
              <a:t>). İstanbul: Türkiye İş Bankası Kültür Yayınları.</a:t>
            </a:r>
          </a:p>
          <a:p>
            <a:pPr marL="400050" lvl="1" indent="0">
              <a:buNone/>
            </a:pPr>
            <a:r>
              <a:rPr lang="tr-TR" sz="1050" dirty="0" err="1"/>
              <a:t>Postman</a:t>
            </a:r>
            <a:r>
              <a:rPr lang="tr-TR" sz="1050" dirty="0"/>
              <a:t>, N. (1995). </a:t>
            </a:r>
            <a:r>
              <a:rPr lang="tr-TR" sz="1050" i="1" dirty="0"/>
              <a:t>Çocukluğun Yok Oluşu. </a:t>
            </a:r>
            <a:r>
              <a:rPr lang="tr-TR" sz="1050" dirty="0"/>
              <a:t>(çev. K. İnal). Ankara: İmge Kitabevi.</a:t>
            </a:r>
          </a:p>
          <a:p>
            <a:pPr marL="400050" lvl="1" indent="0">
              <a:buNone/>
            </a:pPr>
            <a:r>
              <a:rPr lang="tr-TR" sz="1050" dirty="0" err="1"/>
              <a:t>Trawick</a:t>
            </a:r>
            <a:r>
              <a:rPr lang="tr-TR" sz="1050" dirty="0"/>
              <a:t> Smith, J. (2013). </a:t>
            </a:r>
            <a:r>
              <a:rPr lang="tr-TR" sz="1050" i="1" dirty="0"/>
              <a:t>Erken Çocukluk Döneminde Gelişim. Çok Kültürlü Bir Bakış Açısı. (</a:t>
            </a:r>
            <a:r>
              <a:rPr lang="tr-TR" sz="1050" dirty="0"/>
              <a:t>5. Baskı) (Çev. Ed. B. Akman). Nobel Yayıncılık: Ankara.</a:t>
            </a:r>
          </a:p>
          <a:p>
            <a:pPr marL="400050" lvl="1" indent="0">
              <a:buNone/>
            </a:pPr>
            <a:r>
              <a:rPr lang="tr-TR" sz="1050" dirty="0"/>
              <a:t>Yavuzer, H. (2004). Ülkemizde Çocuğun Dünü, Bugünü ve Geleceğine İlişkin Değerlendirmeler. M. Artar (Yay. Haz.) </a:t>
            </a:r>
            <a:r>
              <a:rPr lang="tr-TR" sz="1050" i="1" dirty="0" err="1"/>
              <a:t>Disiplinlerarası</a:t>
            </a:r>
            <a:r>
              <a:rPr lang="tr-TR" sz="1050" i="1" dirty="0"/>
              <a:t> Bakışla Türkiye’de Çocukluk. 4. Ulusal Çocuk Kültürü Kongresi </a:t>
            </a:r>
            <a:r>
              <a:rPr lang="tr-TR" sz="1050" dirty="0"/>
              <a:t>içinde (</a:t>
            </a:r>
            <a:r>
              <a:rPr lang="tr-TR" sz="1050" dirty="0" err="1"/>
              <a:t>ss</a:t>
            </a:r>
            <a:r>
              <a:rPr lang="tr-TR" sz="1050" dirty="0"/>
              <a:t>. 255-258). Ankara: A. Ü. ÇOKAUM Yay., No:11</a:t>
            </a:r>
          </a:p>
        </p:txBody>
      </p:sp>
    </p:spTree>
    <p:extLst>
      <p:ext uri="{BB962C8B-B14F-4D97-AF65-F5344CB8AC3E}">
        <p14:creationId xmlns:p14="http://schemas.microsoft.com/office/powerpoint/2010/main" val="2508368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514733" y="2377907"/>
            <a:ext cx="5511000" cy="437899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Bu günlük bu kadar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tr-TR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548025" y="285148"/>
            <a:ext cx="4626949" cy="43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ANTİK ÇAĞDA ÇOCUK İMGESİ</a:t>
            </a:r>
            <a:endParaRPr lang="tr-TR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200690" y="861391"/>
            <a:ext cx="5321617" cy="402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⬗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⬗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⬗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●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○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■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●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○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■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Babil’de kızların ve erkeklerin altı yaşında okula gittikleri bilinmektedir.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Kitapları tuğla,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Yazı araçları kamış ve nemli kil olmasına karşın yoksul çocuklar da eğitimden yararlanmışlardır.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accent4">
                    <a:lumMod val="50000"/>
                  </a:schemeClr>
                </a:solidFill>
              </a:rPr>
              <a:t>Eski Roma’da kız ve erkek çocuklar disiplinin katı olduğu ve okuma yazmayı kamış kalemle ve balmumu tabletle öğrendikleri okullara gitmişlerdir.</a:t>
            </a:r>
          </a:p>
          <a:p>
            <a:endParaRPr lang="tr-TR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408791" y="1942146"/>
            <a:ext cx="5629835" cy="159712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Antik çağda çocuklar müzik ve spor eğitimi almışlar.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İyi </a:t>
            </a:r>
            <a:r>
              <a:rPr lang="tr-TR" sz="2000" dirty="0">
                <a:solidFill>
                  <a:schemeClr val="accent4">
                    <a:lumMod val="50000"/>
                  </a:schemeClr>
                </a:solidFill>
              </a:rPr>
              <a:t>bir vatandaş olmanın gereği okuma yazma öğretimine önem verilmiştir.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543340" y="337932"/>
            <a:ext cx="5095460" cy="56984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ANTİK ÇAĞDA ÇOCUK İMGESİ</a:t>
            </a:r>
            <a:endParaRPr lang="tr-T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2"/>
          <p:cNvSpPr txBox="1">
            <a:spLocks/>
          </p:cNvSpPr>
          <p:nvPr/>
        </p:nvSpPr>
        <p:spPr>
          <a:xfrm>
            <a:off x="395625" y="1672580"/>
            <a:ext cx="5228135" cy="264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EB Garamond"/>
              <a:buNone/>
              <a:defRPr sz="24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EB Garamond"/>
              <a:buNone/>
              <a:defRPr sz="3000" b="0" i="0" u="none" strike="noStrike" cap="none">
                <a:solidFill>
                  <a:schemeClr val="accent3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Platon </a:t>
            </a:r>
            <a:r>
              <a:rPr lang="tr-TR" sz="2000" dirty="0" smtClean="0">
                <a:solidFill>
                  <a:srgbClr val="9900CC"/>
                </a:solidFill>
              </a:rPr>
              <a:t>çocukların </a:t>
            </a:r>
            <a:r>
              <a:rPr lang="tr-TR" sz="2000" dirty="0" smtClean="0">
                <a:solidFill>
                  <a:srgbClr val="9900CC"/>
                </a:solidFill>
              </a:rPr>
              <a:t>eğitimleri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ile </a:t>
            </a: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ilgili düşüncelerini kitabında açıklanmıştır. </a:t>
            </a:r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Bizans döneminde, bazı mozaikler üzerinde görülen;</a:t>
            </a:r>
          </a:p>
          <a:p>
            <a:pPr marL="990600" lvl="1" indent="-45720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Çember çeviren çocuk, kaz güden çocuk gibi betimlemeler, </a:t>
            </a:r>
          </a:p>
          <a:p>
            <a:pPr marL="990600" lvl="1" indent="-457200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Dama ve dokuztaş oyunu ile ilgili çizimler</a:t>
            </a:r>
          </a:p>
          <a:p>
            <a:pPr marL="457200" lvl="1" indent="0"/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oyun ve oyuncak tarihini ile ilgili bilgiler verirler.</a:t>
            </a:r>
          </a:p>
          <a:p>
            <a:endParaRPr lang="tr-T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395625" y="391165"/>
            <a:ext cx="5687123" cy="437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ANTİK ÇAĞDA ÇOCUK İMGESİ</a:t>
            </a:r>
            <a:endParaRPr lang="tr-TR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437945" y="1554011"/>
            <a:ext cx="4682694" cy="2297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Oğuz Kağan Destanı gibi Türk destanlarında da çocukluğun tarihi ile ilgili bilgiler vardır.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Hunlarda çocuklar küçükken;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at niyetiyle koyunlara biner,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kuşları ve fareleri okla vurmaya çalışır,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chemeClr val="accent4">
                    <a:lumMod val="50000"/>
                  </a:schemeClr>
                </a:solidFill>
              </a:rPr>
              <a:t>ava götürülürlerdi. </a:t>
            </a:r>
          </a:p>
          <a:p>
            <a:endParaRPr lang="tr-TR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tr-TR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678865" y="265043"/>
            <a:ext cx="5831573" cy="430541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ANTİK ÇAĞDA ÇOCUK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İMGESİ</a:t>
            </a:r>
            <a:endParaRPr lang="tr-TR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270800" y="1226306"/>
            <a:ext cx="5645427" cy="64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arcellus SC"/>
              <a:buNone/>
              <a:defRPr sz="2400" b="0" i="0" u="none" strike="noStrike" cap="none">
                <a:solidFill>
                  <a:schemeClr val="dk1"/>
                </a:solidFill>
                <a:latin typeface="Marcellus SC"/>
                <a:ea typeface="Marcellus SC"/>
                <a:cs typeface="Marcellus SC"/>
                <a:sym typeface="Marcellus SC"/>
              </a:defRPr>
            </a:lvl9pPr>
          </a:lstStyle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ORTAÇAĞDA ÇOCUK İMGESİ</a:t>
            </a:r>
            <a:r>
              <a:rPr lang="tr-T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/>
            </a:r>
            <a:br>
              <a:rPr lang="tr-TR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</a:br>
            <a:endParaRPr lang="tr-T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03922" y="2424680"/>
            <a:ext cx="5072465" cy="1040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⬗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⬗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⬗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●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○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■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●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○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EB Garamond"/>
              <a:buChar char="■"/>
              <a:defRPr sz="20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z="2400" dirty="0" smtClean="0"/>
              <a:t>Ortaçağda çocuklar minyatür yetişkinler olarak </a:t>
            </a:r>
            <a:r>
              <a:rPr lang="tr-TR" sz="2400" dirty="0" smtClean="0">
                <a:solidFill>
                  <a:schemeClr val="accent4">
                    <a:lumMod val="50000"/>
                  </a:schemeClr>
                </a:solidFill>
              </a:rPr>
              <a:t>görülüyordu.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tr-T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3511" y="1197847"/>
            <a:ext cx="3330900" cy="3330900"/>
          </a:xfrm>
          <a:prstGeom prst="snip2DiagRect">
            <a:avLst>
              <a:gd name="adj1" fmla="val 0"/>
              <a:gd name="adj2" fmla="val 7545"/>
            </a:avLst>
          </a:prstGeom>
          <a:noFill/>
          <a:ln w="762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28575" dist="19050" dir="5400000" algn="bl" rotWithShape="0">
              <a:schemeClr val="dk1">
                <a:alpha val="6000"/>
              </a:schemeClr>
            </a:outerShdw>
          </a:effectLst>
        </p:spPr>
      </p:pic>
      <p:sp>
        <p:nvSpPr>
          <p:cNvPr id="119" name="Google Shape;119;p21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270800" y="979186"/>
            <a:ext cx="5136087" cy="386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⬗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●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○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EB Garamond"/>
              <a:buChar char="■"/>
              <a:defRPr sz="24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tr-TR" sz="2000" dirty="0" smtClean="0">
                <a:solidFill>
                  <a:srgbClr val="6600CC"/>
                </a:solidFill>
              </a:rPr>
              <a:t>Farabi</a:t>
            </a:r>
            <a:r>
              <a:rPr lang="tr-TR" sz="2000" dirty="0" smtClean="0"/>
              <a:t> </a:t>
            </a:r>
            <a:r>
              <a:rPr lang="tr-TR" sz="2000" dirty="0" smtClean="0"/>
              <a:t>çocukların güçlü karar verme yeteneğine ve sorumluluk duygusuna sahip olarak yetiştirilmesi gerektiğini söylemiştir. </a:t>
            </a:r>
            <a:endParaRPr lang="tr-TR" sz="2000" dirty="0" smtClean="0"/>
          </a:p>
          <a:p>
            <a:r>
              <a:rPr lang="tr-TR" sz="2000" dirty="0" err="1" smtClean="0">
                <a:solidFill>
                  <a:srgbClr val="6600CC"/>
                </a:solidFill>
              </a:rPr>
              <a:t>İbni</a:t>
            </a:r>
            <a:r>
              <a:rPr lang="tr-TR" sz="2000" dirty="0" smtClean="0">
                <a:solidFill>
                  <a:srgbClr val="6600CC"/>
                </a:solidFill>
              </a:rPr>
              <a:t> </a:t>
            </a:r>
            <a:r>
              <a:rPr lang="tr-TR" sz="2000" dirty="0" smtClean="0">
                <a:solidFill>
                  <a:srgbClr val="6600CC"/>
                </a:solidFill>
              </a:rPr>
              <a:t>Sina </a:t>
            </a:r>
            <a:r>
              <a:rPr lang="tr-TR" sz="2000" dirty="0" smtClean="0"/>
              <a:t>yeni doğan çocukların bakımı, hastalıkları ve tedavileri hakkında ayrıntılı bilgiler vererek, kötü huylar edinmeden eğitimine başlamanın gerekli olduğunu ifade etmiştir.  </a:t>
            </a:r>
          </a:p>
          <a:p>
            <a:endParaRPr lang="tr-TR" sz="2000" dirty="0" smtClean="0"/>
          </a:p>
          <a:p>
            <a:endParaRPr lang="tr-TR" sz="2000" dirty="0"/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-106017" y="412178"/>
            <a:ext cx="6631172" cy="455724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ORTAÇAĞDA ÇOCUK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İMGESİ</a:t>
            </a:r>
            <a:endParaRPr lang="tr-T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sldNum" idx="12"/>
          </p:nvPr>
        </p:nvSpPr>
        <p:spPr>
          <a:xfrm>
            <a:off x="270800" y="4882950"/>
            <a:ext cx="8614500" cy="26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8" name="Unvan 1"/>
          <p:cNvSpPr>
            <a:spLocks noGrp="1"/>
          </p:cNvSpPr>
          <p:nvPr>
            <p:ph type="title"/>
          </p:nvPr>
        </p:nvSpPr>
        <p:spPr>
          <a:xfrm>
            <a:off x="1262463" y="511097"/>
            <a:ext cx="6631172" cy="50993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ORTAÇAĞDA ÇOCUK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İMGESİ</a:t>
            </a:r>
            <a:endParaRPr lang="tr-T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İçerik Yer Tutucusu 2"/>
          <p:cNvSpPr txBox="1">
            <a:spLocks/>
          </p:cNvSpPr>
          <p:nvPr/>
        </p:nvSpPr>
        <p:spPr>
          <a:xfrm>
            <a:off x="666974" y="1398596"/>
            <a:ext cx="7670065" cy="2302035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7030A0"/>
                </a:solidFill>
              </a:rPr>
              <a:t>On </a:t>
            </a:r>
            <a:r>
              <a:rPr lang="tr-TR" sz="2000" dirty="0">
                <a:solidFill>
                  <a:srgbClr val="7030A0"/>
                </a:solidFill>
              </a:rPr>
              <a:t>dördüncü </a:t>
            </a:r>
            <a:r>
              <a:rPr lang="tr-TR" sz="2000" dirty="0"/>
              <a:t>yüzyıldan sonra çocuğu </a:t>
            </a:r>
            <a:r>
              <a:rPr lang="tr-TR" sz="2000" dirty="0" smtClean="0"/>
              <a:t>ve çocukluğu tanımlayıcı bir dil gelişmeye başlamıştır.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srgbClr val="7030A0"/>
                </a:solidFill>
              </a:rPr>
              <a:t>On beşinci </a:t>
            </a:r>
            <a:r>
              <a:rPr lang="tr-TR" sz="2000" dirty="0" smtClean="0"/>
              <a:t>yüzyılda matbaanın icadıyla yetişkinlerin dünyası hızla değişmiştir.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/>
              <a:t>Bu icat ile yazılı eserleri okuyabilmek için okulda eğitim alma zorunluluğu ortaya çıkmıştır. </a:t>
            </a:r>
          </a:p>
          <a:p>
            <a:endParaRPr lang="tr-TR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4" name="Dikdörtgen 3"/>
          <p:cNvSpPr/>
          <p:nvPr/>
        </p:nvSpPr>
        <p:spPr>
          <a:xfrm>
            <a:off x="714703" y="2049517"/>
            <a:ext cx="77251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Bu dönemden itibaren, küçük çocukların okullarda eğitimi gerçekleşmiş ve bu gelişme çocukluk kavramının gündeme gelmesine neden olmuştur.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/>
              <a:t>Çocukluk; kendine özgü özellikleri olan bir dönem olarak görülmeye başlanmıştır.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1725184" y="578170"/>
            <a:ext cx="5511000" cy="7755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ORTAÇAĞDA ÇOCUK </a:t>
            </a:r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İMGESİ</a:t>
            </a:r>
            <a:endParaRPr lang="tr-TR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2885327"/>
      </p:ext>
    </p:extLst>
  </p:cSld>
  <p:clrMapOvr>
    <a:masterClrMapping/>
  </p:clrMapOvr>
</p:sld>
</file>

<file path=ppt/theme/theme1.xml><?xml version="1.0" encoding="utf-8"?>
<a:theme xmlns:a="http://schemas.openxmlformats.org/drawingml/2006/main" name="Reignier template">
  <a:themeElements>
    <a:clrScheme name="Custom 347">
      <a:dk1>
        <a:srgbClr val="413724"/>
      </a:dk1>
      <a:lt1>
        <a:srgbClr val="FFFFFF"/>
      </a:lt1>
      <a:dk2>
        <a:srgbClr val="E5DCCA"/>
      </a:dk2>
      <a:lt2>
        <a:srgbClr val="B0A491"/>
      </a:lt2>
      <a:accent1>
        <a:srgbClr val="FFDF94"/>
      </a:accent1>
      <a:accent2>
        <a:srgbClr val="E0B85D"/>
      </a:accent2>
      <a:accent3>
        <a:srgbClr val="CF9472"/>
      </a:accent3>
      <a:accent4>
        <a:srgbClr val="727B65"/>
      </a:accent4>
      <a:accent5>
        <a:srgbClr val="B4C0CC"/>
      </a:accent5>
      <a:accent6>
        <a:srgbClr val="95AECD"/>
      </a:accent6>
      <a:hlink>
        <a:srgbClr val="7A674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828</Words>
  <Application>Microsoft Office PowerPoint</Application>
  <PresentationFormat>Ekran Gösterisi (16:9)</PresentationFormat>
  <Paragraphs>66</Paragraphs>
  <Slides>11</Slides>
  <Notes>8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9" baseType="lpstr">
      <vt:lpstr>Calibri</vt:lpstr>
      <vt:lpstr>Frank Ruhl Libre</vt:lpstr>
      <vt:lpstr>EB Garamond</vt:lpstr>
      <vt:lpstr>Arial</vt:lpstr>
      <vt:lpstr>Wingdings</vt:lpstr>
      <vt:lpstr>Times New Roman</vt:lpstr>
      <vt:lpstr>Marcellus SC</vt:lpstr>
      <vt:lpstr>Reignier template</vt:lpstr>
      <vt:lpstr>PowerPoint Sunusu</vt:lpstr>
      <vt:lpstr>PowerPoint Sunusu</vt:lpstr>
      <vt:lpstr>PowerPoint Sunusu</vt:lpstr>
      <vt:lpstr>PowerPoint Sunusu</vt:lpstr>
      <vt:lpstr>ANTİK ÇAĞDA ÇOCUK İMGESİ</vt:lpstr>
      <vt:lpstr>PowerPoint Sunusu</vt:lpstr>
      <vt:lpstr>ORTAÇAĞDA ÇOCUK İMGESİ</vt:lpstr>
      <vt:lpstr>ORTAÇAĞDA ÇOCUK İMGESİ</vt:lpstr>
      <vt:lpstr>ORTAÇAĞDA ÇOCUK İMGESİ</vt:lpstr>
      <vt:lpstr>YARARLANILAN KAYNAKLAR</vt:lpstr>
      <vt:lpstr>Bu günlük bu kadar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23</cp:revision>
  <dcterms:modified xsi:type="dcterms:W3CDTF">2021-03-15T22:04:43Z</dcterms:modified>
</cp:coreProperties>
</file>