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4" r:id="rId1"/>
  </p:sldMasterIdLst>
  <p:sldIdLst>
    <p:sldId id="266" r:id="rId2"/>
    <p:sldId id="256" r:id="rId3"/>
    <p:sldId id="258" r:id="rId4"/>
    <p:sldId id="269" r:id="rId5"/>
    <p:sldId id="270" r:id="rId6"/>
    <p:sldId id="257" r:id="rId7"/>
    <p:sldId id="259" r:id="rId8"/>
    <p:sldId id="260" r:id="rId9"/>
    <p:sldId id="267" r:id="rId10"/>
    <p:sldId id="262" r:id="rId11"/>
    <p:sldId id="263" r:id="rId12"/>
    <p:sldId id="264" r:id="rId13"/>
    <p:sldId id="265" r:id="rId14"/>
    <p:sldId id="268" r:id="rId15"/>
    <p:sldId id="271" r:id="rId16"/>
    <p:sldId id="272" r:id="rId17"/>
    <p:sldId id="273" r:id="rId18"/>
    <p:sldId id="275" r:id="rId19"/>
    <p:sldId id="280" r:id="rId20"/>
    <p:sldId id="281" r:id="rId21"/>
    <p:sldId id="276"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62" autoAdjust="0"/>
    <p:restoredTop sz="94660"/>
  </p:normalViewPr>
  <p:slideViewPr>
    <p:cSldViewPr snapToGrid="0">
      <p:cViewPr varScale="1">
        <p:scale>
          <a:sx n="73" d="100"/>
          <a:sy n="73" d="100"/>
        </p:scale>
        <p:origin x="57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7EA18DDD-355C-43CB-AA0A-A0BAB82D7E23}" type="datetimeFigureOut">
              <a:rPr lang="tr-TR" smtClean="0"/>
              <a:t>29.04.2020</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0BC42E5-87CF-4C25-986B-1865A5B23386}" type="slidenum">
              <a:rPr lang="tr-TR" smtClean="0"/>
              <a:t>‹#›</a:t>
            </a:fld>
            <a:endParaRPr lang="tr-TR"/>
          </a:p>
        </p:txBody>
      </p:sp>
    </p:spTree>
    <p:extLst>
      <p:ext uri="{BB962C8B-B14F-4D97-AF65-F5344CB8AC3E}">
        <p14:creationId xmlns:p14="http://schemas.microsoft.com/office/powerpoint/2010/main" val="2753132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EA18DDD-355C-43CB-AA0A-A0BAB82D7E23}" type="datetimeFigureOut">
              <a:rPr lang="tr-TR" smtClean="0"/>
              <a:t>29.04.2020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0BC42E5-87CF-4C25-986B-1865A5B23386}" type="slidenum">
              <a:rPr lang="tr-TR" smtClean="0"/>
              <a:t>‹#›</a:t>
            </a:fld>
            <a:endParaRPr lang="tr-TR"/>
          </a:p>
        </p:txBody>
      </p:sp>
    </p:spTree>
    <p:extLst>
      <p:ext uri="{BB962C8B-B14F-4D97-AF65-F5344CB8AC3E}">
        <p14:creationId xmlns:p14="http://schemas.microsoft.com/office/powerpoint/2010/main" val="259757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EA18DDD-355C-43CB-AA0A-A0BAB82D7E23}" type="datetimeFigureOut">
              <a:rPr lang="tr-TR" smtClean="0"/>
              <a:t>29.04.2020</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0BC42E5-87CF-4C25-986B-1865A5B23386}"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585002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7EA18DDD-355C-43CB-AA0A-A0BAB82D7E23}" type="datetimeFigureOut">
              <a:rPr lang="tr-TR" smtClean="0"/>
              <a:t>29.04.2020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0BC42E5-87CF-4C25-986B-1865A5B23386}" type="slidenum">
              <a:rPr lang="tr-TR" smtClean="0"/>
              <a:t>‹#›</a:t>
            </a:fld>
            <a:endParaRPr lang="tr-TR"/>
          </a:p>
        </p:txBody>
      </p:sp>
    </p:spTree>
    <p:extLst>
      <p:ext uri="{BB962C8B-B14F-4D97-AF65-F5344CB8AC3E}">
        <p14:creationId xmlns:p14="http://schemas.microsoft.com/office/powerpoint/2010/main" val="1504865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7EA18DDD-355C-43CB-AA0A-A0BAB82D7E23}" type="datetimeFigureOut">
              <a:rPr lang="tr-TR" smtClean="0"/>
              <a:t>29.04.2020</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0BC42E5-87CF-4C25-986B-1865A5B23386}"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49606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7EA18DDD-355C-43CB-AA0A-A0BAB82D7E23}" type="datetimeFigureOut">
              <a:rPr lang="tr-TR" smtClean="0"/>
              <a:t>29.04.2020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0BC42E5-87CF-4C25-986B-1865A5B23386}" type="slidenum">
              <a:rPr lang="tr-TR" smtClean="0"/>
              <a:t>‹#›</a:t>
            </a:fld>
            <a:endParaRPr lang="tr-TR"/>
          </a:p>
        </p:txBody>
      </p:sp>
    </p:spTree>
    <p:extLst>
      <p:ext uri="{BB962C8B-B14F-4D97-AF65-F5344CB8AC3E}">
        <p14:creationId xmlns:p14="http://schemas.microsoft.com/office/powerpoint/2010/main" val="1481745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EA18DDD-355C-43CB-AA0A-A0BAB82D7E23}" type="datetimeFigureOut">
              <a:rPr lang="tr-TR" smtClean="0"/>
              <a:t>29.04.2020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0BC42E5-87CF-4C25-986B-1865A5B23386}" type="slidenum">
              <a:rPr lang="tr-TR" smtClean="0"/>
              <a:t>‹#›</a:t>
            </a:fld>
            <a:endParaRPr lang="tr-TR"/>
          </a:p>
        </p:txBody>
      </p:sp>
    </p:spTree>
    <p:extLst>
      <p:ext uri="{BB962C8B-B14F-4D97-AF65-F5344CB8AC3E}">
        <p14:creationId xmlns:p14="http://schemas.microsoft.com/office/powerpoint/2010/main" val="1922063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EA18DDD-355C-43CB-AA0A-A0BAB82D7E23}" type="datetimeFigureOut">
              <a:rPr lang="tr-TR" smtClean="0"/>
              <a:t>29.04.2020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0BC42E5-87CF-4C25-986B-1865A5B23386}" type="slidenum">
              <a:rPr lang="tr-TR" smtClean="0"/>
              <a:t>‹#›</a:t>
            </a:fld>
            <a:endParaRPr lang="tr-TR"/>
          </a:p>
        </p:txBody>
      </p:sp>
    </p:spTree>
    <p:extLst>
      <p:ext uri="{BB962C8B-B14F-4D97-AF65-F5344CB8AC3E}">
        <p14:creationId xmlns:p14="http://schemas.microsoft.com/office/powerpoint/2010/main" val="287362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EA18DDD-355C-43CB-AA0A-A0BAB82D7E23}" type="datetimeFigureOut">
              <a:rPr lang="tr-TR" smtClean="0"/>
              <a:t>29.04.2020</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0BC42E5-87CF-4C25-986B-1865A5B23386}" type="slidenum">
              <a:rPr lang="tr-TR" smtClean="0"/>
              <a:t>‹#›</a:t>
            </a:fld>
            <a:endParaRPr lang="tr-TR"/>
          </a:p>
        </p:txBody>
      </p:sp>
    </p:spTree>
    <p:extLst>
      <p:ext uri="{BB962C8B-B14F-4D97-AF65-F5344CB8AC3E}">
        <p14:creationId xmlns:p14="http://schemas.microsoft.com/office/powerpoint/2010/main" val="578184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7EA18DDD-355C-43CB-AA0A-A0BAB82D7E23}" type="datetimeFigureOut">
              <a:rPr lang="tr-TR" smtClean="0"/>
              <a:t>29.04.2020</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0BC42E5-87CF-4C25-986B-1865A5B23386}" type="slidenum">
              <a:rPr lang="tr-TR" smtClean="0"/>
              <a:t>‹#›</a:t>
            </a:fld>
            <a:endParaRPr lang="tr-TR"/>
          </a:p>
        </p:txBody>
      </p:sp>
    </p:spTree>
    <p:extLst>
      <p:ext uri="{BB962C8B-B14F-4D97-AF65-F5344CB8AC3E}">
        <p14:creationId xmlns:p14="http://schemas.microsoft.com/office/powerpoint/2010/main" val="2454412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7EA18DDD-355C-43CB-AA0A-A0BAB82D7E23}" type="datetimeFigureOut">
              <a:rPr lang="tr-TR" smtClean="0"/>
              <a:t>29.04.2020</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0BC42E5-87CF-4C25-986B-1865A5B23386}" type="slidenum">
              <a:rPr lang="tr-TR" smtClean="0"/>
              <a:t>‹#›</a:t>
            </a:fld>
            <a:endParaRPr lang="tr-TR"/>
          </a:p>
        </p:txBody>
      </p:sp>
    </p:spTree>
    <p:extLst>
      <p:ext uri="{BB962C8B-B14F-4D97-AF65-F5344CB8AC3E}">
        <p14:creationId xmlns:p14="http://schemas.microsoft.com/office/powerpoint/2010/main" val="4276381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7EA18DDD-355C-43CB-AA0A-A0BAB82D7E23}" type="datetimeFigureOut">
              <a:rPr lang="tr-TR" smtClean="0"/>
              <a:t>29.04.2020</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0BC42E5-87CF-4C25-986B-1865A5B23386}" type="slidenum">
              <a:rPr lang="tr-TR" smtClean="0"/>
              <a:t>‹#›</a:t>
            </a:fld>
            <a:endParaRPr lang="tr-TR"/>
          </a:p>
        </p:txBody>
      </p:sp>
    </p:spTree>
    <p:extLst>
      <p:ext uri="{BB962C8B-B14F-4D97-AF65-F5344CB8AC3E}">
        <p14:creationId xmlns:p14="http://schemas.microsoft.com/office/powerpoint/2010/main" val="3638649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7EA18DDD-355C-43CB-AA0A-A0BAB82D7E23}" type="datetimeFigureOut">
              <a:rPr lang="tr-TR" smtClean="0"/>
              <a:t>29.04.2020</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0BC42E5-87CF-4C25-986B-1865A5B23386}" type="slidenum">
              <a:rPr lang="tr-TR" smtClean="0"/>
              <a:t>‹#›</a:t>
            </a:fld>
            <a:endParaRPr lang="tr-TR"/>
          </a:p>
        </p:txBody>
      </p:sp>
    </p:spTree>
    <p:extLst>
      <p:ext uri="{BB962C8B-B14F-4D97-AF65-F5344CB8AC3E}">
        <p14:creationId xmlns:p14="http://schemas.microsoft.com/office/powerpoint/2010/main" val="3575250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18DDD-355C-43CB-AA0A-A0BAB82D7E23}" type="datetimeFigureOut">
              <a:rPr lang="tr-TR" smtClean="0"/>
              <a:t>29.04.2020</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0BC42E5-87CF-4C25-986B-1865A5B23386}" type="slidenum">
              <a:rPr lang="tr-TR" smtClean="0"/>
              <a:t>‹#›</a:t>
            </a:fld>
            <a:endParaRPr lang="tr-TR"/>
          </a:p>
        </p:txBody>
      </p:sp>
    </p:spTree>
    <p:extLst>
      <p:ext uri="{BB962C8B-B14F-4D97-AF65-F5344CB8AC3E}">
        <p14:creationId xmlns:p14="http://schemas.microsoft.com/office/powerpoint/2010/main" val="416027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EA18DDD-355C-43CB-AA0A-A0BAB82D7E23}" type="datetimeFigureOut">
              <a:rPr lang="tr-TR" smtClean="0"/>
              <a:t>29.04.2020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0BC42E5-87CF-4C25-986B-1865A5B23386}" type="slidenum">
              <a:rPr lang="tr-TR" smtClean="0"/>
              <a:t>‹#›</a:t>
            </a:fld>
            <a:endParaRPr lang="tr-TR"/>
          </a:p>
        </p:txBody>
      </p:sp>
    </p:spTree>
    <p:extLst>
      <p:ext uri="{BB962C8B-B14F-4D97-AF65-F5344CB8AC3E}">
        <p14:creationId xmlns:p14="http://schemas.microsoft.com/office/powerpoint/2010/main" val="3833686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7EA18DDD-355C-43CB-AA0A-A0BAB82D7E23}" type="datetimeFigureOut">
              <a:rPr lang="tr-TR" smtClean="0"/>
              <a:t>29.04.2020</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0BC42E5-87CF-4C25-986B-1865A5B23386}" type="slidenum">
              <a:rPr lang="tr-TR" smtClean="0"/>
              <a:t>‹#›</a:t>
            </a:fld>
            <a:endParaRPr lang="tr-TR"/>
          </a:p>
        </p:txBody>
      </p:sp>
    </p:spTree>
    <p:extLst>
      <p:ext uri="{BB962C8B-B14F-4D97-AF65-F5344CB8AC3E}">
        <p14:creationId xmlns:p14="http://schemas.microsoft.com/office/powerpoint/2010/main" val="3622397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EA18DDD-355C-43CB-AA0A-A0BAB82D7E23}" type="datetimeFigureOut">
              <a:rPr lang="tr-TR" smtClean="0"/>
              <a:t>29.04.2020</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0BC42E5-87CF-4C25-986B-1865A5B23386}" type="slidenum">
              <a:rPr lang="tr-TR" smtClean="0"/>
              <a:t>‹#›</a:t>
            </a:fld>
            <a:endParaRPr lang="tr-TR"/>
          </a:p>
        </p:txBody>
      </p:sp>
    </p:spTree>
    <p:extLst>
      <p:ext uri="{BB962C8B-B14F-4D97-AF65-F5344CB8AC3E}">
        <p14:creationId xmlns:p14="http://schemas.microsoft.com/office/powerpoint/2010/main" val="636973215"/>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6724358" y="344441"/>
            <a:ext cx="3099728" cy="3099728"/>
          </a:xfrm>
          <a:prstGeom prst="rect">
            <a:avLst/>
          </a:prstGeom>
        </p:spPr>
      </p:pic>
      <p:sp>
        <p:nvSpPr>
          <p:cNvPr id="3" name="Alt Başlık 2"/>
          <p:cNvSpPr>
            <a:spLocks noGrp="1"/>
          </p:cNvSpPr>
          <p:nvPr>
            <p:ph type="subTitle" idx="1"/>
          </p:nvPr>
        </p:nvSpPr>
        <p:spPr>
          <a:xfrm>
            <a:off x="1032839" y="344441"/>
            <a:ext cx="10126321" cy="3751672"/>
          </a:xfrm>
        </p:spPr>
        <p:txBody>
          <a:bodyPr>
            <a:normAutofit/>
          </a:bodyPr>
          <a:lstStyle/>
          <a:p>
            <a:r>
              <a:rPr lang="tr-TR" sz="4400" dirty="0" smtClean="0">
                <a:solidFill>
                  <a:srgbClr val="FF0000"/>
                </a:solidFill>
              </a:rPr>
              <a:t>HAZIRR GİYİMMM</a:t>
            </a:r>
            <a:endParaRPr lang="tr-TR" sz="4400" dirty="0">
              <a:solidFill>
                <a:srgbClr val="FF0000"/>
              </a:solidFill>
            </a:endParaRPr>
          </a:p>
        </p:txBody>
      </p:sp>
      <p:pic>
        <p:nvPicPr>
          <p:cNvPr id="6" name="Resim 5"/>
          <p:cNvPicPr>
            <a:picLocks noChangeAspect="1"/>
          </p:cNvPicPr>
          <p:nvPr/>
        </p:nvPicPr>
        <p:blipFill>
          <a:blip r:embed="rId3"/>
          <a:stretch>
            <a:fillRect/>
          </a:stretch>
        </p:blipFill>
        <p:spPr>
          <a:xfrm>
            <a:off x="5402081" y="3785310"/>
            <a:ext cx="4557757" cy="2840574"/>
          </a:xfrm>
          <a:prstGeom prst="rect">
            <a:avLst/>
          </a:prstGeom>
        </p:spPr>
      </p:pic>
      <p:pic>
        <p:nvPicPr>
          <p:cNvPr id="7" name="Resim 6"/>
          <p:cNvPicPr>
            <a:picLocks noChangeAspect="1"/>
          </p:cNvPicPr>
          <p:nvPr/>
        </p:nvPicPr>
        <p:blipFill>
          <a:blip r:embed="rId4"/>
          <a:stretch>
            <a:fillRect/>
          </a:stretch>
        </p:blipFill>
        <p:spPr>
          <a:xfrm>
            <a:off x="1774799" y="2091252"/>
            <a:ext cx="3022284" cy="3022284"/>
          </a:xfrm>
          <a:prstGeom prst="rect">
            <a:avLst/>
          </a:prstGeom>
        </p:spPr>
      </p:pic>
    </p:spTree>
    <p:extLst>
      <p:ext uri="{BB962C8B-B14F-4D97-AF65-F5344CB8AC3E}">
        <p14:creationId xmlns:p14="http://schemas.microsoft.com/office/powerpoint/2010/main" val="928296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09052" y="1373945"/>
            <a:ext cx="10043576" cy="4682197"/>
          </a:xfrm>
        </p:spPr>
        <p:txBody>
          <a:bodyPr>
            <a:normAutofit lnSpcReduction="10000"/>
          </a:bodyPr>
          <a:lstStyle/>
          <a:p>
            <a:r>
              <a:rPr lang="tr-TR" sz="2400" dirty="0" smtClean="0">
                <a:solidFill>
                  <a:srgbClr val="FF0000"/>
                </a:solidFill>
              </a:rPr>
              <a:t>17 </a:t>
            </a:r>
            <a:r>
              <a:rPr lang="tr-TR" sz="2400" dirty="0">
                <a:solidFill>
                  <a:srgbClr val="FF0000"/>
                </a:solidFill>
              </a:rPr>
              <a:t>Tekstil ürünleri imalatı</a:t>
            </a:r>
          </a:p>
          <a:p>
            <a:r>
              <a:rPr lang="tr-TR" dirty="0" smtClean="0"/>
              <a:t>171 </a:t>
            </a:r>
            <a:r>
              <a:rPr lang="tr-TR" dirty="0"/>
              <a:t>Tekstil iplikçiliği, dokumacılığı ve </a:t>
            </a:r>
            <a:r>
              <a:rPr lang="tr-TR" dirty="0" err="1"/>
              <a:t>aprelenmesi</a:t>
            </a:r>
            <a:endParaRPr lang="tr-TR" dirty="0"/>
          </a:p>
          <a:p>
            <a:r>
              <a:rPr lang="tr-TR" dirty="0"/>
              <a:t>1711 Tekstil elyafının hazırlanması ve iplik haline getirilmesi; tekstil dokumacılığı</a:t>
            </a:r>
          </a:p>
          <a:p>
            <a:r>
              <a:rPr lang="tr-TR" dirty="0"/>
              <a:t>1712 Dokumanın </a:t>
            </a:r>
            <a:r>
              <a:rPr lang="tr-TR" dirty="0" err="1"/>
              <a:t>aprelenmesi</a:t>
            </a:r>
            <a:endParaRPr lang="tr-TR" dirty="0"/>
          </a:p>
          <a:p>
            <a:r>
              <a:rPr lang="tr-TR" dirty="0"/>
              <a:t>172 Diğer tekstil ürünleri imalatı</a:t>
            </a:r>
          </a:p>
          <a:p>
            <a:r>
              <a:rPr lang="tr-TR" dirty="0"/>
              <a:t>1721 Giyim eşyası dışındaki hazır tekstil ürünleri imalatı</a:t>
            </a:r>
          </a:p>
          <a:p>
            <a:r>
              <a:rPr lang="tr-TR" dirty="0"/>
              <a:t>1722 Halı ve kilim imalatı</a:t>
            </a:r>
          </a:p>
          <a:p>
            <a:r>
              <a:rPr lang="tr-TR" dirty="0"/>
              <a:t>1723 Halat, ip, sicim ve ağ imalatı</a:t>
            </a:r>
          </a:p>
          <a:p>
            <a:r>
              <a:rPr lang="tr-TR" dirty="0"/>
              <a:t>1729 Başka yerde sınıflandırılmamış tekstil ürünleri imalatı</a:t>
            </a:r>
          </a:p>
          <a:p>
            <a:r>
              <a:rPr lang="tr-TR" dirty="0"/>
              <a:t>173 Trikotaj (örme) ürünleri imalatı</a:t>
            </a:r>
          </a:p>
          <a:p>
            <a:r>
              <a:rPr lang="tr-TR" dirty="0"/>
              <a:t>1730 Trikotaj (örme) ürünleri </a:t>
            </a:r>
            <a:r>
              <a:rPr lang="tr-TR" dirty="0" err="1"/>
              <a:t>imalatıHalkbank</a:t>
            </a:r>
            <a:r>
              <a:rPr lang="tr-TR" dirty="0"/>
              <a:t> Kurumsal Sosyal Sorumluluk Projesi – Tekstil ve Hazır Giyim Sektör </a:t>
            </a:r>
            <a:r>
              <a:rPr lang="tr-TR" dirty="0" smtClean="0"/>
              <a:t>Raporu</a:t>
            </a:r>
            <a:endParaRPr lang="tr-TR" dirty="0"/>
          </a:p>
        </p:txBody>
      </p:sp>
    </p:spTree>
    <p:extLst>
      <p:ext uri="{BB962C8B-B14F-4D97-AF65-F5344CB8AC3E}">
        <p14:creationId xmlns:p14="http://schemas.microsoft.com/office/powerpoint/2010/main" val="12057791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46675" y="1542757"/>
            <a:ext cx="8915400" cy="3777622"/>
          </a:xfrm>
        </p:spPr>
        <p:txBody>
          <a:bodyPr/>
          <a:lstStyle/>
          <a:p>
            <a:r>
              <a:rPr lang="tr-TR" dirty="0"/>
              <a:t>Tablo 2. ISIC Rev.3 Faaliyet Alanları – Hazır Giyim Sektörü</a:t>
            </a:r>
          </a:p>
          <a:p>
            <a:r>
              <a:rPr lang="tr-TR" dirty="0"/>
              <a:t>18 Giyim </a:t>
            </a:r>
            <a:r>
              <a:rPr lang="tr-TR" dirty="0" err="1"/>
              <a:t>eĢyası</a:t>
            </a:r>
            <a:r>
              <a:rPr lang="tr-TR" dirty="0"/>
              <a:t> imalatı; kürkün </a:t>
            </a:r>
            <a:r>
              <a:rPr lang="tr-TR" dirty="0" err="1"/>
              <a:t>iĢlenmesi</a:t>
            </a:r>
            <a:r>
              <a:rPr lang="tr-TR" dirty="0"/>
              <a:t> ve boyanması</a:t>
            </a:r>
          </a:p>
          <a:p>
            <a:r>
              <a:rPr lang="tr-TR" dirty="0"/>
              <a:t>181 Kürk hariç, giyim eşyası imalatı</a:t>
            </a:r>
          </a:p>
          <a:p>
            <a:r>
              <a:rPr lang="tr-TR" dirty="0"/>
              <a:t>1810 Kürk hariç, giyim eşyası imalatı</a:t>
            </a:r>
          </a:p>
          <a:p>
            <a:r>
              <a:rPr lang="tr-TR" dirty="0"/>
              <a:t>182 Kürkün işlenmesi ve boyanması; kürk mamulleri imalatı</a:t>
            </a:r>
          </a:p>
          <a:p>
            <a:r>
              <a:rPr lang="tr-TR" dirty="0"/>
              <a:t>1820 Kürkün işlenmesi ve boyanması; kürk mamulleri </a:t>
            </a:r>
            <a:r>
              <a:rPr lang="tr-TR" dirty="0" smtClean="0"/>
              <a:t>imalatı</a:t>
            </a:r>
            <a:endParaRPr lang="tr-TR" dirty="0"/>
          </a:p>
        </p:txBody>
      </p:sp>
    </p:spTree>
    <p:extLst>
      <p:ext uri="{BB962C8B-B14F-4D97-AF65-F5344CB8AC3E}">
        <p14:creationId xmlns:p14="http://schemas.microsoft.com/office/powerpoint/2010/main" val="32714852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0162" y="752622"/>
            <a:ext cx="10564836" cy="6077243"/>
          </a:xfrm>
        </p:spPr>
        <p:txBody>
          <a:bodyPr>
            <a:normAutofit fontScale="92500" lnSpcReduction="20000"/>
          </a:bodyPr>
          <a:lstStyle/>
          <a:p>
            <a:r>
              <a:rPr lang="tr-TR" dirty="0"/>
              <a:t>Hazır giyim sektörünün hem toplamı hem de alt sektörleri açısından en dikkate değer nokta,</a:t>
            </a:r>
          </a:p>
          <a:p>
            <a:r>
              <a:rPr lang="tr-TR" dirty="0"/>
              <a:t>hammadde maliyetleri toplam maliyet içinde en yüksek paya aittir. Hazır giyim sektöründe </a:t>
            </a:r>
          </a:p>
          <a:p>
            <a:r>
              <a:rPr lang="tr-TR" dirty="0"/>
              <a:t>kullanılan hammaddeleri sadece ana hammadde olarak düşünmek hatalı olur. Özellikle </a:t>
            </a:r>
          </a:p>
          <a:p>
            <a:r>
              <a:rPr lang="tr-TR" dirty="0"/>
              <a:t>dokuma hazır giyim sektöründe ana hammaddelerin dışında astar, tela, vatka gibi tali </a:t>
            </a:r>
          </a:p>
          <a:p>
            <a:r>
              <a:rPr lang="tr-TR" dirty="0" smtClean="0"/>
              <a:t>ve </a:t>
            </a:r>
            <a:r>
              <a:rPr lang="tr-TR" dirty="0"/>
              <a:t>nakışlar maliyetler içinde önemli bir yer tutmaktadır. Maliyetler içerisinde ikinci önemli </a:t>
            </a:r>
          </a:p>
          <a:p>
            <a:r>
              <a:rPr lang="tr-TR" dirty="0"/>
              <a:t>kalem ise işgücü ücretlerinin teşkil ettiği maliyetlerdir. Bunun toplam içindeki payı % 29-</a:t>
            </a:r>
          </a:p>
          <a:p>
            <a:r>
              <a:rPr lang="tr-TR" dirty="0" smtClean="0"/>
              <a:t>hammaddelerle, hem dokuma hem de örme hazır giyimde kullanılan aksesuar malzemeleri </a:t>
            </a:r>
          </a:p>
          <a:p>
            <a:r>
              <a:rPr lang="tr-TR" dirty="0" smtClean="0"/>
              <a:t>30’dur</a:t>
            </a:r>
            <a:r>
              <a:rPr lang="tr-TR" dirty="0"/>
              <a:t>. Kalifiye işçiliğin oranı ise yaklaşık % 5 civarındadır. Doğrudan işçilikle kalifiye işçilik </a:t>
            </a:r>
          </a:p>
          <a:p>
            <a:r>
              <a:rPr lang="tr-TR" dirty="0"/>
              <a:t>birlikte düşünüldüğünde, sektörde maliyetler işgücü maliyetinin payı % 35’e kadar </a:t>
            </a:r>
          </a:p>
          <a:p>
            <a:r>
              <a:rPr lang="tr-TR" dirty="0"/>
              <a:t>çıkabilmektedir. Hazır giyim üretiminde de enerji kullanımı söz konusudur, ancak iplik ve </a:t>
            </a:r>
          </a:p>
          <a:p>
            <a:r>
              <a:rPr lang="tr-TR" dirty="0"/>
              <a:t>kumaş üretimine göre daha küçük bir oran teşkil etmektedir.</a:t>
            </a:r>
          </a:p>
          <a:p>
            <a:r>
              <a:rPr lang="tr-TR" dirty="0"/>
              <a:t>Tekstil ve hazır giyim sektörü diğer iş kollarına teknoloji ve girdiler açısından bağımlıdır. </a:t>
            </a:r>
          </a:p>
          <a:p>
            <a:r>
              <a:rPr lang="tr-TR" dirty="0"/>
              <a:t>Tarımda pamuk üretimi önemli yer teşkil etmektedir. Kimya sanayinin önemli faaliyet </a:t>
            </a:r>
          </a:p>
          <a:p>
            <a:r>
              <a:rPr lang="tr-TR" dirty="0"/>
              <a:t>alanlarından biri tekstil sanayinin sentetik hammaddelerinin üretimidir. Tekstil terbiyesinde </a:t>
            </a:r>
          </a:p>
          <a:p>
            <a:r>
              <a:rPr lang="tr-TR" dirty="0"/>
              <a:t>kullanılan boyar maddeler ve kimyasallar da kimya sanayi tarafından sağlanmaktadır. </a:t>
            </a:r>
          </a:p>
          <a:p>
            <a:r>
              <a:rPr lang="tr-TR" dirty="0"/>
              <a:t>Ülkemizdeki tekstil makinesi üretimi yalnızca sınırlı sayıda daha ziyade teknolojik olarak </a:t>
            </a:r>
          </a:p>
          <a:p>
            <a:r>
              <a:rPr lang="tr-TR" dirty="0"/>
              <a:t>göreceli basit bazı makineler ile sınırlıdır</a:t>
            </a:r>
            <a:r>
              <a:rPr lang="tr-TR" dirty="0" smtClean="0"/>
              <a:t>.</a:t>
            </a:r>
            <a:endParaRPr lang="tr-TR" dirty="0"/>
          </a:p>
        </p:txBody>
      </p:sp>
      <p:sp>
        <p:nvSpPr>
          <p:cNvPr id="5" name="Dikdörtgen 4"/>
          <p:cNvSpPr/>
          <p:nvPr/>
        </p:nvSpPr>
        <p:spPr>
          <a:xfrm>
            <a:off x="3744248" y="179580"/>
            <a:ext cx="4599048" cy="369332"/>
          </a:xfrm>
          <a:prstGeom prst="rect">
            <a:avLst/>
          </a:prstGeom>
        </p:spPr>
        <p:txBody>
          <a:bodyPr wrap="square">
            <a:spAutoFit/>
          </a:bodyPr>
          <a:lstStyle/>
          <a:p>
            <a:r>
              <a:rPr lang="tr-TR" b="0" i="0" dirty="0" smtClean="0">
                <a:solidFill>
                  <a:srgbClr val="FF0000"/>
                </a:solidFill>
                <a:effectLst/>
                <a:latin typeface="Titillium Web"/>
              </a:rPr>
              <a:t>TEKSTİL VE HAZIR GİYİM SEKTÖR</a:t>
            </a:r>
            <a:endParaRPr lang="tr-TR" dirty="0">
              <a:solidFill>
                <a:srgbClr val="FF0000"/>
              </a:solidFill>
            </a:endParaRPr>
          </a:p>
        </p:txBody>
      </p:sp>
    </p:spTree>
    <p:extLst>
      <p:ext uri="{BB962C8B-B14F-4D97-AF65-F5344CB8AC3E}">
        <p14:creationId xmlns:p14="http://schemas.microsoft.com/office/powerpoint/2010/main" val="27602980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6" y="624110"/>
            <a:ext cx="8057902" cy="534989"/>
          </a:xfrm>
        </p:spPr>
        <p:txBody>
          <a:bodyPr>
            <a:normAutofit fontScale="90000"/>
          </a:bodyPr>
          <a:lstStyle/>
          <a:p>
            <a:r>
              <a:rPr lang="tr-TR" dirty="0" smtClean="0">
                <a:solidFill>
                  <a:srgbClr val="FF0000"/>
                </a:solidFill>
              </a:rPr>
              <a:t>Dikkat !!!!</a:t>
            </a:r>
            <a:endParaRPr lang="tr-TR" dirty="0">
              <a:solidFill>
                <a:srgbClr val="FF0000"/>
              </a:solidFill>
            </a:endParaRPr>
          </a:p>
        </p:txBody>
      </p:sp>
      <p:sp>
        <p:nvSpPr>
          <p:cNvPr id="3" name="İçerik Yer Tutucusu 2"/>
          <p:cNvSpPr>
            <a:spLocks noGrp="1"/>
          </p:cNvSpPr>
          <p:nvPr>
            <p:ph idx="1"/>
          </p:nvPr>
        </p:nvSpPr>
        <p:spPr>
          <a:xfrm>
            <a:off x="1236929" y="1457766"/>
            <a:ext cx="8915400" cy="3777622"/>
          </a:xfrm>
        </p:spPr>
        <p:txBody>
          <a:bodyPr/>
          <a:lstStyle/>
          <a:p>
            <a:endParaRPr lang="tr-TR" dirty="0" smtClean="0"/>
          </a:p>
          <a:p>
            <a:r>
              <a:rPr lang="tr-TR" sz="2400" dirty="0" smtClean="0"/>
              <a:t>Hazır giyimde hatalı ve yanlış malzeme kullanımı hem maliyeti arttırır </a:t>
            </a:r>
            <a:r>
              <a:rPr lang="tr-TR" sz="2400" dirty="0" err="1" smtClean="0"/>
              <a:t>hemde</a:t>
            </a:r>
            <a:r>
              <a:rPr lang="tr-TR" sz="2400" dirty="0" smtClean="0"/>
              <a:t> </a:t>
            </a:r>
            <a:r>
              <a:rPr lang="tr-TR" sz="2400" dirty="0" err="1" smtClean="0"/>
              <a:t>müflteri</a:t>
            </a:r>
            <a:r>
              <a:rPr lang="tr-TR" sz="2400" dirty="0" smtClean="0"/>
              <a:t> kayıplara neden olur.</a:t>
            </a:r>
          </a:p>
          <a:p>
            <a:endParaRPr lang="tr-TR" sz="2400" dirty="0"/>
          </a:p>
          <a:p>
            <a:endParaRPr lang="tr-TR" sz="2400" dirty="0" smtClean="0"/>
          </a:p>
        </p:txBody>
      </p:sp>
      <p:sp>
        <p:nvSpPr>
          <p:cNvPr id="4" name="Dikdörtgen 3"/>
          <p:cNvSpPr/>
          <p:nvPr/>
        </p:nvSpPr>
        <p:spPr>
          <a:xfrm>
            <a:off x="1484022" y="3140515"/>
            <a:ext cx="6096000" cy="830997"/>
          </a:xfrm>
          <a:prstGeom prst="rect">
            <a:avLst/>
          </a:prstGeom>
        </p:spPr>
        <p:txBody>
          <a:bodyPr>
            <a:spAutoFit/>
          </a:bodyPr>
          <a:lstStyle/>
          <a:p>
            <a:r>
              <a:rPr lang="tr-TR" sz="2400" dirty="0" smtClean="0"/>
              <a:t>Kaliteli malzeme seçiminde ve kullanımında dikkat edilmesi gerekir.</a:t>
            </a:r>
          </a:p>
        </p:txBody>
      </p:sp>
    </p:spTree>
    <p:extLst>
      <p:ext uri="{BB962C8B-B14F-4D97-AF65-F5344CB8AC3E}">
        <p14:creationId xmlns:p14="http://schemas.microsoft.com/office/powerpoint/2010/main" val="1321451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1919511" y="1322232"/>
            <a:ext cx="8915400" cy="3777622"/>
          </a:xfrm>
        </p:spPr>
        <p:txBody>
          <a:bodyPr>
            <a:normAutofit fontScale="92500"/>
          </a:bodyPr>
          <a:lstStyle/>
          <a:p>
            <a:r>
              <a:rPr lang="tr-TR" dirty="0"/>
              <a:t>Hazır giyim alışverişi nerelerden yapılıyor?</a:t>
            </a:r>
          </a:p>
          <a:p>
            <a:endParaRPr lang="tr-TR" dirty="0"/>
          </a:p>
          <a:p>
            <a:r>
              <a:rPr lang="tr-TR" dirty="0"/>
              <a:t>Hazır giyim alışverişi bağımsız mağazalardan ve kayıt dışı pazardan organize perakendeye doğru hızla kaymaktadır.  Kişi başı gelirin artması, markalı ürün kullanma kültürünün yaygınlaşması gibi etkenler, tüketicileri zincir mağaza markalarına yönlendirmektedir.</a:t>
            </a:r>
          </a:p>
          <a:p>
            <a:endParaRPr lang="tr-TR" dirty="0"/>
          </a:p>
          <a:p>
            <a:r>
              <a:rPr lang="tr-TR" dirty="0"/>
              <a:t>Dünya markalarına fason üretim yapan firmalarımız son 10 yılda ardı ardına kendi markalarını yaratmaya ve mağazalarını açmaya başlamıştır. Dolayısıyla yerli moda markası sayımız hızla artmaktadır. Türkiye’deki potansiyelin farkına varan yabancı mağaza zincirleri Türkiye’de mağazalar açmaya başlamışlardır. </a:t>
            </a:r>
            <a:r>
              <a:rPr lang="tr-TR" dirty="0" err="1"/>
              <a:t>AVM’lerin</a:t>
            </a:r>
            <a:r>
              <a:rPr lang="tr-TR" dirty="0"/>
              <a:t> yaygınlaşması da bu oluşumu hızlandırmıştır.</a:t>
            </a:r>
          </a:p>
        </p:txBody>
      </p:sp>
    </p:spTree>
    <p:extLst>
      <p:ext uri="{BB962C8B-B14F-4D97-AF65-F5344CB8AC3E}">
        <p14:creationId xmlns:p14="http://schemas.microsoft.com/office/powerpoint/2010/main" val="1897078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783477" y="0"/>
            <a:ext cx="8694221" cy="3919526"/>
          </a:xfrm>
          <a:prstGeom prst="rect">
            <a:avLst/>
          </a:prstGeom>
        </p:spPr>
      </p:pic>
      <p:sp>
        <p:nvSpPr>
          <p:cNvPr id="5" name="Dikdörtgen 4"/>
          <p:cNvSpPr/>
          <p:nvPr/>
        </p:nvSpPr>
        <p:spPr>
          <a:xfrm>
            <a:off x="1551657" y="3995678"/>
            <a:ext cx="10052208" cy="2862322"/>
          </a:xfrm>
          <a:prstGeom prst="rect">
            <a:avLst/>
          </a:prstGeom>
        </p:spPr>
        <p:txBody>
          <a:bodyPr wrap="square">
            <a:spAutoFit/>
          </a:bodyPr>
          <a:lstStyle/>
          <a:p>
            <a:r>
              <a:rPr lang="tr-TR" dirty="0" smtClean="0"/>
              <a:t>Hazır giyim üreticilerimizin moda markası yaratma zamanı neredeyse bitmek üzeredir. Moda markalarının doğru köşeleri kapabilmesi için önümüzdeki 5 yılda açılacak 200 </a:t>
            </a:r>
            <a:r>
              <a:rPr lang="tr-TR" dirty="0" err="1" smtClean="0"/>
              <a:t>AVM’yi</a:t>
            </a:r>
            <a:r>
              <a:rPr lang="tr-TR" dirty="0" smtClean="0"/>
              <a:t> paylaşmaları gerekecektir. Bu sebeple hazır giyimde fasoncu olan firmalar moda markası yaratmakta acele etmeleri gerekir.</a:t>
            </a:r>
          </a:p>
          <a:p>
            <a:endParaRPr lang="tr-TR" dirty="0" smtClean="0"/>
          </a:p>
          <a:p>
            <a:r>
              <a:rPr lang="tr-TR" dirty="0" smtClean="0"/>
              <a:t>Hazır giyim sektörümüzdeki yerli moda markalarımızın önce yurt içinde, sonra Asya ve Ortadoğu’da yaygınlaşarak dünya markaları yaratmaları beklenmektedir.  Üretici olmakla </a:t>
            </a:r>
            <a:r>
              <a:rPr lang="tr-TR" dirty="0" err="1" smtClean="0"/>
              <a:t>perakendeciolmak</a:t>
            </a:r>
            <a:r>
              <a:rPr lang="tr-TR" dirty="0" smtClean="0"/>
              <a:t> arasındaki derin işletme farkını algılayabilen ve anlayabilen firmalar perakendeciliği öğrenmeye koyulacak ve dünya markası yaratma şansları olacaktır. Diğerleri kendiliğinden elenecektir.</a:t>
            </a:r>
            <a:endParaRPr lang="tr-TR" dirty="0"/>
          </a:p>
        </p:txBody>
      </p:sp>
    </p:spTree>
    <p:extLst>
      <p:ext uri="{BB962C8B-B14F-4D97-AF65-F5344CB8AC3E}">
        <p14:creationId xmlns:p14="http://schemas.microsoft.com/office/powerpoint/2010/main" val="21243664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2259615205"/>
              </p:ext>
            </p:extLst>
          </p:nvPr>
        </p:nvGraphicFramePr>
        <p:xfrm>
          <a:off x="1313645" y="206063"/>
          <a:ext cx="10341736" cy="6362164"/>
        </p:xfrm>
        <a:graphic>
          <a:graphicData uri="http://schemas.openxmlformats.org/drawingml/2006/table">
            <a:tbl>
              <a:tblPr/>
              <a:tblGrid>
                <a:gridCol w="1015331">
                  <a:extLst>
                    <a:ext uri="{9D8B030D-6E8A-4147-A177-3AD203B41FA5}">
                      <a16:colId xmlns:a16="http://schemas.microsoft.com/office/drawing/2014/main" val="20000"/>
                    </a:ext>
                  </a:extLst>
                </a:gridCol>
                <a:gridCol w="1015331">
                  <a:extLst>
                    <a:ext uri="{9D8B030D-6E8A-4147-A177-3AD203B41FA5}">
                      <a16:colId xmlns:a16="http://schemas.microsoft.com/office/drawing/2014/main" val="20001"/>
                    </a:ext>
                  </a:extLst>
                </a:gridCol>
                <a:gridCol w="1015331">
                  <a:extLst>
                    <a:ext uri="{9D8B030D-6E8A-4147-A177-3AD203B41FA5}">
                      <a16:colId xmlns:a16="http://schemas.microsoft.com/office/drawing/2014/main" val="20002"/>
                    </a:ext>
                  </a:extLst>
                </a:gridCol>
                <a:gridCol w="1015331">
                  <a:extLst>
                    <a:ext uri="{9D8B030D-6E8A-4147-A177-3AD203B41FA5}">
                      <a16:colId xmlns:a16="http://schemas.microsoft.com/office/drawing/2014/main" val="20003"/>
                    </a:ext>
                  </a:extLst>
                </a:gridCol>
                <a:gridCol w="1015331">
                  <a:extLst>
                    <a:ext uri="{9D8B030D-6E8A-4147-A177-3AD203B41FA5}">
                      <a16:colId xmlns:a16="http://schemas.microsoft.com/office/drawing/2014/main" val="20004"/>
                    </a:ext>
                  </a:extLst>
                </a:gridCol>
                <a:gridCol w="1015331">
                  <a:extLst>
                    <a:ext uri="{9D8B030D-6E8A-4147-A177-3AD203B41FA5}">
                      <a16:colId xmlns:a16="http://schemas.microsoft.com/office/drawing/2014/main" val="20005"/>
                    </a:ext>
                  </a:extLst>
                </a:gridCol>
                <a:gridCol w="1015331">
                  <a:extLst>
                    <a:ext uri="{9D8B030D-6E8A-4147-A177-3AD203B41FA5}">
                      <a16:colId xmlns:a16="http://schemas.microsoft.com/office/drawing/2014/main" val="20006"/>
                    </a:ext>
                  </a:extLst>
                </a:gridCol>
                <a:gridCol w="1015331">
                  <a:extLst>
                    <a:ext uri="{9D8B030D-6E8A-4147-A177-3AD203B41FA5}">
                      <a16:colId xmlns:a16="http://schemas.microsoft.com/office/drawing/2014/main" val="20007"/>
                    </a:ext>
                  </a:extLst>
                </a:gridCol>
                <a:gridCol w="2219088">
                  <a:extLst>
                    <a:ext uri="{9D8B030D-6E8A-4147-A177-3AD203B41FA5}">
                      <a16:colId xmlns:a16="http://schemas.microsoft.com/office/drawing/2014/main" val="20008"/>
                    </a:ext>
                  </a:extLst>
                </a:gridCol>
              </a:tblGrid>
              <a:tr h="582292">
                <a:tc>
                  <a:txBody>
                    <a:bodyPr/>
                    <a:lstStyle/>
                    <a:p>
                      <a:r>
                        <a:rPr lang="tr-TR" sz="800" b="1">
                          <a:effectLst/>
                        </a:rPr>
                        <a:t>Satış Yerleri</a:t>
                      </a:r>
                      <a:endParaRPr lang="tr-TR" sz="1700">
                        <a:effectLst/>
                      </a:endParaRPr>
                    </a:p>
                  </a:txBody>
                  <a:tcPr marL="85725" marR="85725" marT="42862" marB="42862"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r>
                        <a:rPr lang="tr-TR" sz="800" b="1">
                          <a:effectLst/>
                        </a:rPr>
                        <a:t>2000</a:t>
                      </a:r>
                      <a:r>
                        <a:rPr lang="tr-TR" sz="800">
                          <a:effectLst/>
                        </a:rPr>
                        <a:t/>
                      </a:r>
                      <a:br>
                        <a:rPr lang="tr-TR" sz="800">
                          <a:effectLst/>
                        </a:rPr>
                      </a:br>
                      <a:r>
                        <a:rPr lang="tr-TR" sz="800">
                          <a:effectLst/>
                        </a:rPr>
                        <a:t>(milyon USD)</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r>
                        <a:rPr lang="tr-TR" sz="800" i="1">
                          <a:effectLst/>
                        </a:rPr>
                        <a:t>Pazar Payı</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r>
                        <a:rPr lang="tr-TR" sz="800" b="1">
                          <a:effectLst/>
                        </a:rPr>
                        <a:t>2004</a:t>
                      </a:r>
                      <a:r>
                        <a:rPr lang="tr-TR" sz="800">
                          <a:effectLst/>
                        </a:rPr>
                        <a:t/>
                      </a:r>
                      <a:br>
                        <a:rPr lang="tr-TR" sz="800">
                          <a:effectLst/>
                        </a:rPr>
                      </a:br>
                      <a:r>
                        <a:rPr lang="tr-TR" sz="800">
                          <a:effectLst/>
                        </a:rPr>
                        <a:t>(milyon USD)</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r>
                        <a:rPr lang="tr-TR" sz="800" i="1">
                          <a:effectLst/>
                        </a:rPr>
                        <a:t>Pazar Payı</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r>
                        <a:rPr lang="tr-TR" sz="800" b="1">
                          <a:effectLst/>
                        </a:rPr>
                        <a:t>2007</a:t>
                      </a:r>
                      <a:r>
                        <a:rPr lang="tr-TR" sz="800">
                          <a:effectLst/>
                        </a:rPr>
                        <a:t/>
                      </a:r>
                      <a:br>
                        <a:rPr lang="tr-TR" sz="800">
                          <a:effectLst/>
                        </a:rPr>
                      </a:br>
                      <a:r>
                        <a:rPr lang="tr-TR" sz="800">
                          <a:effectLst/>
                        </a:rPr>
                        <a:t>(milyar USD)</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r>
                        <a:rPr lang="tr-TR" sz="800" i="1">
                          <a:effectLst/>
                        </a:rPr>
                        <a:t>Pazar Payı</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r>
                        <a:rPr lang="tr-TR" sz="800" b="1">
                          <a:effectLst/>
                        </a:rPr>
                        <a:t>2010</a:t>
                      </a:r>
                      <a:r>
                        <a:rPr lang="tr-TR" sz="800">
                          <a:effectLst/>
                        </a:rPr>
                        <a:t/>
                      </a:r>
                      <a:br>
                        <a:rPr lang="tr-TR" sz="800">
                          <a:effectLst/>
                        </a:rPr>
                      </a:br>
                      <a:r>
                        <a:rPr lang="tr-TR" sz="800">
                          <a:effectLst/>
                        </a:rPr>
                        <a:t>(milyar USD)</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r>
                        <a:rPr lang="tr-TR" sz="800" i="1">
                          <a:effectLst/>
                        </a:rPr>
                        <a:t>Pazar Payı</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0"/>
                  </a:ext>
                </a:extLst>
              </a:tr>
              <a:tr h="582292">
                <a:tc>
                  <a:txBody>
                    <a:bodyPr/>
                    <a:lstStyle/>
                    <a:p>
                      <a:r>
                        <a:rPr lang="tr-TR" sz="800">
                          <a:effectLst/>
                        </a:rPr>
                        <a:t>Bölümlü Mağazalar</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a:effectLst/>
                        </a:rPr>
                        <a:t>560</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i="1">
                          <a:effectLst/>
                        </a:rPr>
                        <a:t>5%</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a:effectLst/>
                        </a:rPr>
                        <a:t>1.092</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i="1">
                          <a:effectLst/>
                        </a:rPr>
                        <a:t>8%</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a:effectLst/>
                        </a:rPr>
                        <a:t>2.082</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i="1">
                          <a:effectLst/>
                        </a:rPr>
                        <a:t>13%</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a:effectLst/>
                        </a:rPr>
                        <a:t>3.266</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a:effectLst/>
                        </a:rPr>
                        <a:t>18%</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3485">
                <a:tc>
                  <a:txBody>
                    <a:bodyPr/>
                    <a:lstStyle/>
                    <a:p>
                      <a:r>
                        <a:rPr lang="tr-TR" sz="800">
                          <a:effectLst/>
                        </a:rPr>
                        <a:t>Mağaza Zincirleri</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a:effectLst/>
                        </a:rPr>
                        <a:t>1.120</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i="1">
                          <a:effectLst/>
                        </a:rPr>
                        <a:t>10%</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a:effectLst/>
                        </a:rPr>
                        <a:t>2.457</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i="1">
                          <a:effectLst/>
                        </a:rPr>
                        <a:t>18%</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a:effectLst/>
                        </a:rPr>
                        <a:t>4.324</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i="1">
                          <a:effectLst/>
                        </a:rPr>
                        <a:t>27%</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a:effectLst/>
                        </a:rPr>
                        <a:t>5.988</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a:effectLst/>
                        </a:rPr>
                        <a:t>33%</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82292">
                <a:tc>
                  <a:txBody>
                    <a:bodyPr/>
                    <a:lstStyle/>
                    <a:p>
                      <a:r>
                        <a:rPr lang="tr-TR" sz="800">
                          <a:effectLst/>
                        </a:rPr>
                        <a:t>Bağımsız Mağazalar</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a:effectLst/>
                        </a:rPr>
                        <a:t>5.488</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i="1">
                          <a:effectLst/>
                        </a:rPr>
                        <a:t>49%</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a:effectLst/>
                        </a:rPr>
                        <a:t>5.597</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i="1">
                          <a:effectLst/>
                        </a:rPr>
                        <a:t>41%</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a:effectLst/>
                        </a:rPr>
                        <a:t>5.285</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i="1">
                          <a:effectLst/>
                        </a:rPr>
                        <a:t>33%</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a:effectLst/>
                        </a:rPr>
                        <a:t>4.717</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a:effectLst/>
                        </a:rPr>
                        <a:t>26%</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45114">
                <a:tc>
                  <a:txBody>
                    <a:bodyPr/>
                    <a:lstStyle/>
                    <a:p>
                      <a:r>
                        <a:rPr lang="tr-TR" sz="800">
                          <a:effectLst/>
                        </a:rPr>
                        <a:t>Pazar, işporta, çadır</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a:effectLst/>
                        </a:rPr>
                        <a:t>4.032</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i="1">
                          <a:effectLst/>
                        </a:rPr>
                        <a:t>36%</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a:effectLst/>
                        </a:rPr>
                        <a:t>4.505</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i="1">
                          <a:effectLst/>
                        </a:rPr>
                        <a:t>33%</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a:effectLst/>
                        </a:rPr>
                        <a:t>4.324</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i="1">
                          <a:effectLst/>
                        </a:rPr>
                        <a:t>27%</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a:effectLst/>
                        </a:rPr>
                        <a:t>4.173</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a:effectLst/>
                        </a:rPr>
                        <a:t>23%</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82292">
                <a:tc>
                  <a:txBody>
                    <a:bodyPr/>
                    <a:lstStyle/>
                    <a:p>
                      <a:r>
                        <a:rPr lang="tr-TR" sz="800" b="1">
                          <a:effectLst/>
                        </a:rPr>
                        <a:t>İç Pazar Büyüklüğü</a:t>
                      </a:r>
                      <a:endParaRPr lang="tr-TR" sz="1700">
                        <a:effectLst/>
                      </a:endParaRPr>
                    </a:p>
                  </a:txBody>
                  <a:tcPr marL="85725" marR="85725" marT="42862" marB="42862">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r>
                        <a:rPr lang="tr-TR" sz="800" b="1">
                          <a:effectLst/>
                        </a:rPr>
                        <a:t>11.200</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r>
                        <a:rPr lang="tr-TR" sz="800" b="1" i="1">
                          <a:effectLst/>
                        </a:rPr>
                        <a:t>100%</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r>
                        <a:rPr lang="tr-TR" sz="800" b="1">
                          <a:effectLst/>
                        </a:rPr>
                        <a:t>13.650</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r>
                        <a:rPr lang="tr-TR" sz="800" b="1" i="1">
                          <a:effectLst/>
                        </a:rPr>
                        <a:t>100%</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r>
                        <a:rPr lang="tr-TR" sz="800" b="1">
                          <a:effectLst/>
                        </a:rPr>
                        <a:t>16.016</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r>
                        <a:rPr lang="tr-TR" sz="800" b="1" i="1">
                          <a:effectLst/>
                        </a:rPr>
                        <a:t>100%</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r>
                        <a:rPr lang="tr-TR" sz="800" b="1">
                          <a:effectLst/>
                        </a:rPr>
                        <a:t>18.144</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r>
                        <a:rPr lang="tr-TR" sz="800" b="1" i="1">
                          <a:effectLst/>
                        </a:rPr>
                        <a:t>100%</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99"/>
                    </a:solidFill>
                  </a:tcPr>
                </a:tc>
                <a:extLst>
                  <a:ext uri="{0D108BD9-81ED-4DB2-BD59-A6C34878D82A}">
                    <a16:rowId xmlns:a16="http://schemas.microsoft.com/office/drawing/2014/main" val="10005"/>
                  </a:ext>
                </a:extLst>
              </a:tr>
              <a:tr h="582292">
                <a:tc>
                  <a:txBody>
                    <a:bodyPr/>
                    <a:lstStyle/>
                    <a:p>
                      <a:r>
                        <a:rPr lang="tr-TR" sz="800">
                          <a:effectLst/>
                        </a:rPr>
                        <a:t>GSMH (milyar dolar)</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a:effectLst/>
                        </a:rPr>
                        <a:t>200</a:t>
                      </a:r>
                      <a:endParaRPr lang="tr-TR" sz="1700">
                        <a:effectLst/>
                      </a:endParaRPr>
                    </a:p>
                  </a:txBody>
                  <a:tcPr marL="85725" marR="85725" marT="42862" marB="42862"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sz="1700">
                        <a:effectLst/>
                      </a:endParaRPr>
                    </a:p>
                  </a:txBody>
                  <a:tcPr marL="85725" marR="85725" marT="42862" marB="42862"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a:effectLst/>
                        </a:rPr>
                        <a:t>300</a:t>
                      </a:r>
                      <a:endParaRPr lang="tr-TR" sz="1700">
                        <a:effectLst/>
                      </a:endParaRPr>
                    </a:p>
                  </a:txBody>
                  <a:tcPr marL="85725" marR="85725" marT="42862" marB="42862"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sz="1700">
                        <a:effectLst/>
                      </a:endParaRPr>
                    </a:p>
                  </a:txBody>
                  <a:tcPr marL="85725" marR="85725" marT="42862" marB="42862"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a:effectLst/>
                        </a:rPr>
                        <a:t>440</a:t>
                      </a:r>
                      <a:endParaRPr lang="tr-TR" sz="1700">
                        <a:effectLst/>
                      </a:endParaRPr>
                    </a:p>
                  </a:txBody>
                  <a:tcPr marL="85725" marR="85725" marT="42862" marB="42862"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sz="1700">
                        <a:effectLst/>
                      </a:endParaRPr>
                    </a:p>
                  </a:txBody>
                  <a:tcPr marL="85725" marR="85725" marT="42862" marB="42862"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a:effectLst/>
                        </a:rPr>
                        <a:t>540</a:t>
                      </a:r>
                      <a:endParaRPr lang="tr-TR" sz="1700">
                        <a:effectLst/>
                      </a:endParaRPr>
                    </a:p>
                  </a:txBody>
                  <a:tcPr marL="85725" marR="85725" marT="42862" marB="42862"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sz="1700">
                        <a:effectLst/>
                      </a:endParaRPr>
                    </a:p>
                  </a:txBody>
                  <a:tcPr marL="85725" marR="85725" marT="42862" marB="42862"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41099">
                <a:tc>
                  <a:txBody>
                    <a:bodyPr/>
                    <a:lstStyle/>
                    <a:p>
                      <a:r>
                        <a:rPr lang="tr-TR" sz="800">
                          <a:effectLst/>
                        </a:rPr>
                        <a:t>Kişi Başına Milli Gelir</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a:effectLst/>
                        </a:rPr>
                        <a:t>3.030</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a:effectLst/>
                        </a:rPr>
                        <a:t>4.286</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a:effectLst/>
                        </a:rPr>
                        <a:t>6.197</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a:effectLst/>
                        </a:rPr>
                        <a:t>7.297</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058714">
                <a:tc>
                  <a:txBody>
                    <a:bodyPr/>
                    <a:lstStyle/>
                    <a:p>
                      <a:r>
                        <a:rPr lang="tr-TR" sz="800">
                          <a:effectLst/>
                        </a:rPr>
                        <a:t>Kişi Başına Hazır Giyim Harcaması</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a:effectLst/>
                        </a:rPr>
                        <a:t>169,7</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a:effectLst/>
                        </a:rPr>
                        <a:t>195,0</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a:effectLst/>
                        </a:rPr>
                        <a:t>225,6</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800">
                          <a:effectLst/>
                        </a:rPr>
                        <a:t>245,2</a:t>
                      </a:r>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tr-TR" sz="1700">
                        <a:effectLst/>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82292">
                <a:tc>
                  <a:txBody>
                    <a:bodyPr/>
                    <a:lstStyle/>
                    <a:p>
                      <a:pPr algn="l"/>
                      <a:r>
                        <a:rPr lang="tr-TR" sz="800" b="0" i="0">
                          <a:solidFill>
                            <a:srgbClr val="666666"/>
                          </a:solidFill>
                          <a:effectLst/>
                          <a:latin typeface="Arial" panose="020B0604020202020204" pitchFamily="34" charset="0"/>
                        </a:rPr>
                        <a:t>Nüfus (milyon kişi)</a:t>
                      </a:r>
                      <a:endParaRPr lang="tr-TR" sz="1700" b="0" i="0">
                        <a:solidFill>
                          <a:srgbClr val="666666"/>
                        </a:solidFill>
                        <a:effectLst/>
                        <a:latin typeface="Arial" panose="020B0604020202020204" pitchFamily="34" charset="0"/>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800" b="0" i="0">
                          <a:solidFill>
                            <a:srgbClr val="666666"/>
                          </a:solidFill>
                          <a:effectLst/>
                          <a:latin typeface="Arial" panose="020B0604020202020204" pitchFamily="34" charset="0"/>
                        </a:rPr>
                        <a:t>66</a:t>
                      </a:r>
                      <a:endParaRPr lang="tr-TR" sz="1700" b="0" i="0">
                        <a:solidFill>
                          <a:srgbClr val="666666"/>
                        </a:solidFill>
                        <a:effectLst/>
                        <a:latin typeface="Arial" panose="020B0604020202020204" pitchFamily="34" charset="0"/>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l"/>
                      <a:endParaRPr lang="tr-TR" sz="1700" b="0" i="0">
                        <a:solidFill>
                          <a:srgbClr val="666666"/>
                        </a:solidFill>
                        <a:effectLst/>
                        <a:latin typeface="Arial" panose="020B0604020202020204" pitchFamily="34" charset="0"/>
                      </a:endParaRPr>
                    </a:p>
                  </a:txBody>
                  <a:tcPr marL="85725" marR="85725" marT="42862" marB="42862"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800" b="0" i="0">
                          <a:solidFill>
                            <a:srgbClr val="666666"/>
                          </a:solidFill>
                          <a:effectLst/>
                          <a:latin typeface="Arial" panose="020B0604020202020204" pitchFamily="34" charset="0"/>
                        </a:rPr>
                        <a:t>70</a:t>
                      </a:r>
                      <a:endParaRPr lang="tr-TR" sz="1700" b="0" i="0">
                        <a:solidFill>
                          <a:srgbClr val="666666"/>
                        </a:solidFill>
                        <a:effectLst/>
                        <a:latin typeface="Arial" panose="020B0604020202020204" pitchFamily="34" charset="0"/>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l"/>
                      <a:endParaRPr lang="tr-TR" sz="1700" b="0" i="0">
                        <a:solidFill>
                          <a:srgbClr val="666666"/>
                        </a:solidFill>
                        <a:effectLst/>
                        <a:latin typeface="Arial" panose="020B0604020202020204" pitchFamily="34" charset="0"/>
                      </a:endParaRPr>
                    </a:p>
                  </a:txBody>
                  <a:tcPr marL="85725" marR="85725" marT="42862" marB="42862"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800" b="0" i="0">
                          <a:solidFill>
                            <a:srgbClr val="666666"/>
                          </a:solidFill>
                          <a:effectLst/>
                          <a:latin typeface="Arial" panose="020B0604020202020204" pitchFamily="34" charset="0"/>
                        </a:rPr>
                        <a:t>71</a:t>
                      </a:r>
                      <a:endParaRPr lang="tr-TR" sz="1700" b="0" i="0">
                        <a:solidFill>
                          <a:srgbClr val="666666"/>
                        </a:solidFill>
                        <a:effectLst/>
                        <a:latin typeface="Arial" panose="020B0604020202020204" pitchFamily="34" charset="0"/>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l"/>
                      <a:endParaRPr lang="tr-TR" sz="1700" b="0" i="0">
                        <a:solidFill>
                          <a:srgbClr val="666666"/>
                        </a:solidFill>
                        <a:effectLst/>
                        <a:latin typeface="Arial" panose="020B0604020202020204" pitchFamily="34" charset="0"/>
                      </a:endParaRPr>
                    </a:p>
                  </a:txBody>
                  <a:tcPr marL="85725" marR="85725" marT="42862" marB="42862"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800" b="0" i="0">
                          <a:solidFill>
                            <a:srgbClr val="666666"/>
                          </a:solidFill>
                          <a:effectLst/>
                          <a:latin typeface="Arial" panose="020B0604020202020204" pitchFamily="34" charset="0"/>
                        </a:rPr>
                        <a:t>74</a:t>
                      </a:r>
                      <a:endParaRPr lang="tr-TR" sz="1700" b="0" i="0">
                        <a:solidFill>
                          <a:srgbClr val="666666"/>
                        </a:solidFill>
                        <a:effectLst/>
                        <a:latin typeface="Arial" panose="020B0604020202020204" pitchFamily="34" charset="0"/>
                      </a:endParaRPr>
                    </a:p>
                  </a:txBody>
                  <a:tcPr marL="85725" marR="85725" marT="42862" marB="428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endParaRPr lang="tr-TR" sz="1700" dirty="0"/>
                    </a:p>
                  </a:txBody>
                  <a:tcPr marL="85725" marR="85725" marT="42862" marB="42862">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357457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454404656"/>
              </p:ext>
            </p:extLst>
          </p:nvPr>
        </p:nvGraphicFramePr>
        <p:xfrm>
          <a:off x="1831845" y="700783"/>
          <a:ext cx="9498762" cy="6004816"/>
        </p:xfrm>
        <a:graphic>
          <a:graphicData uri="http://schemas.openxmlformats.org/drawingml/2006/table">
            <a:tbl>
              <a:tblPr/>
              <a:tblGrid>
                <a:gridCol w="1055418">
                  <a:extLst>
                    <a:ext uri="{9D8B030D-6E8A-4147-A177-3AD203B41FA5}">
                      <a16:colId xmlns:a16="http://schemas.microsoft.com/office/drawing/2014/main" val="20000"/>
                    </a:ext>
                  </a:extLst>
                </a:gridCol>
                <a:gridCol w="1055418">
                  <a:extLst>
                    <a:ext uri="{9D8B030D-6E8A-4147-A177-3AD203B41FA5}">
                      <a16:colId xmlns:a16="http://schemas.microsoft.com/office/drawing/2014/main" val="20001"/>
                    </a:ext>
                  </a:extLst>
                </a:gridCol>
                <a:gridCol w="1055418">
                  <a:extLst>
                    <a:ext uri="{9D8B030D-6E8A-4147-A177-3AD203B41FA5}">
                      <a16:colId xmlns:a16="http://schemas.microsoft.com/office/drawing/2014/main" val="20002"/>
                    </a:ext>
                  </a:extLst>
                </a:gridCol>
                <a:gridCol w="1055418">
                  <a:extLst>
                    <a:ext uri="{9D8B030D-6E8A-4147-A177-3AD203B41FA5}">
                      <a16:colId xmlns:a16="http://schemas.microsoft.com/office/drawing/2014/main" val="20003"/>
                    </a:ext>
                  </a:extLst>
                </a:gridCol>
                <a:gridCol w="1055418">
                  <a:extLst>
                    <a:ext uri="{9D8B030D-6E8A-4147-A177-3AD203B41FA5}">
                      <a16:colId xmlns:a16="http://schemas.microsoft.com/office/drawing/2014/main" val="20004"/>
                    </a:ext>
                  </a:extLst>
                </a:gridCol>
                <a:gridCol w="1055418">
                  <a:extLst>
                    <a:ext uri="{9D8B030D-6E8A-4147-A177-3AD203B41FA5}">
                      <a16:colId xmlns:a16="http://schemas.microsoft.com/office/drawing/2014/main" val="20005"/>
                    </a:ext>
                  </a:extLst>
                </a:gridCol>
                <a:gridCol w="1055418">
                  <a:extLst>
                    <a:ext uri="{9D8B030D-6E8A-4147-A177-3AD203B41FA5}">
                      <a16:colId xmlns:a16="http://schemas.microsoft.com/office/drawing/2014/main" val="20006"/>
                    </a:ext>
                  </a:extLst>
                </a:gridCol>
                <a:gridCol w="1055418">
                  <a:extLst>
                    <a:ext uri="{9D8B030D-6E8A-4147-A177-3AD203B41FA5}">
                      <a16:colId xmlns:a16="http://schemas.microsoft.com/office/drawing/2014/main" val="20007"/>
                    </a:ext>
                  </a:extLst>
                </a:gridCol>
                <a:gridCol w="1055418">
                  <a:extLst>
                    <a:ext uri="{9D8B030D-6E8A-4147-A177-3AD203B41FA5}">
                      <a16:colId xmlns:a16="http://schemas.microsoft.com/office/drawing/2014/main" val="20008"/>
                    </a:ext>
                  </a:extLst>
                </a:gridCol>
              </a:tblGrid>
              <a:tr h="1348020">
                <a:tc>
                  <a:txBody>
                    <a:bodyPr/>
                    <a:lstStyle/>
                    <a:p>
                      <a:r>
                        <a:rPr lang="tr-TR" sz="900">
                          <a:effectLst/>
                        </a:rPr>
                        <a:t>Hazır Giyim İhracatı</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b="1">
                          <a:effectLst/>
                        </a:rPr>
                        <a:t>7,5</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5E53"/>
                    </a:solidFill>
                  </a:tcPr>
                </a:tc>
                <a:tc>
                  <a:txBody>
                    <a:bodyPr/>
                    <a:lstStyle/>
                    <a:p>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b="1">
                          <a:effectLst/>
                        </a:rPr>
                        <a:t>12,0</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5E53"/>
                    </a:solidFill>
                  </a:tcPr>
                </a:tc>
                <a:tc>
                  <a:txBody>
                    <a:bodyPr/>
                    <a:lstStyle/>
                    <a:p>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b="1">
                          <a:effectLst/>
                        </a:rPr>
                        <a:t>16,0</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5E53"/>
                    </a:solidFill>
                  </a:tcPr>
                </a:tc>
                <a:tc>
                  <a:txBody>
                    <a:bodyPr/>
                    <a:lstStyle/>
                    <a:p>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b="1">
                          <a:effectLst/>
                        </a:rPr>
                        <a:t>17,5</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5E53"/>
                    </a:solidFill>
                  </a:tcPr>
                </a:tc>
                <a:tc>
                  <a:txBody>
                    <a:bodyPr/>
                    <a:lstStyle/>
                    <a:p>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B5E53"/>
                    </a:solidFill>
                  </a:tcPr>
                </a:tc>
                <a:extLst>
                  <a:ext uri="{0D108BD9-81ED-4DB2-BD59-A6C34878D82A}">
                    <a16:rowId xmlns:a16="http://schemas.microsoft.com/office/drawing/2014/main" val="10000"/>
                  </a:ext>
                </a:extLst>
              </a:tr>
              <a:tr h="612736">
                <a:tc>
                  <a:txBody>
                    <a:bodyPr/>
                    <a:lstStyle/>
                    <a:p>
                      <a:r>
                        <a:rPr lang="tr-TR" sz="900" i="1">
                          <a:effectLst/>
                        </a:rPr>
                        <a:t>Fason</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7,4</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99%</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10,8</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90%</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12,8</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80%</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11,4</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65%</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extLst>
                  <a:ext uri="{0D108BD9-81ED-4DB2-BD59-A6C34878D82A}">
                    <a16:rowId xmlns:a16="http://schemas.microsoft.com/office/drawing/2014/main" val="10001"/>
                  </a:ext>
                </a:extLst>
              </a:tr>
              <a:tr h="612736">
                <a:tc>
                  <a:txBody>
                    <a:bodyPr/>
                    <a:lstStyle/>
                    <a:p>
                      <a:r>
                        <a:rPr lang="tr-TR" sz="900" i="1">
                          <a:effectLst/>
                        </a:rPr>
                        <a:t>Marka</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0,1</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1%</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1,2</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10%</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3,2</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20%</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6,1</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35%</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extLst>
                  <a:ext uri="{0D108BD9-81ED-4DB2-BD59-A6C34878D82A}">
                    <a16:rowId xmlns:a16="http://schemas.microsoft.com/office/drawing/2014/main" val="10002"/>
                  </a:ext>
                </a:extLst>
              </a:tr>
              <a:tr h="1715662">
                <a:tc>
                  <a:txBody>
                    <a:bodyPr/>
                    <a:lstStyle/>
                    <a:p>
                      <a:r>
                        <a:rPr lang="tr-TR" sz="900">
                          <a:effectLst/>
                        </a:rPr>
                        <a:t>Hazır Giyim Bavul Ticareti</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1,5</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1,0</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0,5</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0,2</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extLst>
                  <a:ext uri="{0D108BD9-81ED-4DB2-BD59-A6C34878D82A}">
                    <a16:rowId xmlns:a16="http://schemas.microsoft.com/office/drawing/2014/main" val="10003"/>
                  </a:ext>
                </a:extLst>
              </a:tr>
              <a:tr h="1715662">
                <a:tc>
                  <a:txBody>
                    <a:bodyPr/>
                    <a:lstStyle/>
                    <a:p>
                      <a:r>
                        <a:rPr lang="tr-TR" sz="900">
                          <a:effectLst/>
                        </a:rPr>
                        <a:t>Hazır Giyim Turist Alımı</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0,7</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1,8</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2,0</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3,0</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endParaRPr lang="tr-TR" dirty="0">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extLst>
                  <a:ext uri="{0D108BD9-81ED-4DB2-BD59-A6C34878D82A}">
                    <a16:rowId xmlns:a16="http://schemas.microsoft.com/office/drawing/2014/main" val="10004"/>
                  </a:ext>
                </a:extLst>
              </a:tr>
            </a:tbl>
          </a:graphicData>
        </a:graphic>
      </p:graphicFrame>
      <p:sp>
        <p:nvSpPr>
          <p:cNvPr id="5" name="Rectangle 1"/>
          <p:cNvSpPr>
            <a:spLocks noChangeArrowheads="1"/>
          </p:cNvSpPr>
          <p:nvPr/>
        </p:nvSpPr>
        <p:spPr bwMode="auto">
          <a:xfrm>
            <a:off x="-1688438" y="-1796700"/>
            <a:ext cx="198343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smtClean="0">
                <a:ln>
                  <a:noFill/>
                </a:ln>
                <a:solidFill>
                  <a:schemeClr val="tx1"/>
                </a:solidFill>
                <a:effectLst/>
                <a:latin typeface="Arial" panose="020B0604020202020204" pitchFamily="34" charset="0"/>
              </a:rPr>
              <a:t/>
            </a:r>
            <a:br>
              <a:rPr kumimoji="0" lang="tr-TR" altLang="tr-TR" sz="1800" b="0" i="0" u="none" strike="noStrike" cap="none" normalizeH="0" baseline="0" smtClean="0">
                <a:ln>
                  <a:noFill/>
                </a:ln>
                <a:solidFill>
                  <a:schemeClr val="tx1"/>
                </a:solidFill>
                <a:effectLst/>
                <a:latin typeface="Arial" panose="020B0604020202020204" pitchFamily="34" charset="0"/>
              </a:rPr>
            </a:b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34782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876923880"/>
              </p:ext>
            </p:extLst>
          </p:nvPr>
        </p:nvGraphicFramePr>
        <p:xfrm>
          <a:off x="2210894" y="5032420"/>
          <a:ext cx="6117465" cy="1600200"/>
        </p:xfrm>
        <a:graphic>
          <a:graphicData uri="http://schemas.openxmlformats.org/drawingml/2006/table">
            <a:tbl>
              <a:tblPr/>
              <a:tblGrid>
                <a:gridCol w="2122641">
                  <a:extLst>
                    <a:ext uri="{9D8B030D-6E8A-4147-A177-3AD203B41FA5}">
                      <a16:colId xmlns:a16="http://schemas.microsoft.com/office/drawing/2014/main" val="20000"/>
                    </a:ext>
                  </a:extLst>
                </a:gridCol>
                <a:gridCol w="499353">
                  <a:extLst>
                    <a:ext uri="{9D8B030D-6E8A-4147-A177-3AD203B41FA5}">
                      <a16:colId xmlns:a16="http://schemas.microsoft.com/office/drawing/2014/main" val="20001"/>
                    </a:ext>
                  </a:extLst>
                </a:gridCol>
                <a:gridCol w="499353">
                  <a:extLst>
                    <a:ext uri="{9D8B030D-6E8A-4147-A177-3AD203B41FA5}">
                      <a16:colId xmlns:a16="http://schemas.microsoft.com/office/drawing/2014/main" val="20002"/>
                    </a:ext>
                  </a:extLst>
                </a:gridCol>
                <a:gridCol w="499353">
                  <a:extLst>
                    <a:ext uri="{9D8B030D-6E8A-4147-A177-3AD203B41FA5}">
                      <a16:colId xmlns:a16="http://schemas.microsoft.com/office/drawing/2014/main" val="20003"/>
                    </a:ext>
                  </a:extLst>
                </a:gridCol>
                <a:gridCol w="499353">
                  <a:extLst>
                    <a:ext uri="{9D8B030D-6E8A-4147-A177-3AD203B41FA5}">
                      <a16:colId xmlns:a16="http://schemas.microsoft.com/office/drawing/2014/main" val="20004"/>
                    </a:ext>
                  </a:extLst>
                </a:gridCol>
                <a:gridCol w="499353">
                  <a:extLst>
                    <a:ext uri="{9D8B030D-6E8A-4147-A177-3AD203B41FA5}">
                      <a16:colId xmlns:a16="http://schemas.microsoft.com/office/drawing/2014/main" val="20005"/>
                    </a:ext>
                  </a:extLst>
                </a:gridCol>
                <a:gridCol w="499353">
                  <a:extLst>
                    <a:ext uri="{9D8B030D-6E8A-4147-A177-3AD203B41FA5}">
                      <a16:colId xmlns:a16="http://schemas.microsoft.com/office/drawing/2014/main" val="20006"/>
                    </a:ext>
                  </a:extLst>
                </a:gridCol>
                <a:gridCol w="499353">
                  <a:extLst>
                    <a:ext uri="{9D8B030D-6E8A-4147-A177-3AD203B41FA5}">
                      <a16:colId xmlns:a16="http://schemas.microsoft.com/office/drawing/2014/main" val="20007"/>
                    </a:ext>
                  </a:extLst>
                </a:gridCol>
                <a:gridCol w="499353">
                  <a:extLst>
                    <a:ext uri="{9D8B030D-6E8A-4147-A177-3AD203B41FA5}">
                      <a16:colId xmlns:a16="http://schemas.microsoft.com/office/drawing/2014/main" val="20008"/>
                    </a:ext>
                  </a:extLst>
                </a:gridCol>
              </a:tblGrid>
              <a:tr h="492151">
                <a:tc>
                  <a:txBody>
                    <a:bodyPr/>
                    <a:lstStyle/>
                    <a:p>
                      <a:r>
                        <a:rPr lang="tr-TR" sz="900" b="1">
                          <a:effectLst/>
                        </a:rPr>
                        <a:t>Satış Yerleri</a:t>
                      </a:r>
                      <a:endParaRPr lang="tr-TR">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r>
                        <a:rPr lang="tr-TR" sz="900" b="1">
                          <a:effectLst/>
                        </a:rPr>
                        <a:t>2000</a:t>
                      </a:r>
                      <a:r>
                        <a:rPr lang="tr-TR" sz="900">
                          <a:effectLst/>
                        </a:rPr>
                        <a:t/>
                      </a:r>
                      <a:br>
                        <a:rPr lang="tr-TR" sz="900">
                          <a:effectLst/>
                        </a:rPr>
                      </a:br>
                      <a:r>
                        <a:rPr lang="tr-TR" sz="900">
                          <a:effectLst/>
                        </a:rPr>
                        <a:t>(milyon USD)</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r>
                        <a:rPr lang="tr-TR" sz="900" i="1">
                          <a:effectLst/>
                        </a:rPr>
                        <a:t>Pazar Payı</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r>
                        <a:rPr lang="tr-TR" sz="900" b="1">
                          <a:effectLst/>
                        </a:rPr>
                        <a:t>2004</a:t>
                      </a:r>
                      <a:r>
                        <a:rPr lang="tr-TR" sz="900">
                          <a:effectLst/>
                        </a:rPr>
                        <a:t/>
                      </a:r>
                      <a:br>
                        <a:rPr lang="tr-TR" sz="900">
                          <a:effectLst/>
                        </a:rPr>
                      </a:br>
                      <a:r>
                        <a:rPr lang="tr-TR" sz="900">
                          <a:effectLst/>
                        </a:rPr>
                        <a:t>(milyon USD)</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r>
                        <a:rPr lang="tr-TR" sz="900" i="1">
                          <a:effectLst/>
                        </a:rPr>
                        <a:t>Pazar Payı</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r>
                        <a:rPr lang="tr-TR" sz="900" b="1">
                          <a:effectLst/>
                        </a:rPr>
                        <a:t>2007</a:t>
                      </a:r>
                      <a:r>
                        <a:rPr lang="tr-TR" sz="900">
                          <a:effectLst/>
                        </a:rPr>
                        <a:t/>
                      </a:r>
                      <a:br>
                        <a:rPr lang="tr-TR" sz="900">
                          <a:effectLst/>
                        </a:rPr>
                      </a:br>
                      <a:r>
                        <a:rPr lang="tr-TR" sz="900">
                          <a:effectLst/>
                        </a:rPr>
                        <a:t>(milyar USD)</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r>
                        <a:rPr lang="tr-TR" sz="900" i="1">
                          <a:effectLst/>
                        </a:rPr>
                        <a:t>Pazar Payı</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r>
                        <a:rPr lang="tr-TR" sz="900" b="1">
                          <a:effectLst/>
                        </a:rPr>
                        <a:t>2010</a:t>
                      </a:r>
                      <a:r>
                        <a:rPr lang="tr-TR" sz="900">
                          <a:effectLst/>
                        </a:rPr>
                        <a:t/>
                      </a:r>
                      <a:br>
                        <a:rPr lang="tr-TR" sz="900">
                          <a:effectLst/>
                        </a:rPr>
                      </a:br>
                      <a:r>
                        <a:rPr lang="tr-TR" sz="900">
                          <a:effectLst/>
                        </a:rPr>
                        <a:t>(milyar USD)</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r>
                        <a:rPr lang="tr-TR" sz="900" i="1">
                          <a:effectLst/>
                        </a:rPr>
                        <a:t>Pazar Payı</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0"/>
                  </a:ext>
                </a:extLst>
              </a:tr>
              <a:tr h="223705">
                <a:tc>
                  <a:txBody>
                    <a:bodyPr/>
                    <a:lstStyle/>
                    <a:p>
                      <a:r>
                        <a:rPr lang="tr-TR" sz="900" b="1">
                          <a:effectLst/>
                        </a:rPr>
                        <a:t>İç Pazar</a:t>
                      </a:r>
                      <a:endParaRPr lang="tr-TR">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b="1">
                          <a:effectLst/>
                        </a:rPr>
                        <a:t>11.200</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i="1">
                          <a:effectLst/>
                        </a:rPr>
                        <a:t>100%</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b="1">
                          <a:effectLst/>
                        </a:rPr>
                        <a:t>13.650</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i="1">
                          <a:effectLst/>
                        </a:rPr>
                        <a:t>100%</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b="1">
                          <a:effectLst/>
                        </a:rPr>
                        <a:t>16.016</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i="1">
                          <a:effectLst/>
                        </a:rPr>
                        <a:t>100%</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b="1">
                          <a:effectLst/>
                        </a:rPr>
                        <a:t>18.144</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i="1">
                          <a:effectLst/>
                        </a:rPr>
                        <a:t>100%</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extLst>
                  <a:ext uri="{0D108BD9-81ED-4DB2-BD59-A6C34878D82A}">
                    <a16:rowId xmlns:a16="http://schemas.microsoft.com/office/drawing/2014/main" val="10001"/>
                  </a:ext>
                </a:extLst>
              </a:tr>
              <a:tr h="223705">
                <a:tc>
                  <a:txBody>
                    <a:bodyPr/>
                    <a:lstStyle/>
                    <a:p>
                      <a:r>
                        <a:rPr lang="tr-TR" sz="900">
                          <a:effectLst/>
                        </a:rPr>
                        <a:t>AVM</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784</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i="1">
                          <a:effectLst/>
                        </a:rPr>
                        <a:t>7%</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2.184</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i="1">
                          <a:effectLst/>
                        </a:rPr>
                        <a:t>16%</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4.004</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i="1">
                          <a:effectLst/>
                        </a:rPr>
                        <a:t>25%</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7.258</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i="1">
                          <a:effectLst/>
                        </a:rPr>
                        <a:t>40%</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extLst>
                  <a:ext uri="{0D108BD9-81ED-4DB2-BD59-A6C34878D82A}">
                    <a16:rowId xmlns:a16="http://schemas.microsoft.com/office/drawing/2014/main" val="10002"/>
                  </a:ext>
                </a:extLst>
              </a:tr>
              <a:tr h="340950">
                <a:tc>
                  <a:txBody>
                    <a:bodyPr/>
                    <a:lstStyle/>
                    <a:p>
                      <a:r>
                        <a:rPr lang="tr-TR" sz="900">
                          <a:effectLst/>
                        </a:rPr>
                        <a:t>AVC</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10.416</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i="1">
                          <a:effectLst/>
                        </a:rPr>
                        <a:t>93%</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11.466</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i="1">
                          <a:effectLst/>
                        </a:rPr>
                        <a:t>84%</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12.012</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i="1">
                          <a:effectLst/>
                        </a:rPr>
                        <a:t>75%</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10.886</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i="1" dirty="0">
                          <a:effectLst/>
                        </a:rPr>
                        <a:t>60%</a:t>
                      </a:r>
                      <a:endParaRPr lang="tr-TR" dirty="0">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extLst>
                  <a:ext uri="{0D108BD9-81ED-4DB2-BD59-A6C34878D82A}">
                    <a16:rowId xmlns:a16="http://schemas.microsoft.com/office/drawing/2014/main" val="10003"/>
                  </a:ext>
                </a:extLst>
              </a:tr>
            </a:tbl>
          </a:graphicData>
        </a:graphic>
      </p:graphicFrame>
      <p:graphicFrame>
        <p:nvGraphicFramePr>
          <p:cNvPr id="6" name="Tablo 5"/>
          <p:cNvGraphicFramePr>
            <a:graphicFrameLocks noGrp="1"/>
          </p:cNvGraphicFramePr>
          <p:nvPr>
            <p:extLst>
              <p:ext uri="{D42A27DB-BD31-4B8C-83A1-F6EECF244321}">
                <p14:modId xmlns:p14="http://schemas.microsoft.com/office/powerpoint/2010/main" val="1056404364"/>
              </p:ext>
            </p:extLst>
          </p:nvPr>
        </p:nvGraphicFramePr>
        <p:xfrm>
          <a:off x="2210894" y="3453143"/>
          <a:ext cx="5972175" cy="1209009"/>
        </p:xfrm>
        <a:graphic>
          <a:graphicData uri="http://schemas.openxmlformats.org/drawingml/2006/table">
            <a:tbl>
              <a:tblPr/>
              <a:tblGrid>
                <a:gridCol w="663575">
                  <a:extLst>
                    <a:ext uri="{9D8B030D-6E8A-4147-A177-3AD203B41FA5}">
                      <a16:colId xmlns:a16="http://schemas.microsoft.com/office/drawing/2014/main" val="20000"/>
                    </a:ext>
                  </a:extLst>
                </a:gridCol>
                <a:gridCol w="663575">
                  <a:extLst>
                    <a:ext uri="{9D8B030D-6E8A-4147-A177-3AD203B41FA5}">
                      <a16:colId xmlns:a16="http://schemas.microsoft.com/office/drawing/2014/main" val="20001"/>
                    </a:ext>
                  </a:extLst>
                </a:gridCol>
                <a:gridCol w="663575">
                  <a:extLst>
                    <a:ext uri="{9D8B030D-6E8A-4147-A177-3AD203B41FA5}">
                      <a16:colId xmlns:a16="http://schemas.microsoft.com/office/drawing/2014/main" val="20002"/>
                    </a:ext>
                  </a:extLst>
                </a:gridCol>
                <a:gridCol w="663575">
                  <a:extLst>
                    <a:ext uri="{9D8B030D-6E8A-4147-A177-3AD203B41FA5}">
                      <a16:colId xmlns:a16="http://schemas.microsoft.com/office/drawing/2014/main" val="20003"/>
                    </a:ext>
                  </a:extLst>
                </a:gridCol>
                <a:gridCol w="663575">
                  <a:extLst>
                    <a:ext uri="{9D8B030D-6E8A-4147-A177-3AD203B41FA5}">
                      <a16:colId xmlns:a16="http://schemas.microsoft.com/office/drawing/2014/main" val="20004"/>
                    </a:ext>
                  </a:extLst>
                </a:gridCol>
                <a:gridCol w="663575">
                  <a:extLst>
                    <a:ext uri="{9D8B030D-6E8A-4147-A177-3AD203B41FA5}">
                      <a16:colId xmlns:a16="http://schemas.microsoft.com/office/drawing/2014/main" val="20005"/>
                    </a:ext>
                  </a:extLst>
                </a:gridCol>
                <a:gridCol w="663575">
                  <a:extLst>
                    <a:ext uri="{9D8B030D-6E8A-4147-A177-3AD203B41FA5}">
                      <a16:colId xmlns:a16="http://schemas.microsoft.com/office/drawing/2014/main" val="20006"/>
                    </a:ext>
                  </a:extLst>
                </a:gridCol>
                <a:gridCol w="663575">
                  <a:extLst>
                    <a:ext uri="{9D8B030D-6E8A-4147-A177-3AD203B41FA5}">
                      <a16:colId xmlns:a16="http://schemas.microsoft.com/office/drawing/2014/main" val="20007"/>
                    </a:ext>
                  </a:extLst>
                </a:gridCol>
                <a:gridCol w="663575">
                  <a:extLst>
                    <a:ext uri="{9D8B030D-6E8A-4147-A177-3AD203B41FA5}">
                      <a16:colId xmlns:a16="http://schemas.microsoft.com/office/drawing/2014/main" val="20008"/>
                    </a:ext>
                  </a:extLst>
                </a:gridCol>
              </a:tblGrid>
              <a:tr h="0">
                <a:tc>
                  <a:txBody>
                    <a:bodyPr/>
                    <a:lstStyle/>
                    <a:p>
                      <a:r>
                        <a:rPr lang="tr-TR" sz="900" b="1" dirty="0">
                          <a:effectLst/>
                        </a:rPr>
                        <a:t>Satış Yerleri</a:t>
                      </a:r>
                      <a:endParaRPr lang="tr-TR" dirty="0">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r>
                        <a:rPr lang="tr-TR" sz="900" b="1">
                          <a:effectLst/>
                        </a:rPr>
                        <a:t>2000</a:t>
                      </a:r>
                      <a:r>
                        <a:rPr lang="tr-TR" sz="900">
                          <a:effectLst/>
                        </a:rPr>
                        <a:t/>
                      </a:r>
                      <a:br>
                        <a:rPr lang="tr-TR" sz="900">
                          <a:effectLst/>
                        </a:rPr>
                      </a:br>
                      <a:r>
                        <a:rPr lang="tr-TR" sz="900">
                          <a:effectLst/>
                        </a:rPr>
                        <a:t>(milyon USD)</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r>
                        <a:rPr lang="tr-TR" sz="900" i="1">
                          <a:effectLst/>
                        </a:rPr>
                        <a:t>Pazar Payı</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r>
                        <a:rPr lang="tr-TR" sz="900" b="1">
                          <a:effectLst/>
                        </a:rPr>
                        <a:t>2004</a:t>
                      </a:r>
                      <a:r>
                        <a:rPr lang="tr-TR" sz="900">
                          <a:effectLst/>
                        </a:rPr>
                        <a:t/>
                      </a:r>
                      <a:br>
                        <a:rPr lang="tr-TR" sz="900">
                          <a:effectLst/>
                        </a:rPr>
                      </a:br>
                      <a:r>
                        <a:rPr lang="tr-TR" sz="900">
                          <a:effectLst/>
                        </a:rPr>
                        <a:t>(milyon USD)</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r>
                        <a:rPr lang="tr-TR" sz="900" i="1">
                          <a:effectLst/>
                        </a:rPr>
                        <a:t>Pazar Payı</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r>
                        <a:rPr lang="tr-TR" sz="900" b="1">
                          <a:effectLst/>
                        </a:rPr>
                        <a:t>2007</a:t>
                      </a:r>
                      <a:r>
                        <a:rPr lang="tr-TR" sz="900">
                          <a:effectLst/>
                        </a:rPr>
                        <a:t/>
                      </a:r>
                      <a:br>
                        <a:rPr lang="tr-TR" sz="900">
                          <a:effectLst/>
                        </a:rPr>
                      </a:br>
                      <a:r>
                        <a:rPr lang="tr-TR" sz="900">
                          <a:effectLst/>
                        </a:rPr>
                        <a:t>(milyar USD)</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r>
                        <a:rPr lang="tr-TR" sz="900" i="1">
                          <a:effectLst/>
                        </a:rPr>
                        <a:t>Pazar Payı</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r>
                        <a:rPr lang="tr-TR" sz="900" b="1">
                          <a:effectLst/>
                        </a:rPr>
                        <a:t>2010</a:t>
                      </a:r>
                      <a:r>
                        <a:rPr lang="tr-TR" sz="900">
                          <a:effectLst/>
                        </a:rPr>
                        <a:t/>
                      </a:r>
                      <a:br>
                        <a:rPr lang="tr-TR" sz="900">
                          <a:effectLst/>
                        </a:rPr>
                      </a:br>
                      <a:r>
                        <a:rPr lang="tr-TR" sz="900">
                          <a:effectLst/>
                        </a:rPr>
                        <a:t>(milyar USD)</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r>
                        <a:rPr lang="tr-TR" sz="900" i="1">
                          <a:effectLst/>
                        </a:rPr>
                        <a:t>Pazar Payı</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0"/>
                  </a:ext>
                </a:extLst>
              </a:tr>
              <a:tr h="0">
                <a:tc>
                  <a:txBody>
                    <a:bodyPr/>
                    <a:lstStyle/>
                    <a:p>
                      <a:r>
                        <a:rPr lang="tr-TR" sz="900" b="1">
                          <a:effectLst/>
                        </a:rPr>
                        <a:t>İç Pazar</a:t>
                      </a:r>
                      <a:endParaRPr lang="tr-TR">
                        <a:effectLst/>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b="1" dirty="0">
                          <a:effectLst/>
                        </a:rPr>
                        <a:t>11.200</a:t>
                      </a:r>
                      <a:endParaRPr lang="tr-TR" dirty="0">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i="1">
                          <a:effectLst/>
                        </a:rPr>
                        <a:t>100%</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b="1">
                          <a:effectLst/>
                        </a:rPr>
                        <a:t>13.650</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i="1">
                          <a:effectLst/>
                        </a:rPr>
                        <a:t>100%</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b="1">
                          <a:effectLst/>
                        </a:rPr>
                        <a:t>16.016</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i="1">
                          <a:effectLst/>
                        </a:rPr>
                        <a:t>100%</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b="1">
                          <a:effectLst/>
                        </a:rPr>
                        <a:t>18.144</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i="1">
                          <a:effectLst/>
                        </a:rPr>
                        <a:t>100%</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extLst>
                  <a:ext uri="{0D108BD9-81ED-4DB2-BD59-A6C34878D82A}">
                    <a16:rowId xmlns:a16="http://schemas.microsoft.com/office/drawing/2014/main" val="10001"/>
                  </a:ext>
                </a:extLst>
              </a:tr>
              <a:tr h="0">
                <a:tc>
                  <a:txBody>
                    <a:bodyPr/>
                    <a:lstStyle/>
                    <a:p>
                      <a:r>
                        <a:rPr lang="tr-TR" sz="900">
                          <a:effectLst/>
                        </a:rPr>
                        <a:t>AVM</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dirty="0">
                          <a:effectLst/>
                        </a:rPr>
                        <a:t>784</a:t>
                      </a:r>
                      <a:endParaRPr lang="tr-TR" dirty="0">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i="1">
                          <a:effectLst/>
                        </a:rPr>
                        <a:t>7%</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2.184</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i="1">
                          <a:effectLst/>
                        </a:rPr>
                        <a:t>16%</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4.004</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i="1">
                          <a:effectLst/>
                        </a:rPr>
                        <a:t>25%</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7.258</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i="1">
                          <a:effectLst/>
                        </a:rPr>
                        <a:t>40%</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extLst>
                  <a:ext uri="{0D108BD9-81ED-4DB2-BD59-A6C34878D82A}">
                    <a16:rowId xmlns:a16="http://schemas.microsoft.com/office/drawing/2014/main" val="10002"/>
                  </a:ext>
                </a:extLst>
              </a:tr>
              <a:tr h="248889">
                <a:tc>
                  <a:txBody>
                    <a:bodyPr/>
                    <a:lstStyle/>
                    <a:p>
                      <a:r>
                        <a:rPr lang="tr-TR" sz="900">
                          <a:effectLst/>
                        </a:rPr>
                        <a:t>AVC</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dirty="0">
                          <a:effectLst/>
                        </a:rPr>
                        <a:t>10.416</a:t>
                      </a:r>
                      <a:endParaRPr lang="tr-TR" dirty="0">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i="1">
                          <a:effectLst/>
                        </a:rPr>
                        <a:t>93%</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11.466</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i="1">
                          <a:effectLst/>
                        </a:rPr>
                        <a:t>84%</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12.012</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i="1">
                          <a:effectLst/>
                        </a:rPr>
                        <a:t>75%</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a:effectLst/>
                        </a:rPr>
                        <a:t>10.886</a:t>
                      </a:r>
                      <a:endParaRPr lang="tr-TR">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tc>
                  <a:txBody>
                    <a:bodyPr/>
                    <a:lstStyle/>
                    <a:p>
                      <a:pPr algn="ctr"/>
                      <a:r>
                        <a:rPr lang="tr-TR" sz="900" i="1" dirty="0">
                          <a:effectLst/>
                        </a:rPr>
                        <a:t>60%</a:t>
                      </a:r>
                      <a:endParaRPr lang="tr-TR" dirty="0">
                        <a:effectLs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5E53"/>
                    </a:solidFill>
                  </a:tcPr>
                </a:tc>
                <a:extLst>
                  <a:ext uri="{0D108BD9-81ED-4DB2-BD59-A6C34878D82A}">
                    <a16:rowId xmlns:a16="http://schemas.microsoft.com/office/drawing/2014/main" val="10003"/>
                  </a:ext>
                </a:extLst>
              </a:tr>
            </a:tbl>
          </a:graphicData>
        </a:graphic>
      </p:graphicFrame>
      <p:sp>
        <p:nvSpPr>
          <p:cNvPr id="7" name="Rectangle 2"/>
          <p:cNvSpPr>
            <a:spLocks noChangeArrowheads="1"/>
          </p:cNvSpPr>
          <p:nvPr/>
        </p:nvSpPr>
        <p:spPr bwMode="auto">
          <a:xfrm>
            <a:off x="809244" y="786746"/>
            <a:ext cx="10395376" cy="2154436"/>
          </a:xfrm>
          <a:prstGeom prst="rect">
            <a:avLst/>
          </a:prstGeom>
          <a:solidFill>
            <a:srgbClr val="FB5E5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tr-TR" altLang="tr-TR" sz="900" b="1" dirty="0">
                <a:solidFill>
                  <a:srgbClr val="666666"/>
                </a:solidFill>
                <a:cs typeface="Arial" panose="020B0604020202020204" pitchFamily="34" charset="0"/>
              </a:rPr>
              <a:t>Hazır giyimde </a:t>
            </a:r>
            <a:r>
              <a:rPr lang="tr-TR" altLang="tr-TR" sz="900" b="1" dirty="0" err="1">
                <a:solidFill>
                  <a:srgbClr val="666666"/>
                </a:solidFill>
                <a:cs typeface="Arial" panose="020B0604020202020204" pitchFamily="34" charset="0"/>
              </a:rPr>
              <a:t>AVM’lerin</a:t>
            </a:r>
            <a:r>
              <a:rPr lang="tr-TR" altLang="tr-TR" sz="900" b="1" dirty="0">
                <a:solidFill>
                  <a:srgbClr val="666666"/>
                </a:solidFill>
                <a:cs typeface="Arial" panose="020B0604020202020204" pitchFamily="34" charset="0"/>
              </a:rPr>
              <a:t> rolü</a:t>
            </a:r>
            <a:endParaRPr lang="tr-TR" altLang="tr-TR" sz="1100" dirty="0">
              <a:solidFill>
                <a:prstClr val="black"/>
              </a:solidFill>
            </a:endParaRPr>
          </a:p>
          <a:p>
            <a:r>
              <a:rPr lang="tr-TR" altLang="tr-TR" sz="900" dirty="0">
                <a:solidFill>
                  <a:srgbClr val="666666"/>
                </a:solidFill>
                <a:cs typeface="Arial" panose="020B0604020202020204" pitchFamily="34" charset="0"/>
              </a:rPr>
              <a:t/>
            </a:r>
            <a:br>
              <a:rPr lang="tr-TR" altLang="tr-TR" sz="900" dirty="0">
                <a:solidFill>
                  <a:srgbClr val="666666"/>
                </a:solidFill>
                <a:cs typeface="Arial" panose="020B0604020202020204" pitchFamily="34" charset="0"/>
              </a:rPr>
            </a:br>
            <a:endParaRPr lang="tr-TR" altLang="tr-TR" sz="1100" dirty="0">
              <a:solidFill>
                <a:prstClr val="black"/>
              </a:solidFill>
            </a:endParaRPr>
          </a:p>
          <a:p>
            <a:r>
              <a:rPr lang="tr-TR" altLang="tr-TR" sz="900" dirty="0">
                <a:solidFill>
                  <a:srgbClr val="666666"/>
                </a:solidFill>
                <a:cs typeface="Arial" panose="020B0604020202020204" pitchFamily="34" charset="0"/>
              </a:rPr>
              <a:t>Hazır giyimin kaleleri alışveriş merkezleri olmaya başlamıştır. Hızla yaygınlaşan </a:t>
            </a:r>
            <a:r>
              <a:rPr lang="tr-TR" altLang="tr-TR" sz="900" dirty="0" err="1">
                <a:solidFill>
                  <a:srgbClr val="666666"/>
                </a:solidFill>
                <a:cs typeface="Arial" panose="020B0604020202020204" pitchFamily="34" charset="0"/>
              </a:rPr>
              <a:t>AVM’lerin</a:t>
            </a:r>
            <a:r>
              <a:rPr lang="tr-TR" altLang="tr-TR" sz="900" dirty="0">
                <a:solidFill>
                  <a:srgbClr val="666666"/>
                </a:solidFill>
                <a:cs typeface="Arial" panose="020B0604020202020204" pitchFamily="34" charset="0"/>
              </a:rPr>
              <a:t> pazar payı hızla artmaktadır. 2007 yılında hazır giyim satışlarının %25’i </a:t>
            </a:r>
            <a:r>
              <a:rPr lang="tr-TR" altLang="tr-TR" sz="900" dirty="0" err="1">
                <a:solidFill>
                  <a:srgbClr val="666666"/>
                </a:solidFill>
                <a:cs typeface="Arial" panose="020B0604020202020204" pitchFamily="34" charset="0"/>
              </a:rPr>
              <a:t>AVM’lerde</a:t>
            </a:r>
            <a:r>
              <a:rPr lang="tr-TR" altLang="tr-TR" sz="900" dirty="0">
                <a:solidFill>
                  <a:srgbClr val="666666"/>
                </a:solidFill>
                <a:cs typeface="Arial" panose="020B0604020202020204" pitchFamily="34" charset="0"/>
              </a:rPr>
              <a:t> gerçekleşmiştir. </a:t>
            </a:r>
            <a:r>
              <a:rPr lang="tr-TR" altLang="tr-TR" sz="900" dirty="0" err="1">
                <a:solidFill>
                  <a:srgbClr val="666666"/>
                </a:solidFill>
                <a:cs typeface="Arial" panose="020B0604020202020204" pitchFamily="34" charset="0"/>
              </a:rPr>
              <a:t>AVM’lerin</a:t>
            </a:r>
            <a:r>
              <a:rPr lang="tr-TR" altLang="tr-TR" sz="900" dirty="0">
                <a:solidFill>
                  <a:srgbClr val="666666"/>
                </a:solidFill>
                <a:cs typeface="Arial" panose="020B0604020202020204" pitchFamily="34" charset="0"/>
              </a:rPr>
              <a:t> pazar payı gelişimine ve geleceğe yönelik tahmine dair tablo aşağıdadır.</a:t>
            </a:r>
            <a:endParaRPr lang="tr-TR" altLang="tr-TR" sz="1100" dirty="0">
              <a:solidFill>
                <a:prstClr val="black"/>
              </a:solidFill>
            </a:endParaRPr>
          </a:p>
          <a:p>
            <a:r>
              <a:rPr lang="tr-TR" altLang="tr-TR" sz="900" dirty="0">
                <a:solidFill>
                  <a:srgbClr val="666666"/>
                </a:solidFill>
                <a:cs typeface="Arial" panose="020B0604020202020204" pitchFamily="34" charset="0"/>
              </a:rPr>
              <a:t/>
            </a:r>
            <a:br>
              <a:rPr lang="tr-TR" altLang="tr-TR" sz="900" dirty="0">
                <a:solidFill>
                  <a:srgbClr val="666666"/>
                </a:solidFill>
                <a:cs typeface="Arial" panose="020B0604020202020204" pitchFamily="34" charset="0"/>
              </a:rPr>
            </a:br>
            <a:endParaRPr lang="tr-TR" altLang="tr-TR" sz="1100" dirty="0">
              <a:solidFill>
                <a:prstClr val="black"/>
              </a:solidFill>
            </a:endParaRPr>
          </a:p>
          <a:p>
            <a:r>
              <a:rPr lang="tr-TR" altLang="tr-TR" sz="900" dirty="0">
                <a:solidFill>
                  <a:srgbClr val="666666"/>
                </a:solidFill>
                <a:cs typeface="Arial" panose="020B0604020202020204" pitchFamily="34" charset="0"/>
              </a:rPr>
              <a:t/>
            </a:r>
            <a:br>
              <a:rPr lang="tr-TR" altLang="tr-TR" sz="900" dirty="0">
                <a:solidFill>
                  <a:srgbClr val="666666"/>
                </a:solidFill>
                <a:cs typeface="Arial" panose="020B0604020202020204" pitchFamily="34" charset="0"/>
              </a:rPr>
            </a:br>
            <a:endParaRPr lang="tr-TR" altLang="tr-TR" sz="1100" dirty="0">
              <a:solidFill>
                <a:prstClr val="black"/>
              </a:solidFill>
            </a:endParaRPr>
          </a:p>
          <a:p>
            <a:r>
              <a:rPr lang="tr-TR" altLang="tr-TR" sz="900" dirty="0">
                <a:solidFill>
                  <a:srgbClr val="666666"/>
                </a:solidFill>
                <a:cs typeface="Arial" panose="020B0604020202020204" pitchFamily="34" charset="0"/>
              </a:rPr>
              <a:t>Mayıs 2008 itibariyle Türkiye’de 200’ün üzerinde AVM vardır. 50 tanesi ise yapım halindedir. 100 tane de planlanan AVM yatırımı vardır. 2008 yılının sonunda İstanbul’daki açık AVM sayısının 60’ı geçmesi beklenmektedir.  </a:t>
            </a:r>
            <a:endParaRPr lang="tr-TR" altLang="tr-TR" sz="1100" dirty="0">
              <a:solidFill>
                <a:prstClr val="black"/>
              </a:solidFill>
            </a:endParaRPr>
          </a:p>
          <a:p>
            <a:r>
              <a:rPr lang="tr-TR" altLang="tr-TR" sz="900" dirty="0">
                <a:solidFill>
                  <a:srgbClr val="666666"/>
                </a:solidFill>
                <a:cs typeface="Arial" panose="020B0604020202020204" pitchFamily="34" charset="0"/>
              </a:rPr>
              <a:t/>
            </a:r>
            <a:br>
              <a:rPr lang="tr-TR" altLang="tr-TR" sz="900" dirty="0">
                <a:solidFill>
                  <a:srgbClr val="666666"/>
                </a:solidFill>
                <a:cs typeface="Arial" panose="020B0604020202020204" pitchFamily="34" charset="0"/>
              </a:rPr>
            </a:br>
            <a:endParaRPr lang="tr-TR" altLang="tr-TR" sz="1100" dirty="0">
              <a:solidFill>
                <a:prstClr val="black"/>
              </a:solidFill>
            </a:endParaRPr>
          </a:p>
          <a:p>
            <a:r>
              <a:rPr lang="tr-TR" altLang="tr-TR" sz="900" dirty="0">
                <a:solidFill>
                  <a:srgbClr val="666666"/>
                </a:solidFill>
                <a:cs typeface="Arial" panose="020B0604020202020204" pitchFamily="34" charset="0"/>
              </a:rPr>
              <a:t>Tüketiciler </a:t>
            </a:r>
            <a:r>
              <a:rPr lang="tr-TR" altLang="tr-TR" sz="900" dirty="0" err="1">
                <a:solidFill>
                  <a:srgbClr val="666666"/>
                </a:solidFill>
                <a:cs typeface="Arial" panose="020B0604020202020204" pitchFamily="34" charset="0"/>
              </a:rPr>
              <a:t>AVM’lerden</a:t>
            </a:r>
            <a:r>
              <a:rPr lang="tr-TR" altLang="tr-TR" sz="900" dirty="0">
                <a:solidFill>
                  <a:srgbClr val="666666"/>
                </a:solidFill>
                <a:cs typeface="Arial" panose="020B0604020202020204" pitchFamily="34" charset="0"/>
              </a:rPr>
              <a:t> alışveriş yapmayı sevmekte ve tercih etmektedirler. </a:t>
            </a:r>
            <a:r>
              <a:rPr lang="tr-TR" altLang="tr-TR" sz="900" dirty="0" err="1">
                <a:solidFill>
                  <a:srgbClr val="666666"/>
                </a:solidFill>
                <a:cs typeface="Arial" panose="020B0604020202020204" pitchFamily="34" charset="0"/>
              </a:rPr>
              <a:t>AMPD’nin</a:t>
            </a:r>
            <a:r>
              <a:rPr lang="tr-TR" altLang="tr-TR" sz="900" dirty="0">
                <a:solidFill>
                  <a:srgbClr val="666666"/>
                </a:solidFill>
                <a:cs typeface="Arial" panose="020B0604020202020204" pitchFamily="34" charset="0"/>
              </a:rPr>
              <a:t> 2007 yılında yaptırdığı araştırma da bu tespiti doğrulamaktadır. Araştırma sonuçları aşağıdaki tabloda verilmiştir.</a:t>
            </a:r>
            <a:endParaRPr lang="tr-TR" altLang="tr-TR" dirty="0">
              <a:solidFill>
                <a:prstClr val="black"/>
              </a:solidFill>
            </a:endParaRPr>
          </a:p>
        </p:txBody>
      </p:sp>
    </p:spTree>
    <p:extLst>
      <p:ext uri="{BB962C8B-B14F-4D97-AF65-F5344CB8AC3E}">
        <p14:creationId xmlns:p14="http://schemas.microsoft.com/office/powerpoint/2010/main" val="1566769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047741" y="425004"/>
            <a:ext cx="4718598" cy="2991778"/>
          </a:xfrm>
          <a:prstGeom prst="rect">
            <a:avLst/>
          </a:prstGeom>
        </p:spPr>
      </p:pic>
      <p:pic>
        <p:nvPicPr>
          <p:cNvPr id="5" name="Resim 4"/>
          <p:cNvPicPr>
            <a:picLocks noChangeAspect="1"/>
          </p:cNvPicPr>
          <p:nvPr/>
        </p:nvPicPr>
        <p:blipFill>
          <a:blip r:embed="rId3"/>
          <a:stretch>
            <a:fillRect/>
          </a:stretch>
        </p:blipFill>
        <p:spPr>
          <a:xfrm>
            <a:off x="1713762" y="3738964"/>
            <a:ext cx="8429625" cy="2610320"/>
          </a:xfrm>
          <a:prstGeom prst="rect">
            <a:avLst/>
          </a:prstGeom>
        </p:spPr>
      </p:pic>
    </p:spTree>
    <p:extLst>
      <p:ext uri="{BB962C8B-B14F-4D97-AF65-F5344CB8AC3E}">
        <p14:creationId xmlns:p14="http://schemas.microsoft.com/office/powerpoint/2010/main" val="948651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78525" y="24452"/>
            <a:ext cx="8911687" cy="1280890"/>
          </a:xfrm>
        </p:spPr>
        <p:txBody>
          <a:bodyPr/>
          <a:lstStyle/>
          <a:p>
            <a:r>
              <a:rPr lang="tr-TR" dirty="0" smtClean="0">
                <a:solidFill>
                  <a:srgbClr val="FF0000"/>
                </a:solidFill>
              </a:rPr>
              <a:t>HAZIR GİYİM NEDİR ?</a:t>
            </a:r>
            <a:br>
              <a:rPr lang="tr-TR" dirty="0" smtClean="0">
                <a:solidFill>
                  <a:srgbClr val="FF0000"/>
                </a:solidFill>
              </a:rPr>
            </a:br>
            <a:r>
              <a:rPr lang="tr-TR" dirty="0" smtClean="0">
                <a:solidFill>
                  <a:srgbClr val="FF0000"/>
                </a:solidFill>
              </a:rPr>
              <a:t>(hazır giyim sektörü)</a:t>
            </a:r>
            <a:endParaRPr lang="tr-TR" dirty="0">
              <a:solidFill>
                <a:srgbClr val="FF0000"/>
              </a:solidFill>
            </a:endParaRPr>
          </a:p>
        </p:txBody>
      </p:sp>
      <p:sp>
        <p:nvSpPr>
          <p:cNvPr id="3" name="Alt Başlık 2"/>
          <p:cNvSpPr>
            <a:spLocks noGrp="1"/>
          </p:cNvSpPr>
          <p:nvPr>
            <p:ph idx="1"/>
          </p:nvPr>
        </p:nvSpPr>
        <p:spPr>
          <a:xfrm>
            <a:off x="20218400" y="16234229"/>
            <a:ext cx="16642080" cy="6304641"/>
          </a:xfrm>
        </p:spPr>
        <p:txBody>
          <a:bodyPr>
            <a:normAutofit/>
          </a:bodyPr>
          <a:lstStyle/>
          <a:p>
            <a:pPr fontAlgn="base"/>
            <a:endParaRPr lang="tr-TR" dirty="0"/>
          </a:p>
          <a:p>
            <a:endParaRPr lang="tr-TR" sz="1600" dirty="0">
              <a:latin typeface="Harrington" panose="04040505050A02020702" pitchFamily="82" charset="0"/>
            </a:endParaRPr>
          </a:p>
        </p:txBody>
      </p:sp>
      <p:sp>
        <p:nvSpPr>
          <p:cNvPr id="5" name="Dikdörtgen 4"/>
          <p:cNvSpPr/>
          <p:nvPr/>
        </p:nvSpPr>
        <p:spPr>
          <a:xfrm>
            <a:off x="812800" y="2016543"/>
            <a:ext cx="11379200" cy="2862322"/>
          </a:xfrm>
          <a:prstGeom prst="rect">
            <a:avLst/>
          </a:prstGeom>
        </p:spPr>
        <p:txBody>
          <a:bodyPr wrap="square">
            <a:spAutoFit/>
          </a:bodyPr>
          <a:lstStyle/>
          <a:p>
            <a:pPr fontAlgn="base"/>
            <a:r>
              <a:rPr lang="tr-TR" sz="2000" b="1" i="0" dirty="0" smtClean="0">
                <a:effectLst/>
                <a:latin typeface="inherit"/>
              </a:rPr>
              <a:t>Türkiye’de Hazır Giyim Sektörü Genel Olarak,</a:t>
            </a:r>
            <a:endParaRPr lang="tr-TR" sz="2000" b="0" i="0" dirty="0" smtClean="0">
              <a:effectLst/>
              <a:latin typeface="Roboto"/>
            </a:endParaRPr>
          </a:p>
          <a:p>
            <a:pPr fontAlgn="base"/>
            <a:r>
              <a:rPr lang="tr-TR" sz="2000" b="0" i="0" dirty="0" smtClean="0">
                <a:effectLst/>
                <a:latin typeface="Roboto"/>
              </a:rPr>
              <a:t>Hazır giyim sektörü, ülkemizde 1980’lerde yapılan ihracat ile ilgili düzenleme ve çeşitli destekler ile daha da gelişmeye başlayan bir sektördür. İhracat ve ticaretin gelişmesiyle dünyanın önemli hazır giyim merkezlerinden olunmuştur.</a:t>
            </a:r>
          </a:p>
          <a:p>
            <a:pPr fontAlgn="base"/>
            <a:r>
              <a:rPr lang="tr-TR" sz="2000" b="0" i="0" dirty="0" smtClean="0">
                <a:effectLst/>
                <a:latin typeface="Roboto"/>
              </a:rPr>
              <a:t>Ülkemizde hazır giyim sektöründe genellikle pamuklu ürünler kullanılmakla birlikte, ayrıca sektörün ihtiyacı olan pamuk, yün, iplik ve kumaş da çoğunlukla ülke içinden karşılanmaktadır.</a:t>
            </a:r>
          </a:p>
          <a:p>
            <a:pPr fontAlgn="base"/>
            <a:r>
              <a:rPr lang="tr-TR" sz="2000" b="0" i="0" dirty="0" smtClean="0">
                <a:effectLst/>
                <a:latin typeface="Roboto"/>
              </a:rPr>
              <a:t>Hazır giyim sektöründe dünya üzerinde yaşanan değişiklik ve gelişmeler takip edilmeye çalışılmaktadır. Türkiye’de faaliyet gösteren firmaların çoğu küçük ve orta ölçekli olmakla birlikte, sektör genelinde yaklaşık 500 bin çalışan istihdamı mevcuttur.</a:t>
            </a:r>
            <a:endParaRPr lang="tr-TR" sz="2000" b="0" i="0" dirty="0">
              <a:effectLst/>
              <a:latin typeface="Roboto"/>
            </a:endParaRPr>
          </a:p>
        </p:txBody>
      </p:sp>
    </p:spTree>
    <p:extLst>
      <p:ext uri="{BB962C8B-B14F-4D97-AF65-F5344CB8AC3E}">
        <p14:creationId xmlns:p14="http://schemas.microsoft.com/office/powerpoint/2010/main" val="258533681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2856639" y="1502535"/>
            <a:ext cx="5856287" cy="3778250"/>
          </a:xfrm>
          <a:prstGeom prst="rect">
            <a:avLst/>
          </a:prstGeom>
        </p:spPr>
      </p:pic>
    </p:spTree>
    <p:extLst>
      <p:ext uri="{BB962C8B-B14F-4D97-AF65-F5344CB8AC3E}">
        <p14:creationId xmlns:p14="http://schemas.microsoft.com/office/powerpoint/2010/main" val="281659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3168203" y="1387914"/>
            <a:ext cx="5983120" cy="3988747"/>
          </a:xfrm>
          <a:prstGeom prst="rect">
            <a:avLst/>
          </a:prstGeom>
        </p:spPr>
      </p:pic>
    </p:spTree>
    <p:extLst>
      <p:ext uri="{BB962C8B-B14F-4D97-AF65-F5344CB8AC3E}">
        <p14:creationId xmlns:p14="http://schemas.microsoft.com/office/powerpoint/2010/main" val="3901638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7334" y="1009935"/>
            <a:ext cx="8596668" cy="5031428"/>
          </a:xfrm>
        </p:spPr>
        <p:txBody>
          <a:bodyPr/>
          <a:lstStyle/>
          <a:p>
            <a:pPr fontAlgn="base"/>
            <a:r>
              <a:rPr lang="tr-TR" b="1" dirty="0">
                <a:solidFill>
                  <a:srgbClr val="FF0000"/>
                </a:solidFill>
                <a:latin typeface="inherit"/>
              </a:rPr>
              <a:t>Hazır Giyim </a:t>
            </a:r>
            <a:r>
              <a:rPr lang="tr-TR" b="1" dirty="0" smtClean="0">
                <a:solidFill>
                  <a:srgbClr val="FF0000"/>
                </a:solidFill>
                <a:latin typeface="inherit"/>
              </a:rPr>
              <a:t>Sektöründe</a:t>
            </a:r>
            <a:endParaRPr lang="tr-TR" dirty="0">
              <a:solidFill>
                <a:schemeClr val="tx1"/>
              </a:solidFill>
              <a:latin typeface="Roboto"/>
            </a:endParaRPr>
          </a:p>
          <a:p>
            <a:pPr fontAlgn="base"/>
            <a:r>
              <a:rPr lang="tr-TR" dirty="0">
                <a:solidFill>
                  <a:schemeClr val="tx1"/>
                </a:solidFill>
                <a:latin typeface="Roboto"/>
              </a:rPr>
              <a:t>Hazır giyim sektöründe genelde örülmüş ve örülmemiş ürün ticareti yapılmakla beraber; bunlar da ürün grup ve çeşidi olarak kişi, cinsiyet gibi ayırımlarla ifade edilmektedir.</a:t>
            </a:r>
          </a:p>
          <a:p>
            <a:pPr fontAlgn="base"/>
            <a:r>
              <a:rPr lang="tr-TR" b="1" dirty="0">
                <a:solidFill>
                  <a:srgbClr val="FF0000"/>
                </a:solidFill>
                <a:latin typeface="inherit"/>
              </a:rPr>
              <a:t>Yayımlanan Rapora Göre,</a:t>
            </a:r>
            <a:endParaRPr lang="tr-TR" dirty="0">
              <a:solidFill>
                <a:srgbClr val="FF0000"/>
              </a:solidFill>
              <a:latin typeface="Roboto"/>
            </a:endParaRPr>
          </a:p>
          <a:p>
            <a:pPr fontAlgn="base"/>
            <a:r>
              <a:rPr lang="tr-TR" dirty="0">
                <a:solidFill>
                  <a:schemeClr val="tx1"/>
                </a:solidFill>
                <a:latin typeface="Roboto"/>
              </a:rPr>
              <a:t>Ekonomi Bakanlığı tarafından yayımlanan güncel hazır giyim sektör raporuna göre; Türkiye’nin ihracat yaptığı ülkeler ve bunların 2013-2015 yılları arasında yapılan ihracat miktarlarına (bin dolar şeklinde) yer verilmiştir.</a:t>
            </a:r>
          </a:p>
          <a:p>
            <a:pPr fontAlgn="base"/>
            <a:r>
              <a:rPr lang="tr-TR" dirty="0">
                <a:solidFill>
                  <a:schemeClr val="tx1"/>
                </a:solidFill>
                <a:latin typeface="Roboto"/>
              </a:rPr>
              <a:t>Listenin ilk sırasında Türkiye’nin önemli hazır giyim pazarı olan Almanya gelmektedir. Sonrasında; İngiltere, İspanya, Fransa, Hollanda, Irak gibi ülkeler yer almaktadır.</a:t>
            </a:r>
          </a:p>
          <a:p>
            <a:pPr fontAlgn="base"/>
            <a:r>
              <a:rPr lang="tr-TR" dirty="0">
                <a:solidFill>
                  <a:schemeClr val="tx1"/>
                </a:solidFill>
                <a:latin typeface="Roboto"/>
              </a:rPr>
              <a:t>Listede 2014 ve 2015 yılları arasında yaşanan ihracat değişim değerleri incelendiğinde genel olarak tüm ülkelerle yapılan ihracatta bir azalış eğilimi göze çarpar. Yine listeye göre Slovakya, Cezayir ve Libya ile birkaç ülkeye yapılan ihracat değeri, % 39, % 27, % 25’lik paylarla artmıştır.</a:t>
            </a:r>
          </a:p>
          <a:p>
            <a:endParaRPr lang="tr-TR" dirty="0">
              <a:solidFill>
                <a:schemeClr val="tx1"/>
              </a:solidFill>
            </a:endParaRPr>
          </a:p>
        </p:txBody>
      </p:sp>
    </p:spTree>
    <p:extLst>
      <p:ext uri="{BB962C8B-B14F-4D97-AF65-F5344CB8AC3E}">
        <p14:creationId xmlns:p14="http://schemas.microsoft.com/office/powerpoint/2010/main" val="4106042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81556" y="0"/>
            <a:ext cx="8911687" cy="1280890"/>
          </a:xfrm>
        </p:spPr>
        <p:txBody>
          <a:bodyPr/>
          <a:lstStyle/>
          <a:p>
            <a:r>
              <a:rPr lang="tr-TR" dirty="0" smtClean="0">
                <a:solidFill>
                  <a:srgbClr val="FF0000"/>
                </a:solidFill>
              </a:rPr>
              <a:t>Tekstil ve hazır giyim sektörü nedir?</a:t>
            </a:r>
            <a:endParaRPr lang="tr-TR" dirty="0">
              <a:solidFill>
                <a:srgbClr val="FF0000"/>
              </a:solidFill>
            </a:endParaRPr>
          </a:p>
        </p:txBody>
      </p:sp>
      <p:sp>
        <p:nvSpPr>
          <p:cNvPr id="3" name="İçerik Yer Tutucusu 2"/>
          <p:cNvSpPr>
            <a:spLocks noGrp="1"/>
          </p:cNvSpPr>
          <p:nvPr>
            <p:ph idx="1"/>
          </p:nvPr>
        </p:nvSpPr>
        <p:spPr>
          <a:xfrm>
            <a:off x="1481071" y="696855"/>
            <a:ext cx="9933389" cy="5318794"/>
          </a:xfrm>
        </p:spPr>
        <p:txBody>
          <a:bodyPr/>
          <a:lstStyle/>
          <a:p>
            <a:r>
              <a:rPr lang="tr-TR" dirty="0"/>
              <a:t>Tekstil ve hazır giyim sektörü birlikte değerlendirildiğinde, gayri safi yurt içi hasıla, imalat sanayi ve sanayi üretimindeki pay, </a:t>
            </a:r>
            <a:r>
              <a:rPr lang="tr-TR" dirty="0" err="1"/>
              <a:t>ihracaat</a:t>
            </a:r>
            <a:r>
              <a:rPr lang="tr-TR" dirty="0"/>
              <a:t>, ekonomiye sağladığı net döviz girdisi, istihdam, yatırım gibi makro-ekonomik büyüklükler açısından Türkiye’nin önemli sektörlerinden biri haline geldi.</a:t>
            </a:r>
            <a:br>
              <a:rPr lang="tr-TR" dirty="0"/>
            </a:br>
            <a:r>
              <a:rPr lang="tr-TR" dirty="0"/>
              <a:t>Tekstil ve hazır giyim sektörü beraberce ülkemiz </a:t>
            </a:r>
            <a:r>
              <a:rPr lang="tr-TR" dirty="0" err="1"/>
              <a:t>GSYİH’sinin</a:t>
            </a:r>
            <a:r>
              <a:rPr lang="tr-TR" dirty="0"/>
              <a:t> %10’luk kısmını sağlıyor. Bugün Türk tekstil ve hazır giyim sektörü büyük oranda ihracat odaklı bir sektör konumunda. Mevcut kapasiteler yurt içi talepten oldukça fazladır. Yaklaşık 30 milyar dolarlık üretim değerinin 20 milyar dolarlık bölümü ihraç ediliyor.</a:t>
            </a:r>
          </a:p>
        </p:txBody>
      </p:sp>
      <p:sp>
        <p:nvSpPr>
          <p:cNvPr id="6" name="Dikdörtgen 5"/>
          <p:cNvSpPr/>
          <p:nvPr/>
        </p:nvSpPr>
        <p:spPr>
          <a:xfrm>
            <a:off x="1871461" y="3034280"/>
            <a:ext cx="9152607" cy="2862322"/>
          </a:xfrm>
          <a:prstGeom prst="rect">
            <a:avLst/>
          </a:prstGeom>
        </p:spPr>
        <p:txBody>
          <a:bodyPr wrap="square">
            <a:spAutoFit/>
          </a:bodyPr>
          <a:lstStyle/>
          <a:p>
            <a:r>
              <a:rPr lang="tr-TR" b="0" i="0" dirty="0" smtClean="0">
                <a:solidFill>
                  <a:srgbClr val="000000"/>
                </a:solidFill>
                <a:effectLst/>
                <a:latin typeface="Arial" panose="020B0604020202020204" pitchFamily="34" charset="0"/>
              </a:rPr>
              <a:t>Dünyada kendinden büyük bir saygı ile söz ettiren Türk Hazır Giyim Sektörü dünyanın 6. büyük hazır giyim ihracatçısı konumunda. AB ülkelerine tekstil ve hazır giyim ihracatında ise ülkemiz Çin’in ardından 2. sırada yer alıyor. Bugün, hazır giyim sektörü, üretim ve istihdamdaki büyük ağırlığıyla ülkemiz ekonomisinin lokomotif sektörlerinden birisi ayrıca. Türkiye genelinde ihracata yönelik üretim yapan ve %90’ı KOBİ olan 18.500 civarında imalatçı/ihracatçı firma bulunurken, bunlardan 11.000’i hazır giyim, 7.500’ü tekstil alanında faaliyet gösteriyor. Sektörde faaliyet gösteren firmaların sayısı ise 43.000 civarında. Bu firmalarda kayıtlı yaklaşık 750.000 kişi istihdam edilmektedir ki bu sayı 4 ile çarpıldığında yaklaşık 3 milyon kişinin sektörden geçindiği ortaya çıkıyor; bu da ülkenin 25’de biri gibi bir oranı veriyor bizlere. </a:t>
            </a:r>
            <a:endParaRPr lang="tr-TR" dirty="0"/>
          </a:p>
        </p:txBody>
      </p:sp>
    </p:spTree>
    <p:extLst>
      <p:ext uri="{BB962C8B-B14F-4D97-AF65-F5344CB8AC3E}">
        <p14:creationId xmlns:p14="http://schemas.microsoft.com/office/powerpoint/2010/main" val="442510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13450" y="729803"/>
            <a:ext cx="9594201" cy="5284631"/>
          </a:xfrm>
        </p:spPr>
        <p:txBody>
          <a:bodyPr>
            <a:normAutofit lnSpcReduction="10000"/>
          </a:bodyPr>
          <a:lstStyle/>
          <a:p>
            <a:r>
              <a:rPr lang="tr-TR" b="1" dirty="0"/>
              <a:t>İHRACAAT:</a:t>
            </a:r>
            <a:r>
              <a:rPr lang="tr-TR" dirty="0"/>
              <a:t> Ekonomi Bakanlığı verilerine göre, 2005 ve 2006 yılında 11,5 milyar dolar civarında gerçekleşen hazır giyim ihracatı birbirini izleyen yıllarda değişkenlik göstererek 2011’e gelindiğinde 13,5 milyar dolarlık bir hacme ulaştı. </a:t>
            </a:r>
            <a:br>
              <a:rPr lang="tr-TR" dirty="0"/>
            </a:br>
            <a:r>
              <a:rPr lang="tr-TR" b="1" dirty="0"/>
              <a:t>RAKİPLER:</a:t>
            </a:r>
            <a:r>
              <a:rPr lang="tr-TR" dirty="0"/>
              <a:t> Hazır giyim alanında Türkiye’nin en önemli rakiplerini, özellikle düşük ihraç fiyatlarına sahip Uzakdoğu ülkeleri oluşturuyor. 2005 yılında tekstil ve hazır giyim ticaretindeki kotaların kalkmasıyla dünyanın en büyük hazır giyim üreticisi ve ihracatçısı olan Çin, dünya tekstil ve hazır giyim pazarındaki liderliğini güçlendirdi. Diğer taraftan, 2007 yılının ortalarında ABD’de ortaya çıkan finansal kriz, 2009 yılında hem ABD’de hem de AB’de daha da derinleşirken; büyük ölçüde bu pazarlara ihracat yapan gelişmekte olan ekonomilerde de daha yıkıcı etkiler yaratarak tüm dünyayı etkisine aldı. </a:t>
            </a:r>
            <a:br>
              <a:rPr lang="tr-TR" dirty="0"/>
            </a:br>
            <a:r>
              <a:rPr lang="tr-TR" b="1" dirty="0"/>
              <a:t>İTHALAT:</a:t>
            </a:r>
            <a:r>
              <a:rPr lang="tr-TR" dirty="0"/>
              <a:t> Türkiye’nin hazır giyim ithalatı, kotaların kaldırılması süreciyle birlikte, özellikle 2003 yılından itibaren hızla yükselişe geçti ve 2011 yılı itibarıyla 2,9 milyar dolara ulaştı. Çin, Bangladeş, Hindistan, Malezya, Hong Kong, Endonezya, Pakistan, Vietnam ve Sri Lanka’dan gerçekleştirilen hazır giyim ithalatı 1998’de %9,4 payla sadece 20 milyon dolarken, 2011 yılına gelindiğinde %75,3 payla yaklaşık 2,3 milyar dolar seviyelerine geldi. </a:t>
            </a:r>
            <a:br>
              <a:rPr lang="tr-TR" dirty="0"/>
            </a:br>
            <a:r>
              <a:rPr lang="tr-TR" dirty="0"/>
              <a:t>Uluslar arası ve ulusal veriler böyle iken şehrimizde durum nasıl? Sektörde kaç firma üretici ve perakendeci olarak hizmet veriyor. </a:t>
            </a:r>
          </a:p>
        </p:txBody>
      </p:sp>
    </p:spTree>
    <p:extLst>
      <p:ext uri="{BB962C8B-B14F-4D97-AF65-F5344CB8AC3E}">
        <p14:creationId xmlns:p14="http://schemas.microsoft.com/office/powerpoint/2010/main" val="1383735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zır giyim sektörü hakkında bilgi ile ilgili görsel sonuc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78376" y="940682"/>
            <a:ext cx="8421470" cy="4724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577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zır giyim sektörü hakkında bilgi ile ilgili gö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871" y="1255594"/>
            <a:ext cx="9788010" cy="4923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290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1504389" y="1260143"/>
            <a:ext cx="9455964" cy="4076131"/>
          </a:xfrm>
          <a:prstGeom prst="rect">
            <a:avLst/>
          </a:prstGeom>
        </p:spPr>
      </p:pic>
    </p:spTree>
    <p:extLst>
      <p:ext uri="{BB962C8B-B14F-4D97-AF65-F5344CB8AC3E}">
        <p14:creationId xmlns:p14="http://schemas.microsoft.com/office/powerpoint/2010/main" val="1434917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6" y="624110"/>
            <a:ext cx="8212450" cy="689535"/>
          </a:xfrm>
        </p:spPr>
        <p:txBody>
          <a:bodyPr/>
          <a:lstStyle/>
          <a:p>
            <a:r>
              <a:rPr lang="tr-TR" dirty="0" smtClean="0">
                <a:solidFill>
                  <a:srgbClr val="FF0000"/>
                </a:solidFill>
              </a:rPr>
              <a:t>HAZIR GİYİM DEN BAZI MARKALAR.</a:t>
            </a:r>
            <a:endParaRPr lang="tr-TR" dirty="0">
              <a:solidFill>
                <a:srgbClr val="FF0000"/>
              </a:solidFill>
            </a:endParaRPr>
          </a:p>
        </p:txBody>
      </p:sp>
      <p:sp>
        <p:nvSpPr>
          <p:cNvPr id="3" name="İçerik Yer Tutucusu 2"/>
          <p:cNvSpPr>
            <a:spLocks noGrp="1"/>
          </p:cNvSpPr>
          <p:nvPr>
            <p:ph idx="1"/>
          </p:nvPr>
        </p:nvSpPr>
        <p:spPr>
          <a:xfrm>
            <a:off x="1951397" y="1442434"/>
            <a:ext cx="9495508" cy="4842456"/>
          </a:xfrm>
        </p:spPr>
        <p:txBody>
          <a:bodyPr>
            <a:normAutofit fontScale="92500" lnSpcReduction="10000"/>
          </a:bodyPr>
          <a:lstStyle/>
          <a:p>
            <a:r>
              <a:rPr lang="tr-TR" dirty="0" smtClean="0"/>
              <a:t>AVVA </a:t>
            </a:r>
          </a:p>
          <a:p>
            <a:r>
              <a:rPr lang="tr-TR" dirty="0" smtClean="0"/>
              <a:t>BGN</a:t>
            </a:r>
          </a:p>
          <a:p>
            <a:r>
              <a:rPr lang="tr-TR" dirty="0" smtClean="0"/>
              <a:t>BOSSA</a:t>
            </a:r>
          </a:p>
          <a:p>
            <a:r>
              <a:rPr lang="tr-TR" dirty="0" smtClean="0"/>
              <a:t>BOYTEKS</a:t>
            </a:r>
          </a:p>
          <a:p>
            <a:r>
              <a:rPr lang="tr-TR" dirty="0" smtClean="0"/>
              <a:t>COLIN’S</a:t>
            </a:r>
          </a:p>
          <a:p>
            <a:r>
              <a:rPr lang="tr-TR" dirty="0" smtClean="0"/>
              <a:t>DEFACTO</a:t>
            </a:r>
          </a:p>
          <a:p>
            <a:r>
              <a:rPr lang="tr-TR" dirty="0" smtClean="0"/>
              <a:t>DERİMOD</a:t>
            </a:r>
          </a:p>
          <a:p>
            <a:r>
              <a:rPr lang="tr-TR" dirty="0" smtClean="0"/>
              <a:t>DESA</a:t>
            </a:r>
          </a:p>
          <a:p>
            <a:r>
              <a:rPr lang="tr-TR" dirty="0" smtClean="0"/>
              <a:t>IPEKYOL</a:t>
            </a:r>
          </a:p>
          <a:p>
            <a:r>
              <a:rPr lang="tr-TR" dirty="0" smtClean="0"/>
              <a:t>İSKO</a:t>
            </a:r>
          </a:p>
          <a:p>
            <a:r>
              <a:rPr lang="tr-TR" dirty="0" smtClean="0"/>
              <a:t>MAVİ</a:t>
            </a:r>
          </a:p>
          <a:p>
            <a:r>
              <a:rPr lang="tr-TR" dirty="0" smtClean="0"/>
              <a:t>PENTİ</a:t>
            </a:r>
          </a:p>
          <a:p>
            <a:r>
              <a:rPr lang="tr-TR" dirty="0" smtClean="0"/>
              <a:t>TWEWN</a:t>
            </a:r>
            <a:endParaRPr lang="tr-TR" dirty="0"/>
          </a:p>
        </p:txBody>
      </p:sp>
      <p:pic>
        <p:nvPicPr>
          <p:cNvPr id="4" name="Resim 3"/>
          <p:cNvPicPr>
            <a:picLocks noChangeAspect="1"/>
          </p:cNvPicPr>
          <p:nvPr/>
        </p:nvPicPr>
        <p:blipFill>
          <a:blip r:embed="rId2"/>
          <a:stretch>
            <a:fillRect/>
          </a:stretch>
        </p:blipFill>
        <p:spPr>
          <a:xfrm>
            <a:off x="5550477" y="1678564"/>
            <a:ext cx="3157105" cy="593487"/>
          </a:xfrm>
          <a:prstGeom prst="rect">
            <a:avLst/>
          </a:prstGeom>
        </p:spPr>
      </p:pic>
      <p:pic>
        <p:nvPicPr>
          <p:cNvPr id="5" name="Resim 4"/>
          <p:cNvPicPr>
            <a:picLocks noChangeAspect="1"/>
          </p:cNvPicPr>
          <p:nvPr/>
        </p:nvPicPr>
        <p:blipFill>
          <a:blip r:embed="rId3"/>
          <a:stretch>
            <a:fillRect/>
          </a:stretch>
        </p:blipFill>
        <p:spPr>
          <a:xfrm>
            <a:off x="8255576" y="2508181"/>
            <a:ext cx="3569278" cy="2014915"/>
          </a:xfrm>
          <a:prstGeom prst="rect">
            <a:avLst/>
          </a:prstGeom>
        </p:spPr>
      </p:pic>
      <p:sp>
        <p:nvSpPr>
          <p:cNvPr id="6" name="AutoShape 2" descr="hazır giyim markalar MAVİ VE DEFACTO AMBLEMİ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8" name="Resim 7"/>
          <p:cNvPicPr>
            <a:picLocks noChangeAspect="1"/>
          </p:cNvPicPr>
          <p:nvPr/>
        </p:nvPicPr>
        <p:blipFill>
          <a:blip r:embed="rId4"/>
          <a:stretch>
            <a:fillRect/>
          </a:stretch>
        </p:blipFill>
        <p:spPr>
          <a:xfrm>
            <a:off x="7358495" y="4196938"/>
            <a:ext cx="3734233" cy="2414111"/>
          </a:xfrm>
          <a:prstGeom prst="rect">
            <a:avLst/>
          </a:prstGeom>
        </p:spPr>
      </p:pic>
      <p:pic>
        <p:nvPicPr>
          <p:cNvPr id="9" name="Resim 8"/>
          <p:cNvPicPr>
            <a:picLocks noChangeAspect="1"/>
          </p:cNvPicPr>
          <p:nvPr/>
        </p:nvPicPr>
        <p:blipFill>
          <a:blip r:embed="rId5"/>
          <a:stretch>
            <a:fillRect/>
          </a:stretch>
        </p:blipFill>
        <p:spPr>
          <a:xfrm>
            <a:off x="4567237" y="2681287"/>
            <a:ext cx="3057525" cy="1495425"/>
          </a:xfrm>
          <a:prstGeom prst="rect">
            <a:avLst/>
          </a:prstGeom>
        </p:spPr>
      </p:pic>
      <p:pic>
        <p:nvPicPr>
          <p:cNvPr id="10" name="Resim 9"/>
          <p:cNvPicPr>
            <a:picLocks noChangeAspect="1"/>
          </p:cNvPicPr>
          <p:nvPr/>
        </p:nvPicPr>
        <p:blipFill>
          <a:blip r:embed="rId6"/>
          <a:stretch>
            <a:fillRect/>
          </a:stretch>
        </p:blipFill>
        <p:spPr>
          <a:xfrm>
            <a:off x="4870351" y="4923403"/>
            <a:ext cx="1828800" cy="914400"/>
          </a:xfrm>
          <a:prstGeom prst="rect">
            <a:avLst/>
          </a:prstGeom>
        </p:spPr>
      </p:pic>
    </p:spTree>
    <p:extLst>
      <p:ext uri="{BB962C8B-B14F-4D97-AF65-F5344CB8AC3E}">
        <p14:creationId xmlns:p14="http://schemas.microsoft.com/office/powerpoint/2010/main" val="3609121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182</TotalTime>
  <Words>1098</Words>
  <Application>Microsoft Office PowerPoint</Application>
  <PresentationFormat>Geniş ekran</PresentationFormat>
  <Paragraphs>265</Paragraphs>
  <Slides>21</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21</vt:i4>
      </vt:variant>
    </vt:vector>
  </HeadingPairs>
  <TitlesOfParts>
    <vt:vector size="29" baseType="lpstr">
      <vt:lpstr>Arial</vt:lpstr>
      <vt:lpstr>Century Gothic</vt:lpstr>
      <vt:lpstr>Harrington</vt:lpstr>
      <vt:lpstr>inherit</vt:lpstr>
      <vt:lpstr>Roboto</vt:lpstr>
      <vt:lpstr>Titillium Web</vt:lpstr>
      <vt:lpstr>Wingdings 3</vt:lpstr>
      <vt:lpstr>Duman</vt:lpstr>
      <vt:lpstr>PowerPoint Sunusu</vt:lpstr>
      <vt:lpstr>HAZIR GİYİM NEDİR ? (hazır giyim sektörü)</vt:lpstr>
      <vt:lpstr>PowerPoint Sunusu</vt:lpstr>
      <vt:lpstr>Tekstil ve hazır giyim sektörü nedir?</vt:lpstr>
      <vt:lpstr>PowerPoint Sunusu</vt:lpstr>
      <vt:lpstr>PowerPoint Sunusu</vt:lpstr>
      <vt:lpstr>PowerPoint Sunusu</vt:lpstr>
      <vt:lpstr>PowerPoint Sunusu</vt:lpstr>
      <vt:lpstr>HAZIR GİYİM DEN BAZI MARKALAR.</vt:lpstr>
      <vt:lpstr>PowerPoint Sunusu</vt:lpstr>
      <vt:lpstr>PowerPoint Sunusu</vt:lpstr>
      <vt:lpstr>PowerPoint Sunusu</vt:lpstr>
      <vt:lpstr>Dikkat !!!!</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Hazır giyim nedir ?</dc:title>
  <dc:creator>deniz gülboy</dc:creator>
  <cp:lastModifiedBy>Microsoft</cp:lastModifiedBy>
  <cp:revision>21</cp:revision>
  <dcterms:created xsi:type="dcterms:W3CDTF">2017-05-24T21:00:11Z</dcterms:created>
  <dcterms:modified xsi:type="dcterms:W3CDTF">2020-04-29T06:27:55Z</dcterms:modified>
</cp:coreProperties>
</file>