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45" r:id="rId1"/>
  </p:sldMasterIdLst>
  <p:notesMasterIdLst>
    <p:notesMasterId r:id="rId42"/>
  </p:notesMasterIdLst>
  <p:sldIdLst>
    <p:sldId id="258" r:id="rId2"/>
    <p:sldId id="260" r:id="rId3"/>
    <p:sldId id="295" r:id="rId4"/>
    <p:sldId id="259" r:id="rId5"/>
    <p:sldId id="300" r:id="rId6"/>
    <p:sldId id="266" r:id="rId7"/>
    <p:sldId id="290" r:id="rId8"/>
    <p:sldId id="292" r:id="rId9"/>
    <p:sldId id="267" r:id="rId10"/>
    <p:sldId id="293" r:id="rId11"/>
    <p:sldId id="294" r:id="rId12"/>
    <p:sldId id="296" r:id="rId13"/>
    <p:sldId id="297" r:id="rId14"/>
    <p:sldId id="298" r:id="rId15"/>
    <p:sldId id="268" r:id="rId16"/>
    <p:sldId id="261" r:id="rId17"/>
    <p:sldId id="262" r:id="rId18"/>
    <p:sldId id="299" r:id="rId19"/>
    <p:sldId id="263" r:id="rId20"/>
    <p:sldId id="264" r:id="rId21"/>
    <p:sldId id="265" r:id="rId22"/>
    <p:sldId id="269" r:id="rId23"/>
    <p:sldId id="270" r:id="rId24"/>
    <p:sldId id="271" r:id="rId25"/>
    <p:sldId id="272" r:id="rId26"/>
    <p:sldId id="274" r:id="rId27"/>
    <p:sldId id="273"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30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41"/>
    <a:srgbClr val="005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7691" autoAdjust="0"/>
  </p:normalViewPr>
  <p:slideViewPr>
    <p:cSldViewPr>
      <p:cViewPr varScale="1">
        <p:scale>
          <a:sx n="68" d="100"/>
          <a:sy n="68" d="100"/>
        </p:scale>
        <p:origin x="1470" y="60"/>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E2E9F-550A-4790-BBCB-0F61E7080E16}" type="datetimeFigureOut">
              <a:rPr lang="en-US" smtClean="0"/>
              <a:pPr/>
              <a:t>3/23/2020</a:t>
            </a:fld>
            <a:endParaRPr lang="en-GB"/>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89578-9111-46A4-9517-CEEF4C5C65C7}" type="slidenum">
              <a:rPr lang="en-GB" smtClean="0"/>
              <a:pPr/>
              <a:t>‹#›</a:t>
            </a:fld>
            <a:endParaRPr lang="en-GB"/>
          </a:p>
        </p:txBody>
      </p:sp>
    </p:spTree>
    <p:extLst>
      <p:ext uri="{BB962C8B-B14F-4D97-AF65-F5344CB8AC3E}">
        <p14:creationId xmlns:p14="http://schemas.microsoft.com/office/powerpoint/2010/main" val="361888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F0DED2F-A72F-47D1-BCE4-0A1A73561B0F}"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7505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93AECBF-CEEF-4086-B137-5BC1F920ADEC}"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99216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63A6077-7187-4359-AE14-561BB4F69AB7}"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04217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0D5424-400C-49C3-8AC6-F78036980CC9}"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96122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AB3BA77-A4BA-45EB-8620-8D00B5FC5033}"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65665713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AB3BA77-A4BA-45EB-8620-8D00B5FC5033}" type="datetime1">
              <a:rPr lang="tr-TR" smtClean="0">
                <a:solidFill>
                  <a:srgbClr val="5A6378"/>
                </a:solidFill>
              </a:rPr>
              <a:t>23.03.2020</a:t>
            </a:fld>
            <a:endParaRPr lang="tr-TR">
              <a:solidFill>
                <a:srgbClr val="5A6378"/>
              </a:solidFill>
            </a:endParaRPr>
          </a:p>
        </p:txBody>
      </p:sp>
      <p:sp>
        <p:nvSpPr>
          <p:cNvPr id="6" name="Altbilgi Yer Tutucusu 5"/>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7" name="Slayt Numarası Yer Tutucusu 6"/>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1003810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990A55E-651D-4D35-926E-8A0DE535C341}" type="datetime1">
              <a:rPr lang="tr-TR" smtClean="0">
                <a:solidFill>
                  <a:srgbClr val="5A6378"/>
                </a:solidFill>
              </a:rPr>
              <a:t>23.03.2020</a:t>
            </a:fld>
            <a:endParaRPr lang="tr-TR">
              <a:solidFill>
                <a:srgbClr val="5A6378"/>
              </a:solidFill>
            </a:endParaRPr>
          </a:p>
        </p:txBody>
      </p:sp>
      <p:sp>
        <p:nvSpPr>
          <p:cNvPr id="8" name="Altbilgi Yer Tutucusu 7"/>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9" name="Slayt Numarası Yer Tutucusu 8"/>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20687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BC4B98A-6F77-4839-A0E9-57A0ED057C61}" type="datetime1">
              <a:rPr lang="tr-TR" smtClean="0">
                <a:solidFill>
                  <a:srgbClr val="5A6378"/>
                </a:solidFill>
              </a:rPr>
              <a:t>23.03.2020</a:t>
            </a:fld>
            <a:endParaRPr lang="tr-TR">
              <a:solidFill>
                <a:srgbClr val="5A6378"/>
              </a:solidFill>
            </a:endParaRPr>
          </a:p>
        </p:txBody>
      </p:sp>
      <p:sp>
        <p:nvSpPr>
          <p:cNvPr id="4" name="Altbilgi Yer Tutucusu 3"/>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5" name="Slayt Numarası Yer Tutucusu 4"/>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119108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207326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279997E8-48BC-4659-AC0E-15B415D54860}" type="datetime1">
              <a:rPr lang="tr-TR" smtClean="0">
                <a:solidFill>
                  <a:srgbClr val="5A6378"/>
                </a:solidFill>
              </a:rPr>
              <a:t>23.03.2020</a:t>
            </a:fld>
            <a:endParaRPr lang="tr-TR">
              <a:solidFill>
                <a:srgbClr val="5A6378"/>
              </a:solidFill>
            </a:endParaRPr>
          </a:p>
        </p:txBody>
      </p:sp>
      <p:sp>
        <p:nvSpPr>
          <p:cNvPr id="6" name="Altbilgi Yer Tutucusu 5"/>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7" name="Slayt Numarası Yer Tutucusu 6"/>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96563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9AB3BA77-A4BA-45EB-8620-8D00B5FC5033}" type="datetime1">
              <a:rPr lang="tr-TR" smtClean="0">
                <a:solidFill>
                  <a:srgbClr val="5A6378"/>
                </a:solidFill>
              </a:rPr>
              <a:t>23.03.2020</a:t>
            </a:fld>
            <a:endParaRPr lang="tr-TR">
              <a:solidFill>
                <a:srgbClr val="5A6378"/>
              </a:solidFill>
            </a:endParaRPr>
          </a:p>
        </p:txBody>
      </p:sp>
      <p:sp>
        <p:nvSpPr>
          <p:cNvPr id="6" name="Altbilgi Yer Tutucusu 5"/>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7" name="Slayt Numarası Yer Tutucusu 6"/>
          <p:cNvSpPr>
            <a:spLocks noGrp="1"/>
          </p:cNvSpPr>
          <p:nvPr>
            <p:ph type="sldNum" sz="quarter" idx="12"/>
          </p:nvPr>
        </p:nvSpPr>
        <p:spPr/>
        <p:txBody>
          <a:body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09232280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B3BA77-A4BA-45EB-8620-8D00B5FC5033}" type="datetime1">
              <a:rPr lang="tr-TR" smtClean="0">
                <a:solidFill>
                  <a:srgbClr val="5A6378"/>
                </a:solidFill>
              </a:rPr>
              <a:t>23.03.2020</a:t>
            </a:fld>
            <a:endParaRPr lang="tr-TR">
              <a:solidFill>
                <a:srgbClr val="5A6378"/>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solidFill>
                  <a:srgbClr val="5A6378"/>
                </a:solidFill>
              </a:rPr>
              <a:t>KİM224 ORGANİK KİMYA (KİM.MÜH) DERS NOTLARI - DOÇ.DR.KAMRAN POLAT </a:t>
            </a: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CB5982-6128-4235-9DFF-CCD37C2CC148}"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208475223"/>
      </p:ext>
    </p:extLst>
  </p:cSld>
  <p:clrMap bg1="lt1" tx1="dk1" bg2="lt2" tx2="dk2" accent1="accent1" accent2="accent2" accent3="accent3" accent4="accent4" accent5="accent5" accent6="accent6" hlink="hlink" folHlink="folHlink"/>
  <p:sldLayoutIdLst>
    <p:sldLayoutId id="2147485046" r:id="rId1"/>
    <p:sldLayoutId id="2147485047" r:id="rId2"/>
    <p:sldLayoutId id="2147485048" r:id="rId3"/>
    <p:sldLayoutId id="2147485049" r:id="rId4"/>
    <p:sldLayoutId id="2147485050" r:id="rId5"/>
    <p:sldLayoutId id="2147485051" r:id="rId6"/>
    <p:sldLayoutId id="2147485052" r:id="rId7"/>
    <p:sldLayoutId id="2147485053" r:id="rId8"/>
    <p:sldLayoutId id="2147485054" r:id="rId9"/>
    <p:sldLayoutId id="2147485055" r:id="rId10"/>
    <p:sldLayoutId id="2147485056"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9.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a:xfrm>
            <a:off x="857247" y="6237476"/>
            <a:ext cx="1746805" cy="365125"/>
          </a:xfrm>
        </p:spPr>
        <p:txBody>
          <a:bodyPr vert="horz" lIns="91440" tIns="45720" rIns="91440" bIns="45720" rtlCol="0" anchor="ctr">
            <a:normAutofit/>
          </a:bodyPr>
          <a:lstStyle/>
          <a:p>
            <a:pPr>
              <a:spcAft>
                <a:spcPts val="600"/>
              </a:spcAft>
            </a:pPr>
            <a:fld id="{5FD4BCFB-6243-4025-8A12-4695287852ED}" type="datetime1">
              <a:rPr lang="en-US" sz="1200">
                <a:solidFill>
                  <a:schemeClr val="bg1"/>
                </a:solidFill>
              </a:rPr>
              <a:pPr>
                <a:spcAft>
                  <a:spcPts val="600"/>
                </a:spcAft>
              </a:pPr>
              <a:t>3/23/2020</a:t>
            </a:fld>
            <a:endParaRPr lang="en-US" sz="1200">
              <a:solidFill>
                <a:schemeClr val="bg1"/>
              </a:solidFill>
            </a:endParaRPr>
          </a:p>
        </p:txBody>
      </p:sp>
      <p:sp>
        <p:nvSpPr>
          <p:cNvPr id="5" name="4 Altbilgi Yer Tutucusu"/>
          <p:cNvSpPr>
            <a:spLocks noGrp="1"/>
          </p:cNvSpPr>
          <p:nvPr>
            <p:ph type="ftr" sz="quarter" idx="11"/>
          </p:nvPr>
        </p:nvSpPr>
        <p:spPr>
          <a:xfrm>
            <a:off x="2604054" y="6237476"/>
            <a:ext cx="2936206" cy="365125"/>
          </a:xfrm>
        </p:spPr>
        <p:txBody>
          <a:bodyPr vert="horz" lIns="91440" tIns="45720" rIns="91440" bIns="45720" rtlCol="0" anchor="ctr">
            <a:normAutofit/>
          </a:bodyPr>
          <a:lstStyle/>
          <a:p>
            <a:pPr algn="r">
              <a:lnSpc>
                <a:spcPct val="90000"/>
              </a:lnSpc>
              <a:spcAft>
                <a:spcPts val="600"/>
              </a:spcAft>
            </a:pPr>
            <a:r>
              <a:rPr lang="en-US" sz="900" cap="all" baseline="0">
                <a:solidFill>
                  <a:schemeClr val="bg1"/>
                </a:solidFill>
              </a:rPr>
              <a:t>KİM224 ORGANİK KİMYA (KİM.MÜH) DERS NOTLARI - DOÇ.DR.KAMRAN POLAT </a:t>
            </a:r>
          </a:p>
        </p:txBody>
      </p:sp>
      <p:sp>
        <p:nvSpPr>
          <p:cNvPr id="4" name="3 Slayt Numarası Yer Tutucusu"/>
          <p:cNvSpPr>
            <a:spLocks noGrp="1"/>
          </p:cNvSpPr>
          <p:nvPr>
            <p:ph type="sldNum" sz="quarter" idx="12"/>
          </p:nvPr>
        </p:nvSpPr>
        <p:spPr>
          <a:xfrm>
            <a:off x="6997147" y="6237476"/>
            <a:ext cx="1279663" cy="365125"/>
          </a:xfrm>
        </p:spPr>
        <p:txBody>
          <a:bodyPr vert="horz" lIns="91440" tIns="45720" rIns="91440" bIns="45720" rtlCol="0" anchor="ctr">
            <a:normAutofit/>
          </a:bodyPr>
          <a:lstStyle/>
          <a:p>
            <a:pPr>
              <a:spcAft>
                <a:spcPts val="600"/>
              </a:spcAft>
            </a:pPr>
            <a:fld id="{A8CB5982-6128-4235-9DFF-CCD37C2CC148}" type="slidenum">
              <a:rPr lang="en-US" sz="1200">
                <a:solidFill>
                  <a:srgbClr val="FFFFFF"/>
                </a:solidFill>
              </a:rPr>
              <a:pPr>
                <a:spcAft>
                  <a:spcPts val="600"/>
                </a:spcAft>
              </a:pPr>
              <a:t>1</a:t>
            </a:fld>
            <a:endParaRPr lang="en-US" sz="1200">
              <a:solidFill>
                <a:srgbClr val="FFFFFF"/>
              </a:solidFill>
            </a:endParaRPr>
          </a:p>
        </p:txBody>
      </p:sp>
      <p:sp>
        <p:nvSpPr>
          <p:cNvPr id="7" name="6 Metin kutusu"/>
          <p:cNvSpPr txBox="1"/>
          <p:nvPr/>
        </p:nvSpPr>
        <p:spPr>
          <a:xfrm>
            <a:off x="1730649" y="1700808"/>
            <a:ext cx="5737515" cy="461665"/>
          </a:xfrm>
          <a:prstGeom prst="rect">
            <a:avLst/>
          </a:prstGeom>
          <a:solidFill>
            <a:schemeClr val="bg2">
              <a:lumMod val="90000"/>
            </a:schemeClr>
          </a:solidFill>
          <a:ln>
            <a:solidFill>
              <a:schemeClr val="bg1"/>
            </a:solidFill>
          </a:ln>
          <a:effectLst>
            <a:softEdge rad="31750"/>
          </a:effectLst>
        </p:spPr>
        <p:txBody>
          <a:bodyPr wrap="square" rtlCol="0">
            <a:spAutoFit/>
          </a:bodyPr>
          <a:lstStyle/>
          <a:p>
            <a:pPr algn="ctr">
              <a:spcAft>
                <a:spcPts val="600"/>
              </a:spcAft>
            </a:pPr>
            <a:r>
              <a:rPr lang="tr-TR" sz="2400" spc="50" dirty="0">
                <a:ln w="12700" cmpd="sng">
                  <a:solidFill>
                    <a:schemeClr val="accent6">
                      <a:satMod val="120000"/>
                      <a:shade val="80000"/>
                    </a:schemeClr>
                  </a:solidFill>
                  <a:prstDash val="solid"/>
                </a:ln>
                <a:effectLst>
                  <a:glow rad="53100">
                    <a:schemeClr val="accent6">
                      <a:satMod val="180000"/>
                      <a:alpha val="30000"/>
                    </a:schemeClr>
                  </a:glow>
                </a:effectLst>
                <a:latin typeface="Arial" panose="020B0604020202020204" pitchFamily="34" charset="0"/>
                <a:cs typeface="Arial" panose="020B0604020202020204" pitchFamily="34" charset="0"/>
              </a:rPr>
              <a:t>BÖLÜM 4: </a:t>
            </a:r>
            <a:r>
              <a:rPr lang="tr-TR" sz="2400" b="1" spc="50" dirty="0">
                <a:ln w="12700" cmpd="sng">
                  <a:solidFill>
                    <a:schemeClr val="accent6">
                      <a:satMod val="120000"/>
                      <a:shade val="80000"/>
                    </a:schemeClr>
                  </a:solidFill>
                  <a:prstDash val="solid"/>
                </a:ln>
                <a:effectLst>
                  <a:glow rad="53100">
                    <a:schemeClr val="accent6">
                      <a:satMod val="180000"/>
                      <a:alpha val="30000"/>
                    </a:schemeClr>
                  </a:glow>
                </a:effectLst>
                <a:latin typeface="Arial" panose="020B0604020202020204" pitchFamily="34" charset="0"/>
                <a:cs typeface="Arial" panose="020B0604020202020204" pitchFamily="34" charset="0"/>
              </a:rPr>
              <a:t>ALKOLLER</a:t>
            </a:r>
            <a:endParaRPr lang="en-GB" sz="4400" b="1" spc="50" dirty="0">
              <a:ln w="12700" cmpd="sng">
                <a:solidFill>
                  <a:schemeClr val="accent6">
                    <a:satMod val="120000"/>
                    <a:shade val="80000"/>
                  </a:schemeClr>
                </a:solidFill>
                <a:prstDash val="solid"/>
              </a:ln>
              <a:effectLst>
                <a:glow rad="53100">
                  <a:schemeClr val="accent6">
                    <a:satMod val="180000"/>
                    <a:alpha val="30000"/>
                  </a:schemeClr>
                </a:glow>
              </a:effectLst>
              <a:latin typeface="Arial" panose="020B0604020202020204" pitchFamily="34" charset="0"/>
              <a:cs typeface="Arial" panose="020B0604020202020204" pitchFamily="34" charset="0"/>
            </a:endParaRPr>
          </a:p>
        </p:txBody>
      </p:sp>
      <p:sp>
        <p:nvSpPr>
          <p:cNvPr id="2" name="Dikdörtgen 1"/>
          <p:cNvSpPr/>
          <p:nvPr/>
        </p:nvSpPr>
        <p:spPr>
          <a:xfrm>
            <a:off x="1292034" y="548680"/>
            <a:ext cx="6984776" cy="828047"/>
          </a:xfrm>
          <a:prstGeom prst="rect">
            <a:avLst/>
          </a:prstGeom>
          <a:blipFill>
            <a:blip r:embed="rId2"/>
            <a:tile tx="0" ty="0" sx="100000" sy="100000" flip="none" algn="tl"/>
          </a:blipFill>
          <a:ln>
            <a:solidFill>
              <a:schemeClr val="tx1"/>
            </a:solidFill>
          </a:ln>
        </p:spPr>
        <p:txBody>
          <a:bodyPr wrap="square">
            <a:spAutoFit/>
          </a:bodyPr>
          <a:lstStyle/>
          <a:p>
            <a:pPr algn="ctr">
              <a:lnSpc>
                <a:spcPct val="85000"/>
              </a:lnSpc>
              <a:spcBef>
                <a:spcPct val="0"/>
              </a:spcBef>
              <a:spcAft>
                <a:spcPts val="600"/>
              </a:spcAft>
            </a:pPr>
            <a:r>
              <a:rPr lang="en-US" sz="2800" b="1" cap="all" spc="-50" dirty="0">
                <a:ln w="12700">
                  <a:solidFill>
                    <a:schemeClr val="accent3">
                      <a:lumMod val="50000"/>
                    </a:schemeClr>
                  </a:solidFill>
                  <a:prstDash val="solid"/>
                </a:ln>
                <a:solidFill>
                  <a:srgbClr val="FF0000"/>
                </a:solidFill>
                <a:effectLst>
                  <a:innerShdw blurRad="177800">
                    <a:schemeClr val="accent3">
                      <a:lumMod val="50000"/>
                    </a:schemeClr>
                  </a:innerShdw>
                </a:effectLst>
                <a:latin typeface="+mj-lt"/>
                <a:ea typeface="+mj-ea"/>
                <a:cs typeface="+mj-cs"/>
              </a:rPr>
              <a:t>KİM224 ORGANİK KİMYA MÜH.FAK. KİMYA MÜH.  BÖLÜMÜ</a:t>
            </a:r>
          </a:p>
        </p:txBody>
      </p:sp>
      <p:pic>
        <p:nvPicPr>
          <p:cNvPr id="3074" name="Picture 2" descr="alkollerin kaynam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034" y="2631927"/>
            <a:ext cx="7096390" cy="3605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438812" y="6356351"/>
            <a:ext cx="4019138"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10</a:t>
            </a:fld>
            <a:endParaRPr lang="tr-TR">
              <a:solidFill>
                <a:srgbClr val="5A6378"/>
              </a:solidFill>
            </a:endParaRPr>
          </a:p>
        </p:txBody>
      </p:sp>
      <p:pic>
        <p:nvPicPr>
          <p:cNvPr id="8" name="Resim 7"/>
          <p:cNvPicPr>
            <a:picLocks noChangeAspect="1"/>
          </p:cNvPicPr>
          <p:nvPr/>
        </p:nvPicPr>
        <p:blipFill>
          <a:blip r:embed="rId2"/>
          <a:stretch>
            <a:fillRect/>
          </a:stretch>
        </p:blipFill>
        <p:spPr>
          <a:xfrm>
            <a:off x="4283968" y="2327785"/>
            <a:ext cx="1872208" cy="623960"/>
          </a:xfrm>
          <a:prstGeom prst="rect">
            <a:avLst/>
          </a:prstGeom>
        </p:spPr>
      </p:pic>
      <p:pic>
        <p:nvPicPr>
          <p:cNvPr id="9" name="Resim 8"/>
          <p:cNvPicPr>
            <a:picLocks noChangeAspect="1"/>
          </p:cNvPicPr>
          <p:nvPr/>
        </p:nvPicPr>
        <p:blipFill>
          <a:blip r:embed="rId3"/>
          <a:stretch>
            <a:fillRect/>
          </a:stretch>
        </p:blipFill>
        <p:spPr>
          <a:xfrm>
            <a:off x="1191146" y="2245159"/>
            <a:ext cx="1652662" cy="578323"/>
          </a:xfrm>
          <a:prstGeom prst="rect">
            <a:avLst/>
          </a:prstGeom>
        </p:spPr>
      </p:pic>
      <p:sp>
        <p:nvSpPr>
          <p:cNvPr id="10" name="Dikdörtgen 9"/>
          <p:cNvSpPr/>
          <p:nvPr/>
        </p:nvSpPr>
        <p:spPr>
          <a:xfrm>
            <a:off x="1320772" y="2886661"/>
            <a:ext cx="1327095" cy="369332"/>
          </a:xfrm>
          <a:prstGeom prst="rect">
            <a:avLst/>
          </a:prstGeom>
        </p:spPr>
        <p:txBody>
          <a:bodyPr wrap="none">
            <a:spAutoFit/>
          </a:bodyPr>
          <a:lstStyle/>
          <a:p>
            <a:r>
              <a:rPr lang="tr-TR" dirty="0">
                <a:latin typeface="Calibri" panose="020F0502020204030204" pitchFamily="34" charset="0"/>
                <a:ea typeface="Calibri" panose="020F0502020204030204" pitchFamily="34" charset="0"/>
                <a:cs typeface="Times New Roman" panose="02020603050405020304" pitchFamily="18" charset="0"/>
              </a:rPr>
              <a:t>1- </a:t>
            </a:r>
            <a:r>
              <a:rPr lang="tr-TR" dirty="0" err="1">
                <a:latin typeface="Calibri" panose="020F0502020204030204" pitchFamily="34" charset="0"/>
                <a:ea typeface="Calibri" panose="020F0502020204030204" pitchFamily="34" charset="0"/>
                <a:cs typeface="Times New Roman" panose="02020603050405020304" pitchFamily="18" charset="0"/>
              </a:rPr>
              <a:t>propanol</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dirty="0"/>
          </a:p>
        </p:txBody>
      </p:sp>
      <p:sp>
        <p:nvSpPr>
          <p:cNvPr id="11" name="Dikdörtgen 10"/>
          <p:cNvSpPr/>
          <p:nvPr/>
        </p:nvSpPr>
        <p:spPr>
          <a:xfrm>
            <a:off x="4040570" y="2939953"/>
            <a:ext cx="1253035" cy="388696"/>
          </a:xfrm>
          <a:prstGeom prst="rect">
            <a:avLst/>
          </a:prstGeom>
        </p:spPr>
        <p:txBody>
          <a:bodyPr wrap="non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Etilen glikol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kdörtgen 11"/>
          <p:cNvSpPr/>
          <p:nvPr/>
        </p:nvSpPr>
        <p:spPr>
          <a:xfrm>
            <a:off x="5351929" y="2964762"/>
            <a:ext cx="2440348" cy="388696"/>
          </a:xfrm>
          <a:prstGeom prst="rect">
            <a:avLst/>
          </a:prstGeom>
        </p:spPr>
        <p:txBody>
          <a:bodyPr wrap="non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a:t>
            </a:r>
            <a:r>
              <a:rPr lang="tr-TR" dirty="0" err="1">
                <a:latin typeface="Calibri" panose="020F0502020204030204" pitchFamily="34" charset="0"/>
                <a:ea typeface="Calibri" panose="020F0502020204030204" pitchFamily="34" charset="0"/>
                <a:cs typeface="Times New Roman" panose="02020603050405020304" pitchFamily="18" charset="0"/>
              </a:rPr>
              <a:t>visinal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diol</a:t>
            </a:r>
            <a:r>
              <a:rPr lang="tr-TR" dirty="0">
                <a:latin typeface="Calibri" panose="020F0502020204030204" pitchFamily="34" charset="0"/>
                <a:ea typeface="Calibri" panose="020F0502020204030204" pitchFamily="34" charset="0"/>
                <a:cs typeface="Times New Roman" panose="02020603050405020304" pitchFamily="18" charset="0"/>
              </a:rPr>
              <a:t>, komşu </a:t>
            </a:r>
            <a:r>
              <a:rPr lang="tr-TR" dirty="0" err="1">
                <a:latin typeface="Calibri" panose="020F0502020204030204" pitchFamily="34" charset="0"/>
                <a:ea typeface="Calibri" panose="020F0502020204030204" pitchFamily="34" charset="0"/>
                <a:cs typeface="Times New Roman" panose="02020603050405020304" pitchFamily="18" charset="0"/>
              </a:rPr>
              <a:t>diol</a:t>
            </a:r>
            <a:r>
              <a:rPr lang="tr-TR" dirty="0">
                <a:latin typeface="Calibri" panose="020F0502020204030204" pitchFamily="34" charset="0"/>
                <a:ea typeface="Calibri" panose="020F0502020204030204" pitchFamily="34" charset="0"/>
                <a:cs typeface="Times New Roman" panose="02020603050405020304" pitchFamily="18"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Dikdörtgen 12"/>
          <p:cNvSpPr/>
          <p:nvPr/>
        </p:nvSpPr>
        <p:spPr>
          <a:xfrm>
            <a:off x="1320772" y="3319172"/>
            <a:ext cx="1659429" cy="388696"/>
          </a:xfrm>
          <a:prstGeom prst="rect">
            <a:avLst/>
          </a:prstGeom>
        </p:spPr>
        <p:txBody>
          <a:bodyPr wrap="non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62, K.N 197 </a:t>
            </a:r>
            <a:r>
              <a:rPr lang="tr-TR" baseline="30000" dirty="0">
                <a:latin typeface="Calibri" panose="020F0502020204030204" pitchFamily="34" charset="0"/>
                <a:ea typeface="Calibri" panose="020F0502020204030204" pitchFamily="34" charset="0"/>
                <a:cs typeface="Times New Roman" panose="02020603050405020304" pitchFamily="18" charset="0"/>
              </a:rPr>
              <a:t> </a:t>
            </a:r>
            <a:r>
              <a:rPr lang="tr-TR" baseline="30000" dirty="0" err="1">
                <a:latin typeface="Calibri" panose="020F0502020204030204" pitchFamily="34" charset="0"/>
                <a:ea typeface="Calibri" panose="020F0502020204030204" pitchFamily="34" charset="0"/>
                <a:cs typeface="Times New Roman" panose="02020603050405020304" pitchFamily="18" charset="0"/>
              </a:rPr>
              <a:t>o</a:t>
            </a:r>
            <a:r>
              <a:rPr lang="tr-TR" dirty="0" err="1">
                <a:latin typeface="Calibri" panose="020F0502020204030204" pitchFamily="34" charset="0"/>
                <a:ea typeface="Calibri" panose="020F0502020204030204" pitchFamily="34" charset="0"/>
                <a:cs typeface="Times New Roman" panose="02020603050405020304" pitchFamily="18" charset="0"/>
              </a:rPr>
              <a:t>C</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Dikdörtgen 13"/>
          <p:cNvSpPr/>
          <p:nvPr/>
        </p:nvSpPr>
        <p:spPr>
          <a:xfrm>
            <a:off x="3635688" y="3255993"/>
            <a:ext cx="2210862" cy="369332"/>
          </a:xfrm>
          <a:prstGeom prst="rect">
            <a:avLst/>
          </a:prstGeom>
        </p:spPr>
        <p:txBody>
          <a:bodyPr wrap="none">
            <a:spAutoFit/>
          </a:bodyPr>
          <a:lstStyle/>
          <a:p>
            <a:r>
              <a:rPr lang="tr-TR" dirty="0">
                <a:latin typeface="Calibri" panose="020F0502020204030204" pitchFamily="34" charset="0"/>
                <a:ea typeface="Calibri" panose="020F0502020204030204" pitchFamily="34" charset="0"/>
                <a:cs typeface="Times New Roman" panose="02020603050405020304" pitchFamily="18" charset="0"/>
              </a:rPr>
              <a:t>   M.K 60,1  K.N 97 </a:t>
            </a:r>
            <a:r>
              <a:rPr lang="tr-TR" baseline="30000" dirty="0" err="1">
                <a:latin typeface="Calibri" panose="020F0502020204030204" pitchFamily="34" charset="0"/>
                <a:ea typeface="Calibri" panose="020F0502020204030204" pitchFamily="34" charset="0"/>
                <a:cs typeface="Times New Roman" panose="02020603050405020304" pitchFamily="18" charset="0"/>
              </a:rPr>
              <a:t>o</a:t>
            </a:r>
            <a:r>
              <a:rPr lang="tr-TR" dirty="0" err="1">
                <a:latin typeface="Calibri" panose="020F0502020204030204" pitchFamily="34" charset="0"/>
                <a:ea typeface="Calibri" panose="020F0502020204030204" pitchFamily="34" charset="0"/>
                <a:cs typeface="Times New Roman" panose="02020603050405020304" pitchFamily="18" charset="0"/>
              </a:rPr>
              <a:t>C</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dirty="0"/>
          </a:p>
        </p:txBody>
      </p:sp>
      <p:sp>
        <p:nvSpPr>
          <p:cNvPr id="15" name="Dikdörtgen 14"/>
          <p:cNvSpPr/>
          <p:nvPr/>
        </p:nvSpPr>
        <p:spPr>
          <a:xfrm>
            <a:off x="824607" y="3328854"/>
            <a:ext cx="665567" cy="369332"/>
          </a:xfrm>
          <a:prstGeom prst="rect">
            <a:avLst/>
          </a:prstGeom>
        </p:spPr>
        <p:txBody>
          <a:bodyPr wrap="none">
            <a:spAutoFit/>
          </a:bodyPr>
          <a:lstStyle/>
          <a:p>
            <a:r>
              <a:rPr lang="tr-TR" dirty="0">
                <a:latin typeface="Calibri" panose="020F0502020204030204" pitchFamily="34" charset="0"/>
                <a:ea typeface="Calibri" panose="020F0502020204030204" pitchFamily="34" charset="0"/>
                <a:cs typeface="Times New Roman" panose="02020603050405020304" pitchFamily="18" charset="0"/>
              </a:rPr>
              <a:t> M.K </a:t>
            </a:r>
            <a:endParaRPr lang="tr-TR" dirty="0"/>
          </a:p>
        </p:txBody>
      </p:sp>
      <p:sp>
        <p:nvSpPr>
          <p:cNvPr id="16" name="Dikdörtgen 15"/>
          <p:cNvSpPr/>
          <p:nvPr/>
        </p:nvSpPr>
        <p:spPr>
          <a:xfrm>
            <a:off x="710488" y="632783"/>
            <a:ext cx="7893960" cy="1277786"/>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Tek OH grubu ile iki OH grubu içeren yaklaşık aynı kütledeki iki bileşiğin, kaynama noktalarının birbirinden çok  farklı olmasının sebebi de yine hidrojen bağı etkisidir. Çünkü, iki OH grubu içeren molekül, kendi arasında daha çok ve daha güçlü hidrojen bağları ile daha büyük bir polimer oluşturur..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850900" y="3990436"/>
            <a:ext cx="7570582" cy="2031325"/>
          </a:xfrm>
          <a:prstGeom prst="rect">
            <a:avLst/>
          </a:prstGeom>
        </p:spPr>
        <p:txBody>
          <a:bodyPr wrap="square">
            <a:spAutoFit/>
          </a:bodyPr>
          <a:lstStyle/>
          <a:p>
            <a:r>
              <a:rPr lang="en-GB">
                <a:latin typeface="Calibri" panose="020F0502020204030204" pitchFamily="34" charset="0"/>
                <a:ea typeface="Calibri" panose="020F0502020204030204" pitchFamily="34" charset="0"/>
                <a:cs typeface="Times New Roman" panose="02020603050405020304" pitchFamily="18" charset="0"/>
              </a:rPr>
              <a:t>Alkoller genellikle aynı molekül kütleli diğer hidrokarbonlara kıyasla daha yüksek kaynama noktasına sahiptir. Bu, alkol moleküllerinin hidroksil grupları arasındaki moleküller arası hidrojen bağından kaynaklanmaktadır. Genel olarak, alkollerin kaynama noktası, alifatik karbon zincirindeki karbon atomlarının sayısındaki artışla artar. Öte yandan, alifatik karbon zincirlerinde dallanma artışı ile kaynama noktası azalır, Van der Waals kuvvetleri yüzey alanında bir azalma ile azalır. Dolayısıyla birincil alkollerin kaynama noktası daha yüksektir</a:t>
            </a:r>
            <a:endParaRPr lang="tr-TR"/>
          </a:p>
        </p:txBody>
      </p:sp>
    </p:spTree>
    <p:extLst>
      <p:ext uri="{BB962C8B-B14F-4D97-AF65-F5344CB8AC3E}">
        <p14:creationId xmlns:p14="http://schemas.microsoft.com/office/powerpoint/2010/main" val="25207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3028950" y="6356351"/>
            <a:ext cx="4135338" cy="365125"/>
          </a:xfrm>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11</a:t>
            </a:fld>
            <a:endParaRPr lang="tr-TR">
              <a:solidFill>
                <a:srgbClr val="5A6378"/>
              </a:solidFill>
            </a:endParaRPr>
          </a:p>
        </p:txBody>
      </p:sp>
      <p:sp>
        <p:nvSpPr>
          <p:cNvPr id="6" name="Dikdörtgen 5"/>
          <p:cNvSpPr/>
          <p:nvPr/>
        </p:nvSpPr>
        <p:spPr>
          <a:xfrm>
            <a:off x="353319" y="332656"/>
            <a:ext cx="8136904" cy="1973104"/>
          </a:xfrm>
          <a:prstGeom prst="rect">
            <a:avLst/>
          </a:prstGeom>
        </p:spPr>
        <p:txBody>
          <a:bodyPr wrap="square">
            <a:spAutoFit/>
          </a:bodyPr>
          <a:lstStyle/>
          <a:p>
            <a:pPr algn="just">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Alkollerin Çözünürlüğü</a:t>
            </a:r>
            <a:endParaRPr lang="tr-TR">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Alkolün suda çözünürlüğü, mevcut hidroksil grubu tarafından yönetilir. Alkol içindeki hidroksil grubu moleküller arası hidrojen bağının oluşumunda rol oynar. Böylece, su ve alkolü suda çözünür hale getiren alkol molekülleri arasında hidrojen bağları oluşur. Bununla birlikte, hidroksil grubuna bağlı alkil grubu, hidrofobik yapıdadır. Böylece, alkolün çözünürlüğü alkil grubunun büyüklüğündeki artışla azalır.</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10469" y="2433341"/>
            <a:ext cx="8467153" cy="2565831"/>
          </a:xfrm>
          <a:prstGeom prst="rect">
            <a:avLst/>
          </a:prstGeom>
        </p:spPr>
        <p:txBody>
          <a:bodyPr wrap="square">
            <a:spAutoFit/>
          </a:bodyPr>
          <a:lstStyle/>
          <a:p>
            <a:pPr algn="just">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Alkollerin Asitliği</a:t>
            </a:r>
            <a:endParaRPr lang="tr-TR"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Alkoller, ilgili alkoksidi oluşturmak için sodyum, potasyum vb. aktif metallerle reaksiyona girer. Alkollerin bu reaksiyonları asidik yapılarını gösterir. Alkolün asidik doğası -OH bağının polaritesinden kaynaklanmaktadır. Hidroksil grubuna, elektron salıcı bir  grup eklendiğinde alkollerin asitliği azalır, çünkü oksijen atomundaki elektron yoğunluğunu arttırır. Dolayısıyla, birincil alkoller genellikle ikincil ve üçüncül alkollerden daha asidiktir. Oksijen atomunda paylaşılmamış elektronların varlığı nedeniyle, alkoller de Bronsted bazları olarak davranabilir.</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1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540335" y="6464674"/>
            <a:ext cx="4279354" cy="365125"/>
          </a:xfrm>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12</a:t>
            </a:fld>
            <a:endParaRPr lang="tr-TR">
              <a:solidFill>
                <a:srgbClr val="5A6378"/>
              </a:solidFill>
            </a:endParaRPr>
          </a:p>
        </p:txBody>
      </p:sp>
      <p:sp>
        <p:nvSpPr>
          <p:cNvPr id="6" name="Dikdörtgen 5"/>
          <p:cNvSpPr/>
          <p:nvPr/>
        </p:nvSpPr>
        <p:spPr>
          <a:xfrm>
            <a:off x="467544" y="332656"/>
            <a:ext cx="8424936" cy="2474652"/>
          </a:xfrm>
          <a:prstGeom prst="rect">
            <a:avLst/>
          </a:prstGeom>
        </p:spPr>
        <p:txBody>
          <a:bodyPr wrap="square">
            <a:spAutoFit/>
          </a:bodyPr>
          <a:lstStyle/>
          <a:p>
            <a:pPr>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Alkollerin Kimyasal Özellikleri</a:t>
            </a:r>
            <a:endParaRPr lang="tr-T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Alkoller, C-O bağının ve O-H bağının kırılması sebebiyle çeşitli kimyasal reaksiyonlar verir. Alkollerin bazı önemli kimyasal reaksiyonları şunlardır:</a:t>
            </a:r>
            <a:endParaRPr lang="tr-T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1. Yükseltgenme reaksiyonları</a:t>
            </a:r>
            <a:endParaRPr lang="tr-T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Alkoller, çeşitli yükseltgenler (veya elektrokimyasal yöntemler ile) ile asidik veya bazik ortamlarda electron vererek, aldehit, keton veya karboksilik asitler vermek üzere yükseltgenir. </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628650" y="2720258"/>
            <a:ext cx="7886700" cy="1356814"/>
          </a:xfrm>
          <a:prstGeom prst="rect">
            <a:avLst/>
          </a:prstGeom>
        </p:spPr>
      </p:pic>
    </p:spTree>
    <p:extLst>
      <p:ext uri="{BB962C8B-B14F-4D97-AF65-F5344CB8AC3E}">
        <p14:creationId xmlns:p14="http://schemas.microsoft.com/office/powerpoint/2010/main" val="181346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86050" y="6356351"/>
            <a:ext cx="4135338" cy="365125"/>
          </a:xfrm>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13</a:t>
            </a:fld>
            <a:endParaRPr lang="tr-TR">
              <a:solidFill>
                <a:srgbClr val="5A6378"/>
              </a:solidFill>
            </a:endParaRPr>
          </a:p>
        </p:txBody>
      </p:sp>
      <p:sp>
        <p:nvSpPr>
          <p:cNvPr id="6" name="Dikdörtgen 5"/>
          <p:cNvSpPr/>
          <p:nvPr/>
        </p:nvSpPr>
        <p:spPr>
          <a:xfrm>
            <a:off x="539552" y="387950"/>
            <a:ext cx="8208912" cy="1084015"/>
          </a:xfrm>
          <a:prstGeom prst="rect">
            <a:avLst/>
          </a:prstGeom>
        </p:spPr>
        <p:txBody>
          <a:bodyPr wrap="square">
            <a:spAutoFit/>
          </a:bodyPr>
          <a:lstStyle/>
          <a:p>
            <a:pPr>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Alkol dehidrasyonu</a:t>
            </a:r>
            <a:endParaRPr lang="tr-TR">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a:latin typeface="Times New Roman" panose="02020603050405020304" pitchFamily="18" charset="0"/>
                <a:ea typeface="Calibri" panose="020F0502020204030204" pitchFamily="34" charset="0"/>
                <a:cs typeface="Times New Roman" panose="02020603050405020304" pitchFamily="18" charset="0"/>
              </a:rPr>
              <a:t>Alkoller, protik asitli ortamda bir mol su kaybederek alken oluştur. Bir molekülden su ayrılmasına dehitratasyon veya dehidrasyon denir.</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516682" y="1556792"/>
            <a:ext cx="8135888" cy="1944216"/>
          </a:xfrm>
          <a:prstGeom prst="rect">
            <a:avLst/>
          </a:prstGeom>
        </p:spPr>
      </p:pic>
      <p:pic>
        <p:nvPicPr>
          <p:cNvPr id="9" name="Resim 8"/>
          <p:cNvPicPr>
            <a:picLocks noChangeAspect="1"/>
          </p:cNvPicPr>
          <p:nvPr/>
        </p:nvPicPr>
        <p:blipFill>
          <a:blip r:embed="rId3"/>
          <a:stretch>
            <a:fillRect/>
          </a:stretch>
        </p:blipFill>
        <p:spPr>
          <a:xfrm>
            <a:off x="395536" y="3812555"/>
            <a:ext cx="7920880" cy="2232248"/>
          </a:xfrm>
          <a:prstGeom prst="rect">
            <a:avLst/>
          </a:prstGeom>
        </p:spPr>
      </p:pic>
      <p:sp>
        <p:nvSpPr>
          <p:cNvPr id="10" name="Dikdörtgen 9"/>
          <p:cNvSpPr/>
          <p:nvPr/>
        </p:nvSpPr>
        <p:spPr>
          <a:xfrm>
            <a:off x="671512" y="3434644"/>
            <a:ext cx="1674497" cy="388696"/>
          </a:xfrm>
          <a:prstGeom prst="rect">
            <a:avLst/>
          </a:prstGeom>
        </p:spPr>
        <p:txBody>
          <a:bodyPr wrap="none">
            <a:spAutoFit/>
          </a:bodyPr>
          <a:lstStyle/>
          <a:p>
            <a:pPr>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Ester Oluşumu</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81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14</a:t>
            </a:fld>
            <a:endParaRPr lang="tr-TR">
              <a:solidFill>
                <a:srgbClr val="5A6378"/>
              </a:solidFill>
            </a:endParaRPr>
          </a:p>
        </p:txBody>
      </p:sp>
      <p:pic>
        <p:nvPicPr>
          <p:cNvPr id="1026" name="Picture 2" descr="alkollerin kaynama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4211" t="6064" r="10525"/>
          <a:stretch/>
        </p:blipFill>
        <p:spPr bwMode="auto">
          <a:xfrm>
            <a:off x="432693" y="1065427"/>
            <a:ext cx="8047806"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622499" y="548680"/>
            <a:ext cx="6858000" cy="388696"/>
          </a:xfrm>
          <a:prstGeom prst="rect">
            <a:avLst/>
          </a:prstGeom>
        </p:spPr>
        <p:txBody>
          <a:bodyPr wrap="square">
            <a:spAutoFit/>
          </a:bodyPr>
          <a:lstStyle/>
          <a:p>
            <a:pPr>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BAZI ALKOLLERİN FİZİKSEL ÖZELLİKLERİ</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89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536606-518D-485C-A9CD-A83A7BC46BF3}"/>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03EF2E50-9E3A-47E5-AC2C-AF111F67604A}"/>
              </a:ext>
            </a:extLst>
          </p:cNvPr>
          <p:cNvSpPr>
            <a:spLocks noGrp="1"/>
          </p:cNvSpPr>
          <p:nvPr>
            <p:ph type="ftr" sz="quarter" idx="11"/>
          </p:nvPr>
        </p:nvSpPr>
        <p:spPr>
          <a:xfrm>
            <a:off x="1043608" y="6408895"/>
            <a:ext cx="5680710"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C402DACC-893C-4C28-AE13-93D1BA58E92F}"/>
              </a:ext>
            </a:extLst>
          </p:cNvPr>
          <p:cNvSpPr>
            <a:spLocks noGrp="1"/>
          </p:cNvSpPr>
          <p:nvPr>
            <p:ph type="sldNum" sz="quarter" idx="12"/>
          </p:nvPr>
        </p:nvSpPr>
        <p:spPr/>
        <p:txBody>
          <a:bodyPr/>
          <a:lstStyle/>
          <a:p>
            <a:fld id="{A8CB5982-6128-4235-9DFF-CCD37C2CC148}" type="slidenum">
              <a:rPr lang="tr-TR" smtClean="0">
                <a:solidFill>
                  <a:srgbClr val="5A6378"/>
                </a:solidFill>
              </a:rPr>
              <a:pPr/>
              <a:t>15</a:t>
            </a:fld>
            <a:endParaRPr lang="tr-TR">
              <a:solidFill>
                <a:srgbClr val="5A6378"/>
              </a:solidFill>
            </a:endParaRPr>
          </a:p>
        </p:txBody>
      </p:sp>
      <p:pic>
        <p:nvPicPr>
          <p:cNvPr id="5" name="Resim 4"/>
          <p:cNvPicPr>
            <a:picLocks noChangeAspect="1"/>
          </p:cNvPicPr>
          <p:nvPr/>
        </p:nvPicPr>
        <p:blipFill rotWithShape="1">
          <a:blip r:embed="rId2"/>
          <a:srcRect l="3000" r="2000"/>
          <a:stretch/>
        </p:blipFill>
        <p:spPr>
          <a:xfrm>
            <a:off x="755576" y="470726"/>
            <a:ext cx="6840760" cy="5832648"/>
          </a:xfrm>
          <a:prstGeom prst="rect">
            <a:avLst/>
          </a:prstGeom>
        </p:spPr>
      </p:pic>
    </p:spTree>
    <p:extLst>
      <p:ext uri="{BB962C8B-B14F-4D97-AF65-F5344CB8AC3E}">
        <p14:creationId xmlns:p14="http://schemas.microsoft.com/office/powerpoint/2010/main" val="405343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9237BC-7A9C-48E5-93BF-448064421045}"/>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CFA14565-06D2-4993-BCCE-06F3C17FAEC7}"/>
              </a:ext>
            </a:extLst>
          </p:cNvPr>
          <p:cNvSpPr>
            <a:spLocks noGrp="1"/>
          </p:cNvSpPr>
          <p:nvPr>
            <p:ph type="ftr" sz="quarter" idx="11"/>
          </p:nvPr>
        </p:nvSpPr>
        <p:spPr>
          <a:xfrm>
            <a:off x="2468327" y="6356351"/>
            <a:ext cx="3919314"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8DF9C012-708E-48EB-933E-6831777490C9}"/>
              </a:ext>
            </a:extLst>
          </p:cNvPr>
          <p:cNvSpPr>
            <a:spLocks noGrp="1"/>
          </p:cNvSpPr>
          <p:nvPr>
            <p:ph type="sldNum" sz="quarter" idx="12"/>
          </p:nvPr>
        </p:nvSpPr>
        <p:spPr/>
        <p:txBody>
          <a:bodyPr/>
          <a:lstStyle/>
          <a:p>
            <a:fld id="{A8CB5982-6128-4235-9DFF-CCD37C2CC148}" type="slidenum">
              <a:rPr lang="tr-TR" smtClean="0">
                <a:solidFill>
                  <a:srgbClr val="5A6378"/>
                </a:solidFill>
              </a:rPr>
              <a:pPr/>
              <a:t>16</a:t>
            </a:fld>
            <a:endParaRPr lang="tr-TR">
              <a:solidFill>
                <a:srgbClr val="5A6378"/>
              </a:solidFill>
            </a:endParaRPr>
          </a:p>
        </p:txBody>
      </p:sp>
      <p:pic>
        <p:nvPicPr>
          <p:cNvPr id="5" name="Resim 4"/>
          <p:cNvPicPr>
            <a:picLocks noChangeAspect="1"/>
          </p:cNvPicPr>
          <p:nvPr/>
        </p:nvPicPr>
        <p:blipFill>
          <a:blip r:embed="rId2"/>
          <a:stretch>
            <a:fillRect/>
          </a:stretch>
        </p:blipFill>
        <p:spPr>
          <a:xfrm>
            <a:off x="827584" y="620688"/>
            <a:ext cx="7200800" cy="5544615"/>
          </a:xfrm>
          <a:prstGeom prst="rect">
            <a:avLst/>
          </a:prstGeom>
        </p:spPr>
      </p:pic>
    </p:spTree>
    <p:extLst>
      <p:ext uri="{BB962C8B-B14F-4D97-AF65-F5344CB8AC3E}">
        <p14:creationId xmlns:p14="http://schemas.microsoft.com/office/powerpoint/2010/main" val="235573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536606-518D-485C-A9CD-A83A7BC46BF3}"/>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03EF2E50-9E3A-47E5-AC2C-AF111F67604A}"/>
              </a:ext>
            </a:extLst>
          </p:cNvPr>
          <p:cNvSpPr>
            <a:spLocks noGrp="1"/>
          </p:cNvSpPr>
          <p:nvPr>
            <p:ph type="ftr" sz="quarter" idx="11"/>
          </p:nvPr>
        </p:nvSpPr>
        <p:spPr>
          <a:xfrm>
            <a:off x="2411760" y="6356350"/>
            <a:ext cx="3847306"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C402DACC-893C-4C28-AE13-93D1BA58E92F}"/>
              </a:ext>
            </a:extLst>
          </p:cNvPr>
          <p:cNvSpPr>
            <a:spLocks noGrp="1"/>
          </p:cNvSpPr>
          <p:nvPr>
            <p:ph type="sldNum" sz="quarter" idx="12"/>
          </p:nvPr>
        </p:nvSpPr>
        <p:spPr/>
        <p:txBody>
          <a:bodyPr/>
          <a:lstStyle/>
          <a:p>
            <a:fld id="{A8CB5982-6128-4235-9DFF-CCD37C2CC148}" type="slidenum">
              <a:rPr lang="tr-TR" smtClean="0">
                <a:solidFill>
                  <a:srgbClr val="5A6378"/>
                </a:solidFill>
              </a:rPr>
              <a:pPr/>
              <a:t>17</a:t>
            </a:fld>
            <a:endParaRPr lang="tr-TR">
              <a:solidFill>
                <a:srgbClr val="5A6378"/>
              </a:solidFill>
            </a:endParaRPr>
          </a:p>
        </p:txBody>
      </p:sp>
      <p:pic>
        <p:nvPicPr>
          <p:cNvPr id="5" name="Resim 4"/>
          <p:cNvPicPr>
            <a:picLocks noChangeAspect="1"/>
          </p:cNvPicPr>
          <p:nvPr/>
        </p:nvPicPr>
        <p:blipFill>
          <a:blip r:embed="rId2"/>
          <a:stretch>
            <a:fillRect/>
          </a:stretch>
        </p:blipFill>
        <p:spPr>
          <a:xfrm>
            <a:off x="660436" y="620688"/>
            <a:ext cx="6935899" cy="5256584"/>
          </a:xfrm>
          <a:prstGeom prst="rect">
            <a:avLst/>
          </a:prstGeom>
        </p:spPr>
      </p:pic>
    </p:spTree>
    <p:extLst>
      <p:ext uri="{BB962C8B-B14F-4D97-AF65-F5344CB8AC3E}">
        <p14:creationId xmlns:p14="http://schemas.microsoft.com/office/powerpoint/2010/main" val="13413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18</a:t>
            </a:fld>
            <a:endParaRPr lang="tr-TR">
              <a:solidFill>
                <a:srgbClr val="5A6378"/>
              </a:solidFill>
            </a:endParaRPr>
          </a:p>
        </p:txBody>
      </p:sp>
      <p:pic>
        <p:nvPicPr>
          <p:cNvPr id="2050" name="Picture 2" descr="alkollerin kaynam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36" y="980728"/>
            <a:ext cx="7856414" cy="518457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58936" y="400985"/>
            <a:ext cx="8017520" cy="388696"/>
          </a:xfrm>
          <a:prstGeom prst="rect">
            <a:avLst/>
          </a:prstGeom>
        </p:spPr>
        <p:txBody>
          <a:bodyPr wrap="square">
            <a:spAutoFit/>
          </a:bodyPr>
          <a:lstStyle/>
          <a:p>
            <a:pPr>
              <a:lnSpc>
                <a:spcPct val="107000"/>
              </a:lnSpc>
              <a:spcAft>
                <a:spcPts val="800"/>
              </a:spcAft>
            </a:pPr>
            <a:r>
              <a:rPr lang="en-GB" b="1">
                <a:latin typeface="Times New Roman" panose="02020603050405020304" pitchFamily="18" charset="0"/>
                <a:ea typeface="Calibri" panose="020F0502020204030204" pitchFamily="34" charset="0"/>
                <a:cs typeface="Times New Roman" panose="02020603050405020304" pitchFamily="18" charset="0"/>
              </a:rPr>
              <a:t>ETİL ALKOLÜN SAFLAŞTIRILMASI (DAMITMA-DESTİLASYON)</a:t>
            </a:r>
            <a:endParaRPr lang="tr-TR">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41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456CC45-3A70-49E1-82A8-79D30712396A}"/>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8F296E1A-F29E-468E-A0CB-9403D10BAD7F}"/>
              </a:ext>
            </a:extLst>
          </p:cNvPr>
          <p:cNvSpPr>
            <a:spLocks noGrp="1"/>
          </p:cNvSpPr>
          <p:nvPr>
            <p:ph type="ftr" sz="quarter" idx="11"/>
          </p:nvPr>
        </p:nvSpPr>
        <p:spPr>
          <a:xfrm>
            <a:off x="2141233" y="6356351"/>
            <a:ext cx="4351361"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23D079F3-3BDA-4695-8559-1F2EB5844610}"/>
              </a:ext>
            </a:extLst>
          </p:cNvPr>
          <p:cNvSpPr>
            <a:spLocks noGrp="1"/>
          </p:cNvSpPr>
          <p:nvPr>
            <p:ph type="sldNum" sz="quarter" idx="12"/>
          </p:nvPr>
        </p:nvSpPr>
        <p:spPr/>
        <p:txBody>
          <a:bodyPr/>
          <a:lstStyle/>
          <a:p>
            <a:fld id="{A8CB5982-6128-4235-9DFF-CCD37C2CC148}" type="slidenum">
              <a:rPr lang="tr-TR" smtClean="0">
                <a:solidFill>
                  <a:srgbClr val="5A6378"/>
                </a:solidFill>
              </a:rPr>
              <a:pPr/>
              <a:t>19</a:t>
            </a:fld>
            <a:endParaRPr lang="tr-TR">
              <a:solidFill>
                <a:srgbClr val="5A6378"/>
              </a:solidFill>
            </a:endParaRPr>
          </a:p>
        </p:txBody>
      </p:sp>
      <p:pic>
        <p:nvPicPr>
          <p:cNvPr id="5" name="Resim 4"/>
          <p:cNvPicPr>
            <a:picLocks noChangeAspect="1"/>
          </p:cNvPicPr>
          <p:nvPr/>
        </p:nvPicPr>
        <p:blipFill>
          <a:blip r:embed="rId2"/>
          <a:stretch>
            <a:fillRect/>
          </a:stretch>
        </p:blipFill>
        <p:spPr>
          <a:xfrm>
            <a:off x="638402" y="476672"/>
            <a:ext cx="6525885" cy="2664296"/>
          </a:xfrm>
          <a:prstGeom prst="rect">
            <a:avLst/>
          </a:prstGeom>
        </p:spPr>
      </p:pic>
      <p:pic>
        <p:nvPicPr>
          <p:cNvPr id="7" name="Resim 6"/>
          <p:cNvPicPr>
            <a:picLocks noChangeAspect="1"/>
          </p:cNvPicPr>
          <p:nvPr/>
        </p:nvPicPr>
        <p:blipFill>
          <a:blip r:embed="rId3"/>
          <a:stretch>
            <a:fillRect/>
          </a:stretch>
        </p:blipFill>
        <p:spPr>
          <a:xfrm>
            <a:off x="827582" y="3140968"/>
            <a:ext cx="6552729" cy="2960546"/>
          </a:xfrm>
          <a:prstGeom prst="rect">
            <a:avLst/>
          </a:prstGeom>
        </p:spPr>
      </p:pic>
    </p:spTree>
    <p:extLst>
      <p:ext uri="{BB962C8B-B14F-4D97-AF65-F5344CB8AC3E}">
        <p14:creationId xmlns:p14="http://schemas.microsoft.com/office/powerpoint/2010/main" val="329521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217C2CA-5364-4D0B-BE86-7F0C58802E22}"/>
              </a:ext>
            </a:extLst>
          </p:cNvPr>
          <p:cNvSpPr>
            <a:spLocks noGrp="1"/>
          </p:cNvSpPr>
          <p:nvPr>
            <p:ph type="dt" sz="half" idx="10"/>
          </p:nvPr>
        </p:nvSpPr>
        <p:spPr>
          <a:xfrm>
            <a:off x="482600" y="6356350"/>
            <a:ext cx="2057400" cy="365125"/>
          </a:xfrm>
        </p:spPr>
        <p:txBody>
          <a:bodyPr>
            <a:normAutofit/>
          </a:bodyPr>
          <a:lstStyle/>
          <a:p>
            <a:pPr>
              <a:spcAft>
                <a:spcPts val="600"/>
              </a:spcAft>
            </a:pPr>
            <a:fld id="{3666CC8C-5126-4F2F-B64E-63361355D829}" type="datetime1">
              <a:rPr lang="tr-TR" smtClean="0"/>
              <a:pPr>
                <a:spcAft>
                  <a:spcPts val="600"/>
                </a:spcAft>
              </a:pPr>
              <a:t>23.03.2020</a:t>
            </a:fld>
            <a:endParaRPr lang="tr-TR"/>
          </a:p>
        </p:txBody>
      </p:sp>
      <p:sp>
        <p:nvSpPr>
          <p:cNvPr id="3" name="Alt Bilgi Yer Tutucusu 2">
            <a:extLst>
              <a:ext uri="{FF2B5EF4-FFF2-40B4-BE49-F238E27FC236}">
                <a16:creationId xmlns:a16="http://schemas.microsoft.com/office/drawing/2014/main" id="{7EC93341-7B1F-4268-B185-74686339618B}"/>
              </a:ext>
            </a:extLst>
          </p:cNvPr>
          <p:cNvSpPr>
            <a:spLocks noGrp="1"/>
          </p:cNvSpPr>
          <p:nvPr>
            <p:ph type="ftr" sz="quarter" idx="11"/>
          </p:nvPr>
        </p:nvSpPr>
        <p:spPr/>
        <p:txBody>
          <a:bodyPr>
            <a:normAutofit/>
          </a:bodyPr>
          <a:lstStyle/>
          <a:p>
            <a:pPr>
              <a:lnSpc>
                <a:spcPct val="90000"/>
              </a:lnSpc>
              <a:spcAft>
                <a:spcPts val="600"/>
              </a:spcAft>
            </a:pPr>
            <a:r>
              <a:rPr lang="tr-TR"/>
              <a:t>KİM224 ORGANİK KİMYA (KİM.MÜH) DERS NOTLARI - DOÇ.DR.KAMRAN POLAT </a:t>
            </a:r>
          </a:p>
        </p:txBody>
      </p:sp>
      <p:sp>
        <p:nvSpPr>
          <p:cNvPr id="4" name="Slayt Numarası Yer Tutucusu 3">
            <a:extLst>
              <a:ext uri="{FF2B5EF4-FFF2-40B4-BE49-F238E27FC236}">
                <a16:creationId xmlns:a16="http://schemas.microsoft.com/office/drawing/2014/main" id="{632ED0E1-8AF6-4871-AFBC-5936C80CD6D3}"/>
              </a:ext>
            </a:extLst>
          </p:cNvPr>
          <p:cNvSpPr>
            <a:spLocks noGrp="1"/>
          </p:cNvSpPr>
          <p:nvPr>
            <p:ph type="sldNum" sz="quarter" idx="12"/>
          </p:nvPr>
        </p:nvSpPr>
        <p:spPr>
          <a:xfrm>
            <a:off x="6603999" y="6356350"/>
            <a:ext cx="2057400" cy="365125"/>
          </a:xfrm>
        </p:spPr>
        <p:txBody>
          <a:bodyPr>
            <a:normAutofit/>
          </a:bodyPr>
          <a:lstStyle/>
          <a:p>
            <a:pPr>
              <a:spcAft>
                <a:spcPts val="600"/>
              </a:spcAft>
            </a:pPr>
            <a:fld id="{A8CB5982-6128-4235-9DFF-CCD37C2CC148}" type="slidenum">
              <a:rPr lang="tr-TR" smtClean="0"/>
              <a:pPr>
                <a:spcAft>
                  <a:spcPts val="600"/>
                </a:spcAft>
              </a:pPr>
              <a:t>2</a:t>
            </a:fld>
            <a:endParaRPr lang="tr-TR"/>
          </a:p>
        </p:txBody>
      </p:sp>
      <p:pic>
        <p:nvPicPr>
          <p:cNvPr id="5" name="Resim 4">
            <a:extLst>
              <a:ext uri="{FF2B5EF4-FFF2-40B4-BE49-F238E27FC236}">
                <a16:creationId xmlns:a16="http://schemas.microsoft.com/office/drawing/2014/main" id="{5B434BD9-A620-47EB-BF94-507FA2D5A7B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482600" y="345529"/>
            <a:ext cx="8178799" cy="5954212"/>
          </a:xfrm>
          <a:prstGeom prst="rect">
            <a:avLst/>
          </a:prstGeom>
          <a:ln>
            <a:noFill/>
          </a:ln>
        </p:spPr>
      </p:pic>
    </p:spTree>
    <p:extLst>
      <p:ext uri="{BB962C8B-B14F-4D97-AF65-F5344CB8AC3E}">
        <p14:creationId xmlns:p14="http://schemas.microsoft.com/office/powerpoint/2010/main" val="146032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9237BC-7A9C-48E5-93BF-448064421045}"/>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CFA14565-06D2-4993-BCCE-06F3C17FAEC7}"/>
              </a:ext>
            </a:extLst>
          </p:cNvPr>
          <p:cNvSpPr>
            <a:spLocks noGrp="1"/>
          </p:cNvSpPr>
          <p:nvPr>
            <p:ph type="ftr" sz="quarter" idx="11"/>
          </p:nvPr>
        </p:nvSpPr>
        <p:spPr>
          <a:xfrm>
            <a:off x="2686050" y="6378003"/>
            <a:ext cx="4063330"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8DF9C012-708E-48EB-933E-6831777490C9}"/>
              </a:ext>
            </a:extLst>
          </p:cNvPr>
          <p:cNvSpPr>
            <a:spLocks noGrp="1"/>
          </p:cNvSpPr>
          <p:nvPr>
            <p:ph type="sldNum" sz="quarter" idx="12"/>
          </p:nvPr>
        </p:nvSpPr>
        <p:spPr/>
        <p:txBody>
          <a:bodyPr/>
          <a:lstStyle/>
          <a:p>
            <a:fld id="{A8CB5982-6128-4235-9DFF-CCD37C2CC148}" type="slidenum">
              <a:rPr lang="tr-TR" smtClean="0">
                <a:solidFill>
                  <a:srgbClr val="5A6378"/>
                </a:solidFill>
              </a:rPr>
              <a:pPr/>
              <a:t>20</a:t>
            </a:fld>
            <a:endParaRPr lang="tr-TR">
              <a:solidFill>
                <a:srgbClr val="5A6378"/>
              </a:solidFill>
            </a:endParaRPr>
          </a:p>
        </p:txBody>
      </p:sp>
      <p:pic>
        <p:nvPicPr>
          <p:cNvPr id="5" name="Resim 4"/>
          <p:cNvPicPr>
            <a:picLocks noChangeAspect="1"/>
          </p:cNvPicPr>
          <p:nvPr/>
        </p:nvPicPr>
        <p:blipFill>
          <a:blip r:embed="rId2"/>
          <a:stretch>
            <a:fillRect/>
          </a:stretch>
        </p:blipFill>
        <p:spPr>
          <a:xfrm>
            <a:off x="539552" y="404664"/>
            <a:ext cx="7865640" cy="4896544"/>
          </a:xfrm>
          <a:prstGeom prst="rect">
            <a:avLst/>
          </a:prstGeom>
        </p:spPr>
      </p:pic>
    </p:spTree>
    <p:extLst>
      <p:ext uri="{BB962C8B-B14F-4D97-AF65-F5344CB8AC3E}">
        <p14:creationId xmlns:p14="http://schemas.microsoft.com/office/powerpoint/2010/main" val="184149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536606-518D-485C-A9CD-A83A7BC46BF3}"/>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03EF2E50-9E3A-47E5-AC2C-AF111F67604A}"/>
              </a:ext>
            </a:extLst>
          </p:cNvPr>
          <p:cNvSpPr>
            <a:spLocks noGrp="1"/>
          </p:cNvSpPr>
          <p:nvPr>
            <p:ph type="ftr" sz="quarter" idx="11"/>
          </p:nvPr>
        </p:nvSpPr>
        <p:spPr>
          <a:xfrm>
            <a:off x="2544085" y="6366986"/>
            <a:ext cx="3991322"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C402DACC-893C-4C28-AE13-93D1BA58E92F}"/>
              </a:ext>
            </a:extLst>
          </p:cNvPr>
          <p:cNvSpPr>
            <a:spLocks noGrp="1"/>
          </p:cNvSpPr>
          <p:nvPr>
            <p:ph type="sldNum" sz="quarter" idx="12"/>
          </p:nvPr>
        </p:nvSpPr>
        <p:spPr/>
        <p:txBody>
          <a:bodyPr/>
          <a:lstStyle/>
          <a:p>
            <a:fld id="{A8CB5982-6128-4235-9DFF-CCD37C2CC148}" type="slidenum">
              <a:rPr lang="tr-TR" smtClean="0">
                <a:solidFill>
                  <a:srgbClr val="5A6378"/>
                </a:solidFill>
              </a:rPr>
              <a:pPr/>
              <a:t>21</a:t>
            </a:fld>
            <a:endParaRPr lang="tr-TR">
              <a:solidFill>
                <a:srgbClr val="5A6378"/>
              </a:solidFill>
            </a:endParaRPr>
          </a:p>
        </p:txBody>
      </p:sp>
      <p:pic>
        <p:nvPicPr>
          <p:cNvPr id="5" name="Resim 4"/>
          <p:cNvPicPr>
            <a:picLocks noChangeAspect="1"/>
          </p:cNvPicPr>
          <p:nvPr/>
        </p:nvPicPr>
        <p:blipFill>
          <a:blip r:embed="rId2"/>
          <a:stretch>
            <a:fillRect/>
          </a:stretch>
        </p:blipFill>
        <p:spPr>
          <a:xfrm>
            <a:off x="628650" y="692696"/>
            <a:ext cx="7239027" cy="5328592"/>
          </a:xfrm>
          <a:prstGeom prst="rect">
            <a:avLst/>
          </a:prstGeom>
        </p:spPr>
      </p:pic>
    </p:spTree>
    <p:extLst>
      <p:ext uri="{BB962C8B-B14F-4D97-AF65-F5344CB8AC3E}">
        <p14:creationId xmlns:p14="http://schemas.microsoft.com/office/powerpoint/2010/main" val="3382864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69126" y="6389020"/>
            <a:ext cx="399132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22</a:t>
            </a:fld>
            <a:endParaRPr lang="tr-TR">
              <a:solidFill>
                <a:srgbClr val="5A6378"/>
              </a:solidFill>
            </a:endParaRPr>
          </a:p>
        </p:txBody>
      </p:sp>
      <p:pic>
        <p:nvPicPr>
          <p:cNvPr id="5" name="Resim 4"/>
          <p:cNvPicPr>
            <a:picLocks noChangeAspect="1"/>
          </p:cNvPicPr>
          <p:nvPr/>
        </p:nvPicPr>
        <p:blipFill>
          <a:blip r:embed="rId2"/>
          <a:stretch>
            <a:fillRect/>
          </a:stretch>
        </p:blipFill>
        <p:spPr>
          <a:xfrm>
            <a:off x="562436" y="980728"/>
            <a:ext cx="7249924" cy="3672408"/>
          </a:xfrm>
          <a:prstGeom prst="rect">
            <a:avLst/>
          </a:prstGeom>
        </p:spPr>
      </p:pic>
    </p:spTree>
    <p:extLst>
      <p:ext uri="{BB962C8B-B14F-4D97-AF65-F5344CB8AC3E}">
        <p14:creationId xmlns:p14="http://schemas.microsoft.com/office/powerpoint/2010/main" val="363054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468327" y="6356351"/>
            <a:ext cx="4207346"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23</a:t>
            </a:fld>
            <a:endParaRPr lang="tr-TR">
              <a:solidFill>
                <a:srgbClr val="5A6378"/>
              </a:solidFill>
            </a:endParaRPr>
          </a:p>
        </p:txBody>
      </p:sp>
      <p:pic>
        <p:nvPicPr>
          <p:cNvPr id="5" name="Resim 4"/>
          <p:cNvPicPr>
            <a:picLocks noChangeAspect="1"/>
          </p:cNvPicPr>
          <p:nvPr/>
        </p:nvPicPr>
        <p:blipFill>
          <a:blip r:embed="rId2"/>
          <a:stretch>
            <a:fillRect/>
          </a:stretch>
        </p:blipFill>
        <p:spPr>
          <a:xfrm>
            <a:off x="628650" y="476672"/>
            <a:ext cx="7632848" cy="5400600"/>
          </a:xfrm>
          <a:prstGeom prst="rect">
            <a:avLst/>
          </a:prstGeom>
        </p:spPr>
      </p:pic>
    </p:spTree>
    <p:extLst>
      <p:ext uri="{BB962C8B-B14F-4D97-AF65-F5344CB8AC3E}">
        <p14:creationId xmlns:p14="http://schemas.microsoft.com/office/powerpoint/2010/main" val="49757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843808" y="6356351"/>
            <a:ext cx="399132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24</a:t>
            </a:fld>
            <a:endParaRPr lang="tr-TR">
              <a:solidFill>
                <a:srgbClr val="5A6378"/>
              </a:solidFill>
            </a:endParaRPr>
          </a:p>
        </p:txBody>
      </p:sp>
      <p:pic>
        <p:nvPicPr>
          <p:cNvPr id="5" name="Resim 4"/>
          <p:cNvPicPr>
            <a:picLocks noChangeAspect="1"/>
          </p:cNvPicPr>
          <p:nvPr/>
        </p:nvPicPr>
        <p:blipFill rotWithShape="1">
          <a:blip r:embed="rId2"/>
          <a:srcRect l="3961"/>
          <a:stretch/>
        </p:blipFill>
        <p:spPr>
          <a:xfrm>
            <a:off x="755576" y="620688"/>
            <a:ext cx="7028170" cy="2758586"/>
          </a:xfrm>
          <a:prstGeom prst="rect">
            <a:avLst/>
          </a:prstGeom>
        </p:spPr>
      </p:pic>
      <p:pic>
        <p:nvPicPr>
          <p:cNvPr id="6" name="Resim 5"/>
          <p:cNvPicPr>
            <a:picLocks noChangeAspect="1"/>
          </p:cNvPicPr>
          <p:nvPr/>
        </p:nvPicPr>
        <p:blipFill>
          <a:blip r:embed="rId3"/>
          <a:stretch>
            <a:fillRect/>
          </a:stretch>
        </p:blipFill>
        <p:spPr>
          <a:xfrm>
            <a:off x="755576" y="3501008"/>
            <a:ext cx="7282508" cy="2830915"/>
          </a:xfrm>
          <a:prstGeom prst="rect">
            <a:avLst/>
          </a:prstGeom>
        </p:spPr>
      </p:pic>
    </p:spTree>
    <p:extLst>
      <p:ext uri="{BB962C8B-B14F-4D97-AF65-F5344CB8AC3E}">
        <p14:creationId xmlns:p14="http://schemas.microsoft.com/office/powerpoint/2010/main" val="281162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86050" y="6356351"/>
            <a:ext cx="3919314"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25</a:t>
            </a:fld>
            <a:endParaRPr lang="tr-TR">
              <a:solidFill>
                <a:srgbClr val="5A6378"/>
              </a:solidFill>
            </a:endParaRPr>
          </a:p>
        </p:txBody>
      </p:sp>
      <p:pic>
        <p:nvPicPr>
          <p:cNvPr id="5" name="Resim 4"/>
          <p:cNvPicPr>
            <a:picLocks noChangeAspect="1"/>
          </p:cNvPicPr>
          <p:nvPr/>
        </p:nvPicPr>
        <p:blipFill>
          <a:blip r:embed="rId2"/>
          <a:stretch>
            <a:fillRect/>
          </a:stretch>
        </p:blipFill>
        <p:spPr>
          <a:xfrm>
            <a:off x="467544" y="980728"/>
            <a:ext cx="7632848" cy="4176464"/>
          </a:xfrm>
          <a:prstGeom prst="rect">
            <a:avLst/>
          </a:prstGeom>
        </p:spPr>
      </p:pic>
    </p:spTree>
    <p:extLst>
      <p:ext uri="{BB962C8B-B14F-4D97-AF65-F5344CB8AC3E}">
        <p14:creationId xmlns:p14="http://schemas.microsoft.com/office/powerpoint/2010/main" val="343689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86050" y="6356351"/>
            <a:ext cx="4063330"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26</a:t>
            </a:fld>
            <a:endParaRPr lang="tr-TR">
              <a:solidFill>
                <a:srgbClr val="5A6378"/>
              </a:solidFill>
            </a:endParaRPr>
          </a:p>
        </p:txBody>
      </p:sp>
      <p:pic>
        <p:nvPicPr>
          <p:cNvPr id="5" name="Resim 4"/>
          <p:cNvPicPr>
            <a:picLocks noChangeAspect="1"/>
          </p:cNvPicPr>
          <p:nvPr/>
        </p:nvPicPr>
        <p:blipFill>
          <a:blip r:embed="rId2"/>
          <a:stretch>
            <a:fillRect/>
          </a:stretch>
        </p:blipFill>
        <p:spPr>
          <a:xfrm>
            <a:off x="395536" y="476672"/>
            <a:ext cx="7277068" cy="5627184"/>
          </a:xfrm>
          <a:prstGeom prst="rect">
            <a:avLst/>
          </a:prstGeom>
        </p:spPr>
      </p:pic>
    </p:spTree>
    <p:extLst>
      <p:ext uri="{BB962C8B-B14F-4D97-AF65-F5344CB8AC3E}">
        <p14:creationId xmlns:p14="http://schemas.microsoft.com/office/powerpoint/2010/main" val="212296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576339" y="6356351"/>
            <a:ext cx="399132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27</a:t>
            </a:fld>
            <a:endParaRPr lang="tr-TR">
              <a:solidFill>
                <a:srgbClr val="5A6378"/>
              </a:solidFill>
            </a:endParaRPr>
          </a:p>
        </p:txBody>
      </p:sp>
      <p:pic>
        <p:nvPicPr>
          <p:cNvPr id="5" name="Resim 4"/>
          <p:cNvPicPr>
            <a:picLocks noChangeAspect="1"/>
          </p:cNvPicPr>
          <p:nvPr/>
        </p:nvPicPr>
        <p:blipFill>
          <a:blip r:embed="rId2"/>
          <a:stretch>
            <a:fillRect/>
          </a:stretch>
        </p:blipFill>
        <p:spPr>
          <a:xfrm>
            <a:off x="594360" y="1027681"/>
            <a:ext cx="6192688" cy="1512168"/>
          </a:xfrm>
          <a:prstGeom prst="rect">
            <a:avLst/>
          </a:prstGeom>
        </p:spPr>
      </p:pic>
      <p:pic>
        <p:nvPicPr>
          <p:cNvPr id="6" name="Resim 5"/>
          <p:cNvPicPr>
            <a:picLocks noChangeAspect="1"/>
          </p:cNvPicPr>
          <p:nvPr/>
        </p:nvPicPr>
        <p:blipFill>
          <a:blip r:embed="rId3"/>
          <a:stretch>
            <a:fillRect/>
          </a:stretch>
        </p:blipFill>
        <p:spPr>
          <a:xfrm>
            <a:off x="467544" y="2564904"/>
            <a:ext cx="6552728" cy="3168352"/>
          </a:xfrm>
          <a:prstGeom prst="rect">
            <a:avLst/>
          </a:prstGeom>
        </p:spPr>
      </p:pic>
    </p:spTree>
    <p:extLst>
      <p:ext uri="{BB962C8B-B14F-4D97-AF65-F5344CB8AC3E}">
        <p14:creationId xmlns:p14="http://schemas.microsoft.com/office/powerpoint/2010/main" val="407905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468327" y="6344953"/>
            <a:ext cx="4207346"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28</a:t>
            </a:fld>
            <a:endParaRPr lang="tr-TR">
              <a:solidFill>
                <a:srgbClr val="5A6378"/>
              </a:solidFill>
            </a:endParaRPr>
          </a:p>
        </p:txBody>
      </p:sp>
      <p:pic>
        <p:nvPicPr>
          <p:cNvPr id="6" name="Resim 5"/>
          <p:cNvPicPr>
            <a:picLocks noChangeAspect="1"/>
          </p:cNvPicPr>
          <p:nvPr/>
        </p:nvPicPr>
        <p:blipFill>
          <a:blip r:embed="rId2"/>
          <a:stretch>
            <a:fillRect/>
          </a:stretch>
        </p:blipFill>
        <p:spPr>
          <a:xfrm>
            <a:off x="755576" y="548680"/>
            <a:ext cx="7272808" cy="5328592"/>
          </a:xfrm>
          <a:prstGeom prst="rect">
            <a:avLst/>
          </a:prstGeom>
        </p:spPr>
      </p:pic>
    </p:spTree>
    <p:extLst>
      <p:ext uri="{BB962C8B-B14F-4D97-AF65-F5344CB8AC3E}">
        <p14:creationId xmlns:p14="http://schemas.microsoft.com/office/powerpoint/2010/main" val="1745214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86050" y="6356351"/>
            <a:ext cx="399132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29</a:t>
            </a:fld>
            <a:endParaRPr lang="tr-TR">
              <a:solidFill>
                <a:srgbClr val="5A6378"/>
              </a:solidFill>
            </a:endParaRPr>
          </a:p>
        </p:txBody>
      </p:sp>
      <p:pic>
        <p:nvPicPr>
          <p:cNvPr id="5" name="Resim 4"/>
          <p:cNvPicPr>
            <a:picLocks noChangeAspect="1"/>
          </p:cNvPicPr>
          <p:nvPr/>
        </p:nvPicPr>
        <p:blipFill>
          <a:blip r:embed="rId2"/>
          <a:stretch>
            <a:fillRect/>
          </a:stretch>
        </p:blipFill>
        <p:spPr>
          <a:xfrm>
            <a:off x="683568" y="620688"/>
            <a:ext cx="7416824" cy="5475312"/>
          </a:xfrm>
          <a:prstGeom prst="rect">
            <a:avLst/>
          </a:prstGeom>
        </p:spPr>
      </p:pic>
    </p:spTree>
    <p:extLst>
      <p:ext uri="{BB962C8B-B14F-4D97-AF65-F5344CB8AC3E}">
        <p14:creationId xmlns:p14="http://schemas.microsoft.com/office/powerpoint/2010/main" val="267202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078510" y="6424347"/>
            <a:ext cx="435136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a:t>
            </a:fld>
            <a:endParaRPr lang="tr-TR">
              <a:solidFill>
                <a:srgbClr val="5A6378"/>
              </a:solidFill>
            </a:endParaRPr>
          </a:p>
        </p:txBody>
      </p:sp>
      <p:pic>
        <p:nvPicPr>
          <p:cNvPr id="5" name="Resim 4"/>
          <p:cNvPicPr>
            <a:picLocks noChangeAspect="1"/>
          </p:cNvPicPr>
          <p:nvPr/>
        </p:nvPicPr>
        <p:blipFill>
          <a:blip r:embed="rId2"/>
          <a:stretch>
            <a:fillRect/>
          </a:stretch>
        </p:blipFill>
        <p:spPr>
          <a:xfrm>
            <a:off x="611474" y="182089"/>
            <a:ext cx="7285434" cy="3312368"/>
          </a:xfrm>
          <a:prstGeom prst="rect">
            <a:avLst/>
          </a:prstGeom>
        </p:spPr>
      </p:pic>
      <p:sp>
        <p:nvSpPr>
          <p:cNvPr id="8" name="Dikdörtgen 7"/>
          <p:cNvSpPr/>
          <p:nvPr/>
        </p:nvSpPr>
        <p:spPr>
          <a:xfrm>
            <a:off x="628650" y="3494457"/>
            <a:ext cx="7759774" cy="1396664"/>
          </a:xfrm>
          <a:prstGeom prst="rect">
            <a:avLst/>
          </a:prstGeom>
        </p:spPr>
        <p:txBody>
          <a:bodyPr wrap="square">
            <a:spAutoFit/>
          </a:bodyPr>
          <a:lstStyle/>
          <a:p>
            <a:pPr algn="just">
              <a:lnSpc>
                <a:spcPct val="107000"/>
              </a:lnSpc>
              <a:spcAft>
                <a:spcPts val="800"/>
              </a:spcAft>
            </a:pPr>
            <a:r>
              <a:rPr lang="tr-TR" sz="1600" dirty="0">
                <a:latin typeface="Times New Roman" panose="02020603050405020304" pitchFamily="18" charset="0"/>
                <a:ea typeface="Calibri" panose="020F0502020204030204" pitchFamily="34" charset="0"/>
                <a:cs typeface="Times New Roman" panose="02020603050405020304" pitchFamily="18" charset="0"/>
              </a:rPr>
              <a:t>OH içeren bütün fonksiyonlu gruplar, alkol değildir. Örneğin, karbonil grubuna  </a:t>
            </a:r>
            <a:r>
              <a:rPr lang="tr-TR"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(C=O) bağlı OH grubu içeren bileşikler, karboksilik asit, OH grubunun çift bağa (alken C atomu) bağlı olduğu bileşik sınıfı ise ‘</a:t>
            </a:r>
            <a:r>
              <a:rPr lang="tr-TR"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Enol</a:t>
            </a:r>
            <a:r>
              <a:rPr lang="tr-TR"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şeklinde adlandırılır. Yan yana iki C atomuna bağlı iki OH grubu (</a:t>
            </a:r>
            <a:r>
              <a:rPr lang="tr-TR"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geminal</a:t>
            </a:r>
            <a:r>
              <a:rPr lang="tr-TR"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diol</a:t>
            </a:r>
            <a:r>
              <a:rPr lang="tr-TR"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içeren bileşikler ise glikoller ( etilen glikol, </a:t>
            </a:r>
            <a:r>
              <a:rPr lang="tr-TR"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propilen</a:t>
            </a:r>
            <a:r>
              <a:rPr lang="tr-TR"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glikol) olarak adlandırılmaktadır.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8"/>
          <p:cNvPicPr>
            <a:picLocks noChangeAspect="1"/>
          </p:cNvPicPr>
          <p:nvPr/>
        </p:nvPicPr>
        <p:blipFill>
          <a:blip r:embed="rId3"/>
          <a:stretch>
            <a:fillRect/>
          </a:stretch>
        </p:blipFill>
        <p:spPr>
          <a:xfrm>
            <a:off x="1492006" y="4872794"/>
            <a:ext cx="6033062" cy="1432503"/>
          </a:xfrm>
          <a:prstGeom prst="rect">
            <a:avLst/>
          </a:prstGeom>
        </p:spPr>
      </p:pic>
    </p:spTree>
    <p:extLst>
      <p:ext uri="{BB962C8B-B14F-4D97-AF65-F5344CB8AC3E}">
        <p14:creationId xmlns:p14="http://schemas.microsoft.com/office/powerpoint/2010/main" val="3924172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06436" y="6356350"/>
            <a:ext cx="3919314"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30</a:t>
            </a:fld>
            <a:endParaRPr lang="tr-TR">
              <a:solidFill>
                <a:srgbClr val="5A6378"/>
              </a:solidFill>
            </a:endParaRPr>
          </a:p>
        </p:txBody>
      </p:sp>
      <p:pic>
        <p:nvPicPr>
          <p:cNvPr id="5" name="Resim 4"/>
          <p:cNvPicPr>
            <a:picLocks noChangeAspect="1"/>
          </p:cNvPicPr>
          <p:nvPr/>
        </p:nvPicPr>
        <p:blipFill>
          <a:blip r:embed="rId2"/>
          <a:stretch>
            <a:fillRect/>
          </a:stretch>
        </p:blipFill>
        <p:spPr>
          <a:xfrm>
            <a:off x="628650" y="404664"/>
            <a:ext cx="7042994" cy="1746770"/>
          </a:xfrm>
          <a:prstGeom prst="rect">
            <a:avLst/>
          </a:prstGeom>
        </p:spPr>
      </p:pic>
      <p:pic>
        <p:nvPicPr>
          <p:cNvPr id="6" name="Resim 5"/>
          <p:cNvPicPr>
            <a:picLocks noChangeAspect="1"/>
          </p:cNvPicPr>
          <p:nvPr/>
        </p:nvPicPr>
        <p:blipFill rotWithShape="1">
          <a:blip r:embed="rId3"/>
          <a:srcRect l="3093" t="1159" r="1030" b="-1159"/>
          <a:stretch/>
        </p:blipFill>
        <p:spPr>
          <a:xfrm>
            <a:off x="1115616" y="2276872"/>
            <a:ext cx="6696744" cy="3646926"/>
          </a:xfrm>
          <a:prstGeom prst="rect">
            <a:avLst/>
          </a:prstGeom>
        </p:spPr>
      </p:pic>
    </p:spTree>
    <p:extLst>
      <p:ext uri="{BB962C8B-B14F-4D97-AF65-F5344CB8AC3E}">
        <p14:creationId xmlns:p14="http://schemas.microsoft.com/office/powerpoint/2010/main" val="1159712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555102" y="6378003"/>
            <a:ext cx="399132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31</a:t>
            </a:fld>
            <a:endParaRPr lang="tr-TR">
              <a:solidFill>
                <a:srgbClr val="5A6378"/>
              </a:solidFill>
            </a:endParaRPr>
          </a:p>
        </p:txBody>
      </p:sp>
      <p:pic>
        <p:nvPicPr>
          <p:cNvPr id="5" name="Resim 4"/>
          <p:cNvPicPr>
            <a:picLocks noChangeAspect="1"/>
          </p:cNvPicPr>
          <p:nvPr/>
        </p:nvPicPr>
        <p:blipFill rotWithShape="1">
          <a:blip r:embed="rId2"/>
          <a:srcRect l="1992"/>
          <a:stretch/>
        </p:blipFill>
        <p:spPr>
          <a:xfrm>
            <a:off x="755576" y="620688"/>
            <a:ext cx="7344816" cy="4608512"/>
          </a:xfrm>
          <a:prstGeom prst="rect">
            <a:avLst/>
          </a:prstGeom>
        </p:spPr>
      </p:pic>
    </p:spTree>
    <p:extLst>
      <p:ext uri="{BB962C8B-B14F-4D97-AF65-F5344CB8AC3E}">
        <p14:creationId xmlns:p14="http://schemas.microsoft.com/office/powerpoint/2010/main" val="394736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504331" y="6356351"/>
            <a:ext cx="4135338"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32</a:t>
            </a:fld>
            <a:endParaRPr lang="tr-TR">
              <a:solidFill>
                <a:srgbClr val="5A6378"/>
              </a:solidFill>
            </a:endParaRPr>
          </a:p>
        </p:txBody>
      </p:sp>
      <p:pic>
        <p:nvPicPr>
          <p:cNvPr id="5" name="Resim 4"/>
          <p:cNvPicPr>
            <a:picLocks noChangeAspect="1"/>
          </p:cNvPicPr>
          <p:nvPr/>
        </p:nvPicPr>
        <p:blipFill>
          <a:blip r:embed="rId2"/>
          <a:stretch>
            <a:fillRect/>
          </a:stretch>
        </p:blipFill>
        <p:spPr>
          <a:xfrm>
            <a:off x="770206" y="620688"/>
            <a:ext cx="6948772" cy="3555022"/>
          </a:xfrm>
          <a:prstGeom prst="rect">
            <a:avLst/>
          </a:prstGeom>
        </p:spPr>
      </p:pic>
      <p:pic>
        <p:nvPicPr>
          <p:cNvPr id="6" name="Resim 5"/>
          <p:cNvPicPr>
            <a:picLocks noChangeAspect="1"/>
          </p:cNvPicPr>
          <p:nvPr/>
        </p:nvPicPr>
        <p:blipFill>
          <a:blip r:embed="rId3"/>
          <a:stretch>
            <a:fillRect/>
          </a:stretch>
        </p:blipFill>
        <p:spPr>
          <a:xfrm>
            <a:off x="932614" y="4200964"/>
            <a:ext cx="6840760" cy="1964339"/>
          </a:xfrm>
          <a:prstGeom prst="rect">
            <a:avLst/>
          </a:prstGeom>
        </p:spPr>
      </p:pic>
    </p:spTree>
    <p:extLst>
      <p:ext uri="{BB962C8B-B14F-4D97-AF65-F5344CB8AC3E}">
        <p14:creationId xmlns:p14="http://schemas.microsoft.com/office/powerpoint/2010/main" val="3728376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539552" y="6503510"/>
            <a:ext cx="5680710"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33</a:t>
            </a:fld>
            <a:endParaRPr lang="tr-TR">
              <a:solidFill>
                <a:srgbClr val="5A6378"/>
              </a:solidFill>
            </a:endParaRPr>
          </a:p>
        </p:txBody>
      </p:sp>
      <p:pic>
        <p:nvPicPr>
          <p:cNvPr id="5" name="Resim 4"/>
          <p:cNvPicPr>
            <a:picLocks noChangeAspect="1"/>
          </p:cNvPicPr>
          <p:nvPr/>
        </p:nvPicPr>
        <p:blipFill>
          <a:blip r:embed="rId2"/>
          <a:stretch>
            <a:fillRect/>
          </a:stretch>
        </p:blipFill>
        <p:spPr>
          <a:xfrm>
            <a:off x="424151" y="694212"/>
            <a:ext cx="7056784" cy="2376264"/>
          </a:xfrm>
          <a:prstGeom prst="rect">
            <a:avLst/>
          </a:prstGeom>
        </p:spPr>
      </p:pic>
      <p:pic>
        <p:nvPicPr>
          <p:cNvPr id="6" name="Resim 5"/>
          <p:cNvPicPr>
            <a:picLocks noChangeAspect="1"/>
          </p:cNvPicPr>
          <p:nvPr/>
        </p:nvPicPr>
        <p:blipFill>
          <a:blip r:embed="rId3"/>
          <a:stretch>
            <a:fillRect/>
          </a:stretch>
        </p:blipFill>
        <p:spPr>
          <a:xfrm>
            <a:off x="755576" y="3070476"/>
            <a:ext cx="6905912" cy="3338708"/>
          </a:xfrm>
          <a:prstGeom prst="rect">
            <a:avLst/>
          </a:prstGeom>
        </p:spPr>
      </p:pic>
    </p:spTree>
    <p:extLst>
      <p:ext uri="{BB962C8B-B14F-4D97-AF65-F5344CB8AC3E}">
        <p14:creationId xmlns:p14="http://schemas.microsoft.com/office/powerpoint/2010/main" val="373806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858352" y="6465600"/>
            <a:ext cx="5680710"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34</a:t>
            </a:fld>
            <a:endParaRPr lang="tr-TR">
              <a:solidFill>
                <a:srgbClr val="5A6378"/>
              </a:solidFill>
            </a:endParaRPr>
          </a:p>
        </p:txBody>
      </p:sp>
      <p:pic>
        <p:nvPicPr>
          <p:cNvPr id="5" name="Resim 4"/>
          <p:cNvPicPr>
            <a:picLocks noChangeAspect="1"/>
          </p:cNvPicPr>
          <p:nvPr/>
        </p:nvPicPr>
        <p:blipFill>
          <a:blip r:embed="rId2"/>
          <a:stretch>
            <a:fillRect/>
          </a:stretch>
        </p:blipFill>
        <p:spPr>
          <a:xfrm>
            <a:off x="683568" y="563563"/>
            <a:ext cx="6984776" cy="5857875"/>
          </a:xfrm>
          <a:prstGeom prst="rect">
            <a:avLst/>
          </a:prstGeom>
        </p:spPr>
      </p:pic>
    </p:spTree>
    <p:extLst>
      <p:ext uri="{BB962C8B-B14F-4D97-AF65-F5344CB8AC3E}">
        <p14:creationId xmlns:p14="http://schemas.microsoft.com/office/powerpoint/2010/main" val="389124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35</a:t>
            </a:fld>
            <a:endParaRPr lang="tr-TR">
              <a:solidFill>
                <a:srgbClr val="5A6378"/>
              </a:solidFill>
            </a:endParaRPr>
          </a:p>
        </p:txBody>
      </p:sp>
      <p:pic>
        <p:nvPicPr>
          <p:cNvPr id="5" name="Resim 4"/>
          <p:cNvPicPr>
            <a:picLocks noChangeAspect="1"/>
          </p:cNvPicPr>
          <p:nvPr/>
        </p:nvPicPr>
        <p:blipFill>
          <a:blip r:embed="rId2"/>
          <a:stretch>
            <a:fillRect/>
          </a:stretch>
        </p:blipFill>
        <p:spPr>
          <a:xfrm>
            <a:off x="467544" y="548680"/>
            <a:ext cx="7632848" cy="6048672"/>
          </a:xfrm>
          <a:prstGeom prst="rect">
            <a:avLst/>
          </a:prstGeom>
        </p:spPr>
      </p:pic>
    </p:spTree>
    <p:extLst>
      <p:ext uri="{BB962C8B-B14F-4D97-AF65-F5344CB8AC3E}">
        <p14:creationId xmlns:p14="http://schemas.microsoft.com/office/powerpoint/2010/main" val="589863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504331" y="6378003"/>
            <a:ext cx="4135338"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36</a:t>
            </a:fld>
            <a:endParaRPr lang="tr-TR">
              <a:solidFill>
                <a:srgbClr val="5A6378"/>
              </a:solidFill>
            </a:endParaRP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47000"/>
                    </a14:imgEffect>
                  </a14:imgLayer>
                </a14:imgProps>
              </a:ext>
            </a:extLst>
          </a:blip>
          <a:stretch>
            <a:fillRect/>
          </a:stretch>
        </p:blipFill>
        <p:spPr>
          <a:xfrm>
            <a:off x="827584" y="709612"/>
            <a:ext cx="6984776" cy="5438775"/>
          </a:xfrm>
          <a:prstGeom prst="rect">
            <a:avLst/>
          </a:prstGeom>
        </p:spPr>
      </p:pic>
    </p:spTree>
    <p:extLst>
      <p:ext uri="{BB962C8B-B14F-4D97-AF65-F5344CB8AC3E}">
        <p14:creationId xmlns:p14="http://schemas.microsoft.com/office/powerpoint/2010/main" val="386410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092846" y="6366986"/>
            <a:ext cx="4783410"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37</a:t>
            </a:fld>
            <a:endParaRPr lang="tr-TR">
              <a:solidFill>
                <a:srgbClr val="5A6378"/>
              </a:solidFill>
            </a:endParaRPr>
          </a:p>
        </p:txBody>
      </p:sp>
      <p:pic>
        <p:nvPicPr>
          <p:cNvPr id="5" name="Resim 4"/>
          <p:cNvPicPr>
            <a:picLocks noChangeAspect="1"/>
          </p:cNvPicPr>
          <p:nvPr/>
        </p:nvPicPr>
        <p:blipFill>
          <a:blip r:embed="rId2"/>
          <a:stretch>
            <a:fillRect/>
          </a:stretch>
        </p:blipFill>
        <p:spPr>
          <a:xfrm>
            <a:off x="628650" y="548680"/>
            <a:ext cx="6247606" cy="2016224"/>
          </a:xfrm>
          <a:prstGeom prst="rect">
            <a:avLst/>
          </a:prstGeom>
        </p:spPr>
      </p:pic>
      <p:pic>
        <p:nvPicPr>
          <p:cNvPr id="6" name="Resim 5"/>
          <p:cNvPicPr>
            <a:picLocks noChangeAspect="1"/>
          </p:cNvPicPr>
          <p:nvPr/>
        </p:nvPicPr>
        <p:blipFill rotWithShape="1">
          <a:blip r:embed="rId3">
            <a:extLst>
              <a:ext uri="{BEBA8EAE-BF5A-486C-A8C5-ECC9F3942E4B}">
                <a14:imgProps xmlns:a14="http://schemas.microsoft.com/office/drawing/2010/main">
                  <a14:imgLayer r:embed="rId4">
                    <a14:imgEffect>
                      <a14:sharpenSoften amount="69000"/>
                    </a14:imgEffect>
                  </a14:imgLayer>
                </a14:imgProps>
              </a:ext>
            </a:extLst>
          </a:blip>
          <a:srcRect l="4077" r="2063"/>
          <a:stretch/>
        </p:blipFill>
        <p:spPr>
          <a:xfrm>
            <a:off x="827585" y="2590284"/>
            <a:ext cx="6552728" cy="3776702"/>
          </a:xfrm>
          <a:prstGeom prst="rect">
            <a:avLst/>
          </a:prstGeom>
        </p:spPr>
      </p:pic>
    </p:spTree>
    <p:extLst>
      <p:ext uri="{BB962C8B-B14F-4D97-AF65-F5344CB8AC3E}">
        <p14:creationId xmlns:p14="http://schemas.microsoft.com/office/powerpoint/2010/main" val="3625555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360315" y="6441938"/>
            <a:ext cx="4207346"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38</a:t>
            </a:fld>
            <a:endParaRPr lang="tr-TR">
              <a:solidFill>
                <a:srgbClr val="5A6378"/>
              </a:solidFill>
            </a:endParaRP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37000"/>
                    </a14:imgEffect>
                  </a14:imgLayer>
                </a14:imgProps>
              </a:ext>
            </a:extLst>
          </a:blip>
          <a:stretch>
            <a:fillRect/>
          </a:stretch>
        </p:blipFill>
        <p:spPr>
          <a:xfrm>
            <a:off x="595599" y="188640"/>
            <a:ext cx="6186285" cy="2952328"/>
          </a:xfrm>
          <a:prstGeom prst="rect">
            <a:avLst/>
          </a:prstGeom>
        </p:spPr>
      </p:pic>
      <p:pic>
        <p:nvPicPr>
          <p:cNvPr id="6" name="Resim 5"/>
          <p:cNvPicPr>
            <a:picLocks noChangeAspect="1"/>
          </p:cNvPicPr>
          <p:nvPr/>
        </p:nvPicPr>
        <p:blipFill>
          <a:blip r:embed="rId4">
            <a:extLst>
              <a:ext uri="{BEBA8EAE-BF5A-486C-A8C5-ECC9F3942E4B}">
                <a14:imgProps xmlns:a14="http://schemas.microsoft.com/office/drawing/2010/main">
                  <a14:imgLayer r:embed="rId5">
                    <a14:imgEffect>
                      <a14:sharpenSoften amount="74000"/>
                    </a14:imgEffect>
                  </a14:imgLayer>
                </a14:imgProps>
              </a:ext>
            </a:extLst>
          </a:blip>
          <a:stretch>
            <a:fillRect/>
          </a:stretch>
        </p:blipFill>
        <p:spPr>
          <a:xfrm>
            <a:off x="755576" y="3226554"/>
            <a:ext cx="6480720" cy="3215383"/>
          </a:xfrm>
          <a:prstGeom prst="rect">
            <a:avLst/>
          </a:prstGeom>
        </p:spPr>
      </p:pic>
    </p:spTree>
    <p:extLst>
      <p:ext uri="{BB962C8B-B14F-4D97-AF65-F5344CB8AC3E}">
        <p14:creationId xmlns:p14="http://schemas.microsoft.com/office/powerpoint/2010/main" val="165353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39</a:t>
            </a:fld>
            <a:endParaRPr lang="tr-TR">
              <a:solidFill>
                <a:srgbClr val="5A6378"/>
              </a:solidFill>
            </a:endParaRP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43000"/>
                    </a14:imgEffect>
                  </a14:imgLayer>
                </a14:imgProps>
              </a:ext>
            </a:extLst>
          </a:blip>
          <a:stretch>
            <a:fillRect/>
          </a:stretch>
        </p:blipFill>
        <p:spPr>
          <a:xfrm>
            <a:off x="827584" y="836712"/>
            <a:ext cx="6823670" cy="4824536"/>
          </a:xfrm>
          <a:prstGeom prst="rect">
            <a:avLst/>
          </a:prstGeom>
        </p:spPr>
      </p:pic>
    </p:spTree>
    <p:extLst>
      <p:ext uri="{BB962C8B-B14F-4D97-AF65-F5344CB8AC3E}">
        <p14:creationId xmlns:p14="http://schemas.microsoft.com/office/powerpoint/2010/main" val="141423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456CC45-3A70-49E1-82A8-79D30712396A}"/>
              </a:ext>
            </a:extLst>
          </p:cNvPr>
          <p:cNvSpPr>
            <a:spLocks noGrp="1"/>
          </p:cNvSpPr>
          <p:nvPr>
            <p:ph type="dt" sz="half" idx="10"/>
          </p:nvPr>
        </p:nvSpPr>
        <p:spPr>
          <a:xfrm>
            <a:off x="397848" y="6452951"/>
            <a:ext cx="717768" cy="268139"/>
          </a:xfrm>
        </p:spPr>
        <p:txBody>
          <a:bodyPr>
            <a:normAutofit/>
          </a:bodyPr>
          <a:lstStyle/>
          <a:p>
            <a:pPr>
              <a:spcAft>
                <a:spcPts val="600"/>
              </a:spcAft>
            </a:pPr>
            <a:fld id="{3666CC8C-5126-4F2F-B64E-63361355D829}" type="datetime1">
              <a:rPr lang="tr-TR" smtClean="0"/>
              <a:pPr>
                <a:spcAft>
                  <a:spcPts val="600"/>
                </a:spcAft>
              </a:pPr>
              <a:t>23.03.2020</a:t>
            </a:fld>
            <a:endParaRPr lang="tr-TR" dirty="0"/>
          </a:p>
        </p:txBody>
      </p:sp>
      <p:sp>
        <p:nvSpPr>
          <p:cNvPr id="3" name="Alt Bilgi Yer Tutucusu 2">
            <a:extLst>
              <a:ext uri="{FF2B5EF4-FFF2-40B4-BE49-F238E27FC236}">
                <a16:creationId xmlns:a16="http://schemas.microsoft.com/office/drawing/2014/main" id="{8F296E1A-F29E-468E-A0CB-9403D10BAD7F}"/>
              </a:ext>
            </a:extLst>
          </p:cNvPr>
          <p:cNvSpPr>
            <a:spLocks noGrp="1"/>
          </p:cNvSpPr>
          <p:nvPr>
            <p:ph type="ftr" sz="quarter" idx="11"/>
          </p:nvPr>
        </p:nvSpPr>
        <p:spPr>
          <a:xfrm>
            <a:off x="1621346" y="6404459"/>
            <a:ext cx="5829300" cy="365125"/>
          </a:xfrm>
        </p:spPr>
        <p:txBody>
          <a:bodyPr>
            <a:normAutofit/>
          </a:bodyPr>
          <a:lstStyle/>
          <a:p>
            <a:pPr>
              <a:spcAft>
                <a:spcPts val="600"/>
              </a:spcAft>
            </a:pPr>
            <a:r>
              <a:rPr lang="tr-TR" dirty="0"/>
              <a:t>KİM224 ORGANİK KİMYA (KİM.MÜH) DERS NOTLARI - DOÇ.DR.KAMRAN POLAT </a:t>
            </a:r>
          </a:p>
        </p:txBody>
      </p:sp>
      <p:sp>
        <p:nvSpPr>
          <p:cNvPr id="4" name="Slayt Numarası Yer Tutucusu 3">
            <a:extLst>
              <a:ext uri="{FF2B5EF4-FFF2-40B4-BE49-F238E27FC236}">
                <a16:creationId xmlns:a16="http://schemas.microsoft.com/office/drawing/2014/main" id="{23D079F3-3BDA-4695-8559-1F2EB5844610}"/>
              </a:ext>
            </a:extLst>
          </p:cNvPr>
          <p:cNvSpPr>
            <a:spLocks noGrp="1"/>
          </p:cNvSpPr>
          <p:nvPr>
            <p:ph type="sldNum" sz="quarter" idx="12"/>
          </p:nvPr>
        </p:nvSpPr>
        <p:spPr>
          <a:xfrm>
            <a:off x="6572250" y="252664"/>
            <a:ext cx="2057400" cy="365125"/>
          </a:xfrm>
        </p:spPr>
        <p:txBody>
          <a:bodyPr>
            <a:normAutofit/>
          </a:bodyPr>
          <a:lstStyle/>
          <a:p>
            <a:pPr>
              <a:spcAft>
                <a:spcPts val="600"/>
              </a:spcAft>
            </a:pPr>
            <a:fld id="{A8CB5982-6128-4235-9DFF-CCD37C2CC148}" type="slidenum">
              <a:rPr lang="tr-TR" smtClean="0"/>
              <a:pPr>
                <a:spcAft>
                  <a:spcPts val="600"/>
                </a:spcAft>
              </a:pPr>
              <a:t>4</a:t>
            </a:fld>
            <a:endParaRPr lang="tr-TR"/>
          </a:p>
        </p:txBody>
      </p:sp>
      <p:pic>
        <p:nvPicPr>
          <p:cNvPr id="5" name="Resim 4">
            <a:extLst>
              <a:ext uri="{FF2B5EF4-FFF2-40B4-BE49-F238E27FC236}">
                <a16:creationId xmlns:a16="http://schemas.microsoft.com/office/drawing/2014/main" id="{68C408FA-EC86-4DD9-8B88-00FA801FC14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0"/>
                    </a14:imgEffect>
                  </a14:imgLayer>
                </a14:imgProps>
              </a:ext>
            </a:extLst>
          </a:blip>
          <a:srcRect l="6862"/>
          <a:stretch/>
        </p:blipFill>
        <p:spPr>
          <a:xfrm>
            <a:off x="827584" y="589416"/>
            <a:ext cx="7128792" cy="5365112"/>
          </a:xfrm>
          <a:prstGeom prst="rect">
            <a:avLst/>
          </a:prstGeom>
          <a:ln w="31750" cap="sq">
            <a:noFill/>
            <a:miter lim="800000"/>
          </a:ln>
        </p:spPr>
      </p:pic>
    </p:spTree>
    <p:extLst>
      <p:ext uri="{BB962C8B-B14F-4D97-AF65-F5344CB8AC3E}">
        <p14:creationId xmlns:p14="http://schemas.microsoft.com/office/powerpoint/2010/main" val="2318580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40</a:t>
            </a:fld>
            <a:endParaRPr lang="tr-TR">
              <a:solidFill>
                <a:srgbClr val="5A6378"/>
              </a:solidFill>
            </a:endParaRPr>
          </a:p>
        </p:txBody>
      </p:sp>
      <p:sp>
        <p:nvSpPr>
          <p:cNvPr id="5" name="Metin kutusu 4"/>
          <p:cNvSpPr txBox="1"/>
          <p:nvPr/>
        </p:nvSpPr>
        <p:spPr>
          <a:xfrm>
            <a:off x="1662790" y="2852936"/>
            <a:ext cx="4824536" cy="707886"/>
          </a:xfrm>
          <a:prstGeom prst="rect">
            <a:avLst/>
          </a:prstGeom>
          <a:solidFill>
            <a:schemeClr val="accent4">
              <a:lumMod val="60000"/>
              <a:lumOff val="40000"/>
              <a:alpha val="41000"/>
            </a:schemeClr>
          </a:solidFill>
        </p:spPr>
        <p:txBody>
          <a:bodyPr wrap="square" rtlCol="0">
            <a:spAutoFit/>
          </a:bodyPr>
          <a:lstStyle/>
          <a:p>
            <a:pPr algn="ctr"/>
            <a:r>
              <a:rPr lang="tr-TR" sz="4000" dirty="0">
                <a:solidFill>
                  <a:srgbClr val="002060"/>
                </a:solidFill>
              </a:rPr>
              <a:t>BÖLÜM SONU</a:t>
            </a:r>
          </a:p>
        </p:txBody>
      </p:sp>
    </p:spTree>
    <p:extLst>
      <p:ext uri="{BB962C8B-B14F-4D97-AF65-F5344CB8AC3E}">
        <p14:creationId xmlns:p14="http://schemas.microsoft.com/office/powerpoint/2010/main" val="270695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5</a:t>
            </a:fld>
            <a:endParaRPr lang="tr-TR">
              <a:solidFill>
                <a:srgbClr val="5A6378"/>
              </a:solidFill>
            </a:endParaRPr>
          </a:p>
        </p:txBody>
      </p:sp>
      <p:pic>
        <p:nvPicPr>
          <p:cNvPr id="5" name="Resim 4"/>
          <p:cNvPicPr>
            <a:picLocks noChangeAspect="1"/>
          </p:cNvPicPr>
          <p:nvPr/>
        </p:nvPicPr>
        <p:blipFill>
          <a:blip r:embed="rId2"/>
          <a:stretch>
            <a:fillRect/>
          </a:stretch>
        </p:blipFill>
        <p:spPr>
          <a:xfrm>
            <a:off x="251520" y="332656"/>
            <a:ext cx="8530530" cy="5904656"/>
          </a:xfrm>
          <a:prstGeom prst="rect">
            <a:avLst/>
          </a:prstGeom>
        </p:spPr>
      </p:pic>
    </p:spTree>
    <p:extLst>
      <p:ext uri="{BB962C8B-B14F-4D97-AF65-F5344CB8AC3E}">
        <p14:creationId xmlns:p14="http://schemas.microsoft.com/office/powerpoint/2010/main" val="190626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456CC45-3A70-49E1-82A8-79D30712396A}"/>
              </a:ext>
            </a:extLst>
          </p:cNvPr>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 Bilgi Yer Tutucusu 2">
            <a:extLst>
              <a:ext uri="{FF2B5EF4-FFF2-40B4-BE49-F238E27FC236}">
                <a16:creationId xmlns:a16="http://schemas.microsoft.com/office/drawing/2014/main" id="{8F296E1A-F29E-468E-A0CB-9403D10BAD7F}"/>
              </a:ext>
            </a:extLst>
          </p:cNvPr>
          <p:cNvSpPr>
            <a:spLocks noGrp="1"/>
          </p:cNvSpPr>
          <p:nvPr>
            <p:ph type="ftr" sz="quarter" idx="11"/>
          </p:nvPr>
        </p:nvSpPr>
        <p:spPr>
          <a:xfrm>
            <a:off x="2843808" y="6356351"/>
            <a:ext cx="4063330"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23D079F3-3BDA-4695-8559-1F2EB5844610}"/>
              </a:ext>
            </a:extLst>
          </p:cNvPr>
          <p:cNvSpPr>
            <a:spLocks noGrp="1"/>
          </p:cNvSpPr>
          <p:nvPr>
            <p:ph type="sldNum" sz="quarter" idx="12"/>
          </p:nvPr>
        </p:nvSpPr>
        <p:spPr/>
        <p:txBody>
          <a:bodyPr/>
          <a:lstStyle/>
          <a:p>
            <a:fld id="{A8CB5982-6128-4235-9DFF-CCD37C2CC148}" type="slidenum">
              <a:rPr lang="tr-TR" smtClean="0">
                <a:solidFill>
                  <a:srgbClr val="5A6378"/>
                </a:solidFill>
              </a:rPr>
              <a:pPr/>
              <a:t>6</a:t>
            </a:fld>
            <a:endParaRPr lang="tr-TR">
              <a:solidFill>
                <a:srgbClr val="5A6378"/>
              </a:solidFill>
            </a:endParaRPr>
          </a:p>
        </p:txBody>
      </p:sp>
      <p:pic>
        <p:nvPicPr>
          <p:cNvPr id="5" name="Resim 4"/>
          <p:cNvPicPr>
            <a:picLocks noChangeAspect="1"/>
          </p:cNvPicPr>
          <p:nvPr/>
        </p:nvPicPr>
        <p:blipFill rotWithShape="1">
          <a:blip r:embed="rId2"/>
          <a:srcRect t="5366" r="1685"/>
          <a:stretch/>
        </p:blipFill>
        <p:spPr>
          <a:xfrm>
            <a:off x="628650" y="548680"/>
            <a:ext cx="7759774" cy="5616624"/>
          </a:xfrm>
          <a:prstGeom prst="rect">
            <a:avLst/>
          </a:prstGeom>
        </p:spPr>
      </p:pic>
    </p:spTree>
    <p:extLst>
      <p:ext uri="{BB962C8B-B14F-4D97-AF65-F5344CB8AC3E}">
        <p14:creationId xmlns:p14="http://schemas.microsoft.com/office/powerpoint/2010/main" val="126072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686050" y="6356350"/>
            <a:ext cx="5071442" cy="365125"/>
          </a:xfrm>
        </p:spPr>
        <p:txBody>
          <a:bodyPr/>
          <a:lstStyle/>
          <a:p>
            <a:r>
              <a:rPr lang="tr-TR">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7</a:t>
            </a:fld>
            <a:endParaRPr lang="tr-TR">
              <a:solidFill>
                <a:srgbClr val="5A6378"/>
              </a:solidFill>
            </a:endParaRPr>
          </a:p>
        </p:txBody>
      </p:sp>
      <p:pic>
        <p:nvPicPr>
          <p:cNvPr id="5" name="Resim 4"/>
          <p:cNvPicPr>
            <a:picLocks noChangeAspect="1"/>
          </p:cNvPicPr>
          <p:nvPr/>
        </p:nvPicPr>
        <p:blipFill>
          <a:blip r:embed="rId2"/>
          <a:stretch>
            <a:fillRect/>
          </a:stretch>
        </p:blipFill>
        <p:spPr>
          <a:xfrm>
            <a:off x="761306" y="620688"/>
            <a:ext cx="7759774" cy="5256584"/>
          </a:xfrm>
          <a:prstGeom prst="rect">
            <a:avLst/>
          </a:prstGeom>
        </p:spPr>
      </p:pic>
    </p:spTree>
    <p:extLst>
      <p:ext uri="{BB962C8B-B14F-4D97-AF65-F5344CB8AC3E}">
        <p14:creationId xmlns:p14="http://schemas.microsoft.com/office/powerpoint/2010/main" val="257315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666CC8C-5126-4F2F-B64E-63361355D829}" type="datetime1">
              <a:rPr lang="tr-TR" smtClean="0">
                <a:solidFill>
                  <a:srgbClr val="5A6378"/>
                </a:solidFill>
              </a:rPr>
              <a:t>23.03.2020</a:t>
            </a:fld>
            <a:endParaRPr lang="tr-TR">
              <a:solidFill>
                <a:srgbClr val="5A6378"/>
              </a:solidFill>
            </a:endParaRPr>
          </a:p>
        </p:txBody>
      </p:sp>
      <p:sp>
        <p:nvSpPr>
          <p:cNvPr id="3" name="Altbilgi Yer Tutucusu 2"/>
          <p:cNvSpPr>
            <a:spLocks noGrp="1"/>
          </p:cNvSpPr>
          <p:nvPr>
            <p:ph type="ftr" sz="quarter" idx="11"/>
          </p:nvPr>
        </p:nvSpPr>
        <p:spPr>
          <a:xfrm>
            <a:off x="2267744" y="6404844"/>
            <a:ext cx="4351362" cy="365125"/>
          </a:xfrm>
        </p:spPr>
        <p:txBody>
          <a:bodyPr/>
          <a:lstStyle/>
          <a:p>
            <a:r>
              <a:rPr lang="tr-TR" dirty="0">
                <a:solidFill>
                  <a:srgbClr val="5A6378"/>
                </a:solidFill>
              </a:rPr>
              <a:t>KİM224 ORGANİK KİMYA (KİM.MÜH) DERS NOTLARI - DOÇ.DR.KAMRAN POLAT </a:t>
            </a:r>
          </a:p>
        </p:txBody>
      </p:sp>
      <p:sp>
        <p:nvSpPr>
          <p:cNvPr id="4" name="Slayt Numarası Yer Tutucusu 3"/>
          <p:cNvSpPr>
            <a:spLocks noGrp="1"/>
          </p:cNvSpPr>
          <p:nvPr>
            <p:ph type="sldNum" sz="quarter" idx="12"/>
          </p:nvPr>
        </p:nvSpPr>
        <p:spPr/>
        <p:txBody>
          <a:bodyPr/>
          <a:lstStyle/>
          <a:p>
            <a:fld id="{A8CB5982-6128-4235-9DFF-CCD37C2CC148}" type="slidenum">
              <a:rPr lang="tr-TR" smtClean="0">
                <a:solidFill>
                  <a:srgbClr val="5A6378"/>
                </a:solidFill>
              </a:rPr>
              <a:pPr/>
              <a:t>8</a:t>
            </a:fld>
            <a:endParaRPr lang="tr-TR">
              <a:solidFill>
                <a:srgbClr val="5A6378"/>
              </a:solidFill>
            </a:endParaRPr>
          </a:p>
        </p:txBody>
      </p:sp>
      <p:pic>
        <p:nvPicPr>
          <p:cNvPr id="5" name="Resim 4"/>
          <p:cNvPicPr>
            <a:picLocks noChangeAspect="1"/>
          </p:cNvPicPr>
          <p:nvPr/>
        </p:nvPicPr>
        <p:blipFill>
          <a:blip r:embed="rId2"/>
          <a:stretch>
            <a:fillRect/>
          </a:stretch>
        </p:blipFill>
        <p:spPr>
          <a:xfrm>
            <a:off x="683568" y="0"/>
            <a:ext cx="7632848" cy="6453336"/>
          </a:xfrm>
          <a:prstGeom prst="rect">
            <a:avLst/>
          </a:prstGeom>
        </p:spPr>
      </p:pic>
    </p:spTree>
    <p:extLst>
      <p:ext uri="{BB962C8B-B14F-4D97-AF65-F5344CB8AC3E}">
        <p14:creationId xmlns:p14="http://schemas.microsoft.com/office/powerpoint/2010/main" val="379767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9237BC-7A9C-48E5-93BF-448064421045}"/>
              </a:ext>
            </a:extLst>
          </p:cNvPr>
          <p:cNvSpPr>
            <a:spLocks noGrp="1"/>
          </p:cNvSpPr>
          <p:nvPr>
            <p:ph type="dt" sz="half" idx="10"/>
          </p:nvPr>
        </p:nvSpPr>
        <p:spPr>
          <a:xfrm>
            <a:off x="695904" y="6217086"/>
            <a:ext cx="702990" cy="365125"/>
          </a:xfrm>
        </p:spPr>
        <p:txBody>
          <a:bodyPr/>
          <a:lstStyle/>
          <a:p>
            <a:fld id="{3666CC8C-5126-4F2F-B64E-63361355D829}" type="datetime1">
              <a:rPr lang="tr-TR" smtClean="0">
                <a:solidFill>
                  <a:srgbClr val="5A6378"/>
                </a:solidFill>
              </a:rPr>
              <a:t>23.03.2020</a:t>
            </a:fld>
            <a:endParaRPr lang="tr-TR" dirty="0">
              <a:solidFill>
                <a:srgbClr val="5A6378"/>
              </a:solidFill>
            </a:endParaRPr>
          </a:p>
        </p:txBody>
      </p:sp>
      <p:sp>
        <p:nvSpPr>
          <p:cNvPr id="3" name="Alt Bilgi Yer Tutucusu 2">
            <a:extLst>
              <a:ext uri="{FF2B5EF4-FFF2-40B4-BE49-F238E27FC236}">
                <a16:creationId xmlns:a16="http://schemas.microsoft.com/office/drawing/2014/main" id="{CFA14565-06D2-4993-BCCE-06F3C17FAEC7}"/>
              </a:ext>
            </a:extLst>
          </p:cNvPr>
          <p:cNvSpPr>
            <a:spLocks noGrp="1"/>
          </p:cNvSpPr>
          <p:nvPr>
            <p:ph type="ftr" sz="quarter" idx="11"/>
          </p:nvPr>
        </p:nvSpPr>
        <p:spPr>
          <a:xfrm>
            <a:off x="2119808" y="6195436"/>
            <a:ext cx="4135338" cy="365125"/>
          </a:xfrm>
        </p:spPr>
        <p:txBody>
          <a:bodyPr/>
          <a:lstStyle/>
          <a:p>
            <a:r>
              <a:rPr lang="tr-TR" dirty="0">
                <a:solidFill>
                  <a:srgbClr val="5A6378"/>
                </a:solidFill>
              </a:rPr>
              <a:t>KİM224 ORGANİK KİMYA (KİM.MÜH) DERS NOTLARI - DOÇ.DR.KAMRAN POLAT </a:t>
            </a:r>
          </a:p>
        </p:txBody>
      </p:sp>
      <p:sp>
        <p:nvSpPr>
          <p:cNvPr id="4" name="Slayt Numarası Yer Tutucusu 3">
            <a:extLst>
              <a:ext uri="{FF2B5EF4-FFF2-40B4-BE49-F238E27FC236}">
                <a16:creationId xmlns:a16="http://schemas.microsoft.com/office/drawing/2014/main" id="{8DF9C012-708E-48EB-933E-6831777490C9}"/>
              </a:ext>
            </a:extLst>
          </p:cNvPr>
          <p:cNvSpPr>
            <a:spLocks noGrp="1"/>
          </p:cNvSpPr>
          <p:nvPr>
            <p:ph type="sldNum" sz="quarter" idx="12"/>
          </p:nvPr>
        </p:nvSpPr>
        <p:spPr>
          <a:xfrm>
            <a:off x="7978650" y="6217086"/>
            <a:ext cx="387499" cy="365125"/>
          </a:xfrm>
        </p:spPr>
        <p:txBody>
          <a:bodyPr/>
          <a:lstStyle/>
          <a:p>
            <a:fld id="{A8CB5982-6128-4235-9DFF-CCD37C2CC148}" type="slidenum">
              <a:rPr lang="tr-TR" smtClean="0">
                <a:solidFill>
                  <a:srgbClr val="5A6378"/>
                </a:solidFill>
              </a:rPr>
              <a:pPr/>
              <a:t>9</a:t>
            </a:fld>
            <a:endParaRPr lang="tr-TR" dirty="0">
              <a:solidFill>
                <a:srgbClr val="5A6378"/>
              </a:solidFill>
            </a:endParaRPr>
          </a:p>
        </p:txBody>
      </p:sp>
      <p:pic>
        <p:nvPicPr>
          <p:cNvPr id="6" name="Resim 5"/>
          <p:cNvPicPr>
            <a:picLocks noChangeAspect="1"/>
          </p:cNvPicPr>
          <p:nvPr/>
        </p:nvPicPr>
        <p:blipFill>
          <a:blip r:embed="rId2"/>
          <a:stretch>
            <a:fillRect/>
          </a:stretch>
        </p:blipFill>
        <p:spPr>
          <a:xfrm>
            <a:off x="1641553" y="1281096"/>
            <a:ext cx="4448614" cy="2323887"/>
          </a:xfrm>
          <a:prstGeom prst="rect">
            <a:avLst/>
          </a:prstGeom>
        </p:spPr>
      </p:pic>
      <p:sp>
        <p:nvSpPr>
          <p:cNvPr id="7" name="Dikdörtgen 6"/>
          <p:cNvSpPr/>
          <p:nvPr/>
        </p:nvSpPr>
        <p:spPr>
          <a:xfrm>
            <a:off x="755576" y="548680"/>
            <a:ext cx="7416824" cy="685059"/>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Hidrojen bağları ile birbirine bağlanan alkol molekülleri arasındaki güçlü etkileşmeler, kaynama noktasını yükseltir.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8"/>
          <p:cNvPicPr>
            <a:picLocks noChangeAspect="1"/>
          </p:cNvPicPr>
          <p:nvPr/>
        </p:nvPicPr>
        <p:blipFill>
          <a:blip r:embed="rId3"/>
          <a:stretch>
            <a:fillRect/>
          </a:stretch>
        </p:blipFill>
        <p:spPr>
          <a:xfrm>
            <a:off x="922634" y="3652340"/>
            <a:ext cx="6529686" cy="2296940"/>
          </a:xfrm>
          <a:prstGeom prst="rect">
            <a:avLst/>
          </a:prstGeom>
        </p:spPr>
      </p:pic>
    </p:spTree>
    <p:extLst>
      <p:ext uri="{BB962C8B-B14F-4D97-AF65-F5344CB8AC3E}">
        <p14:creationId xmlns:p14="http://schemas.microsoft.com/office/powerpoint/2010/main" val="34937228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330</TotalTime>
  <Words>1255</Words>
  <Application>Microsoft Office PowerPoint</Application>
  <PresentationFormat>Ekran Gösterisi (4:3)</PresentationFormat>
  <Paragraphs>146</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BUSKAMU</dc:creator>
  <cp:lastModifiedBy>Kamran Polat</cp:lastModifiedBy>
  <cp:revision>28</cp:revision>
  <dcterms:created xsi:type="dcterms:W3CDTF">2020-02-19T20:09:37Z</dcterms:created>
  <dcterms:modified xsi:type="dcterms:W3CDTF">2020-03-23T18:57:11Z</dcterms:modified>
</cp:coreProperties>
</file>