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55490005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4</a:t>
            </a:r>
            <a:r>
              <a:rPr lang="tr-TR" dirty="0" smtClean="0"/>
              <a:t>: Network Layer</a:t>
            </a:r>
          </a:p>
          <a:p>
            <a:r>
              <a:rPr lang="tr-TR" b="1" dirty="0" smtClean="0"/>
              <a:t>(PART 1)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5486400"/>
            <a:ext cx="2877312" cy="5986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Computer Networking: A Top Down Approach 6th Edition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Jim Kurose, Keith Ross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What is inside a Router?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Routers has mainly four components</a:t>
            </a:r>
          </a:p>
          <a:p>
            <a:pPr lvl="1"/>
            <a:r>
              <a:rPr lang="tr-TR" b="1" dirty="0" smtClean="0"/>
              <a:t>Router input ports</a:t>
            </a:r>
          </a:p>
          <a:p>
            <a:pPr lvl="1"/>
            <a:r>
              <a:rPr lang="tr-TR" b="1" dirty="0" smtClean="0"/>
              <a:t>Router output ports</a:t>
            </a:r>
          </a:p>
          <a:p>
            <a:pPr lvl="1"/>
            <a:r>
              <a:rPr lang="tr-TR" b="1" dirty="0" smtClean="0"/>
              <a:t>Routing processor</a:t>
            </a:r>
          </a:p>
          <a:p>
            <a:pPr lvl="1"/>
            <a:r>
              <a:rPr lang="tr-TR" b="1" dirty="0" smtClean="0"/>
              <a:t>High-speed switching fabric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25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What is inside a Router?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Input port functions</a:t>
            </a:r>
          </a:p>
          <a:p>
            <a:pPr lvl="1"/>
            <a:r>
              <a:rPr lang="tr-TR" b="1" dirty="0" smtClean="0"/>
              <a:t>Physical layer: Bit-level reception</a:t>
            </a:r>
          </a:p>
          <a:p>
            <a:pPr lvl="1"/>
            <a:r>
              <a:rPr lang="tr-TR" b="1" dirty="0" smtClean="0"/>
              <a:t>Data link layer: Ethernet</a:t>
            </a:r>
          </a:p>
          <a:p>
            <a:pPr lvl="1"/>
            <a:r>
              <a:rPr lang="tr-TR" b="1" dirty="0" smtClean="0"/>
              <a:t>Decentralized switching:</a:t>
            </a:r>
          </a:p>
          <a:p>
            <a:pPr lvl="2"/>
            <a:r>
              <a:rPr lang="tr-TR" b="1" dirty="0" smtClean="0"/>
              <a:t>Complete input port processing at line speed</a:t>
            </a:r>
          </a:p>
          <a:p>
            <a:pPr lvl="2"/>
            <a:r>
              <a:rPr lang="tr-TR" b="1" dirty="0" smtClean="0"/>
              <a:t>Lookup output port</a:t>
            </a:r>
          </a:p>
          <a:p>
            <a:pPr lvl="2"/>
            <a:r>
              <a:rPr lang="tr-TR" b="1" dirty="0" smtClean="0"/>
              <a:t>Queuing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01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What is inside a Router?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Switching Fabrics</a:t>
            </a:r>
          </a:p>
          <a:p>
            <a:pPr lvl="1"/>
            <a:r>
              <a:rPr lang="tr-TR" b="1" dirty="0" smtClean="0"/>
              <a:t>Move packet from input buffer to output buffer</a:t>
            </a:r>
          </a:p>
          <a:p>
            <a:pPr lvl="1"/>
            <a:r>
              <a:rPr lang="tr-TR" b="1" dirty="0" smtClean="0"/>
              <a:t>Switching Rate: Rate at which packets can be transfer from inputs to outputs</a:t>
            </a:r>
          </a:p>
          <a:p>
            <a:pPr lvl="1"/>
            <a:r>
              <a:rPr lang="tr-TR" b="1" dirty="0" smtClean="0"/>
              <a:t>Three types of switching fabrics</a:t>
            </a:r>
          </a:p>
          <a:p>
            <a:pPr lvl="2"/>
            <a:r>
              <a:rPr lang="tr-TR" b="1" dirty="0" smtClean="0"/>
              <a:t>Memory</a:t>
            </a:r>
          </a:p>
          <a:p>
            <a:pPr lvl="2"/>
            <a:r>
              <a:rPr lang="tr-TR" b="1" dirty="0" smtClean="0"/>
              <a:t>Bus</a:t>
            </a:r>
          </a:p>
          <a:p>
            <a:pPr lvl="2"/>
            <a:r>
              <a:rPr lang="tr-TR" b="1" dirty="0" smtClean="0"/>
              <a:t>Interconnection Network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17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What is inside a Router?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Output Ports</a:t>
            </a:r>
          </a:p>
          <a:p>
            <a:pPr lvl="1"/>
            <a:r>
              <a:rPr lang="tr-TR" b="1" dirty="0" smtClean="0"/>
              <a:t>Buffering required from fabric faster rate</a:t>
            </a:r>
          </a:p>
          <a:p>
            <a:pPr lvl="2"/>
            <a:r>
              <a:rPr lang="tr-TR" b="1" dirty="0" smtClean="0"/>
              <a:t>Datagram can be lost because of congestion, lack of buffers</a:t>
            </a:r>
          </a:p>
          <a:p>
            <a:pPr lvl="1"/>
            <a:r>
              <a:rPr lang="tr-TR" b="1" dirty="0" smtClean="0"/>
              <a:t>Scheduling</a:t>
            </a:r>
          </a:p>
          <a:p>
            <a:pPr lvl="2"/>
            <a:r>
              <a:rPr lang="tr-TR" b="1" dirty="0" smtClean="0"/>
              <a:t>Priority scheduling – who gets best performance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01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What is inside a Router?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Input port queuing</a:t>
            </a:r>
          </a:p>
          <a:p>
            <a:pPr lvl="1"/>
            <a:r>
              <a:rPr lang="tr-TR" b="1" dirty="0" smtClean="0"/>
              <a:t>Queueing delay and loss due to input buffer overflow</a:t>
            </a:r>
          </a:p>
          <a:p>
            <a:pPr lvl="1"/>
            <a:r>
              <a:rPr lang="tr-TR" b="1" dirty="0" smtClean="0"/>
              <a:t>Head-of-the-Line (HOL) blocking: Queued datagram at front of queue prevents others in queue from moving forward.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01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Virtual Circuit and Datagram Networks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What is inside a router?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Network layer protocols run in every host and routers</a:t>
            </a:r>
          </a:p>
          <a:p>
            <a:r>
              <a:rPr lang="tr-TR" b="1" dirty="0" smtClean="0"/>
              <a:t>Routers examine header fields in all IP datagrams</a:t>
            </a:r>
          </a:p>
          <a:p>
            <a:r>
              <a:rPr lang="tr-TR" b="1" dirty="0" smtClean="0"/>
              <a:t>Two key network-layer functions</a:t>
            </a:r>
          </a:p>
          <a:p>
            <a:pPr lvl="1"/>
            <a:r>
              <a:rPr lang="tr-TR" b="1" dirty="0" smtClean="0"/>
              <a:t>Forwarding: Move packets from router’s input to matching output</a:t>
            </a:r>
          </a:p>
          <a:p>
            <a:pPr lvl="1"/>
            <a:r>
              <a:rPr lang="tr-TR" b="1" dirty="0" smtClean="0"/>
              <a:t>Routing: Determine route taken by packets from source to dest.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Conncection Setup</a:t>
            </a:r>
          </a:p>
          <a:p>
            <a:pPr lvl="1"/>
            <a:r>
              <a:rPr lang="tr-TR" b="1" dirty="0" smtClean="0"/>
              <a:t>3rd important function in some network architectures</a:t>
            </a:r>
          </a:p>
          <a:p>
            <a:pPr lvl="1"/>
            <a:r>
              <a:rPr lang="tr-TR" b="1" dirty="0" smtClean="0"/>
              <a:t>ATM, frame relay, X.25</a:t>
            </a:r>
          </a:p>
          <a:p>
            <a:pPr lvl="1"/>
            <a:r>
              <a:rPr lang="tr-TR" b="1" dirty="0" smtClean="0"/>
              <a:t>Before datagrams flow, routers establish virtual connection.</a:t>
            </a:r>
          </a:p>
          <a:p>
            <a:pPr lvl="1"/>
            <a:r>
              <a:rPr lang="tr-TR" b="1" dirty="0" smtClean="0"/>
              <a:t>Network layer: between two hosts</a:t>
            </a:r>
          </a:p>
          <a:p>
            <a:pPr lvl="1"/>
            <a:r>
              <a:rPr lang="tr-TR" b="1" dirty="0" smtClean="0"/>
              <a:t>Transport layer: between two processes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89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Virtual Circuit and Datagram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Datagram networks provides network-layer connectionless service</a:t>
            </a:r>
          </a:p>
          <a:p>
            <a:r>
              <a:rPr lang="tr-TR" b="1" dirty="0" smtClean="0"/>
              <a:t>Virtual-circuit network provides network-layer connection service</a:t>
            </a:r>
          </a:p>
          <a:p>
            <a:pPr lvl="1"/>
            <a:r>
              <a:rPr lang="tr-TR" b="1" dirty="0" smtClean="0"/>
              <a:t>Service: host-to-host</a:t>
            </a:r>
          </a:p>
          <a:p>
            <a:pPr lvl="1"/>
            <a:r>
              <a:rPr lang="tr-TR" b="1" dirty="0" smtClean="0"/>
              <a:t>No choice</a:t>
            </a:r>
          </a:p>
          <a:p>
            <a:pPr lvl="1"/>
            <a:r>
              <a:rPr lang="tr-TR" b="1" dirty="0" smtClean="0"/>
              <a:t>Implementation: in network core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76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Virtual Circuit and Datagram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Virtual Circuits</a:t>
            </a:r>
          </a:p>
          <a:p>
            <a:pPr lvl="1"/>
            <a:r>
              <a:rPr lang="tr-TR" b="1" dirty="0" smtClean="0"/>
              <a:t>Source-to-dest path behaves much like telephone circuit</a:t>
            </a:r>
          </a:p>
          <a:p>
            <a:pPr lvl="2"/>
            <a:r>
              <a:rPr lang="tr-TR" b="1" dirty="0" smtClean="0"/>
              <a:t>Performance-wise</a:t>
            </a:r>
          </a:p>
          <a:p>
            <a:pPr lvl="2"/>
            <a:r>
              <a:rPr lang="tr-TR" b="1" dirty="0" smtClean="0"/>
              <a:t>Network actions</a:t>
            </a:r>
          </a:p>
          <a:p>
            <a:pPr lvl="1"/>
            <a:r>
              <a:rPr lang="tr-TR" b="1" dirty="0" smtClean="0"/>
              <a:t>Each packet carries VC identifier</a:t>
            </a:r>
          </a:p>
          <a:p>
            <a:pPr lvl="1"/>
            <a:r>
              <a:rPr lang="tr-TR" b="1" dirty="0" smtClean="0"/>
              <a:t>Every router on source-dest path maintains state for each passing connection</a:t>
            </a:r>
          </a:p>
          <a:p>
            <a:pPr lvl="1"/>
            <a:r>
              <a:rPr lang="tr-TR" b="1" dirty="0" smtClean="0"/>
              <a:t>Link and router resources may be allocated to VC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51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Virtual Circuit and Datagram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Virtual Circuits</a:t>
            </a:r>
          </a:p>
          <a:p>
            <a:pPr lvl="1"/>
            <a:r>
              <a:rPr lang="tr-TR" b="1" dirty="0" smtClean="0"/>
              <a:t>A VC consists of:</a:t>
            </a:r>
          </a:p>
          <a:p>
            <a:pPr lvl="2"/>
            <a:r>
              <a:rPr lang="tr-TR" b="1" dirty="0" smtClean="0"/>
              <a:t>Path from source to destination</a:t>
            </a:r>
          </a:p>
          <a:p>
            <a:pPr lvl="2"/>
            <a:r>
              <a:rPr lang="tr-TR" b="1" dirty="0" smtClean="0"/>
              <a:t>VC numbers one number for each link along path</a:t>
            </a:r>
          </a:p>
          <a:p>
            <a:pPr lvl="2"/>
            <a:r>
              <a:rPr lang="tr-TR" b="1" dirty="0" smtClean="0"/>
              <a:t>Entries in forwarding tables in routers along path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05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Virtual Circuit and Datagram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Datagram networks</a:t>
            </a:r>
          </a:p>
          <a:p>
            <a:pPr lvl="1"/>
            <a:r>
              <a:rPr lang="tr-TR" b="1" dirty="0" smtClean="0"/>
              <a:t>No call setup at network layer</a:t>
            </a:r>
          </a:p>
          <a:p>
            <a:pPr lvl="1"/>
            <a:r>
              <a:rPr lang="tr-TR" b="1" dirty="0" smtClean="0"/>
              <a:t>Routers: No state about end-to-end connections</a:t>
            </a:r>
          </a:p>
          <a:p>
            <a:pPr lvl="1"/>
            <a:r>
              <a:rPr lang="tr-TR" b="1" dirty="0" smtClean="0"/>
              <a:t>Packets forwarded using destination host address</a:t>
            </a:r>
          </a:p>
          <a:p>
            <a:pPr lvl="1"/>
            <a:r>
              <a:rPr lang="tr-TR" b="1" dirty="0" smtClean="0"/>
              <a:t>Longest prefix matching:</a:t>
            </a:r>
          </a:p>
          <a:p>
            <a:pPr lvl="2"/>
            <a:r>
              <a:rPr lang="tr-TR" b="1" dirty="0" smtClean="0"/>
              <a:t>When looking for forwarding table entry for given destination address, use longest address prefix that matches destination address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1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Virtual Circuit and Datagram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Datagram or VC network</a:t>
            </a:r>
          </a:p>
          <a:p>
            <a:pPr lvl="1"/>
            <a:r>
              <a:rPr lang="tr-TR" b="1" dirty="0" smtClean="0"/>
              <a:t>Internet (datagram)</a:t>
            </a:r>
          </a:p>
          <a:p>
            <a:pPr lvl="2"/>
            <a:r>
              <a:rPr lang="tr-TR" b="1" dirty="0" smtClean="0"/>
              <a:t>Data exchange among computers</a:t>
            </a:r>
          </a:p>
          <a:p>
            <a:pPr lvl="2"/>
            <a:r>
              <a:rPr lang="tr-TR" b="1" dirty="0" smtClean="0"/>
              <a:t>Many link types</a:t>
            </a:r>
          </a:p>
          <a:p>
            <a:pPr lvl="2"/>
            <a:r>
              <a:rPr lang="tr-TR" b="1" dirty="0" smtClean="0"/>
              <a:t>Smart end systems</a:t>
            </a:r>
          </a:p>
          <a:p>
            <a:pPr lvl="1"/>
            <a:r>
              <a:rPr lang="tr-TR" b="1" dirty="0" smtClean="0"/>
              <a:t>ATM (VC)</a:t>
            </a:r>
          </a:p>
          <a:p>
            <a:pPr lvl="2"/>
            <a:r>
              <a:rPr lang="tr-TR" b="1" dirty="0" smtClean="0"/>
              <a:t>Evolved from telephony</a:t>
            </a:r>
          </a:p>
          <a:p>
            <a:pPr lvl="2"/>
            <a:r>
              <a:rPr lang="tr-TR" b="1" dirty="0" smtClean="0"/>
              <a:t>Strict timing, reliability requirements</a:t>
            </a:r>
          </a:p>
          <a:p>
            <a:pPr lvl="2"/>
            <a:r>
              <a:rPr lang="tr-TR" b="1" dirty="0" smtClean="0"/>
              <a:t>Dumb end systems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42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9261</TotalTime>
  <Words>499</Words>
  <Application>Microsoft Office PowerPoint</Application>
  <PresentationFormat>On-screen Show (4:3)</PresentationFormat>
  <Paragraphs>117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Century Gothic</vt:lpstr>
      <vt:lpstr>Wingdings 2</vt:lpstr>
      <vt:lpstr>Austin</vt:lpstr>
      <vt:lpstr>55490005</vt:lpstr>
      <vt:lpstr>Outline</vt:lpstr>
      <vt:lpstr>Introduction</vt:lpstr>
      <vt:lpstr>Introduction</vt:lpstr>
      <vt:lpstr>Virtual Circuit and Datagram Networks</vt:lpstr>
      <vt:lpstr>Virtual Circuit and Datagram Networks</vt:lpstr>
      <vt:lpstr>Virtual Circuit and Datagram Networks</vt:lpstr>
      <vt:lpstr>Virtual Circuit and Datagram Networks</vt:lpstr>
      <vt:lpstr>Virtual Circuit and Datagram Networks</vt:lpstr>
      <vt:lpstr>What is inside a Router?</vt:lpstr>
      <vt:lpstr>What is inside a Router?</vt:lpstr>
      <vt:lpstr>What is inside a Router?</vt:lpstr>
      <vt:lpstr>What is inside a Router?</vt:lpstr>
      <vt:lpstr>What is inside a Router?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548</cp:revision>
  <dcterms:created xsi:type="dcterms:W3CDTF">2006-08-16T00:00:00Z</dcterms:created>
  <dcterms:modified xsi:type="dcterms:W3CDTF">2019-12-04T11:41:48Z</dcterms:modified>
</cp:coreProperties>
</file>