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881553"/>
          </a:xfrm>
        </p:spPr>
        <p:txBody>
          <a:bodyPr>
            <a:normAutofit/>
          </a:bodyPr>
          <a:lstStyle/>
          <a:p>
            <a:r>
              <a:rPr lang="tr-TR" b="1" dirty="0"/>
              <a:t>STANDART OLMAYAN TEKNİKLERLE GELİŞİMSEL DEĞERLENDİRME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1618854" y="2386605"/>
            <a:ext cx="10207385" cy="3849603"/>
          </a:xfrm>
        </p:spPr>
        <p:txBody>
          <a:bodyPr/>
          <a:lstStyle/>
          <a:p>
            <a:r>
              <a:rPr lang="tr-TR" sz="2800" baseline="-25000" dirty="0"/>
              <a:t>Veli ile görüşme </a:t>
            </a:r>
          </a:p>
          <a:p>
            <a:endParaRPr lang="tr-TR" sz="2800" baseline="-25000" dirty="0"/>
          </a:p>
          <a:p>
            <a:r>
              <a:rPr lang="tr-TR" sz="2800" baseline="-25000" dirty="0"/>
              <a:t>Çocuk ile görüşme</a:t>
            </a:r>
          </a:p>
          <a:p>
            <a:endParaRPr lang="tr-TR" sz="2800" baseline="-25000" dirty="0"/>
          </a:p>
          <a:p>
            <a:r>
              <a:rPr lang="tr-TR" sz="2800" baseline="-25000" dirty="0"/>
              <a:t>Odak grup görüşmeleri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740876"/>
          </a:xfrm>
        </p:spPr>
        <p:txBody>
          <a:bodyPr>
            <a:normAutofit/>
          </a:bodyPr>
          <a:lstStyle/>
          <a:p>
            <a:r>
              <a:rPr lang="tr-TR" b="1"/>
              <a:t>STANDART OLMAYAN TEKNİKLERLE GELİŞİMSEL DEĞERLENDİRME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074984"/>
            <a:ext cx="11460480" cy="4161223"/>
          </a:xfrm>
        </p:spPr>
        <p:txBody>
          <a:bodyPr>
            <a:noAutofit/>
          </a:bodyPr>
          <a:lstStyle/>
          <a:p>
            <a:r>
              <a:rPr lang="tr-TR" sz="2800" dirty="0"/>
              <a:t>Görüşmenin Planlanması</a:t>
            </a:r>
          </a:p>
          <a:p>
            <a:pPr lvl="2">
              <a:buFont typeface="Wingdings" charset="2"/>
              <a:buChar char="ü"/>
            </a:pPr>
            <a:r>
              <a:rPr lang="tr-TR" sz="2800" dirty="0"/>
              <a:t>Amaçların belirlenmesi</a:t>
            </a:r>
          </a:p>
          <a:p>
            <a:pPr lvl="2">
              <a:buFont typeface="Wingdings" charset="2"/>
              <a:buChar char="ü"/>
            </a:pPr>
            <a:r>
              <a:rPr lang="tr-TR" sz="2800" dirty="0"/>
              <a:t>Görüşmenin tasarımı</a:t>
            </a:r>
          </a:p>
          <a:p>
            <a:pPr lvl="2">
              <a:buFont typeface="Wingdings" charset="2"/>
              <a:buChar char="ü"/>
            </a:pPr>
            <a:r>
              <a:rPr lang="tr-TR" sz="2800" dirty="0"/>
              <a:t>Görüşmenin gerçekleştirilmesi</a:t>
            </a:r>
          </a:p>
          <a:p>
            <a:pPr lvl="2">
              <a:buFont typeface="Wingdings" charset="2"/>
              <a:buChar char="ü"/>
            </a:pPr>
            <a:r>
              <a:rPr lang="tr-TR" sz="2800" dirty="0"/>
              <a:t>Verilerin deşifre edilmesi</a:t>
            </a:r>
          </a:p>
          <a:p>
            <a:pPr lvl="2">
              <a:buFont typeface="Wingdings" charset="2"/>
              <a:buChar char="ü"/>
            </a:pPr>
            <a:r>
              <a:rPr lang="tr-TR" sz="2800" dirty="0"/>
              <a:t>Verilerin çözümlenmesi</a:t>
            </a:r>
          </a:p>
          <a:p>
            <a:pPr lvl="2">
              <a:buFont typeface="Wingdings" charset="2"/>
              <a:buChar char="ü"/>
            </a:pPr>
            <a:r>
              <a:rPr lang="tr-TR" sz="2800" dirty="0"/>
              <a:t>Verilerin doğrulanması</a:t>
            </a:r>
          </a:p>
          <a:p>
            <a:pPr lvl="2">
              <a:buFont typeface="Wingdings" charset="2"/>
              <a:buChar char="ü"/>
            </a:pPr>
            <a:r>
              <a:rPr lang="tr-TR" sz="2800" dirty="0"/>
              <a:t>Görüşmenin </a:t>
            </a:r>
            <a:r>
              <a:rPr lang="tr-TR" sz="2800" dirty="0" err="1"/>
              <a:t>raporlaştırılması</a:t>
            </a:r>
            <a:endParaRPr lang="tr-TR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F38CC8-9D0F-4CFF-9DEB-7F060BC3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C04B1E-20F6-4D37-A77C-18D33AF082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o	</a:t>
            </a:r>
            <a:r>
              <a:rPr lang="tr-TR" dirty="0" err="1"/>
              <a:t>Axline</a:t>
            </a:r>
            <a:r>
              <a:rPr lang="tr-TR" dirty="0"/>
              <a:t>, Virginia. (1986). Benliğini Arayan Çocuk. Panama Yayıncılık. İstanbul. </a:t>
            </a:r>
          </a:p>
          <a:p>
            <a:r>
              <a:rPr lang="tr-TR" dirty="0"/>
              <a:t>o	Eriş, Bahar. (2018). Gölgedeki Yıldızlar-</a:t>
            </a:r>
            <a:r>
              <a:rPr lang="tr-TR" dirty="0" err="1"/>
              <a:t>Disleksinin</a:t>
            </a:r>
            <a:r>
              <a:rPr lang="tr-TR" dirty="0"/>
              <a:t> Gizli Yetenekleri. Alfa Basım Yayım Dağıtım San. ve Tic. AŞ. </a:t>
            </a:r>
            <a:r>
              <a:rPr lang="tr-TR" dirty="0" err="1"/>
              <a:t>İtanbul</a:t>
            </a:r>
            <a:r>
              <a:rPr lang="tr-TR" dirty="0"/>
              <a:t>. </a:t>
            </a:r>
          </a:p>
          <a:p>
            <a:r>
              <a:rPr lang="tr-TR" dirty="0"/>
              <a:t>o	Çocuktur Geçer</a:t>
            </a:r>
          </a:p>
          <a:p>
            <a:r>
              <a:rPr lang="tr-TR" dirty="0"/>
              <a:t>o	Bayhan, Pınar (Ed.). (2017). Okul Öncesinde Alternatif Değerlendirme. Hedef Yayıncılık. Ankara. </a:t>
            </a:r>
          </a:p>
          <a:p>
            <a:r>
              <a:rPr lang="tr-TR" dirty="0"/>
              <a:t>o	Kumtepe, Alper Tolga (Ed.). (2017). Çocuğu Tanıma ve Değerlendirme. Anadolu Üniversitesi Yayınları. Eskişehir.</a:t>
            </a:r>
          </a:p>
          <a:p>
            <a:r>
              <a:rPr lang="tr-TR" dirty="0"/>
              <a:t>o	</a:t>
            </a:r>
            <a:r>
              <a:rPr lang="tr-TR" dirty="0" err="1"/>
              <a:t>Bredekamp</a:t>
            </a:r>
            <a:r>
              <a:rPr lang="tr-TR" dirty="0"/>
              <a:t>, </a:t>
            </a:r>
            <a:r>
              <a:rPr lang="tr-TR" dirty="0" err="1"/>
              <a:t>Sue</a:t>
            </a:r>
            <a:r>
              <a:rPr lang="tr-TR" dirty="0"/>
              <a:t>. (2015).  Erken Çocukluk Eğitiminde Etkili uygulamalar.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Afee</a:t>
            </a:r>
            <a:r>
              <a:rPr lang="tr-TR" dirty="0"/>
              <a:t>, </a:t>
            </a:r>
            <a:r>
              <a:rPr lang="tr-TR" dirty="0" err="1"/>
              <a:t>Oralie</a:t>
            </a:r>
            <a:r>
              <a:rPr lang="tr-TR" dirty="0"/>
              <a:t> ve </a:t>
            </a:r>
            <a:r>
              <a:rPr lang="tr-TR" dirty="0" err="1"/>
              <a:t>Leong</a:t>
            </a:r>
            <a:r>
              <a:rPr lang="tr-TR" dirty="0"/>
              <a:t>, </a:t>
            </a:r>
            <a:r>
              <a:rPr lang="tr-TR" dirty="0" err="1"/>
              <a:t>Deborah</a:t>
            </a:r>
            <a:r>
              <a:rPr lang="tr-TR" dirty="0"/>
              <a:t> J. (2015). Erken Çocukluk Döneminde Gelişim ve Öğrenmenin Değerlendirilmesi ve Desteklenmesi.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Yıldız Bıçakçı, M. (2017). Çocuğun Değerlendirilmesi. Erken Çocukluk Döneminde Gelişim I (Ed. Aysel Köksal Akyol). Anı Yayıncılık. Ankara.</a:t>
            </a:r>
          </a:p>
          <a:p>
            <a:r>
              <a:rPr lang="tr-TR" dirty="0"/>
              <a:t>o	Yıldız Bıçakçı, M. (2017). Çocuğun Değerlendirilmesi. Erken Çocukluk Döneminde Gelişim II (Ed. Aysel Köksal Akyol). Anı Yayıncılık. Ankara.</a:t>
            </a:r>
          </a:p>
          <a:p>
            <a:r>
              <a:rPr lang="tr-TR" dirty="0"/>
              <a:t>o	Karaaslan, Tuğba. (2018). “Okul Öncesi Dönem (3-5 Yaş) Çocuklarının Gelişimsel Özelliklerinin Değerlendirilmesi”. Okul Öncesinde ve İlkokulda Rehberlik ve Psikolojik Danışma (Ed. Zeynep Hamamcı). Nobel Akademik Yayıncılık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Emre </a:t>
            </a:r>
            <a:r>
              <a:rPr lang="tr-TR" dirty="0" err="1"/>
              <a:t>Bolatbaş</a:t>
            </a:r>
            <a:r>
              <a:rPr lang="tr-TR" dirty="0"/>
              <a:t>, Didem ve Yıldız Bıçakçı, </a:t>
            </a:r>
            <a:r>
              <a:rPr lang="tr-TR" dirty="0" err="1"/>
              <a:t>Müdriye</a:t>
            </a:r>
            <a:r>
              <a:rPr lang="tr-TR" dirty="0"/>
              <a:t>. (2018). Çocuk Gelişimini Değerlendirmede Biçimsel Olmayan Yöntemler (Standardize Olmayan Yöntemler). . </a:t>
            </a:r>
          </a:p>
          <a:p>
            <a:r>
              <a:rPr lang="tr-TR" dirty="0"/>
              <a:t>o	</a:t>
            </a:r>
            <a:r>
              <a:rPr lang="tr-TR" dirty="0" err="1"/>
              <a:t>Nitko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 J. ve </a:t>
            </a:r>
            <a:r>
              <a:rPr lang="tr-TR" dirty="0" err="1"/>
              <a:t>Brookhart</a:t>
            </a:r>
            <a:r>
              <a:rPr lang="tr-TR" dirty="0"/>
              <a:t>, Susan M. (2016). Öğrencilerin Eğitsel Değerlendirilmesi. Nobel Akademik Yayıncılık). Ankara.</a:t>
            </a:r>
          </a:p>
          <a:p>
            <a:r>
              <a:rPr lang="tr-TR" dirty="0"/>
              <a:t>o	 Önder, Alev. (Ed.) (2014). Okul Öncesi Dönemde Çocukları Değerlendirme ve Tanıma. </a:t>
            </a:r>
            <a:r>
              <a:rPr lang="tr-TR" dirty="0" err="1"/>
              <a:t>Pegem</a:t>
            </a:r>
            <a:r>
              <a:rPr lang="tr-TR" dirty="0"/>
              <a:t> Akademi.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52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2022230"/>
          </a:xfrm>
        </p:spPr>
        <p:txBody>
          <a:bodyPr>
            <a:normAutofit/>
          </a:bodyPr>
          <a:lstStyle/>
          <a:p>
            <a:r>
              <a:rPr lang="tr-TR" b="1" dirty="0"/>
              <a:t>STANDART OLMAYAN TEKNİKLERLE GELİŞİMSEL DEĞERLENDİRME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438400"/>
            <a:ext cx="11460480" cy="3797808"/>
          </a:xfrm>
        </p:spPr>
        <p:txBody>
          <a:bodyPr/>
          <a:lstStyle/>
          <a:p>
            <a:r>
              <a:rPr lang="tr-TR" sz="3200" dirty="0"/>
              <a:t>GÖRÜŞME</a:t>
            </a:r>
          </a:p>
          <a:p>
            <a:endParaRPr lang="tr-TR" sz="3200" dirty="0"/>
          </a:p>
          <a:p>
            <a:pPr lvl="2"/>
            <a:r>
              <a:rPr lang="tr-TR" sz="3200" dirty="0"/>
              <a:t>Yapılandırılmamış görüşmeler</a:t>
            </a:r>
          </a:p>
          <a:p>
            <a:pPr lvl="2"/>
            <a:r>
              <a:rPr lang="tr-TR" sz="3200" dirty="0"/>
              <a:t>Yarı yapılandırılmış görüşmeler</a:t>
            </a:r>
          </a:p>
          <a:p>
            <a:pPr lvl="2"/>
            <a:r>
              <a:rPr lang="tr-TR" sz="3200" dirty="0"/>
              <a:t>Yapılandırılmış görüşmeler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752599"/>
          </a:xfrm>
        </p:spPr>
        <p:txBody>
          <a:bodyPr>
            <a:normAutofit/>
          </a:bodyPr>
          <a:lstStyle/>
          <a:p>
            <a:r>
              <a:rPr lang="tr-TR" b="1" dirty="0"/>
              <a:t>STANDART OLMAYAN TEKNİKLERLE GELİŞİMSEL DEĞERLENDİRME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297722"/>
            <a:ext cx="11460480" cy="3938485"/>
          </a:xfrm>
        </p:spPr>
        <p:txBody>
          <a:bodyPr>
            <a:normAutofit/>
          </a:bodyPr>
          <a:lstStyle/>
          <a:p>
            <a:r>
              <a:rPr lang="tr-TR" sz="2800" dirty="0"/>
              <a:t>Yapılandırılmamış Görüşmeler</a:t>
            </a:r>
          </a:p>
          <a:p>
            <a:pPr lvl="2"/>
            <a:r>
              <a:rPr lang="tr-TR" sz="2800" dirty="0"/>
              <a:t>Görüşmeciye geniş bir hareket alanı sağlar</a:t>
            </a:r>
          </a:p>
          <a:p>
            <a:pPr lvl="2"/>
            <a:r>
              <a:rPr lang="tr-TR" sz="2800" dirty="0"/>
              <a:t>Doğal ortamda gerçekleştirilen görüşmelerde kendiliğinden ortaya çıkar</a:t>
            </a:r>
          </a:p>
          <a:p>
            <a:pPr lvl="2"/>
            <a:r>
              <a:rPr lang="tr-TR" sz="2800" dirty="0"/>
              <a:t>Sohbet şeklindedir, görüşülen kişi kendisi ile bir görüşme yapıldığının farkına bile varmayabilir.</a:t>
            </a:r>
          </a:p>
          <a:p>
            <a:pPr lvl="2"/>
            <a:r>
              <a:rPr lang="tr-TR" sz="2800" dirty="0"/>
              <a:t>Önceden hazırlık YOK, belirlenmiş sorular YOK</a:t>
            </a:r>
          </a:p>
          <a:p>
            <a:pPr lvl="2"/>
            <a:r>
              <a:rPr lang="tr-TR" sz="2800" dirty="0"/>
              <a:t>Bazı gruplar yapılandırılmamış görüşme giye bir şeyin olamayacağını, her görüşmenin bir şekilde kısmen de olsa yapılandırıldığını savunmakta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482968"/>
          </a:xfrm>
        </p:spPr>
        <p:txBody>
          <a:bodyPr>
            <a:normAutofit/>
          </a:bodyPr>
          <a:lstStyle/>
          <a:p>
            <a:r>
              <a:rPr lang="tr-TR" b="1" dirty="0"/>
              <a:t>STANDART OLMAYAN TEKNİKLERLE GELİŞİMSEL DEĞERLENDİRME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262554"/>
            <a:ext cx="11460480" cy="3973654"/>
          </a:xfrm>
        </p:spPr>
        <p:txBody>
          <a:bodyPr/>
          <a:lstStyle/>
          <a:p>
            <a:r>
              <a:rPr lang="tr-TR" sz="2800" dirty="0"/>
              <a:t>YARI YAPILANDIRILMIŞ GÖRÜŞMELER</a:t>
            </a:r>
          </a:p>
          <a:p>
            <a:endParaRPr lang="tr-TR" sz="2800" dirty="0"/>
          </a:p>
          <a:p>
            <a:r>
              <a:rPr lang="tr-TR" sz="2800" dirty="0"/>
              <a:t>İnsanları anlamak için gerçekleştirilen en geçerli görüşme türlerinden biri! </a:t>
            </a:r>
          </a:p>
          <a:p>
            <a:r>
              <a:rPr lang="tr-TR" sz="2800" dirty="0"/>
              <a:t>Görüşe esnasında kullanılmak üzere bir konu listesi belirlenir</a:t>
            </a:r>
          </a:p>
          <a:p>
            <a:r>
              <a:rPr lang="tr-TR" sz="2800" dirty="0"/>
              <a:t>Görüşme bu listedeki konularla yapılandırılır.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506414"/>
          </a:xfrm>
        </p:spPr>
        <p:txBody>
          <a:bodyPr>
            <a:normAutofit/>
          </a:bodyPr>
          <a:lstStyle/>
          <a:p>
            <a:r>
              <a:rPr lang="tr-TR" b="1" dirty="0"/>
              <a:t>STANDART OLMAYAN TEKNİKLERLE GELİŞİMSEL DEĞERLENDİRME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239108"/>
            <a:ext cx="11460480" cy="3997100"/>
          </a:xfrm>
        </p:spPr>
        <p:txBody>
          <a:bodyPr>
            <a:normAutofit lnSpcReduction="10000"/>
          </a:bodyPr>
          <a:lstStyle/>
          <a:p>
            <a:r>
              <a:rPr lang="tr-TR" sz="2800" dirty="0"/>
              <a:t>Yarı yapılandırılmış görüşmelerin amacı</a:t>
            </a:r>
          </a:p>
          <a:p>
            <a:endParaRPr lang="tr-TR" sz="2800" dirty="0"/>
          </a:p>
          <a:p>
            <a:pPr lvl="2"/>
            <a:r>
              <a:rPr lang="tr-TR" sz="2800" dirty="0"/>
              <a:t>Genel kavramlara ilişkin anlamları ortaya koymak</a:t>
            </a:r>
          </a:p>
          <a:p>
            <a:pPr lvl="2"/>
            <a:r>
              <a:rPr lang="tr-TR" sz="2800" dirty="0"/>
              <a:t>Bir davranışın nedenlerini belirlemek</a:t>
            </a:r>
          </a:p>
          <a:p>
            <a:pPr lvl="2"/>
            <a:r>
              <a:rPr lang="tr-TR" sz="2800" dirty="0"/>
              <a:t>Karmaşık tutumları sınıflandırmak</a:t>
            </a:r>
          </a:p>
          <a:p>
            <a:pPr lvl="2"/>
            <a:r>
              <a:rPr lang="tr-TR" sz="2800" dirty="0"/>
              <a:t>İnsan davranışlarının güdü mekanizmalarını ortaya koymak</a:t>
            </a:r>
          </a:p>
          <a:p>
            <a:pPr lvl="2">
              <a:buNone/>
            </a:pPr>
            <a:endParaRPr lang="tr-TR" sz="2800" dirty="0"/>
          </a:p>
          <a:p>
            <a:pPr lvl="2">
              <a:buNone/>
            </a:pPr>
            <a:r>
              <a:rPr lang="tr-TR" sz="2800" dirty="0"/>
              <a:t>AÇIK UÇLU VE KAPALI UÇLU SORULAR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635368"/>
          </a:xfrm>
        </p:spPr>
        <p:txBody>
          <a:bodyPr>
            <a:normAutofit/>
          </a:bodyPr>
          <a:lstStyle/>
          <a:p>
            <a:r>
              <a:rPr lang="tr-TR" b="1" dirty="0"/>
              <a:t>STANDART OLMAYAN TEKNİKLERLE GELİŞİMSEL DEĞERLENDİRME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450122"/>
            <a:ext cx="11460480" cy="3786085"/>
          </a:xfrm>
        </p:spPr>
        <p:txBody>
          <a:bodyPr/>
          <a:lstStyle/>
          <a:p>
            <a:r>
              <a:rPr lang="tr-TR" sz="2800" dirty="0"/>
              <a:t>Görüşme esnasındaki gözlemler önemlidir.</a:t>
            </a:r>
          </a:p>
          <a:p>
            <a:r>
              <a:rPr lang="tr-TR" sz="2800" dirty="0"/>
              <a:t>Yarı yapılandırılmış görüşmeler araştırmacının sınırlı zamanını daha verimli </a:t>
            </a:r>
            <a:r>
              <a:rPr lang="tr-TR" sz="2800" dirty="0" err="1"/>
              <a:t>kullanabilmesinı</a:t>
            </a:r>
            <a:r>
              <a:rPr lang="tr-TR" sz="2800" dirty="0"/>
              <a:t> sağlar.</a:t>
            </a:r>
          </a:p>
          <a:p>
            <a:r>
              <a:rPr lang="tr-TR" sz="2800" dirty="0"/>
              <a:t>Yapılandırılmamış görüşmeyle karşılaştırıldığında, kapsanması gereken konular önceden belirlendiği ve daha sistematik bir yol izlendiği için aynı sürede daha fazla kişiyle görüşme olanağı vardır.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705707"/>
          </a:xfrm>
        </p:spPr>
        <p:txBody>
          <a:bodyPr>
            <a:normAutofit/>
          </a:bodyPr>
          <a:lstStyle/>
          <a:p>
            <a:r>
              <a:rPr lang="tr-TR" b="1" dirty="0"/>
              <a:t>STANDART OLMAYAN TEKNİKLERLE GELİŞİMSEL DEĞERLENDİRME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215662"/>
            <a:ext cx="11460480" cy="4020546"/>
          </a:xfrm>
        </p:spPr>
        <p:txBody>
          <a:bodyPr/>
          <a:lstStyle/>
          <a:p>
            <a:r>
              <a:rPr lang="tr-TR" sz="2800" dirty="0"/>
              <a:t>YAPILANDIRILMIŞ GÖRÜŞMELER</a:t>
            </a:r>
          </a:p>
          <a:p>
            <a:endParaRPr lang="tr-TR" sz="2800" dirty="0"/>
          </a:p>
          <a:p>
            <a:r>
              <a:rPr lang="tr-TR" sz="2800" dirty="0"/>
              <a:t>Önceden belirlenmiş bir hikaye takip edilir</a:t>
            </a:r>
          </a:p>
          <a:p>
            <a:r>
              <a:rPr lang="tr-TR" sz="2800" dirty="0"/>
              <a:t>Sorulacak olan sorular açıktır, hangi sıraysa sorulacağı dahi bellidir</a:t>
            </a:r>
          </a:p>
          <a:p>
            <a:r>
              <a:rPr lang="tr-TR" sz="2800" dirty="0"/>
              <a:t>Sorular standart olduğu için toplanan veriler de standarttır</a:t>
            </a:r>
          </a:p>
          <a:p>
            <a:r>
              <a:rPr lang="tr-TR" sz="2800" dirty="0"/>
              <a:t>Farklı görüşmeciler tarafından toplanmasında sakınca yoktur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881553"/>
          </a:xfrm>
        </p:spPr>
        <p:txBody>
          <a:bodyPr>
            <a:normAutofit/>
          </a:bodyPr>
          <a:lstStyle/>
          <a:p>
            <a:r>
              <a:rPr lang="tr-TR" b="1" dirty="0"/>
              <a:t>STANDART OLMAYAN TEKNİKLERLE GELİŞİMSEL DEĞERLENDİRME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543908"/>
            <a:ext cx="11460480" cy="3692300"/>
          </a:xfrm>
        </p:spPr>
        <p:txBody>
          <a:bodyPr/>
          <a:lstStyle/>
          <a:p>
            <a:r>
              <a:rPr lang="tr-TR" dirty="0"/>
              <a:t>Görüşmeci çok az bir esnekliğe sahiptir</a:t>
            </a:r>
          </a:p>
          <a:p>
            <a:r>
              <a:rPr lang="tr-TR" dirty="0"/>
              <a:t>Görüşme esnasında gerçekleşen bir duruma ilişkin veri toplanmasına izin vermez</a:t>
            </a:r>
          </a:p>
          <a:p>
            <a:r>
              <a:rPr lang="tr-TR" dirty="0"/>
              <a:t>Görüşmeci önceden belirlenen soruların dışına çıkamaz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STANDART OLMAYAN TEKNİKLERLE GELİŞİMSEL DEĞERLENDİRME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1549077" y="2344735"/>
            <a:ext cx="10277162" cy="3891472"/>
          </a:xfrm>
        </p:spPr>
        <p:txBody>
          <a:bodyPr>
            <a:noAutofit/>
          </a:bodyPr>
          <a:lstStyle/>
          <a:p>
            <a:pPr marL="342900" indent="-342900">
              <a:lnSpc>
                <a:spcPct val="90000"/>
              </a:lnSpc>
            </a:pPr>
            <a:r>
              <a:rPr lang="tr-TR" sz="3200" dirty="0"/>
              <a:t>Yapılandırılmamış  Görüşme</a:t>
            </a:r>
          </a:p>
          <a:p>
            <a:pPr>
              <a:lnSpc>
                <a:spcPct val="90000"/>
              </a:lnSpc>
              <a:buNone/>
            </a:pPr>
            <a:endParaRPr lang="tr-TR" sz="3200" dirty="0"/>
          </a:p>
          <a:p>
            <a:pPr>
              <a:lnSpc>
                <a:spcPct val="90000"/>
              </a:lnSpc>
            </a:pPr>
            <a:r>
              <a:rPr lang="tr-TR" sz="3200" dirty="0"/>
              <a:t>Yarı Yapılandırılmış  Görüşme</a:t>
            </a:r>
          </a:p>
          <a:p>
            <a:pPr>
              <a:lnSpc>
                <a:spcPct val="90000"/>
              </a:lnSpc>
              <a:buNone/>
            </a:pPr>
            <a:r>
              <a:rPr lang="tr-TR" sz="3200" dirty="0"/>
              <a:t> </a:t>
            </a:r>
          </a:p>
          <a:p>
            <a:pPr>
              <a:lnSpc>
                <a:spcPct val="90000"/>
              </a:lnSpc>
            </a:pPr>
            <a:r>
              <a:rPr lang="tr-TR" sz="3200" dirty="0"/>
              <a:t>Yapılandırılmış Görüşme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543</TotalTime>
  <Words>647</Words>
  <Application>Microsoft Office PowerPoint</Application>
  <PresentationFormat>Geniş ekran</PresentationFormat>
  <Paragraphs>79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Candara</vt:lpstr>
      <vt:lpstr>Tahoma</vt:lpstr>
      <vt:lpstr>Tunga</vt:lpstr>
      <vt:lpstr>Wingdings</vt:lpstr>
      <vt:lpstr>Soho</vt:lpstr>
      <vt:lpstr>ÇOCUĞU TANIMA VE DEĞERLENDİRME TEKNİKLERİ</vt:lpstr>
      <vt:lpstr>STANDART OLMAYAN TEKNİKLERLE GELİŞİMSEL DEĞERLENDİRME</vt:lpstr>
      <vt:lpstr>STANDART OLMAYAN TEKNİKLERLE GELİŞİMSEL DEĞERLENDİRME</vt:lpstr>
      <vt:lpstr>STANDART OLMAYAN TEKNİKLERLE GELİŞİMSEL DEĞERLENDİRME</vt:lpstr>
      <vt:lpstr>STANDART OLMAYAN TEKNİKLERLE GELİŞİMSEL DEĞERLENDİRME</vt:lpstr>
      <vt:lpstr>STANDART OLMAYAN TEKNİKLERLE GELİŞİMSEL DEĞERLENDİRME</vt:lpstr>
      <vt:lpstr>STANDART OLMAYAN TEKNİKLERLE GELİŞİMSEL DEĞERLENDİRME</vt:lpstr>
      <vt:lpstr>STANDART OLMAYAN TEKNİKLERLE GELİŞİMSEL DEĞERLENDİRME</vt:lpstr>
      <vt:lpstr>STANDART OLMAYAN TEKNİKLERLE GELİŞİMSEL DEĞERLENDİRME</vt:lpstr>
      <vt:lpstr>STANDART OLMAYAN TEKNİKLERLE GELİŞİMSEL DEĞERLENDİRME</vt:lpstr>
      <vt:lpstr>STANDART OLMAYAN TEKNİKLERLE GELİŞİMSEL DEĞERLENDİRME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106</cp:revision>
  <dcterms:created xsi:type="dcterms:W3CDTF">2017-09-25T14:40:04Z</dcterms:created>
  <dcterms:modified xsi:type="dcterms:W3CDTF">2020-05-03T23:04:43Z</dcterms:modified>
</cp:coreProperties>
</file>