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Kullandırma borcu doğuran </a:t>
            </a:r>
            <a:r>
              <a:rPr lang="tr-TR" dirty="0" smtClean="0"/>
              <a:t>sözleşmeler</a:t>
            </a:r>
          </a:p>
          <a:p>
            <a:r>
              <a:rPr lang="tr-TR" dirty="0"/>
              <a:t>	</a:t>
            </a:r>
            <a:r>
              <a:rPr lang="tr-TR" dirty="0" smtClean="0"/>
              <a:t>ödünç sözleşmeleri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ödünç sözleşmeleri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Kullanım Ödüncü Sözleşmesi</a:t>
            </a:r>
          </a:p>
          <a:p>
            <a:pPr lvl="1"/>
            <a:r>
              <a:rPr lang="tr-TR" dirty="0" smtClean="0"/>
              <a:t>Tanım: «Ödünç </a:t>
            </a:r>
            <a:r>
              <a:rPr lang="tr-TR" dirty="0"/>
              <a:t>verenin bir şeyin karşılıksız olarak kullanılmasını ödünç alana </a:t>
            </a:r>
            <a:r>
              <a:rPr lang="tr-TR" dirty="0" smtClean="0"/>
              <a:t>bırakmayı </a:t>
            </a:r>
            <a:r>
              <a:rPr lang="tr-TR" dirty="0"/>
              <a:t>ve ödünç alanın da o şeyi kullandıktan sonra geri vermeyi </a:t>
            </a:r>
            <a:r>
              <a:rPr lang="tr-TR" dirty="0" smtClean="0"/>
              <a:t>üstlendiği </a:t>
            </a:r>
            <a:r>
              <a:rPr lang="tr-TR" dirty="0"/>
              <a:t>sözleşmedir</a:t>
            </a:r>
            <a:r>
              <a:rPr lang="tr-TR" dirty="0" smtClean="0"/>
              <a:t>.» (TBK m. 379)</a:t>
            </a:r>
          </a:p>
          <a:p>
            <a:pPr lvl="1"/>
            <a:r>
              <a:rPr lang="tr-TR" dirty="0" smtClean="0"/>
              <a:t>Unsurları</a:t>
            </a:r>
          </a:p>
          <a:p>
            <a:pPr lvl="2"/>
            <a:r>
              <a:rPr lang="en-US" dirty="0" err="1" smtClean="0"/>
              <a:t>Bir</a:t>
            </a:r>
            <a:r>
              <a:rPr lang="en-US" dirty="0" smtClean="0"/>
              <a:t> mal</a:t>
            </a:r>
            <a:r>
              <a:rPr lang="tr-TR" dirty="0" smtClean="0"/>
              <a:t>ı</a:t>
            </a:r>
            <a:r>
              <a:rPr lang="en-US" dirty="0" smtClean="0"/>
              <a:t>n (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şeyin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tr-TR" dirty="0" err="1" smtClean="0"/>
              <a:t>kı</a:t>
            </a:r>
            <a:r>
              <a:rPr lang="en-US" dirty="0" smtClean="0"/>
              <a:t>n) </a:t>
            </a:r>
            <a:r>
              <a:rPr lang="en-US" dirty="0" err="1" smtClean="0"/>
              <a:t>kullan</a:t>
            </a:r>
            <a:r>
              <a:rPr lang="tr-TR" dirty="0" err="1" smtClean="0"/>
              <a:t>ılmasının</a:t>
            </a:r>
            <a:r>
              <a:rPr lang="tr-TR" dirty="0" smtClean="0"/>
              <a:t> devri</a:t>
            </a:r>
          </a:p>
          <a:p>
            <a:pPr lvl="2"/>
            <a:r>
              <a:rPr lang="tr-TR" dirty="0" smtClean="0"/>
              <a:t>Devir karşılıksız olmalıdır.</a:t>
            </a:r>
          </a:p>
          <a:p>
            <a:pPr lvl="2"/>
            <a:r>
              <a:rPr lang="tr-TR" dirty="0" smtClean="0"/>
              <a:t>Tarafların anlaşması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Kullanım ödüncü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3535982"/>
          </a:xfrm>
        </p:spPr>
        <p:txBody>
          <a:bodyPr/>
          <a:lstStyle/>
          <a:p>
            <a:r>
              <a:rPr lang="tr-TR" dirty="0" smtClean="0"/>
              <a:t>Tarafların Borçları</a:t>
            </a:r>
          </a:p>
          <a:p>
            <a:pPr lvl="1"/>
            <a:r>
              <a:rPr lang="tr-TR" dirty="0" smtClean="0"/>
              <a:t>Ödünç verenin borçları</a:t>
            </a:r>
          </a:p>
          <a:p>
            <a:pPr lvl="2"/>
            <a:r>
              <a:rPr lang="en-US" dirty="0" err="1"/>
              <a:t>Sözleşme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malın</a:t>
            </a:r>
            <a:r>
              <a:rPr lang="en-US" dirty="0"/>
              <a:t> </a:t>
            </a:r>
            <a:r>
              <a:rPr lang="en-US" dirty="0" err="1"/>
              <a:t>kullanılmasını</a:t>
            </a:r>
            <a:r>
              <a:rPr lang="en-US" dirty="0"/>
              <a:t> </a:t>
            </a:r>
            <a:r>
              <a:rPr lang="en-US" dirty="0" err="1"/>
              <a:t>devir</a:t>
            </a:r>
            <a:r>
              <a:rPr lang="en-US" dirty="0"/>
              <a:t> (</a:t>
            </a:r>
            <a:r>
              <a:rPr lang="en-US" dirty="0" err="1"/>
              <a:t>bırakma</a:t>
            </a:r>
            <a:r>
              <a:rPr lang="en-US" dirty="0"/>
              <a:t>)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Olağanüstü</a:t>
            </a:r>
            <a:r>
              <a:rPr lang="en-US" dirty="0"/>
              <a:t> </a:t>
            </a:r>
            <a:r>
              <a:rPr lang="en-US" dirty="0" err="1"/>
              <a:t>giderleri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1"/>
            <a:r>
              <a:rPr lang="tr-TR" dirty="0" smtClean="0"/>
              <a:t>Ödünç alanın borçları</a:t>
            </a:r>
          </a:p>
          <a:p>
            <a:pPr lvl="2"/>
            <a:r>
              <a:rPr lang="en-US" dirty="0" err="1"/>
              <a:t>Ödünç</a:t>
            </a:r>
            <a:r>
              <a:rPr lang="en-US" dirty="0"/>
              <a:t> </a:t>
            </a:r>
            <a:r>
              <a:rPr lang="en-US" dirty="0" err="1"/>
              <a:t>alanın</a:t>
            </a:r>
            <a:r>
              <a:rPr lang="en-US" dirty="0"/>
              <a:t> </a:t>
            </a:r>
            <a:r>
              <a:rPr lang="en-US" dirty="0" err="1"/>
              <a:t>ödünç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malı</a:t>
            </a:r>
            <a:r>
              <a:rPr lang="en-US" dirty="0"/>
              <a:t>; </a:t>
            </a:r>
            <a:r>
              <a:rPr lang="en-US" dirty="0" err="1"/>
              <a:t>sözleşmede</a:t>
            </a:r>
            <a:r>
              <a:rPr lang="en-US" dirty="0"/>
              <a:t> </a:t>
            </a:r>
            <a:r>
              <a:rPr lang="en-US" dirty="0" err="1"/>
              <a:t>kararlaştırılan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, </a:t>
            </a:r>
            <a:r>
              <a:rPr lang="en-US" dirty="0" err="1"/>
              <a:t>sözleşmede</a:t>
            </a:r>
            <a:r>
              <a:rPr lang="en-US" dirty="0"/>
              <a:t> </a:t>
            </a:r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yoksa</a:t>
            </a:r>
            <a:r>
              <a:rPr lang="en-US" dirty="0"/>
              <a:t>, </a:t>
            </a:r>
            <a:r>
              <a:rPr lang="en-US" dirty="0" err="1"/>
              <a:t>niteliğine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özgülendiği</a:t>
            </a:r>
            <a:r>
              <a:rPr lang="en-US" dirty="0"/>
              <a:t> </a:t>
            </a:r>
            <a:r>
              <a:rPr lang="en-US" dirty="0" err="1"/>
              <a:t>amaca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kullanma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Ödünç</a:t>
            </a:r>
            <a:r>
              <a:rPr lang="en-US" dirty="0"/>
              <a:t> </a:t>
            </a:r>
            <a:r>
              <a:rPr lang="en-US" dirty="0" err="1"/>
              <a:t>alanın</a:t>
            </a:r>
            <a:r>
              <a:rPr lang="en-US" dirty="0"/>
              <a:t> </a:t>
            </a:r>
            <a:r>
              <a:rPr lang="en-US" dirty="0" err="1"/>
              <a:t>ödünç</a:t>
            </a:r>
            <a:r>
              <a:rPr lang="en-US" dirty="0"/>
              <a:t> </a:t>
            </a:r>
            <a:r>
              <a:rPr lang="en-US" dirty="0" err="1"/>
              <a:t>konusunu</a:t>
            </a:r>
            <a:r>
              <a:rPr lang="en-US" dirty="0"/>
              <a:t> </a:t>
            </a:r>
            <a:r>
              <a:rPr lang="en-US" dirty="0" err="1"/>
              <a:t>başkasına</a:t>
            </a:r>
            <a:r>
              <a:rPr lang="en-US" dirty="0"/>
              <a:t> </a:t>
            </a:r>
            <a:r>
              <a:rPr lang="en-US" dirty="0" err="1"/>
              <a:t>kullandırmama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Bakım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koruma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75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Kullanım ödüncü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Tarafların Borçları (devam)</a:t>
            </a:r>
          </a:p>
          <a:p>
            <a:pPr lvl="1"/>
            <a:r>
              <a:rPr lang="tr-TR" dirty="0" smtClean="0"/>
              <a:t>Ödünç </a:t>
            </a:r>
            <a:r>
              <a:rPr lang="tr-TR" dirty="0"/>
              <a:t>alanın </a:t>
            </a:r>
            <a:r>
              <a:rPr lang="tr-TR" dirty="0" smtClean="0"/>
              <a:t>borçları (devam)</a:t>
            </a:r>
          </a:p>
          <a:p>
            <a:pPr lvl="2"/>
            <a:r>
              <a:rPr lang="en-US" dirty="0" err="1"/>
              <a:t>Ödünç</a:t>
            </a:r>
            <a:r>
              <a:rPr lang="en-US" dirty="0"/>
              <a:t> </a:t>
            </a:r>
            <a:r>
              <a:rPr lang="en-US" dirty="0" err="1"/>
              <a:t>alanın</a:t>
            </a:r>
            <a:r>
              <a:rPr lang="en-US" dirty="0"/>
              <a:t> </a:t>
            </a:r>
            <a:r>
              <a:rPr lang="en-US" dirty="0" err="1"/>
              <a:t>sorumluluğu</a:t>
            </a:r>
            <a:r>
              <a:rPr lang="en-US" dirty="0"/>
              <a:t> </a:t>
            </a:r>
            <a:endParaRPr lang="tr-TR" dirty="0" smtClean="0"/>
          </a:p>
          <a:p>
            <a:pPr lvl="2"/>
            <a:r>
              <a:rPr lang="en-US" dirty="0" err="1"/>
              <a:t>Şeyi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r>
              <a:rPr lang="tr-TR" dirty="0" smtClean="0"/>
              <a:t>Sözleşmenin Sona Ermesi</a:t>
            </a:r>
          </a:p>
          <a:p>
            <a:pPr lvl="1"/>
            <a:r>
              <a:rPr lang="tr-TR" dirty="0" smtClean="0"/>
              <a:t>Olağan sebeplerle sona ermesi</a:t>
            </a:r>
          </a:p>
          <a:p>
            <a:pPr lvl="2"/>
            <a:r>
              <a:rPr lang="tr-TR" dirty="0" smtClean="0"/>
              <a:t>Belirli süreli sözleşmelerde</a:t>
            </a:r>
          </a:p>
          <a:p>
            <a:pPr lvl="2"/>
            <a:r>
              <a:rPr lang="tr-TR" dirty="0" smtClean="0"/>
              <a:t>Belirsiz süreli </a:t>
            </a:r>
            <a:r>
              <a:rPr lang="tr-TR" dirty="0"/>
              <a:t>sözleşmelerde</a:t>
            </a:r>
            <a:endParaRPr lang="tr-TR" dirty="0" smtClean="0"/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0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Kullanım ödüncü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Sözleşmenin Sona </a:t>
            </a:r>
            <a:r>
              <a:rPr lang="tr-TR" dirty="0" smtClean="0"/>
              <a:t>Ermesi (devam)</a:t>
            </a:r>
          </a:p>
          <a:p>
            <a:pPr lvl="1"/>
            <a:r>
              <a:rPr lang="tr-TR" dirty="0" smtClean="0"/>
              <a:t>Olağanüstü </a:t>
            </a:r>
            <a:r>
              <a:rPr lang="tr-TR" dirty="0"/>
              <a:t>sebeplerle sona ermesi</a:t>
            </a:r>
          </a:p>
          <a:p>
            <a:pPr lvl="2"/>
            <a:r>
              <a:rPr lang="en-US" dirty="0" err="1"/>
              <a:t>Ödünç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malın</a:t>
            </a:r>
            <a:r>
              <a:rPr lang="en-US" dirty="0"/>
              <a:t> </a:t>
            </a:r>
            <a:r>
              <a:rPr lang="en-US" dirty="0" err="1"/>
              <a:t>sözleşmeye</a:t>
            </a:r>
            <a:r>
              <a:rPr lang="en-US" dirty="0"/>
              <a:t> </a:t>
            </a:r>
            <a:r>
              <a:rPr lang="en-US" dirty="0" err="1"/>
              <a:t>aykırı</a:t>
            </a:r>
            <a:r>
              <a:rPr lang="en-US" dirty="0"/>
              <a:t> </a:t>
            </a:r>
            <a:r>
              <a:rPr lang="en-US" dirty="0" err="1" smtClean="0"/>
              <a:t>kullanılmas</a:t>
            </a:r>
            <a:r>
              <a:rPr lang="tr-TR" dirty="0" smtClean="0"/>
              <a:t>ı</a:t>
            </a:r>
          </a:p>
          <a:p>
            <a:pPr lvl="2"/>
            <a:r>
              <a:rPr lang="en-US" dirty="0" err="1"/>
              <a:t>Önceden</a:t>
            </a:r>
            <a:r>
              <a:rPr lang="en-US" dirty="0"/>
              <a:t> </a:t>
            </a:r>
            <a:r>
              <a:rPr lang="en-US" dirty="0" err="1"/>
              <a:t>bilinmeyen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sebeple</a:t>
            </a:r>
            <a:r>
              <a:rPr lang="en-US" dirty="0"/>
              <a:t> </a:t>
            </a:r>
            <a:r>
              <a:rPr lang="en-US" dirty="0" err="1"/>
              <a:t>ödünç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ödünç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şeye</a:t>
            </a:r>
            <a:r>
              <a:rPr lang="en-US" dirty="0"/>
              <a:t> </a:t>
            </a:r>
            <a:r>
              <a:rPr lang="en-US" dirty="0" err="1"/>
              <a:t>ivedi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ihtiyaç</a:t>
            </a:r>
            <a:r>
              <a:rPr lang="en-US" dirty="0"/>
              <a:t> </a:t>
            </a:r>
            <a:r>
              <a:rPr lang="en-US" dirty="0" err="1" smtClean="0"/>
              <a:t>duyması</a:t>
            </a:r>
            <a:endParaRPr lang="tr-TR" dirty="0"/>
          </a:p>
          <a:p>
            <a:pPr lvl="2"/>
            <a:r>
              <a:rPr lang="en-US" dirty="0" err="1"/>
              <a:t>Ödünç</a:t>
            </a:r>
            <a:r>
              <a:rPr lang="en-US" dirty="0"/>
              <a:t> </a:t>
            </a:r>
            <a:r>
              <a:rPr lang="en-US" dirty="0" err="1"/>
              <a:t>alanın</a:t>
            </a:r>
            <a:r>
              <a:rPr lang="en-US" dirty="0"/>
              <a:t> </a:t>
            </a:r>
            <a:r>
              <a:rPr lang="en-US" dirty="0" err="1" smtClean="0"/>
              <a:t>ölmesi</a:t>
            </a:r>
            <a:endParaRPr lang="tr-TR" dirty="0"/>
          </a:p>
          <a:p>
            <a:pPr lvl="2"/>
            <a:r>
              <a:rPr lang="en-US" dirty="0" err="1"/>
              <a:t>Ödünç</a:t>
            </a:r>
            <a:r>
              <a:rPr lang="en-US" dirty="0"/>
              <a:t> </a:t>
            </a:r>
            <a:r>
              <a:rPr lang="en-US" dirty="0" err="1"/>
              <a:t>alanın</a:t>
            </a:r>
            <a:r>
              <a:rPr lang="en-US" dirty="0"/>
              <a:t> </a:t>
            </a:r>
            <a:r>
              <a:rPr lang="en-US" dirty="0" err="1"/>
              <a:t>iflâs</a:t>
            </a:r>
            <a:r>
              <a:rPr lang="en-US" dirty="0"/>
              <a:t> </a:t>
            </a:r>
            <a:r>
              <a:rPr lang="en-US" dirty="0" err="1" smtClean="0"/>
              <a:t>etmesi</a:t>
            </a:r>
            <a:endParaRPr lang="tr-TR" dirty="0"/>
          </a:p>
          <a:p>
            <a:pPr lvl="2"/>
            <a:r>
              <a:rPr lang="en-US" dirty="0" err="1"/>
              <a:t>Ödünç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malın</a:t>
            </a:r>
            <a:r>
              <a:rPr lang="en-US" dirty="0"/>
              <a:t> yok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 smtClean="0"/>
              <a:t>kaybolması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31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Tüketim ödüncü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952295" cy="3614359"/>
          </a:xfrm>
        </p:spPr>
        <p:txBody>
          <a:bodyPr/>
          <a:lstStyle/>
          <a:p>
            <a:r>
              <a:rPr lang="tr-TR" dirty="0"/>
              <a:t>Tanım: «Tüketim ödüncü sözleşmesi, ödünç verenin, bir miktar parayı veya tüketilebilen bir şeyi ödünç alana devretmeyi, ödünç alanın da aynı nitelik ve miktarda şeyi geri vermeyi üstlendiği sözleşmedir</a:t>
            </a:r>
            <a:r>
              <a:rPr lang="tr-TR" dirty="0" smtClean="0"/>
              <a:t>.» (TBK m. 386)</a:t>
            </a:r>
          </a:p>
          <a:p>
            <a:r>
              <a:rPr lang="tr-TR" dirty="0" smtClean="0"/>
              <a:t>Unsurları</a:t>
            </a:r>
          </a:p>
          <a:p>
            <a:pPr lvl="1"/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miktar</a:t>
            </a:r>
            <a:r>
              <a:rPr lang="en-US" dirty="0" smtClean="0"/>
              <a:t> para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tüketilebilen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şey</a:t>
            </a:r>
            <a:endParaRPr lang="tr-TR" dirty="0"/>
          </a:p>
          <a:p>
            <a:pPr lvl="1"/>
            <a:r>
              <a:rPr lang="en-US" dirty="0" err="1" smtClean="0"/>
              <a:t>Ödünç</a:t>
            </a:r>
            <a:r>
              <a:rPr lang="en-US" dirty="0" smtClean="0"/>
              <a:t> </a:t>
            </a:r>
            <a:r>
              <a:rPr lang="en-US" dirty="0" err="1" smtClean="0"/>
              <a:t>konusu</a:t>
            </a:r>
            <a:r>
              <a:rPr lang="en-US" dirty="0" smtClean="0"/>
              <a:t> </a:t>
            </a:r>
            <a:r>
              <a:rPr lang="en-US" dirty="0" err="1" smtClean="0"/>
              <a:t>şeyin</a:t>
            </a:r>
            <a:r>
              <a:rPr lang="en-US" dirty="0" smtClean="0"/>
              <a:t> </a:t>
            </a:r>
            <a:r>
              <a:rPr lang="en-US" dirty="0" err="1" smtClean="0"/>
              <a:t>mülkiyetinin</a:t>
            </a:r>
            <a:r>
              <a:rPr lang="en-US" dirty="0" smtClean="0"/>
              <a:t> </a:t>
            </a:r>
            <a:r>
              <a:rPr lang="en-US" dirty="0" err="1" smtClean="0"/>
              <a:t>ödünç</a:t>
            </a:r>
            <a:r>
              <a:rPr lang="en-US" dirty="0" smtClean="0"/>
              <a:t> </a:t>
            </a:r>
            <a:r>
              <a:rPr lang="en-US" dirty="0" err="1" smtClean="0"/>
              <a:t>alana</a:t>
            </a:r>
            <a:r>
              <a:rPr lang="en-US" dirty="0" smtClean="0"/>
              <a:t> </a:t>
            </a:r>
            <a:r>
              <a:rPr lang="en-US" dirty="0" err="1" smtClean="0"/>
              <a:t>devredilmesi</a:t>
            </a:r>
            <a:endParaRPr lang="tr-TR" dirty="0"/>
          </a:p>
          <a:p>
            <a:pPr lvl="1"/>
            <a:r>
              <a:rPr lang="en-US" dirty="0" err="1" smtClean="0"/>
              <a:t>Ödünç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r>
              <a:rPr lang="en-US" dirty="0" smtClean="0"/>
              <a:t>, </a:t>
            </a:r>
            <a:r>
              <a:rPr lang="en-US" dirty="0" err="1" smtClean="0"/>
              <a:t>ödünç</a:t>
            </a:r>
            <a:r>
              <a:rPr lang="en-US" dirty="0" smtClean="0"/>
              <a:t> al</a:t>
            </a:r>
            <a:r>
              <a:rPr lang="tr-TR" dirty="0" smtClean="0"/>
              <a:t>ı</a:t>
            </a:r>
            <a:r>
              <a:rPr lang="en-US" dirty="0" smtClean="0"/>
              <a:t>nan </a:t>
            </a:r>
            <a:r>
              <a:rPr lang="en-US" dirty="0" err="1" smtClean="0"/>
              <a:t>şeyle</a:t>
            </a:r>
            <a:r>
              <a:rPr lang="en-US" dirty="0" smtClean="0"/>
              <a:t> </a:t>
            </a:r>
            <a:r>
              <a:rPr lang="en-US" dirty="0" err="1" smtClean="0"/>
              <a:t>ayn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nitelik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miktarda</a:t>
            </a:r>
            <a:r>
              <a:rPr lang="en-US" dirty="0" smtClean="0"/>
              <a:t> </a:t>
            </a:r>
            <a:r>
              <a:rPr lang="en-US" dirty="0" err="1" smtClean="0"/>
              <a:t>şeyi</a:t>
            </a:r>
            <a:r>
              <a:rPr lang="en-US" dirty="0" smtClean="0"/>
              <a:t> </a:t>
            </a:r>
            <a:r>
              <a:rPr lang="en-US" dirty="0" err="1" smtClean="0"/>
              <a:t>ödünç</a:t>
            </a:r>
            <a:r>
              <a:rPr lang="en-US" dirty="0" smtClean="0"/>
              <a:t> </a:t>
            </a:r>
            <a:r>
              <a:rPr lang="en-US" dirty="0" err="1" smtClean="0"/>
              <a:t>verene</a:t>
            </a:r>
            <a:r>
              <a:rPr lang="en-US" dirty="0" smtClean="0"/>
              <a:t> </a:t>
            </a:r>
            <a:r>
              <a:rPr lang="en-US" dirty="0" err="1" smtClean="0"/>
              <a:t>geri</a:t>
            </a:r>
            <a:r>
              <a:rPr lang="en-US" dirty="0" smtClean="0"/>
              <a:t> </a:t>
            </a:r>
            <a:r>
              <a:rPr lang="en-US" dirty="0" err="1" smtClean="0"/>
              <a:t>vermek</a:t>
            </a:r>
            <a:r>
              <a:rPr lang="tr-TR" dirty="0" smtClean="0"/>
              <a:t> zorundadır.</a:t>
            </a:r>
          </a:p>
          <a:p>
            <a:pPr lvl="1"/>
            <a:r>
              <a:rPr lang="tr-TR" dirty="0" smtClean="0"/>
              <a:t>Tarafların anlaşması</a:t>
            </a:r>
            <a:endParaRPr lang="tr-TR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153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Tüketim ödüncü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75617"/>
          </a:xfrm>
        </p:spPr>
        <p:txBody>
          <a:bodyPr/>
          <a:lstStyle/>
          <a:p>
            <a:r>
              <a:rPr lang="tr-TR" dirty="0" smtClean="0"/>
              <a:t>Tarafların Borçları</a:t>
            </a:r>
          </a:p>
          <a:p>
            <a:pPr lvl="1"/>
            <a:r>
              <a:rPr lang="tr-TR" dirty="0" smtClean="0"/>
              <a:t>Ödünç verenin borçları</a:t>
            </a:r>
          </a:p>
          <a:p>
            <a:pPr lvl="2"/>
            <a:r>
              <a:rPr lang="en-US" dirty="0"/>
              <a:t>Para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tüketilebilen</a:t>
            </a:r>
            <a:r>
              <a:rPr lang="en-US" dirty="0"/>
              <a:t> </a:t>
            </a:r>
            <a:r>
              <a:rPr lang="en-US" dirty="0" err="1"/>
              <a:t>şeyin</a:t>
            </a:r>
            <a:r>
              <a:rPr lang="en-US" dirty="0"/>
              <a:t> </a:t>
            </a:r>
            <a:r>
              <a:rPr lang="en-US" dirty="0" err="1"/>
              <a:t>mülkiyetini</a:t>
            </a:r>
            <a:r>
              <a:rPr lang="en-US" dirty="0"/>
              <a:t> </a:t>
            </a:r>
            <a:r>
              <a:rPr lang="en-US" dirty="0" err="1"/>
              <a:t>devir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Ödünç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ödünç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şeyi</a:t>
            </a:r>
            <a:r>
              <a:rPr lang="en-US" dirty="0"/>
              <a:t> </a:t>
            </a:r>
            <a:r>
              <a:rPr lang="en-US" dirty="0" err="1"/>
              <a:t>sözleşme</a:t>
            </a:r>
            <a:r>
              <a:rPr lang="en-US" dirty="0"/>
              <a:t> </a:t>
            </a:r>
            <a:r>
              <a:rPr lang="en-US" dirty="0" err="1"/>
              <a:t>süresince</a:t>
            </a:r>
            <a:r>
              <a:rPr lang="en-US" dirty="0"/>
              <a:t> </a:t>
            </a:r>
            <a:r>
              <a:rPr lang="en-US" dirty="0" err="1"/>
              <a:t>ödünç</a:t>
            </a:r>
            <a:r>
              <a:rPr lang="en-US" dirty="0"/>
              <a:t> </a:t>
            </a:r>
            <a:r>
              <a:rPr lang="en-US" dirty="0" err="1"/>
              <a:t>alanın</a:t>
            </a:r>
            <a:r>
              <a:rPr lang="en-US" dirty="0"/>
              <a:t> </a:t>
            </a:r>
            <a:r>
              <a:rPr lang="en-US" dirty="0" err="1"/>
              <a:t>emrinde</a:t>
            </a:r>
            <a:r>
              <a:rPr lang="en-US" dirty="0"/>
              <a:t>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bulundurma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Zapttan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 smtClean="0"/>
              <a:t>sorumluluk</a:t>
            </a:r>
            <a:endParaRPr lang="tr-TR" dirty="0"/>
          </a:p>
          <a:p>
            <a:pPr lvl="1"/>
            <a:r>
              <a:rPr lang="tr-TR" dirty="0" smtClean="0"/>
              <a:t>Ödünç alanın borçları</a:t>
            </a:r>
          </a:p>
          <a:p>
            <a:pPr lvl="2"/>
            <a:r>
              <a:rPr lang="en-US" dirty="0" err="1"/>
              <a:t>Ödünç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para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şeyi</a:t>
            </a:r>
            <a:r>
              <a:rPr lang="en-US" dirty="0"/>
              <a:t> </a:t>
            </a:r>
            <a:r>
              <a:rPr lang="en-US" dirty="0" err="1"/>
              <a:t>teslim</a:t>
            </a:r>
            <a:r>
              <a:rPr lang="en-US" dirty="0"/>
              <a:t> alma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Ödünç</a:t>
            </a:r>
            <a:r>
              <a:rPr lang="en-US" dirty="0"/>
              <a:t> </a:t>
            </a:r>
            <a:r>
              <a:rPr lang="en-US" dirty="0" err="1"/>
              <a:t>alanın</a:t>
            </a:r>
            <a:r>
              <a:rPr lang="en-US" dirty="0"/>
              <a:t>, </a:t>
            </a:r>
            <a:r>
              <a:rPr lang="en-US" dirty="0" err="1"/>
              <a:t>ödünç</a:t>
            </a:r>
            <a:r>
              <a:rPr lang="en-US" dirty="0"/>
              <a:t> </a:t>
            </a:r>
            <a:r>
              <a:rPr lang="en-US" dirty="0" err="1"/>
              <a:t>alınan</a:t>
            </a:r>
            <a:r>
              <a:rPr lang="en-US" dirty="0"/>
              <a:t> </a:t>
            </a:r>
            <a:r>
              <a:rPr lang="en-US" dirty="0" err="1"/>
              <a:t>şeyle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nitelik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miktarda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şeyi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 smtClean="0"/>
          </a:p>
          <a:p>
            <a:pPr lvl="2"/>
            <a:r>
              <a:rPr lang="en-US" dirty="0" err="1"/>
              <a:t>Ödünç</a:t>
            </a:r>
            <a:r>
              <a:rPr lang="en-US" dirty="0"/>
              <a:t> </a:t>
            </a:r>
            <a:r>
              <a:rPr lang="en-US" dirty="0" err="1"/>
              <a:t>alanın</a:t>
            </a:r>
            <a:r>
              <a:rPr lang="en-US" dirty="0"/>
              <a:t> </a:t>
            </a:r>
            <a:r>
              <a:rPr lang="en-US" dirty="0" err="1"/>
              <a:t>faiz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140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Tüketim ödüncü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Tüketim</a:t>
            </a:r>
            <a:r>
              <a:rPr lang="en-US" dirty="0" smtClean="0"/>
              <a:t> </a:t>
            </a:r>
            <a:r>
              <a:rPr lang="en-US" dirty="0" err="1" smtClean="0"/>
              <a:t>Ödüncü</a:t>
            </a:r>
            <a:r>
              <a:rPr lang="en-US" dirty="0" smtClean="0"/>
              <a:t> </a:t>
            </a:r>
            <a:r>
              <a:rPr lang="en-US" dirty="0" err="1" smtClean="0"/>
              <a:t>Sözleşmesinin</a:t>
            </a:r>
            <a:r>
              <a:rPr lang="en-US" dirty="0" smtClean="0"/>
              <a:t> </a:t>
            </a:r>
            <a:r>
              <a:rPr lang="en-US" dirty="0" err="1" smtClean="0"/>
              <a:t>Sona</a:t>
            </a:r>
            <a:r>
              <a:rPr lang="en-US" dirty="0" smtClean="0"/>
              <a:t> </a:t>
            </a:r>
            <a:r>
              <a:rPr lang="en-US" dirty="0" err="1" smtClean="0"/>
              <a:t>Ermesi</a:t>
            </a:r>
            <a:endParaRPr lang="tr-TR" dirty="0"/>
          </a:p>
          <a:p>
            <a:pPr lvl="1"/>
            <a:r>
              <a:rPr lang="en-US" dirty="0" err="1" smtClean="0"/>
              <a:t>Sözleşmenin</a:t>
            </a:r>
            <a:r>
              <a:rPr lang="en-US" dirty="0" smtClean="0"/>
              <a:t> </a:t>
            </a:r>
            <a:r>
              <a:rPr lang="en-US" dirty="0" err="1" smtClean="0"/>
              <a:t>olağan</a:t>
            </a:r>
            <a:r>
              <a:rPr lang="en-US" dirty="0" smtClean="0"/>
              <a:t> </a:t>
            </a:r>
            <a:r>
              <a:rPr lang="en-US" dirty="0" err="1" smtClean="0"/>
              <a:t>sebeplerle</a:t>
            </a:r>
            <a:r>
              <a:rPr lang="en-US" dirty="0" smtClean="0"/>
              <a:t> </a:t>
            </a:r>
            <a:r>
              <a:rPr lang="en-US" dirty="0" err="1" smtClean="0"/>
              <a:t>sona</a:t>
            </a:r>
            <a:r>
              <a:rPr lang="en-US" dirty="0" smtClean="0"/>
              <a:t> </a:t>
            </a:r>
            <a:r>
              <a:rPr lang="en-US" dirty="0" err="1" smtClean="0"/>
              <a:t>ermesi</a:t>
            </a:r>
            <a:endParaRPr lang="tr-TR" dirty="0"/>
          </a:p>
          <a:p>
            <a:pPr lvl="2"/>
            <a:r>
              <a:rPr lang="en-US" dirty="0" err="1"/>
              <a:t>Tüketim</a:t>
            </a:r>
            <a:r>
              <a:rPr lang="en-US" dirty="0"/>
              <a:t> </a:t>
            </a:r>
            <a:r>
              <a:rPr lang="en-US" dirty="0" err="1"/>
              <a:t>ödüncü</a:t>
            </a:r>
            <a:r>
              <a:rPr lang="en-US" dirty="0"/>
              <a:t> </a:t>
            </a:r>
            <a:r>
              <a:rPr lang="en-US" dirty="0" err="1"/>
              <a:t>sözleşmesinin</a:t>
            </a:r>
            <a:r>
              <a:rPr lang="en-US" dirty="0"/>
              <a:t>, </a:t>
            </a:r>
            <a:r>
              <a:rPr lang="en-US" dirty="0" err="1"/>
              <a:t>kararlaştırılan</a:t>
            </a:r>
            <a:r>
              <a:rPr lang="en-US" dirty="0"/>
              <a:t> 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sürenin</a:t>
            </a:r>
            <a:r>
              <a:rPr lang="en-US" dirty="0"/>
              <a:t> </a:t>
            </a:r>
            <a:r>
              <a:rPr lang="en-US" dirty="0" err="1"/>
              <a:t>dolmasıyla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 smtClean="0"/>
              <a:t>ermesi</a:t>
            </a:r>
            <a:endParaRPr lang="tr-TR" dirty="0"/>
          </a:p>
          <a:p>
            <a:pPr lvl="2"/>
            <a:r>
              <a:rPr lang="en-US" dirty="0" err="1"/>
              <a:t>Fesih</a:t>
            </a:r>
            <a:r>
              <a:rPr lang="en-US" dirty="0"/>
              <a:t> </a:t>
            </a:r>
            <a:r>
              <a:rPr lang="en-US" dirty="0" err="1" smtClean="0"/>
              <a:t>bildirimi</a:t>
            </a:r>
            <a:endParaRPr lang="tr-TR" dirty="0"/>
          </a:p>
          <a:p>
            <a:pPr lvl="2"/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 smtClean="0"/>
              <a:t>feshi</a:t>
            </a:r>
            <a:endParaRPr lang="tr-TR" dirty="0"/>
          </a:p>
          <a:p>
            <a:pPr lvl="3"/>
            <a:r>
              <a:rPr lang="en-US" dirty="0" err="1"/>
              <a:t>Bildirimsiz</a:t>
            </a:r>
            <a:r>
              <a:rPr lang="en-US" dirty="0"/>
              <a:t> </a:t>
            </a:r>
            <a:r>
              <a:rPr lang="en-US" dirty="0" err="1" smtClean="0"/>
              <a:t>fesih</a:t>
            </a:r>
            <a:endParaRPr lang="tr-TR" dirty="0"/>
          </a:p>
          <a:p>
            <a:pPr lvl="3"/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sebeplerle</a:t>
            </a:r>
            <a:r>
              <a:rPr lang="en-US" dirty="0"/>
              <a:t> </a:t>
            </a:r>
            <a:r>
              <a:rPr lang="en-US" dirty="0" err="1" smtClean="0"/>
              <a:t>fesih</a:t>
            </a:r>
            <a:endParaRPr lang="tr-TR" dirty="0"/>
          </a:p>
          <a:p>
            <a:pPr lvl="1"/>
            <a:r>
              <a:rPr lang="tr-TR" dirty="0" smtClean="0"/>
              <a:t>Kanuni sona erme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78042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1392</TotalTime>
  <Words>384</Words>
  <Application>Microsoft Office PowerPoint</Application>
  <PresentationFormat>Geniş ekran</PresentationFormat>
  <Paragraphs>62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BORÇLAR HUKUKU ÖZEL HÜKÜMLER</vt:lpstr>
      <vt:lpstr>ödünç sözleşmeleri</vt:lpstr>
      <vt:lpstr>Kullanım ödüncü sözleşmesi</vt:lpstr>
      <vt:lpstr>Kullanım ödüncü sözleşmesi</vt:lpstr>
      <vt:lpstr>Kullanım ödüncü sözleşmesi</vt:lpstr>
      <vt:lpstr>Tüketim ödüncü sözleşmesi</vt:lpstr>
      <vt:lpstr>Tüketim ödüncü sözleşmesi</vt:lpstr>
      <vt:lpstr>Tüketim ödüncü sözleşmesi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28</cp:revision>
  <dcterms:created xsi:type="dcterms:W3CDTF">2020-07-01T13:53:34Z</dcterms:created>
  <dcterms:modified xsi:type="dcterms:W3CDTF">2021-03-22T09:49:31Z</dcterms:modified>
</cp:coreProperties>
</file>