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Kullandırma borcu doğuran </a:t>
            </a:r>
            <a:r>
              <a:rPr lang="tr-TR" dirty="0" smtClean="0"/>
              <a:t>sözleşmeler</a:t>
            </a:r>
          </a:p>
          <a:p>
            <a:r>
              <a:rPr lang="tr-TR" dirty="0"/>
              <a:t>	</a:t>
            </a:r>
            <a:r>
              <a:rPr lang="tr-TR" dirty="0" smtClean="0"/>
              <a:t>ödünç sözleşmeleri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ödünç sözleşmeleri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Kullanım Ödüncü Sözleşmesi</a:t>
            </a:r>
          </a:p>
          <a:p>
            <a:pPr lvl="1"/>
            <a:r>
              <a:rPr lang="tr-TR" dirty="0" smtClean="0"/>
              <a:t>Tanım: «Ödünç </a:t>
            </a:r>
            <a:r>
              <a:rPr lang="tr-TR" dirty="0"/>
              <a:t>verenin bir şeyin karşılıksız olarak kullanılmasını ödünç alana </a:t>
            </a:r>
            <a:r>
              <a:rPr lang="tr-TR" dirty="0" smtClean="0"/>
              <a:t>bırakmayı </a:t>
            </a:r>
            <a:r>
              <a:rPr lang="tr-TR" dirty="0"/>
              <a:t>ve ödünç alanın da o şeyi kullandıktan sonra geri vermeyi </a:t>
            </a:r>
            <a:r>
              <a:rPr lang="tr-TR" dirty="0" smtClean="0"/>
              <a:t>üstlendiği </a:t>
            </a:r>
            <a:r>
              <a:rPr lang="tr-TR" dirty="0"/>
              <a:t>sözleşmedir</a:t>
            </a:r>
            <a:r>
              <a:rPr lang="tr-TR" dirty="0" smtClean="0"/>
              <a:t>.» (TBK m. 379)</a:t>
            </a:r>
          </a:p>
          <a:p>
            <a:pPr lvl="1"/>
            <a:r>
              <a:rPr lang="tr-TR" dirty="0" smtClean="0"/>
              <a:t>Unsurları</a:t>
            </a:r>
          </a:p>
          <a:p>
            <a:pPr lvl="2"/>
            <a:r>
              <a:rPr lang="en-US" dirty="0" err="1" smtClean="0"/>
              <a:t>Bir</a:t>
            </a:r>
            <a:r>
              <a:rPr lang="en-US" dirty="0" smtClean="0"/>
              <a:t> mal</a:t>
            </a:r>
            <a:r>
              <a:rPr lang="tr-TR" dirty="0" smtClean="0"/>
              <a:t>ı</a:t>
            </a:r>
            <a:r>
              <a:rPr lang="en-US" dirty="0" smtClean="0"/>
              <a:t>n (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tr-TR" dirty="0" err="1" smtClean="0"/>
              <a:t>kı</a:t>
            </a:r>
            <a:r>
              <a:rPr lang="en-US" dirty="0" smtClean="0"/>
              <a:t>n) </a:t>
            </a:r>
            <a:r>
              <a:rPr lang="en-US" dirty="0" err="1" smtClean="0"/>
              <a:t>kullan</a:t>
            </a:r>
            <a:r>
              <a:rPr lang="tr-TR" dirty="0" err="1" smtClean="0"/>
              <a:t>ılmasının</a:t>
            </a:r>
            <a:r>
              <a:rPr lang="tr-TR" dirty="0" smtClean="0"/>
              <a:t> devri</a:t>
            </a:r>
          </a:p>
          <a:p>
            <a:pPr lvl="2"/>
            <a:r>
              <a:rPr lang="tr-TR" dirty="0" smtClean="0"/>
              <a:t>Devir karşılıksız olmalıdır.</a:t>
            </a:r>
          </a:p>
          <a:p>
            <a:pPr lvl="2"/>
            <a:r>
              <a:rPr lang="tr-TR" dirty="0" smtClean="0"/>
              <a:t>Tarafların anlaşması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535982"/>
          </a:xfrm>
        </p:spPr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Ödünç verenin borçları</a:t>
            </a:r>
          </a:p>
          <a:p>
            <a:pPr lvl="2"/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kullanılmasını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(</a:t>
            </a:r>
            <a:r>
              <a:rPr lang="en-US" dirty="0" err="1"/>
              <a:t>bırakma</a:t>
            </a:r>
            <a:r>
              <a:rPr lang="en-US" dirty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tr-TR" dirty="0" smtClean="0"/>
              <a:t>Ödünç alanın borçları</a:t>
            </a:r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;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kararlaştırılan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,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, </a:t>
            </a:r>
            <a:r>
              <a:rPr lang="en-US" dirty="0" err="1"/>
              <a:t>niteliğine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özgülendiği</a:t>
            </a:r>
            <a:r>
              <a:rPr lang="en-US" dirty="0"/>
              <a:t> </a:t>
            </a:r>
            <a:r>
              <a:rPr lang="en-US" dirty="0" err="1"/>
              <a:t>amaca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konusunu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kullandırmama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Tarafların Borçları (devam)</a:t>
            </a:r>
          </a:p>
          <a:p>
            <a:pPr lvl="1"/>
            <a:r>
              <a:rPr lang="tr-TR" dirty="0" smtClean="0"/>
              <a:t>Ödünç </a:t>
            </a:r>
            <a:r>
              <a:rPr lang="tr-TR" dirty="0"/>
              <a:t>alanın </a:t>
            </a:r>
            <a:r>
              <a:rPr lang="tr-TR" dirty="0" smtClean="0"/>
              <a:t>borçları (devam)</a:t>
            </a:r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tr-TR" dirty="0" smtClean="0"/>
              <a:t>Sözleşmenin Sona Ermesi</a:t>
            </a:r>
          </a:p>
          <a:p>
            <a:pPr lvl="1"/>
            <a:r>
              <a:rPr lang="tr-TR" dirty="0" smtClean="0"/>
              <a:t>Olağan sebeplerle sona ermesi</a:t>
            </a:r>
          </a:p>
          <a:p>
            <a:pPr lvl="2"/>
            <a:r>
              <a:rPr lang="tr-TR" dirty="0" smtClean="0"/>
              <a:t>Belirli süreli sözleşmelerde</a:t>
            </a:r>
          </a:p>
          <a:p>
            <a:pPr lvl="2"/>
            <a:r>
              <a:rPr lang="tr-TR" dirty="0" smtClean="0"/>
              <a:t>Belirsiz süreli </a:t>
            </a:r>
            <a:r>
              <a:rPr lang="tr-TR" dirty="0"/>
              <a:t>sözleşmelerde</a:t>
            </a:r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Sözleşmenin Sona </a:t>
            </a:r>
            <a:r>
              <a:rPr lang="tr-TR" dirty="0" smtClean="0"/>
              <a:t>Ermesi (devam)</a:t>
            </a:r>
          </a:p>
          <a:p>
            <a:pPr lvl="1"/>
            <a:r>
              <a:rPr lang="tr-TR" dirty="0" smtClean="0"/>
              <a:t>Olağanüstü </a:t>
            </a:r>
            <a:r>
              <a:rPr lang="tr-TR" dirty="0"/>
              <a:t>sebeplerle sona ermesi</a:t>
            </a:r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 smtClean="0"/>
              <a:t>kullanılmas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bilinmeyen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sebeple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şeye</a:t>
            </a:r>
            <a:r>
              <a:rPr lang="en-US" dirty="0"/>
              <a:t> </a:t>
            </a:r>
            <a:r>
              <a:rPr lang="en-US" dirty="0" err="1"/>
              <a:t>ivedi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 smtClean="0"/>
              <a:t>duyması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 smtClean="0"/>
              <a:t>ölmesi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iflâs</a:t>
            </a:r>
            <a:r>
              <a:rPr lang="en-US" dirty="0"/>
              <a:t> </a:t>
            </a:r>
            <a:r>
              <a:rPr lang="en-US" dirty="0" err="1" smtClean="0"/>
              <a:t>etmesi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yok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kaybolması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952295" cy="3614359"/>
          </a:xfrm>
        </p:spPr>
        <p:txBody>
          <a:bodyPr/>
          <a:lstStyle/>
          <a:p>
            <a:r>
              <a:rPr lang="tr-TR" dirty="0"/>
              <a:t>Tanım: «Tüketim ödüncü sözleşmesi, ödünç verenin, bir miktar parayı veya tüketilebilen bir şeyi ödünç alana devretmeyi, ödünç alanın da aynı nitelik ve miktarda şeyi geri vermeyi üstlendiği sözleşmedir</a:t>
            </a:r>
            <a:r>
              <a:rPr lang="tr-TR" dirty="0" smtClean="0"/>
              <a:t>.» (TBK m. 386)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miktar</a:t>
            </a:r>
            <a:r>
              <a:rPr lang="en-US" dirty="0" smtClean="0"/>
              <a:t> para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tüketilebilen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şey</a:t>
            </a:r>
            <a:endParaRPr lang="tr-TR" dirty="0"/>
          </a:p>
          <a:p>
            <a:pPr lvl="1"/>
            <a:r>
              <a:rPr lang="en-US" dirty="0" err="1" smtClean="0"/>
              <a:t>Ödünç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mülkiyetinin</a:t>
            </a:r>
            <a:r>
              <a:rPr lang="en-US" dirty="0" smtClean="0"/>
              <a:t> </a:t>
            </a:r>
            <a:r>
              <a:rPr lang="en-US" dirty="0" err="1" smtClean="0"/>
              <a:t>ödünç</a:t>
            </a:r>
            <a:r>
              <a:rPr lang="en-US" dirty="0" smtClean="0"/>
              <a:t> </a:t>
            </a:r>
            <a:r>
              <a:rPr lang="en-US" dirty="0" err="1" smtClean="0"/>
              <a:t>alana</a:t>
            </a:r>
            <a:r>
              <a:rPr lang="en-US" dirty="0" smtClean="0"/>
              <a:t> </a:t>
            </a:r>
            <a:r>
              <a:rPr lang="en-US" dirty="0" err="1" smtClean="0"/>
              <a:t>devredilmesi</a:t>
            </a:r>
            <a:endParaRPr lang="tr-TR" dirty="0"/>
          </a:p>
          <a:p>
            <a:pPr lvl="1"/>
            <a:r>
              <a:rPr lang="en-US" dirty="0" err="1" smtClean="0"/>
              <a:t>Ödünç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, </a:t>
            </a:r>
            <a:r>
              <a:rPr lang="en-US" dirty="0" err="1" smtClean="0"/>
              <a:t>ödünç</a:t>
            </a:r>
            <a:r>
              <a:rPr lang="en-US" dirty="0" smtClean="0"/>
              <a:t> al</a:t>
            </a:r>
            <a:r>
              <a:rPr lang="tr-TR" dirty="0" smtClean="0"/>
              <a:t>ı</a:t>
            </a:r>
            <a:r>
              <a:rPr lang="en-US" dirty="0" smtClean="0"/>
              <a:t>nan </a:t>
            </a:r>
            <a:r>
              <a:rPr lang="en-US" dirty="0" err="1" smtClean="0"/>
              <a:t>şeyle</a:t>
            </a:r>
            <a:r>
              <a:rPr lang="en-US" dirty="0" smtClean="0"/>
              <a:t> </a:t>
            </a:r>
            <a:r>
              <a:rPr lang="en-US" dirty="0" err="1" smtClean="0"/>
              <a:t>ayn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miktarda</a:t>
            </a:r>
            <a:r>
              <a:rPr lang="en-US" dirty="0" smtClean="0"/>
              <a:t>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ödünç</a:t>
            </a:r>
            <a:r>
              <a:rPr lang="en-US" dirty="0" smtClean="0"/>
              <a:t> </a:t>
            </a:r>
            <a:r>
              <a:rPr lang="en-US" dirty="0" err="1" smtClean="0"/>
              <a:t>verene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tr-TR" dirty="0" smtClean="0"/>
              <a:t> zorundadır.</a:t>
            </a:r>
          </a:p>
          <a:p>
            <a:pPr lvl="1"/>
            <a:r>
              <a:rPr lang="tr-TR" dirty="0" smtClean="0"/>
              <a:t>Tarafların anlaşması</a:t>
            </a:r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Tüketim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5617"/>
          </a:xfrm>
        </p:spPr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Ödünç verenin borçları</a:t>
            </a:r>
          </a:p>
          <a:p>
            <a:pPr lvl="2"/>
            <a:r>
              <a:rPr lang="en-US" dirty="0"/>
              <a:t>Para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tüketilebilen</a:t>
            </a:r>
            <a:r>
              <a:rPr lang="en-US" dirty="0"/>
              <a:t> </a:t>
            </a:r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emrinde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bulundurma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 smtClean="0"/>
              <a:t>sorumluluk</a:t>
            </a:r>
            <a:endParaRPr lang="tr-TR" dirty="0"/>
          </a:p>
          <a:p>
            <a:pPr lvl="1"/>
            <a:r>
              <a:rPr lang="tr-TR" dirty="0" smtClean="0"/>
              <a:t>Ödünç alanın borçları</a:t>
            </a:r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para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alma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,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şeyle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nitelik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faiz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Tüketim ödüncü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Tüketim</a:t>
            </a:r>
            <a:r>
              <a:rPr lang="en-US" dirty="0" smtClean="0"/>
              <a:t> </a:t>
            </a:r>
            <a:r>
              <a:rPr lang="en-US" dirty="0" err="1" smtClean="0"/>
              <a:t>Ödüncü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1"/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olağan</a:t>
            </a:r>
            <a:r>
              <a:rPr lang="en-US" dirty="0" smtClean="0"/>
              <a:t> </a:t>
            </a:r>
            <a:r>
              <a:rPr lang="en-US" dirty="0" err="1" smtClean="0"/>
              <a:t>sebeplerle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Tüketim</a:t>
            </a:r>
            <a:r>
              <a:rPr lang="en-US" dirty="0"/>
              <a:t> </a:t>
            </a:r>
            <a:r>
              <a:rPr lang="en-US" dirty="0" err="1"/>
              <a:t>ödüncü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, </a:t>
            </a:r>
            <a:r>
              <a:rPr lang="en-US" dirty="0" err="1"/>
              <a:t>kararlaştırılan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sürenin</a:t>
            </a:r>
            <a:r>
              <a:rPr lang="en-US" dirty="0"/>
              <a:t> </a:t>
            </a:r>
            <a:r>
              <a:rPr lang="en-US" dirty="0" err="1"/>
              <a:t>dolmasıyla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 smtClean="0"/>
              <a:t>bildirimi</a:t>
            </a:r>
            <a:endParaRPr lang="tr-TR" dirty="0"/>
          </a:p>
          <a:p>
            <a:pPr lvl="2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 smtClean="0"/>
              <a:t>feshi</a:t>
            </a:r>
            <a:endParaRPr lang="tr-TR" dirty="0"/>
          </a:p>
          <a:p>
            <a:pPr lvl="3"/>
            <a:r>
              <a:rPr lang="en-US" dirty="0" err="1"/>
              <a:t>Bildirimsiz</a:t>
            </a:r>
            <a:r>
              <a:rPr lang="en-US" dirty="0"/>
              <a:t> </a:t>
            </a:r>
            <a:r>
              <a:rPr lang="en-US" dirty="0" err="1" smtClean="0"/>
              <a:t>fesih</a:t>
            </a:r>
            <a:endParaRPr lang="tr-TR" dirty="0"/>
          </a:p>
          <a:p>
            <a:pPr lvl="3"/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 smtClean="0"/>
              <a:t>fesih</a:t>
            </a:r>
            <a:endParaRPr lang="tr-TR" dirty="0"/>
          </a:p>
          <a:p>
            <a:pPr lvl="1"/>
            <a:r>
              <a:rPr lang="tr-TR" dirty="0" smtClean="0"/>
              <a:t>Kanuni sona erme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1392</TotalTime>
  <Words>384</Words>
  <Application>Microsoft Office PowerPoint</Application>
  <PresentationFormat>Geniş ekran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ödünç sözleşmeleri</vt:lpstr>
      <vt:lpstr>Kullanım ödüncü sözleşmesi</vt:lpstr>
      <vt:lpstr>Kullanım ödüncü sözleşmesi</vt:lpstr>
      <vt:lpstr>Kullanım ödüncü sözleşmesi</vt:lpstr>
      <vt:lpstr>Tüketim ödüncü sözleşmesi</vt:lpstr>
      <vt:lpstr>Tüketim ödüncü sözleşmesi</vt:lpstr>
      <vt:lpstr>Tüketim ödüncü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2021-03-22T09:49:31Z</dcterms:modified>
</cp:coreProperties>
</file>