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2" r:id="rId16"/>
    <p:sldId id="271" r:id="rId17"/>
    <p:sldId id="273" r:id="rId18"/>
    <p:sldId id="274" r:id="rId19"/>
    <p:sldId id="275"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1164"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3.5.2020</a:t>
            </a:fld>
            <a:endParaRPr lang="tr-TR" dirty="0"/>
          </a:p>
        </p:txBody>
      </p:sp>
      <p:sp>
        <p:nvSpPr>
          <p:cNvPr id="19" name="18 Altbilgi Yer Tutucusu"/>
          <p:cNvSpPr>
            <a:spLocks noGrp="1"/>
          </p:cNvSpPr>
          <p:nvPr>
            <p:ph type="ftr" sz="quarter" idx="11"/>
          </p:nvPr>
        </p:nvSpPr>
        <p:spPr/>
        <p:txBody>
          <a:bodyPr/>
          <a:lstStyle/>
          <a:p>
            <a:endParaRPr lang="tr-TR" dirty="0"/>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3.5.2020</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3.5.2020</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3.5.2020</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3.5.2020</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3.5.2020</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3.5.2020</a:t>
            </a:fld>
            <a:endParaRPr lang="tr-TR" dirty="0"/>
          </a:p>
        </p:txBody>
      </p:sp>
      <p:sp>
        <p:nvSpPr>
          <p:cNvPr id="8" name="7 Altbilgi Yer Tutucusu"/>
          <p:cNvSpPr>
            <a:spLocks noGrp="1"/>
          </p:cNvSpPr>
          <p:nvPr>
            <p:ph type="ftr" sz="quarter" idx="11"/>
          </p:nvPr>
        </p:nvSpPr>
        <p:spPr/>
        <p:txBody>
          <a:bodyPr/>
          <a:lstStyle/>
          <a:p>
            <a:endParaRPr lang="tr-TR" dirty="0"/>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3.5.2020</a:t>
            </a:fld>
            <a:endParaRPr lang="tr-TR" dirty="0"/>
          </a:p>
        </p:txBody>
      </p:sp>
      <p:sp>
        <p:nvSpPr>
          <p:cNvPr id="4" name="3 Altbilgi Yer Tutucusu"/>
          <p:cNvSpPr>
            <a:spLocks noGrp="1"/>
          </p:cNvSpPr>
          <p:nvPr>
            <p:ph type="ftr" sz="quarter" idx="11"/>
          </p:nvPr>
        </p:nvSpPr>
        <p:spPr/>
        <p:txBody>
          <a:bodyPr/>
          <a:lstStyle/>
          <a:p>
            <a:endParaRPr lang="tr-TR" dirty="0"/>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3.5.2020</a:t>
            </a:fld>
            <a:endParaRPr lang="tr-TR" dirty="0"/>
          </a:p>
        </p:txBody>
      </p:sp>
      <p:sp>
        <p:nvSpPr>
          <p:cNvPr id="3" name="2 Altbilgi Yer Tutucusu"/>
          <p:cNvSpPr>
            <a:spLocks noGrp="1"/>
          </p:cNvSpPr>
          <p:nvPr>
            <p:ph type="ftr" sz="quarter" idx="11"/>
          </p:nvPr>
        </p:nvSpPr>
        <p:spPr/>
        <p:txBody>
          <a:bodyPr/>
          <a:lstStyle/>
          <a:p>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3.5.2020</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3.5.2020</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dirty="0"/>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3.5.2020</a:t>
            </a:fld>
            <a:endParaRPr lang="tr-TR" dirty="0"/>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dirty="0"/>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dirty="0"/>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sozcu.com.tr/hayatim/seyahat/hakkari-gezilecek-yerler-ulkemizin-dogu-ucu-hakkarinin-gezilecek-yerleri/?utm_source=szc&amp;utm_medium=free&amp;utm_campaign=ilgilihabe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57158" y="214290"/>
            <a:ext cx="7772400" cy="1470025"/>
          </a:xfrm>
        </p:spPr>
        <p:txBody>
          <a:bodyPr>
            <a:noAutofit/>
          </a:bodyPr>
          <a:lstStyle/>
          <a:p>
            <a:r>
              <a:rPr lang="tr-TR" sz="9600" b="1" i="1" dirty="0" smtClean="0">
                <a:solidFill>
                  <a:schemeClr val="tx2">
                    <a:lumMod val="75000"/>
                  </a:schemeClr>
                </a:solidFill>
                <a:latin typeface="Arial Black" pitchFamily="34" charset="0"/>
              </a:rPr>
              <a:t>VAN</a:t>
            </a:r>
            <a:endParaRPr lang="tr-TR" sz="9600" b="1" i="1" dirty="0">
              <a:solidFill>
                <a:schemeClr val="tx2">
                  <a:lumMod val="75000"/>
                </a:schemeClr>
              </a:solidFill>
              <a:latin typeface="Arial Black" pitchFamily="34" charset="0"/>
            </a:endParaRPr>
          </a:p>
        </p:txBody>
      </p:sp>
      <p:pic>
        <p:nvPicPr>
          <p:cNvPr id="3074" name="Picture 2" descr="van ili tüm güzellikleri ile ilgili görsel sonucu"/>
          <p:cNvPicPr>
            <a:picLocks noChangeAspect="1" noChangeArrowheads="1"/>
          </p:cNvPicPr>
          <p:nvPr/>
        </p:nvPicPr>
        <p:blipFill>
          <a:blip r:embed="rId2"/>
          <a:srcRect/>
          <a:stretch>
            <a:fillRect/>
          </a:stretch>
        </p:blipFill>
        <p:spPr bwMode="auto">
          <a:xfrm>
            <a:off x="428596" y="1714488"/>
            <a:ext cx="8229116" cy="499258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1000108"/>
          </a:xfrm>
        </p:spPr>
        <p:txBody>
          <a:bodyPr/>
          <a:lstStyle/>
          <a:p>
            <a:r>
              <a:rPr lang="tr-TR" b="1" i="1" dirty="0" smtClean="0"/>
              <a:t>ŞEYTAN KÖPRÜSÜ</a:t>
            </a:r>
            <a:endParaRPr lang="tr-TR" b="1" i="1" dirty="0"/>
          </a:p>
        </p:txBody>
      </p:sp>
      <p:sp>
        <p:nvSpPr>
          <p:cNvPr id="3" name="2 İçerik Yer Tutucusu"/>
          <p:cNvSpPr>
            <a:spLocks noGrp="1"/>
          </p:cNvSpPr>
          <p:nvPr>
            <p:ph idx="1"/>
          </p:nvPr>
        </p:nvSpPr>
        <p:spPr>
          <a:xfrm>
            <a:off x="0" y="785795"/>
            <a:ext cx="9144000" cy="2643205"/>
          </a:xfrm>
        </p:spPr>
        <p:txBody>
          <a:bodyPr>
            <a:normAutofit/>
          </a:bodyPr>
          <a:lstStyle/>
          <a:p>
            <a:r>
              <a:rPr lang="tr-TR" dirty="0" err="1" smtClean="0"/>
              <a:t>Bend</a:t>
            </a:r>
            <a:r>
              <a:rPr lang="tr-TR" dirty="0" smtClean="0"/>
              <a:t>-i </a:t>
            </a:r>
            <a:r>
              <a:rPr lang="tr-TR" dirty="0" err="1" smtClean="0"/>
              <a:t>Mahi</a:t>
            </a:r>
            <a:r>
              <a:rPr lang="tr-TR" dirty="0" smtClean="0"/>
              <a:t> Çayı'nın üzerine kurulu olan köprü 17 metre yüksekliğindedir. Köprünün genişliği 3 metre civarındadır. Rivayete göre çok dar olduğundan dolayı zamanında köprüden geçmek isteyen bir düğün alayının düşerek hayatını kaybetmesi nedeniyle “Şeytan Köprüsü” ismi verilmiştir. Köprü 19. yüzyılda inşa edilmiştir.</a:t>
            </a:r>
            <a:endParaRPr lang="tr-TR" dirty="0"/>
          </a:p>
        </p:txBody>
      </p:sp>
      <p:pic>
        <p:nvPicPr>
          <p:cNvPr id="23554" name="Picture 2" descr="van şeytan köprüsü ile ilgili görsel sonucu"/>
          <p:cNvPicPr>
            <a:picLocks noChangeAspect="1" noChangeArrowheads="1"/>
          </p:cNvPicPr>
          <p:nvPr/>
        </p:nvPicPr>
        <p:blipFill>
          <a:blip r:embed="rId2"/>
          <a:srcRect/>
          <a:stretch>
            <a:fillRect/>
          </a:stretch>
        </p:blipFill>
        <p:spPr bwMode="auto">
          <a:xfrm>
            <a:off x="285720" y="3214686"/>
            <a:ext cx="8578877" cy="364331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857232"/>
          </a:xfrm>
        </p:spPr>
        <p:txBody>
          <a:bodyPr/>
          <a:lstStyle/>
          <a:p>
            <a:r>
              <a:rPr lang="tr-TR" b="1" i="1" dirty="0" smtClean="0"/>
              <a:t>KEDİ EVİ</a:t>
            </a:r>
            <a:endParaRPr lang="tr-TR" b="1" i="1" dirty="0"/>
          </a:p>
        </p:txBody>
      </p:sp>
      <p:sp>
        <p:nvSpPr>
          <p:cNvPr id="3" name="2 İçerik Yer Tutucusu"/>
          <p:cNvSpPr>
            <a:spLocks noGrp="1"/>
          </p:cNvSpPr>
          <p:nvPr>
            <p:ph idx="1"/>
          </p:nvPr>
        </p:nvSpPr>
        <p:spPr>
          <a:xfrm>
            <a:off x="0" y="714357"/>
            <a:ext cx="9144000" cy="2928957"/>
          </a:xfrm>
        </p:spPr>
        <p:txBody>
          <a:bodyPr>
            <a:noAutofit/>
          </a:bodyPr>
          <a:lstStyle/>
          <a:p>
            <a:pPr fontAlgn="base"/>
            <a:r>
              <a:rPr lang="tr-TR" sz="2400" dirty="0" smtClean="0"/>
              <a:t>En güzel Van kedilerini barındıran Yüzüncü Yıl Üniversitesi Van Kedisi Araştırma Merkezi, nesli tükenmekte olan Van kedilerini koruma altına alma amacıyla hayata geçirilmiştir. Beyaz tüyleri ve her iki gözünün de farklı renge sahip olması ile dünyada da ün yapan Van kedilerini yakından görebileceğiniz Van Kedi Evi'nde, erkek ve dişi kediler ayrı odalarda tutulmaktadır. Yeni doğan kediler için de özel bir bakım odası bulunmakta ve hasta olan kediler de bu evde tedavi edilmektedir.</a:t>
            </a:r>
          </a:p>
          <a:p>
            <a:pPr>
              <a:buNone/>
            </a:pPr>
            <a:r>
              <a:rPr lang="tr-TR" sz="2400" dirty="0" smtClean="0">
                <a:hlinkClick r:id="rId2"/>
              </a:rPr>
              <a:t/>
            </a:r>
            <a:br>
              <a:rPr lang="tr-TR" sz="2400" dirty="0" smtClean="0">
                <a:hlinkClick r:id="rId2"/>
              </a:rPr>
            </a:br>
            <a:endParaRPr lang="tr-TR" sz="2400" dirty="0"/>
          </a:p>
        </p:txBody>
      </p:sp>
      <p:sp>
        <p:nvSpPr>
          <p:cNvPr id="25602" name="AutoShape 2" descr="VAN KEDİ EV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5604" name="AutoShape 4" descr="VAN KEDİ EV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5606" name="AutoShape 6" descr="VAN KEDİ EV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5608" name="AutoShape 8" descr="VAN KEDİ EV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5610" name="AutoShape 10" descr="VAN KEDİ EV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5612" name="AutoShape 12" descr="VAN KEDİ EV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5614" name="Picture 14" descr="VAN KEDİ EVİ ile ilgili görsel sonucu"/>
          <p:cNvPicPr>
            <a:picLocks noChangeAspect="1" noChangeArrowheads="1"/>
          </p:cNvPicPr>
          <p:nvPr/>
        </p:nvPicPr>
        <p:blipFill>
          <a:blip r:embed="rId3"/>
          <a:srcRect/>
          <a:stretch>
            <a:fillRect/>
          </a:stretch>
        </p:blipFill>
        <p:spPr bwMode="auto">
          <a:xfrm>
            <a:off x="2357422" y="3429000"/>
            <a:ext cx="4857784" cy="3429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642918"/>
            <a:ext cx="8229600" cy="654032"/>
          </a:xfrm>
        </p:spPr>
        <p:txBody>
          <a:bodyPr>
            <a:normAutofit fontScale="90000"/>
          </a:bodyPr>
          <a:lstStyle/>
          <a:p>
            <a:r>
              <a:rPr lang="tr-TR" b="1" i="1" dirty="0" smtClean="0"/>
              <a:t>ERÇEK GÖLÜ</a:t>
            </a:r>
            <a:br>
              <a:rPr lang="tr-TR" b="1" i="1" dirty="0" smtClean="0"/>
            </a:br>
            <a:endParaRPr lang="tr-TR" b="1" i="1" dirty="0"/>
          </a:p>
        </p:txBody>
      </p:sp>
      <p:sp>
        <p:nvSpPr>
          <p:cNvPr id="3" name="2 İçerik Yer Tutucusu"/>
          <p:cNvSpPr>
            <a:spLocks noGrp="1"/>
          </p:cNvSpPr>
          <p:nvPr>
            <p:ph idx="1"/>
          </p:nvPr>
        </p:nvSpPr>
        <p:spPr>
          <a:xfrm>
            <a:off x="0" y="571480"/>
            <a:ext cx="9144000" cy="3143272"/>
          </a:xfrm>
        </p:spPr>
        <p:txBody>
          <a:bodyPr>
            <a:normAutofit fontScale="92500"/>
          </a:bodyPr>
          <a:lstStyle/>
          <a:p>
            <a:pPr fontAlgn="base"/>
            <a:r>
              <a:rPr lang="tr-TR" dirty="0" smtClean="0"/>
              <a:t>Van Gölü'nün 30 kilometre doğusunda bulunan </a:t>
            </a:r>
            <a:r>
              <a:rPr lang="tr-TR" dirty="0" err="1" smtClean="0"/>
              <a:t>Erçek</a:t>
            </a:r>
            <a:r>
              <a:rPr lang="tr-TR" dirty="0" smtClean="0"/>
              <a:t> Gölü eşsiz doğası ile tam bir kuş cennetidir. Türkiye'deki 450 kuş türünün neredeyse yarısı </a:t>
            </a:r>
            <a:r>
              <a:rPr lang="tr-TR" dirty="0" err="1" smtClean="0"/>
              <a:t>Erçek</a:t>
            </a:r>
            <a:r>
              <a:rPr lang="tr-TR" dirty="0" smtClean="0"/>
              <a:t> Gölü'nde yaşamını sürdürmektedir. Flamingo, </a:t>
            </a:r>
            <a:r>
              <a:rPr lang="tr-TR" dirty="0" err="1" smtClean="0"/>
              <a:t>batağan</a:t>
            </a:r>
            <a:r>
              <a:rPr lang="tr-TR" dirty="0" smtClean="0"/>
              <a:t>, </a:t>
            </a:r>
            <a:r>
              <a:rPr lang="tr-TR" dirty="0" err="1" smtClean="0"/>
              <a:t>cılbıt</a:t>
            </a:r>
            <a:r>
              <a:rPr lang="tr-TR" dirty="0" smtClean="0"/>
              <a:t>, yaz ördeği gibi yüzlerce kuş türüne ev sahipliği yapan </a:t>
            </a:r>
            <a:r>
              <a:rPr lang="tr-TR" dirty="0" err="1" smtClean="0"/>
              <a:t>Erçek</a:t>
            </a:r>
            <a:r>
              <a:rPr lang="tr-TR" dirty="0" smtClean="0"/>
              <a:t> Gölü göçmen kuşların da konaklama ve üreme alanlarından biri olması ile önemli bir konuma sahiptir. Van Gölü'nden sonra en büyük göl olma özelliği taşıyan </a:t>
            </a:r>
            <a:r>
              <a:rPr lang="tr-TR" dirty="0" err="1" smtClean="0"/>
              <a:t>Erçek</a:t>
            </a:r>
            <a:r>
              <a:rPr lang="tr-TR" dirty="0" smtClean="0"/>
              <a:t> Gölü kuş gözlemcilerinin de uğrak noktasıdır.</a:t>
            </a:r>
          </a:p>
          <a:p>
            <a:endParaRPr lang="tr-TR" dirty="0"/>
          </a:p>
        </p:txBody>
      </p:sp>
      <p:sp>
        <p:nvSpPr>
          <p:cNvPr id="29698" name="AutoShape 2" descr="erçek gölü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9700" name="Picture 4" descr="erçek gölü ile ilgili görsel sonucu"/>
          <p:cNvPicPr>
            <a:picLocks noChangeAspect="1" noChangeArrowheads="1"/>
          </p:cNvPicPr>
          <p:nvPr/>
        </p:nvPicPr>
        <p:blipFill>
          <a:blip r:embed="rId2"/>
          <a:srcRect/>
          <a:stretch>
            <a:fillRect/>
          </a:stretch>
        </p:blipFill>
        <p:spPr bwMode="auto">
          <a:xfrm>
            <a:off x="0" y="3571876"/>
            <a:ext cx="9261862" cy="328612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42900"/>
            <a:ext cx="8229600" cy="1143000"/>
          </a:xfrm>
        </p:spPr>
        <p:txBody>
          <a:bodyPr/>
          <a:lstStyle/>
          <a:p>
            <a:r>
              <a:rPr lang="tr-TR" b="1" i="1" dirty="0" smtClean="0"/>
              <a:t>VAN’DA YAPILAN SPORLAR</a:t>
            </a:r>
            <a:endParaRPr lang="tr-TR" b="1" i="1" dirty="0"/>
          </a:p>
        </p:txBody>
      </p:sp>
      <p:sp>
        <p:nvSpPr>
          <p:cNvPr id="28674" name="AutoShape 2" descr="VANSPOR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8676" name="AutoShape 4" descr="VANSPOR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8678" name="Picture 6" descr="VANSPOR ile ilgili görsel sonucu"/>
          <p:cNvPicPr>
            <a:picLocks noChangeAspect="1" noChangeArrowheads="1"/>
          </p:cNvPicPr>
          <p:nvPr/>
        </p:nvPicPr>
        <p:blipFill>
          <a:blip r:embed="rId2"/>
          <a:srcRect/>
          <a:stretch>
            <a:fillRect/>
          </a:stretch>
        </p:blipFill>
        <p:spPr bwMode="auto">
          <a:xfrm>
            <a:off x="-428660" y="928670"/>
            <a:ext cx="4691062" cy="3071834"/>
          </a:xfrm>
          <a:prstGeom prst="rect">
            <a:avLst/>
          </a:prstGeom>
          <a:noFill/>
        </p:spPr>
      </p:pic>
      <p:pic>
        <p:nvPicPr>
          <p:cNvPr id="28680" name="Picture 8" descr="VAN SU SPORLAIR ile ilgili görsel sonucu"/>
          <p:cNvPicPr>
            <a:picLocks noChangeAspect="1" noChangeArrowheads="1"/>
          </p:cNvPicPr>
          <p:nvPr/>
        </p:nvPicPr>
        <p:blipFill>
          <a:blip r:embed="rId3"/>
          <a:srcRect/>
          <a:stretch>
            <a:fillRect/>
          </a:stretch>
        </p:blipFill>
        <p:spPr bwMode="auto">
          <a:xfrm>
            <a:off x="4395798" y="1142984"/>
            <a:ext cx="4748202" cy="2786082"/>
          </a:xfrm>
          <a:prstGeom prst="rect">
            <a:avLst/>
          </a:prstGeom>
          <a:noFill/>
        </p:spPr>
      </p:pic>
      <p:sp>
        <p:nvSpPr>
          <p:cNvPr id="28682" name="AutoShape 10" descr="VAN DA DAĞCILIK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8684" name="Picture 12" descr="VAN DA DAĞCILIK ile ilgili görsel sonucu"/>
          <p:cNvPicPr>
            <a:picLocks noChangeAspect="1" noChangeArrowheads="1"/>
          </p:cNvPicPr>
          <p:nvPr/>
        </p:nvPicPr>
        <p:blipFill>
          <a:blip r:embed="rId4"/>
          <a:srcRect/>
          <a:stretch>
            <a:fillRect/>
          </a:stretch>
        </p:blipFill>
        <p:spPr bwMode="auto">
          <a:xfrm>
            <a:off x="4357654" y="3929066"/>
            <a:ext cx="4786346" cy="2928934"/>
          </a:xfrm>
          <a:prstGeom prst="rect">
            <a:avLst/>
          </a:prstGeom>
          <a:noFill/>
        </p:spPr>
      </p:pic>
      <p:pic>
        <p:nvPicPr>
          <p:cNvPr id="28686" name="Picture 14" descr="van abali kayak SPORU ile ilgili görsel sonucu"/>
          <p:cNvPicPr>
            <a:picLocks noChangeAspect="1" noChangeArrowheads="1"/>
          </p:cNvPicPr>
          <p:nvPr/>
        </p:nvPicPr>
        <p:blipFill>
          <a:blip r:embed="rId5"/>
          <a:srcRect/>
          <a:stretch>
            <a:fillRect/>
          </a:stretch>
        </p:blipFill>
        <p:spPr bwMode="auto">
          <a:xfrm>
            <a:off x="0" y="4000504"/>
            <a:ext cx="4429124" cy="285749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285728"/>
            <a:ext cx="8229600" cy="4525963"/>
          </a:xfrm>
        </p:spPr>
        <p:txBody>
          <a:bodyPr/>
          <a:lstStyle/>
          <a:p>
            <a:r>
              <a:rPr lang="tr-TR" dirty="0" err="1" smtClean="0"/>
              <a:t>Vanspor</a:t>
            </a:r>
            <a:r>
              <a:rPr lang="tr-TR" dirty="0" smtClean="0"/>
              <a:t> 1974 yılında kurulmuştur.</a:t>
            </a:r>
          </a:p>
          <a:p>
            <a:r>
              <a:rPr lang="tr-TR" dirty="0" smtClean="0"/>
              <a:t>1993-94 yılları arasında 1. Ligde oynamıştır.</a:t>
            </a:r>
          </a:p>
          <a:p>
            <a:r>
              <a:rPr lang="tr-TR" dirty="0" smtClean="0"/>
              <a:t>Şuan 2. Ligde oynamaya devam etmektedir.</a:t>
            </a:r>
            <a:endParaRPr lang="tr-TR" dirty="0"/>
          </a:p>
        </p:txBody>
      </p:sp>
      <p:pic>
        <p:nvPicPr>
          <p:cNvPr id="27650" name="Picture 2" descr="Vanspor"/>
          <p:cNvPicPr>
            <a:picLocks noChangeAspect="1" noChangeArrowheads="1"/>
          </p:cNvPicPr>
          <p:nvPr/>
        </p:nvPicPr>
        <p:blipFill>
          <a:blip r:embed="rId2"/>
          <a:srcRect/>
          <a:stretch>
            <a:fillRect/>
          </a:stretch>
        </p:blipFill>
        <p:spPr bwMode="auto">
          <a:xfrm>
            <a:off x="1857356" y="2000216"/>
            <a:ext cx="4857784" cy="485778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1143000"/>
          </a:xfrm>
        </p:spPr>
        <p:txBody>
          <a:bodyPr/>
          <a:lstStyle/>
          <a:p>
            <a:r>
              <a:rPr lang="tr-TR" b="1" i="1" dirty="0" smtClean="0"/>
              <a:t>          Van’da Rafting</a:t>
            </a:r>
            <a:endParaRPr lang="tr-TR" b="1" i="1" dirty="0"/>
          </a:p>
        </p:txBody>
      </p:sp>
      <p:pic>
        <p:nvPicPr>
          <p:cNvPr id="30722" name="Picture 2" descr="van bahçesaray rafting ile ilgili görsel sonucu"/>
          <p:cNvPicPr>
            <a:picLocks noChangeAspect="1" noChangeArrowheads="1"/>
          </p:cNvPicPr>
          <p:nvPr/>
        </p:nvPicPr>
        <p:blipFill>
          <a:blip r:embed="rId2"/>
          <a:srcRect/>
          <a:stretch>
            <a:fillRect/>
          </a:stretch>
        </p:blipFill>
        <p:spPr bwMode="auto">
          <a:xfrm>
            <a:off x="357158" y="3714753"/>
            <a:ext cx="8358246" cy="3143248"/>
          </a:xfrm>
          <a:prstGeom prst="rect">
            <a:avLst/>
          </a:prstGeom>
          <a:noFill/>
        </p:spPr>
      </p:pic>
      <p:pic>
        <p:nvPicPr>
          <p:cNvPr id="30724" name="Picture 4" descr="van  ÇATAK rafting ile ilgili görsel sonucu"/>
          <p:cNvPicPr>
            <a:picLocks noChangeAspect="1" noChangeArrowheads="1"/>
          </p:cNvPicPr>
          <p:nvPr/>
        </p:nvPicPr>
        <p:blipFill>
          <a:blip r:embed="rId3"/>
          <a:srcRect/>
          <a:stretch>
            <a:fillRect/>
          </a:stretch>
        </p:blipFill>
        <p:spPr bwMode="auto">
          <a:xfrm>
            <a:off x="357158" y="1285860"/>
            <a:ext cx="8358246" cy="242889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928670"/>
            <a:ext cx="8229600" cy="4525963"/>
          </a:xfrm>
        </p:spPr>
        <p:txBody>
          <a:bodyPr>
            <a:normAutofit lnSpcReduction="10000"/>
          </a:bodyPr>
          <a:lstStyle/>
          <a:p>
            <a:r>
              <a:rPr lang="tr-TR" dirty="0" smtClean="0"/>
              <a:t>Türkiye’nin saklı bahçesi olan Van’ın </a:t>
            </a:r>
            <a:r>
              <a:rPr lang="tr-TR" dirty="0" err="1" smtClean="0"/>
              <a:t>Bayçesaray</a:t>
            </a:r>
            <a:r>
              <a:rPr lang="tr-TR" dirty="0" smtClean="0"/>
              <a:t> ilçesinde yaklaşık 10 senedir rafting müsabakaları yapılmaktadır.</a:t>
            </a:r>
          </a:p>
          <a:p>
            <a:r>
              <a:rPr lang="tr-TR" dirty="0" smtClean="0"/>
              <a:t>Bu müsabakalara Türkiye’nin dört bir yanından katılımlar oluyor.</a:t>
            </a:r>
          </a:p>
          <a:p>
            <a:r>
              <a:rPr lang="tr-TR" dirty="0" smtClean="0"/>
              <a:t>Her geçen sene daha fazla ilgiyle karşılaşan rafting sayesinde Van'dan, uluslararası camiada daha fazla bahsedecektir.</a:t>
            </a:r>
          </a:p>
          <a:p>
            <a:r>
              <a:rPr lang="tr-TR" dirty="0" smtClean="0"/>
              <a:t>Van’ın Çatak ilçesinden geçen </a:t>
            </a:r>
            <a:r>
              <a:rPr lang="tr-TR" dirty="0" err="1" smtClean="0"/>
              <a:t>Botan</a:t>
            </a:r>
            <a:r>
              <a:rPr lang="tr-TR" dirty="0" smtClean="0"/>
              <a:t> </a:t>
            </a:r>
            <a:r>
              <a:rPr lang="tr-TR" dirty="0" err="1" smtClean="0"/>
              <a:t>Çayında’da</a:t>
            </a:r>
            <a:r>
              <a:rPr lang="tr-TR" dirty="0" smtClean="0"/>
              <a:t> sürekli olarak rafting yapılır ve aynı zamanda sporcularını şampiyonalara hazırlar.</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14338"/>
            <a:ext cx="8229600" cy="1143000"/>
          </a:xfrm>
        </p:spPr>
        <p:txBody>
          <a:bodyPr>
            <a:normAutofit/>
          </a:bodyPr>
          <a:lstStyle/>
          <a:p>
            <a:r>
              <a:rPr lang="tr-TR" b="1" i="1" dirty="0" smtClean="0"/>
              <a:t>Doğa Sporu Tırmanış</a:t>
            </a:r>
            <a:endParaRPr lang="tr-TR" b="1" i="1" dirty="0"/>
          </a:p>
        </p:txBody>
      </p:sp>
      <p:sp>
        <p:nvSpPr>
          <p:cNvPr id="3" name="2 İçerik Yer Tutucusu"/>
          <p:cNvSpPr>
            <a:spLocks noGrp="1"/>
          </p:cNvSpPr>
          <p:nvPr>
            <p:ph idx="1"/>
          </p:nvPr>
        </p:nvSpPr>
        <p:spPr>
          <a:xfrm>
            <a:off x="500034" y="785794"/>
            <a:ext cx="8229600" cy="4525963"/>
          </a:xfrm>
        </p:spPr>
        <p:txBody>
          <a:bodyPr/>
          <a:lstStyle/>
          <a:p>
            <a:r>
              <a:rPr lang="tr-TR" dirty="0" smtClean="0"/>
              <a:t>Bahar aylarının gelmesi ve çevredeki karların hızla erimesi üzerine 3 bin 250 rakımlı Erek Dağı tırmanışlar başlar</a:t>
            </a:r>
          </a:p>
          <a:p>
            <a:r>
              <a:rPr lang="tr-TR" dirty="0" smtClean="0"/>
              <a:t>Kışın dağdaki buz şelalesine tırmanma fırsatını da değerlendirebilirsiniz.</a:t>
            </a:r>
            <a:endParaRPr lang="tr-TR" dirty="0"/>
          </a:p>
        </p:txBody>
      </p:sp>
      <p:pic>
        <p:nvPicPr>
          <p:cNvPr id="32772" name="Picture 4" descr="erek dağı tırmanış ile ilgili görsel sonucu"/>
          <p:cNvPicPr>
            <a:picLocks noChangeAspect="1" noChangeArrowheads="1"/>
          </p:cNvPicPr>
          <p:nvPr/>
        </p:nvPicPr>
        <p:blipFill>
          <a:blip r:embed="rId2"/>
          <a:srcRect/>
          <a:stretch>
            <a:fillRect/>
          </a:stretch>
        </p:blipFill>
        <p:spPr bwMode="auto">
          <a:xfrm>
            <a:off x="357158" y="3500438"/>
            <a:ext cx="8001024" cy="335756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
            <a:ext cx="9144000" cy="3500438"/>
          </a:xfrm>
        </p:spPr>
        <p:txBody>
          <a:bodyPr>
            <a:normAutofit/>
          </a:bodyPr>
          <a:lstStyle/>
          <a:p>
            <a:r>
              <a:rPr lang="tr-TR" b="1" i="1" dirty="0" smtClean="0"/>
              <a:t>Abalı Kayak Merkezi: </a:t>
            </a:r>
            <a:r>
              <a:rPr lang="tr-TR" dirty="0" smtClean="0"/>
              <a:t>Van’ın Gevaş ilçesinde bulunan ve her kış sezonunda binlerce kayak severi ağırlayan 2 bin 800 rakımdaki kayak merkezidir.</a:t>
            </a:r>
          </a:p>
          <a:p>
            <a:r>
              <a:rPr lang="tr-TR" dirty="0" smtClean="0"/>
              <a:t>Burada </a:t>
            </a:r>
            <a:r>
              <a:rPr lang="nn-NO" dirty="0" smtClean="0"/>
              <a:t>kayak, kayaklı koşu, rafting ve snowboard</a:t>
            </a:r>
            <a:r>
              <a:rPr lang="tr-TR" dirty="0" smtClean="0"/>
              <a:t> yapabilirsiniz.</a:t>
            </a:r>
          </a:p>
          <a:p>
            <a:r>
              <a:rPr lang="tr-TR" dirty="0" smtClean="0"/>
              <a:t>2016-2017 yıllarında Kayaklı Koşu 2. Etap Türkiye Şampiyonası' final yarışlarına ev sahipliği yapmıştır.</a:t>
            </a:r>
            <a:endParaRPr lang="tr-TR" dirty="0"/>
          </a:p>
        </p:txBody>
      </p:sp>
      <p:pic>
        <p:nvPicPr>
          <p:cNvPr id="31746" name="Picture 2" descr="abalı kayak merkezi ile ilgili görsel sonucu"/>
          <p:cNvPicPr>
            <a:picLocks noChangeAspect="1" noChangeArrowheads="1"/>
          </p:cNvPicPr>
          <p:nvPr/>
        </p:nvPicPr>
        <p:blipFill>
          <a:blip r:embed="rId2"/>
          <a:srcRect/>
          <a:stretch>
            <a:fillRect/>
          </a:stretch>
        </p:blipFill>
        <p:spPr bwMode="auto">
          <a:xfrm>
            <a:off x="0" y="3357562"/>
            <a:ext cx="9144000" cy="350043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5143512"/>
            <a:ext cx="8229600" cy="1143000"/>
          </a:xfrm>
        </p:spPr>
        <p:txBody>
          <a:bodyPr>
            <a:noAutofit/>
          </a:bodyPr>
          <a:lstStyle/>
          <a:p>
            <a:r>
              <a:rPr lang="tr-TR" sz="5400" b="1" i="1" dirty="0" smtClean="0"/>
              <a:t>Dinlediğiniz için teşekkürler </a:t>
            </a:r>
            <a:r>
              <a:rPr lang="tr-TR" sz="5400" b="1" i="1" dirty="0" smtClean="0">
                <a:sym typeface="Wingdings" pitchFamily="2" charset="2"/>
              </a:rPr>
              <a:t></a:t>
            </a:r>
            <a:br>
              <a:rPr lang="tr-TR" sz="5400" b="1" i="1" dirty="0" smtClean="0">
                <a:sym typeface="Wingdings" pitchFamily="2" charset="2"/>
              </a:rPr>
            </a:br>
            <a:r>
              <a:rPr lang="tr-TR" sz="5400" b="1" i="1" dirty="0" smtClean="0">
                <a:sym typeface="Wingdings" pitchFamily="2" charset="2"/>
              </a:rPr>
              <a:t/>
            </a:r>
            <a:br>
              <a:rPr lang="tr-TR" sz="5400" b="1" i="1" dirty="0" smtClean="0">
                <a:sym typeface="Wingdings" pitchFamily="2" charset="2"/>
              </a:rPr>
            </a:br>
            <a:r>
              <a:rPr lang="tr-TR" sz="5400" b="1" i="1" dirty="0" smtClean="0">
                <a:sym typeface="Wingdings" pitchFamily="2" charset="2"/>
              </a:rPr>
              <a:t>Hazırlayan: Mazlum ASLAN</a:t>
            </a:r>
            <a:br>
              <a:rPr lang="tr-TR" sz="5400" b="1" i="1" dirty="0" smtClean="0">
                <a:sym typeface="Wingdings" pitchFamily="2" charset="2"/>
              </a:rPr>
            </a:br>
            <a:r>
              <a:rPr lang="tr-TR" sz="5400" b="1" i="1" dirty="0" smtClean="0">
                <a:sym typeface="Wingdings" pitchFamily="2" charset="2"/>
              </a:rPr>
              <a:t>Ankara Üniversitesi Spor Bilimleri Fakültesi </a:t>
            </a:r>
            <a:br>
              <a:rPr lang="tr-TR" sz="5400" b="1" i="1" dirty="0" smtClean="0">
                <a:sym typeface="Wingdings" pitchFamily="2" charset="2"/>
              </a:rPr>
            </a:br>
            <a:r>
              <a:rPr lang="tr-TR" sz="5400" b="1" i="1" dirty="0" smtClean="0">
                <a:sym typeface="Wingdings" pitchFamily="2" charset="2"/>
              </a:rPr>
              <a:t>Spor Yöneticiliği</a:t>
            </a:r>
            <a:endParaRPr lang="tr-TR" sz="5400" b="1" i="1" dirty="0"/>
          </a:p>
        </p:txBody>
      </p:sp>
      <p:pic>
        <p:nvPicPr>
          <p:cNvPr id="46082" name="Picture 2" descr="ankü ile ilgili görsel sonucu"/>
          <p:cNvPicPr>
            <a:picLocks noChangeAspect="1" noChangeArrowheads="1"/>
          </p:cNvPicPr>
          <p:nvPr/>
        </p:nvPicPr>
        <p:blipFill>
          <a:blip r:embed="rId2"/>
          <a:srcRect/>
          <a:stretch>
            <a:fillRect/>
          </a:stretch>
        </p:blipFill>
        <p:spPr bwMode="auto">
          <a:xfrm>
            <a:off x="5857884" y="4571984"/>
            <a:ext cx="2286016" cy="228601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normAutofit/>
          </a:bodyPr>
          <a:lstStyle/>
          <a:p>
            <a:r>
              <a:rPr lang="tr-TR" sz="3400" b="1" dirty="0" smtClean="0">
                <a:solidFill>
                  <a:schemeClr val="tx1">
                    <a:lumMod val="95000"/>
                    <a:lumOff val="5000"/>
                  </a:schemeClr>
                </a:solidFill>
              </a:rPr>
              <a:t>Van</a:t>
            </a:r>
            <a:r>
              <a:rPr lang="tr-TR" sz="3400" dirty="0" smtClean="0">
                <a:solidFill>
                  <a:schemeClr val="tx1">
                    <a:lumMod val="95000"/>
                    <a:lumOff val="5000"/>
                  </a:schemeClr>
                </a:solidFill>
              </a:rPr>
              <a:t> (Kürtçe: Wan), Türkiye'nin bir ili ve en kalabalık on dokuzuncu şehri. Doğu Anadolu Bölgesinde yer alır. Van ili nüfus bakımından bu bölgenin en büyük ilidir. 2019 sonu itibarıyla nüfusu </a:t>
            </a:r>
            <a:r>
              <a:rPr lang="tr-TR" sz="3400" dirty="0" smtClean="0">
                <a:solidFill>
                  <a:srgbClr val="FF0000"/>
                </a:solidFill>
              </a:rPr>
              <a:t>1.136.757 </a:t>
            </a:r>
            <a:r>
              <a:rPr lang="tr-TR" sz="3400" dirty="0" smtClean="0">
                <a:solidFill>
                  <a:schemeClr val="tx1">
                    <a:lumMod val="95000"/>
                    <a:lumOff val="5000"/>
                  </a:schemeClr>
                </a:solidFill>
              </a:rPr>
              <a:t>kişidir. Kuzeyden Ağrı, batıdan Bitlis, güneybatıdan Siirt, güneyden Hakkâri illeriyle, doğudan da İran'la sınırlıdır. Anadolu'nun en büyük kapalı havzası olan Van Gölü kıyısında toprakları verimli, akarsuları bol, iklim koşulları oldukça elverişli bir yerleşim merkezidir. Dünya'nın hâlâ yaşanılan en eski kentlerinden biridir.</a:t>
            </a:r>
            <a:endParaRPr lang="tr-TR" sz="3400" dirty="0">
              <a:solidFill>
                <a:schemeClr val="tx1">
                  <a:lumMod val="95000"/>
                  <a:lumOff val="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1143000"/>
          </a:xfrm>
        </p:spPr>
        <p:txBody>
          <a:bodyPr/>
          <a:lstStyle/>
          <a:p>
            <a:r>
              <a:rPr lang="tr-TR" b="1" i="1" dirty="0" smtClean="0"/>
              <a:t>VAN KÜLTÜRÜ</a:t>
            </a:r>
            <a:endParaRPr lang="tr-TR" b="1" i="1" dirty="0"/>
          </a:p>
        </p:txBody>
      </p:sp>
      <p:pic>
        <p:nvPicPr>
          <p:cNvPr id="1026" name="Picture 2" descr="van TÜM güzellikleri ile ilgili görsel sonucu"/>
          <p:cNvPicPr>
            <a:picLocks noChangeAspect="1" noChangeArrowheads="1"/>
          </p:cNvPicPr>
          <p:nvPr/>
        </p:nvPicPr>
        <p:blipFill>
          <a:blip r:embed="rId2"/>
          <a:srcRect/>
          <a:stretch>
            <a:fillRect/>
          </a:stretch>
        </p:blipFill>
        <p:spPr bwMode="auto">
          <a:xfrm>
            <a:off x="0" y="1192476"/>
            <a:ext cx="4429124" cy="2950904"/>
          </a:xfrm>
          <a:prstGeom prst="rect">
            <a:avLst/>
          </a:prstGeom>
          <a:noFill/>
        </p:spPr>
      </p:pic>
      <p:pic>
        <p:nvPicPr>
          <p:cNvPr id="1028" name="Picture 4" descr="van TÜM güzellikleri ile ilgili görsel sonucu"/>
          <p:cNvPicPr>
            <a:picLocks noChangeAspect="1" noChangeArrowheads="1"/>
          </p:cNvPicPr>
          <p:nvPr/>
        </p:nvPicPr>
        <p:blipFill>
          <a:blip r:embed="rId3" cstate="print"/>
          <a:srcRect/>
          <a:stretch>
            <a:fillRect/>
          </a:stretch>
        </p:blipFill>
        <p:spPr bwMode="auto">
          <a:xfrm>
            <a:off x="4429124" y="1214422"/>
            <a:ext cx="4714876" cy="2928958"/>
          </a:xfrm>
          <a:prstGeom prst="rect">
            <a:avLst/>
          </a:prstGeom>
          <a:noFill/>
        </p:spPr>
      </p:pic>
      <p:pic>
        <p:nvPicPr>
          <p:cNvPr id="1030" name="Picture 6" descr="van TÜM güzellikleri ile ilgili görsel sonucu"/>
          <p:cNvPicPr>
            <a:picLocks noChangeAspect="1" noChangeArrowheads="1"/>
          </p:cNvPicPr>
          <p:nvPr/>
        </p:nvPicPr>
        <p:blipFill>
          <a:blip r:embed="rId4"/>
          <a:srcRect/>
          <a:stretch>
            <a:fillRect/>
          </a:stretch>
        </p:blipFill>
        <p:spPr bwMode="auto">
          <a:xfrm>
            <a:off x="4429124" y="4143379"/>
            <a:ext cx="4714877" cy="2764057"/>
          </a:xfrm>
          <a:prstGeom prst="rect">
            <a:avLst/>
          </a:prstGeom>
          <a:noFill/>
        </p:spPr>
      </p:pic>
      <p:pic>
        <p:nvPicPr>
          <p:cNvPr id="1032" name="Picture 8" descr="van TÜM güzellikleri ile ilgili görsel sonucu"/>
          <p:cNvPicPr>
            <a:picLocks noChangeAspect="1" noChangeArrowheads="1"/>
          </p:cNvPicPr>
          <p:nvPr/>
        </p:nvPicPr>
        <p:blipFill>
          <a:blip r:embed="rId5"/>
          <a:srcRect/>
          <a:stretch>
            <a:fillRect/>
          </a:stretch>
        </p:blipFill>
        <p:spPr bwMode="auto">
          <a:xfrm>
            <a:off x="0" y="4143380"/>
            <a:ext cx="4405293" cy="274139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14414" y="0"/>
            <a:ext cx="5786446" cy="1143000"/>
          </a:xfrm>
        </p:spPr>
        <p:txBody>
          <a:bodyPr/>
          <a:lstStyle/>
          <a:p>
            <a:r>
              <a:rPr lang="tr-TR" b="1" i="1" dirty="0" smtClean="0"/>
              <a:t>VAN KALESİ</a:t>
            </a:r>
            <a:endParaRPr lang="tr-TR" b="1" i="1" dirty="0"/>
          </a:p>
        </p:txBody>
      </p:sp>
      <p:sp>
        <p:nvSpPr>
          <p:cNvPr id="3" name="2 İçerik Yer Tutucusu"/>
          <p:cNvSpPr>
            <a:spLocks noGrp="1"/>
          </p:cNvSpPr>
          <p:nvPr>
            <p:ph idx="1"/>
          </p:nvPr>
        </p:nvSpPr>
        <p:spPr>
          <a:xfrm>
            <a:off x="0" y="1071546"/>
            <a:ext cx="9144000" cy="2500330"/>
          </a:xfrm>
        </p:spPr>
        <p:txBody>
          <a:bodyPr>
            <a:normAutofit fontScale="92500" lnSpcReduction="10000"/>
          </a:bodyPr>
          <a:lstStyle/>
          <a:p>
            <a:pPr fontAlgn="base"/>
            <a:r>
              <a:rPr lang="tr-TR" dirty="0" smtClean="0"/>
              <a:t>MÖ 9. yüzyılın ortalarında Urartu Kralı I. </a:t>
            </a:r>
            <a:r>
              <a:rPr lang="tr-TR" dirty="0" err="1" smtClean="0"/>
              <a:t>Sarduri</a:t>
            </a:r>
            <a:r>
              <a:rPr lang="tr-TR" dirty="0" smtClean="0"/>
              <a:t> tarafından yaptırılmıştır. Şehir merkezine yaklaşık olarak beş kilometre uzaklıkta bulunan Van Kalesi, </a:t>
            </a:r>
            <a:r>
              <a:rPr lang="tr-TR" dirty="0" err="1" smtClean="0"/>
              <a:t>Tuşba</a:t>
            </a:r>
            <a:r>
              <a:rPr lang="tr-TR" dirty="0" smtClean="0"/>
              <a:t> ismi ile Urartu Devleti'ne başkentlik yapmıştır. Kalenin içerisinde </a:t>
            </a:r>
            <a:r>
              <a:rPr lang="tr-TR" dirty="0" err="1" smtClean="0"/>
              <a:t>Menua</a:t>
            </a:r>
            <a:r>
              <a:rPr lang="tr-TR" dirty="0" smtClean="0"/>
              <a:t> ve II. </a:t>
            </a:r>
            <a:r>
              <a:rPr lang="tr-TR" dirty="0" err="1" smtClean="0"/>
              <a:t>Sarduri</a:t>
            </a:r>
            <a:r>
              <a:rPr lang="tr-TR" dirty="0" smtClean="0"/>
              <a:t> kaya mezarları, </a:t>
            </a:r>
            <a:r>
              <a:rPr lang="tr-TR" dirty="0" err="1" smtClean="0"/>
              <a:t>Sardur</a:t>
            </a:r>
            <a:r>
              <a:rPr lang="tr-TR" dirty="0" smtClean="0"/>
              <a:t> Burcu, Analı Kız Açıkhava Tapınağı ve surlar bulunmaktadır. Kalenin içerisinde I. </a:t>
            </a:r>
            <a:r>
              <a:rPr lang="tr-TR" dirty="0" err="1" smtClean="0"/>
              <a:t>Sarduri'ye</a:t>
            </a:r>
            <a:r>
              <a:rPr lang="tr-TR" dirty="0" smtClean="0"/>
              <a:t> ait olduğu tahmin edilen Asur dilinde çivi yazılı kitabeler mevcuttur.</a:t>
            </a:r>
          </a:p>
          <a:p>
            <a:endParaRPr lang="tr-TR" dirty="0"/>
          </a:p>
        </p:txBody>
      </p:sp>
      <p:sp>
        <p:nvSpPr>
          <p:cNvPr id="20482" name="AutoShape 2" descr="VAN KALES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484" name="AutoShape 4" descr="VAN KALES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488" name="AutoShape 8" descr="VAN KALES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0490" name="Picture 10" descr="VAN KALESİ ile ilgili görsel sonucu"/>
          <p:cNvPicPr>
            <a:picLocks noChangeAspect="1" noChangeArrowheads="1"/>
          </p:cNvPicPr>
          <p:nvPr/>
        </p:nvPicPr>
        <p:blipFill>
          <a:blip r:embed="rId2"/>
          <a:srcRect/>
          <a:stretch>
            <a:fillRect/>
          </a:stretch>
        </p:blipFill>
        <p:spPr bwMode="auto">
          <a:xfrm>
            <a:off x="0" y="3429000"/>
            <a:ext cx="9144000" cy="3429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85728"/>
            <a:ext cx="8229600" cy="1143000"/>
          </a:xfrm>
        </p:spPr>
        <p:txBody>
          <a:bodyPr>
            <a:normAutofit fontScale="90000"/>
          </a:bodyPr>
          <a:lstStyle/>
          <a:p>
            <a:r>
              <a:rPr lang="tr-TR" b="1" i="1" dirty="0" smtClean="0"/>
              <a:t>           HOŞAP KALESİ</a:t>
            </a:r>
            <a:br>
              <a:rPr lang="tr-TR" b="1" i="1" dirty="0" smtClean="0"/>
            </a:br>
            <a:endParaRPr lang="tr-TR" b="1" i="1" dirty="0"/>
          </a:p>
        </p:txBody>
      </p:sp>
      <p:sp>
        <p:nvSpPr>
          <p:cNvPr id="3" name="2 İçerik Yer Tutucusu"/>
          <p:cNvSpPr>
            <a:spLocks noGrp="1"/>
          </p:cNvSpPr>
          <p:nvPr>
            <p:ph idx="1"/>
          </p:nvPr>
        </p:nvSpPr>
        <p:spPr>
          <a:xfrm>
            <a:off x="0" y="571480"/>
            <a:ext cx="9144000" cy="3143271"/>
          </a:xfrm>
        </p:spPr>
        <p:txBody>
          <a:bodyPr>
            <a:normAutofit fontScale="92500" lnSpcReduction="10000"/>
          </a:bodyPr>
          <a:lstStyle/>
          <a:p>
            <a:pPr fontAlgn="base"/>
            <a:r>
              <a:rPr lang="tr-TR" dirty="0" smtClean="0"/>
              <a:t>Van şehir merkezine 60 kilometre uzaklıkta Gürpınar ilçesinde bulunan kale, 1643 yılında </a:t>
            </a:r>
            <a:r>
              <a:rPr lang="tr-TR" dirty="0" err="1" smtClean="0"/>
              <a:t>Mahmudi</a:t>
            </a:r>
            <a:r>
              <a:rPr lang="tr-TR" dirty="0" smtClean="0"/>
              <a:t> Süleyman tarafından yaptırılmıştır. Kalenin içerisinde mescit, sarnıç, köy evleri, zindan yer almaktadır. Demir kapı kanatları ise ilk günkü haliyle görülebilir. Türkiye-İran yolu üzerinde bulunması sebebiyle zamanında stratejik bir öneme sahip olan kale 19. yüzyıl ortalarında terk edilmiştir. Günümüze büyük ölçüde korunarak gelmeyi başarmış tarihî Hoşap Kalesi'nin eteklerine kurulu ufak bir köy de yer almaktadır.</a:t>
            </a:r>
          </a:p>
          <a:p>
            <a:endParaRPr lang="tr-TR" dirty="0"/>
          </a:p>
        </p:txBody>
      </p:sp>
      <p:pic>
        <p:nvPicPr>
          <p:cNvPr id="19458" name="Picture 2" descr="hoşap kalesi van ile ilgili görsel sonucu"/>
          <p:cNvPicPr>
            <a:picLocks noChangeAspect="1" noChangeArrowheads="1"/>
          </p:cNvPicPr>
          <p:nvPr/>
        </p:nvPicPr>
        <p:blipFill>
          <a:blip r:embed="rId2"/>
          <a:srcRect/>
          <a:stretch>
            <a:fillRect/>
          </a:stretch>
        </p:blipFill>
        <p:spPr bwMode="auto">
          <a:xfrm>
            <a:off x="0" y="3643314"/>
            <a:ext cx="9144000" cy="321468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1000108"/>
          </a:xfrm>
        </p:spPr>
        <p:txBody>
          <a:bodyPr/>
          <a:lstStyle/>
          <a:p>
            <a:r>
              <a:rPr lang="tr-TR" b="1" i="1" dirty="0" smtClean="0"/>
              <a:t>VAN GÖLÜ</a:t>
            </a:r>
            <a:endParaRPr lang="tr-TR" b="1" i="1" dirty="0"/>
          </a:p>
        </p:txBody>
      </p:sp>
      <p:sp>
        <p:nvSpPr>
          <p:cNvPr id="3" name="2 İçerik Yer Tutucusu"/>
          <p:cNvSpPr>
            <a:spLocks noGrp="1"/>
          </p:cNvSpPr>
          <p:nvPr>
            <p:ph idx="1"/>
          </p:nvPr>
        </p:nvSpPr>
        <p:spPr>
          <a:xfrm>
            <a:off x="0" y="785795"/>
            <a:ext cx="4643438" cy="6072205"/>
          </a:xfrm>
        </p:spPr>
        <p:txBody>
          <a:bodyPr>
            <a:normAutofit fontScale="92500"/>
          </a:bodyPr>
          <a:lstStyle/>
          <a:p>
            <a:r>
              <a:rPr lang="tr-TR" dirty="0" smtClean="0"/>
              <a:t>Etrafı yüksek volkanik dağlar ile çevrelenmiş, 120 kilometre uzunluğu ile dünyanın en büyük sodalı gölüdür. Nemrut Volkanik Dağı'nın patlaması ile kraterde biriken suların oluşturduğu Van Gölü, Tatvan sınırları içerisinde yer alan volkanik bir göldür. Van Gölü'nde dört tane de ada bulunmaktadır. Bu adalar Akdamar, </a:t>
            </a:r>
            <a:r>
              <a:rPr lang="tr-TR" dirty="0" err="1" smtClean="0"/>
              <a:t>Çarpanak</a:t>
            </a:r>
            <a:r>
              <a:rPr lang="tr-TR" dirty="0" smtClean="0"/>
              <a:t>, </a:t>
            </a:r>
            <a:r>
              <a:rPr lang="tr-TR" dirty="0" err="1" smtClean="0"/>
              <a:t>Adır</a:t>
            </a:r>
            <a:r>
              <a:rPr lang="tr-TR" dirty="0" smtClean="0"/>
              <a:t> ve Kuş Adası'dır. Van Gölü üzerinden Tatvan'a feribot aracılığı ile ulaşım sağlanabilmektedir.</a:t>
            </a:r>
            <a:endParaRPr lang="tr-TR" dirty="0"/>
          </a:p>
        </p:txBody>
      </p:sp>
      <p:pic>
        <p:nvPicPr>
          <p:cNvPr id="18434" name="Picture 2" descr="van gölü kuşbakışı ile ilgili görsel sonucu"/>
          <p:cNvPicPr>
            <a:picLocks noChangeAspect="1" noChangeArrowheads="1"/>
          </p:cNvPicPr>
          <p:nvPr/>
        </p:nvPicPr>
        <p:blipFill>
          <a:blip r:embed="rId2"/>
          <a:srcRect/>
          <a:stretch>
            <a:fillRect/>
          </a:stretch>
        </p:blipFill>
        <p:spPr bwMode="auto">
          <a:xfrm>
            <a:off x="4857752" y="928670"/>
            <a:ext cx="4286248" cy="552452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500042"/>
            <a:ext cx="8229600" cy="796908"/>
          </a:xfrm>
        </p:spPr>
        <p:txBody>
          <a:bodyPr>
            <a:normAutofit fontScale="90000"/>
          </a:bodyPr>
          <a:lstStyle/>
          <a:p>
            <a:r>
              <a:rPr lang="tr-TR" b="1" i="1" dirty="0" smtClean="0"/>
              <a:t>AKDAMAR KİLİSESİ</a:t>
            </a:r>
            <a:r>
              <a:rPr lang="tr-TR" i="1" dirty="0" smtClean="0"/>
              <a:t/>
            </a:r>
            <a:br>
              <a:rPr lang="tr-TR" i="1" dirty="0" smtClean="0"/>
            </a:br>
            <a:endParaRPr lang="tr-TR" i="1" dirty="0"/>
          </a:p>
        </p:txBody>
      </p:sp>
      <p:sp>
        <p:nvSpPr>
          <p:cNvPr id="3" name="2 İçerik Yer Tutucusu"/>
          <p:cNvSpPr>
            <a:spLocks noGrp="1"/>
          </p:cNvSpPr>
          <p:nvPr>
            <p:ph idx="1"/>
          </p:nvPr>
        </p:nvSpPr>
        <p:spPr>
          <a:xfrm>
            <a:off x="0" y="571480"/>
            <a:ext cx="4714876" cy="6286519"/>
          </a:xfrm>
        </p:spPr>
        <p:txBody>
          <a:bodyPr>
            <a:normAutofit lnSpcReduction="10000"/>
          </a:bodyPr>
          <a:lstStyle/>
          <a:p>
            <a:pPr fontAlgn="base"/>
            <a:r>
              <a:rPr lang="tr-TR" dirty="0" smtClean="0"/>
              <a:t>Akdamar Kilisesi, Van Gölü'nün en büyük ikinci adası olan Akdamar Adası’nda bulunuyor. </a:t>
            </a:r>
            <a:r>
              <a:rPr lang="tr-TR" dirty="0" err="1" smtClean="0"/>
              <a:t>Ağtamar</a:t>
            </a:r>
            <a:r>
              <a:rPr lang="tr-TR" dirty="0" smtClean="0"/>
              <a:t> ve </a:t>
            </a:r>
            <a:r>
              <a:rPr lang="tr-TR" dirty="0" err="1" smtClean="0"/>
              <a:t>Ahtamar</a:t>
            </a:r>
            <a:r>
              <a:rPr lang="tr-TR" dirty="0" smtClean="0"/>
              <a:t> isimleriyle de anılır. </a:t>
            </a:r>
            <a:r>
              <a:rPr lang="tr-TR" dirty="0" err="1" smtClean="0"/>
              <a:t>Vaspurakan</a:t>
            </a:r>
            <a:r>
              <a:rPr lang="tr-TR" dirty="0" smtClean="0"/>
              <a:t> Hanedanlığı'ndan Kral I. </a:t>
            </a:r>
            <a:r>
              <a:rPr lang="tr-TR" dirty="0" err="1" smtClean="0"/>
              <a:t>Gakik</a:t>
            </a:r>
            <a:r>
              <a:rPr lang="tr-TR" dirty="0" smtClean="0"/>
              <a:t> tarafından MS. 915 senesinde yaptırılan kilise, Orta Çağ Ermeni sanatının en güzel örneklerinden biri sayılmaktadır. 1113 yılında manastıra dönüştürüldükten sonra “Kutsal Haç Kilisesi” adı ile de anılmaya başlanmıştır.</a:t>
            </a:r>
          </a:p>
          <a:p>
            <a:endParaRPr lang="tr-TR" dirty="0"/>
          </a:p>
        </p:txBody>
      </p:sp>
      <p:pic>
        <p:nvPicPr>
          <p:cNvPr id="17410" name="Picture 2" descr="Akdamar"/>
          <p:cNvPicPr>
            <a:picLocks noChangeAspect="1" noChangeArrowheads="1"/>
          </p:cNvPicPr>
          <p:nvPr/>
        </p:nvPicPr>
        <p:blipFill>
          <a:blip r:embed="rId2"/>
          <a:srcRect/>
          <a:stretch>
            <a:fillRect/>
          </a:stretch>
        </p:blipFill>
        <p:spPr bwMode="auto">
          <a:xfrm>
            <a:off x="4643438" y="714356"/>
            <a:ext cx="4500562" cy="539590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14290"/>
            <a:ext cx="8229600" cy="1143000"/>
          </a:xfrm>
        </p:spPr>
        <p:txBody>
          <a:bodyPr>
            <a:normAutofit fontScale="90000"/>
          </a:bodyPr>
          <a:lstStyle/>
          <a:p>
            <a:r>
              <a:rPr lang="tr-TR" b="1" i="1" dirty="0" smtClean="0"/>
              <a:t>PERİ BACALARI</a:t>
            </a:r>
            <a:r>
              <a:rPr lang="tr-TR" i="1" dirty="0" smtClean="0"/>
              <a:t/>
            </a:r>
            <a:br>
              <a:rPr lang="tr-TR" i="1" dirty="0" smtClean="0"/>
            </a:br>
            <a:endParaRPr lang="tr-TR" i="1" dirty="0"/>
          </a:p>
        </p:txBody>
      </p:sp>
      <p:sp>
        <p:nvSpPr>
          <p:cNvPr id="3" name="2 İçerik Yer Tutucusu"/>
          <p:cNvSpPr>
            <a:spLocks noGrp="1"/>
          </p:cNvSpPr>
          <p:nvPr>
            <p:ph idx="1"/>
          </p:nvPr>
        </p:nvSpPr>
        <p:spPr>
          <a:xfrm>
            <a:off x="0" y="571481"/>
            <a:ext cx="9144000" cy="2714644"/>
          </a:xfrm>
        </p:spPr>
        <p:txBody>
          <a:bodyPr>
            <a:normAutofit fontScale="92500"/>
          </a:bodyPr>
          <a:lstStyle/>
          <a:p>
            <a:pPr fontAlgn="base"/>
            <a:r>
              <a:rPr lang="tr-TR" dirty="0" smtClean="0"/>
              <a:t>Yerli halk tarafından “</a:t>
            </a:r>
            <a:r>
              <a:rPr lang="tr-TR" dirty="0" err="1" smtClean="0"/>
              <a:t>Vanadokya</a:t>
            </a:r>
            <a:r>
              <a:rPr lang="tr-TR" dirty="0" smtClean="0"/>
              <a:t>” olarak adlandırılan Peri bacaları, Başkale ilçesine bağlı Yavuzlar köyünde bulunmaktadır. Volkanik Yiğit Dağı'nın püskürttüğü kayaçların rüzgar ve yağmur suları ile aşınması sonucu ortaya çıkan Van Peri bacaları en ilgi çeken yerlerden. Yaklaşık 17 bin peri bacasının yanı sıra çok sayıda tünel ve mağara bulunan </a:t>
            </a:r>
            <a:r>
              <a:rPr lang="tr-TR" dirty="0" err="1" smtClean="0"/>
              <a:t>Vanadokya</a:t>
            </a:r>
            <a:r>
              <a:rPr lang="tr-TR" dirty="0" smtClean="0"/>
              <a:t>, Van'a 120 kilometre uzaklıkta bulunmaktadır.</a:t>
            </a:r>
          </a:p>
          <a:p>
            <a:endParaRPr lang="tr-TR" dirty="0"/>
          </a:p>
        </p:txBody>
      </p:sp>
      <p:pic>
        <p:nvPicPr>
          <p:cNvPr id="16386" name="Picture 2" descr="van peri bacaları ile ilgili görsel sonucu"/>
          <p:cNvPicPr>
            <a:picLocks noChangeAspect="1" noChangeArrowheads="1"/>
          </p:cNvPicPr>
          <p:nvPr/>
        </p:nvPicPr>
        <p:blipFill>
          <a:blip r:embed="rId2"/>
          <a:srcRect/>
          <a:stretch>
            <a:fillRect/>
          </a:stretch>
        </p:blipFill>
        <p:spPr bwMode="auto">
          <a:xfrm>
            <a:off x="214282" y="3381374"/>
            <a:ext cx="8715436" cy="347662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14290"/>
            <a:ext cx="8229600" cy="1143000"/>
          </a:xfrm>
        </p:spPr>
        <p:txBody>
          <a:bodyPr>
            <a:normAutofit fontScale="90000"/>
          </a:bodyPr>
          <a:lstStyle/>
          <a:p>
            <a:r>
              <a:rPr lang="tr-TR" b="1" i="1" dirty="0" smtClean="0"/>
              <a:t>MURADİYE ŞELALESİ</a:t>
            </a:r>
            <a:r>
              <a:rPr lang="tr-TR" i="1" dirty="0" smtClean="0"/>
              <a:t/>
            </a:r>
            <a:br>
              <a:rPr lang="tr-TR" i="1" dirty="0" smtClean="0"/>
            </a:br>
            <a:endParaRPr lang="tr-TR" i="1" dirty="0"/>
          </a:p>
        </p:txBody>
      </p:sp>
      <p:sp>
        <p:nvSpPr>
          <p:cNvPr id="3" name="2 İçerik Yer Tutucusu"/>
          <p:cNvSpPr>
            <a:spLocks noGrp="1"/>
          </p:cNvSpPr>
          <p:nvPr>
            <p:ph idx="1"/>
          </p:nvPr>
        </p:nvSpPr>
        <p:spPr>
          <a:xfrm>
            <a:off x="0" y="571480"/>
            <a:ext cx="9144000" cy="2786081"/>
          </a:xfrm>
        </p:spPr>
        <p:txBody>
          <a:bodyPr>
            <a:normAutofit fontScale="92500"/>
          </a:bodyPr>
          <a:lstStyle/>
          <a:p>
            <a:pPr fontAlgn="base"/>
            <a:r>
              <a:rPr lang="tr-TR" dirty="0" smtClean="0"/>
              <a:t>Van'ın Muradiye ilçesine bağlı </a:t>
            </a:r>
            <a:r>
              <a:rPr lang="tr-TR" dirty="0" err="1" smtClean="0"/>
              <a:t>Karahan</a:t>
            </a:r>
            <a:r>
              <a:rPr lang="tr-TR" dirty="0" smtClean="0"/>
              <a:t> köyü yakınlarında bulunan Muradiye Şelalesi özellikle sıcak aylarda serinlemek isteyenlerin uğrak noktasıdır. Şelalenin yüksekliği yaklaşık 50 metredir. Sadece görüntüsü ile değil çevresindeki yemyeşil bitkiler ile de görülmeye değer yerlerden biri olan Muradiye Şelalesi kış aylarında donar. Yazın piknik yapmak için sıkça tercih edilen Muradiye Şelalesi kamp yapmak isteyenler için ideal bir yerdir.</a:t>
            </a:r>
          </a:p>
          <a:p>
            <a:endParaRPr lang="tr-TR" dirty="0"/>
          </a:p>
        </p:txBody>
      </p:sp>
      <p:pic>
        <p:nvPicPr>
          <p:cNvPr id="24578" name="Picture 2" descr="van muradiye şelalesi ile ilgili görsel sonucu"/>
          <p:cNvPicPr>
            <a:picLocks noChangeAspect="1" noChangeArrowheads="1"/>
          </p:cNvPicPr>
          <p:nvPr/>
        </p:nvPicPr>
        <p:blipFill>
          <a:blip r:embed="rId2"/>
          <a:srcRect/>
          <a:stretch>
            <a:fillRect/>
          </a:stretch>
        </p:blipFill>
        <p:spPr bwMode="auto">
          <a:xfrm>
            <a:off x="285720" y="3286124"/>
            <a:ext cx="8643998" cy="357187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275</TotalTime>
  <Words>757</Words>
  <Application>Microsoft Office PowerPoint</Application>
  <PresentationFormat>Ekran Gösterisi (4:3)</PresentationFormat>
  <Paragraphs>38</Paragraphs>
  <Slides>19</Slides>
  <Notes>0</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Akış</vt:lpstr>
      <vt:lpstr>VAN</vt:lpstr>
      <vt:lpstr>PowerPoint Sunusu</vt:lpstr>
      <vt:lpstr>VAN KÜLTÜRÜ</vt:lpstr>
      <vt:lpstr>VAN KALESİ</vt:lpstr>
      <vt:lpstr>           HOŞAP KALESİ </vt:lpstr>
      <vt:lpstr>VAN GÖLÜ</vt:lpstr>
      <vt:lpstr>AKDAMAR KİLİSESİ </vt:lpstr>
      <vt:lpstr>PERİ BACALARI </vt:lpstr>
      <vt:lpstr>MURADİYE ŞELALESİ </vt:lpstr>
      <vt:lpstr>ŞEYTAN KÖPRÜSÜ</vt:lpstr>
      <vt:lpstr>KEDİ EVİ</vt:lpstr>
      <vt:lpstr>ERÇEK GÖLÜ </vt:lpstr>
      <vt:lpstr>VAN’DA YAPILAN SPORLAR</vt:lpstr>
      <vt:lpstr>PowerPoint Sunusu</vt:lpstr>
      <vt:lpstr>          Van’da Rafting</vt:lpstr>
      <vt:lpstr>PowerPoint Sunusu</vt:lpstr>
      <vt:lpstr>Doğa Sporu Tırmanış</vt:lpstr>
      <vt:lpstr>PowerPoint Sunusu</vt:lpstr>
      <vt:lpstr>Dinlediğiniz için teşekkürler   Hazırlayan: Mazlum ASLAN Ankara Üniversitesi Spor Bilimleri Fakültesi  Spor Yöneticiliği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dc:title>
  <dc:creator>CASPER İ7</dc:creator>
  <cp:lastModifiedBy>win</cp:lastModifiedBy>
  <cp:revision>18</cp:revision>
  <dcterms:created xsi:type="dcterms:W3CDTF">2020-03-23T11:00:47Z</dcterms:created>
  <dcterms:modified xsi:type="dcterms:W3CDTF">2020-05-03T11:41:43Z</dcterms:modified>
</cp:coreProperties>
</file>