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0DE2B-A7C0-4411-AB76-08C612CF95BD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B59B9-DBE2-48DC-AA69-5E757CFEF1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0DE2B-A7C0-4411-AB76-08C612CF95BD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B59B9-DBE2-48DC-AA69-5E757CFEF1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0DE2B-A7C0-4411-AB76-08C612CF95BD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B59B9-DBE2-48DC-AA69-5E757CFEF1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0DE2B-A7C0-4411-AB76-08C612CF95BD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B59B9-DBE2-48DC-AA69-5E757CFEF1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0DE2B-A7C0-4411-AB76-08C612CF95BD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B59B9-DBE2-48DC-AA69-5E757CFEF1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0DE2B-A7C0-4411-AB76-08C612CF95BD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B59B9-DBE2-48DC-AA69-5E757CFEF1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0DE2B-A7C0-4411-AB76-08C612CF95BD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B59B9-DBE2-48DC-AA69-5E757CFEF1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0DE2B-A7C0-4411-AB76-08C612CF95BD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B59B9-DBE2-48DC-AA69-5E757CFEF1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0DE2B-A7C0-4411-AB76-08C612CF95BD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B59B9-DBE2-48DC-AA69-5E757CFEF1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0DE2B-A7C0-4411-AB76-08C612CF95BD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B59B9-DBE2-48DC-AA69-5E757CFEF1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0DE2B-A7C0-4411-AB76-08C612CF95BD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B59B9-DBE2-48DC-AA69-5E757CFEF18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0DE2B-A7C0-4411-AB76-08C612CF95BD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B59B9-DBE2-48DC-AA69-5E757CFEF18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endParaRPr lang="tr-TR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tr-TR" sz="3600" smtClean="0"/>
          </a:p>
          <a:p>
            <a:pPr algn="ctr" eaLnBrk="1" hangingPunct="1">
              <a:buFont typeface="Wingdings" pitchFamily="2" charset="2"/>
              <a:buNone/>
            </a:pPr>
            <a:endParaRPr lang="tr-TR" sz="3600" smtClean="0"/>
          </a:p>
          <a:p>
            <a:pPr algn="ctr" eaLnBrk="1" hangingPunct="1">
              <a:buFont typeface="Wingdings" pitchFamily="2" charset="2"/>
              <a:buNone/>
            </a:pPr>
            <a:r>
              <a:rPr lang="tr-TR" sz="3600" smtClean="0"/>
              <a:t>REKABET STRATEJİLERİ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900" smtClean="0"/>
              <a:t>Cepheden Saldırıda Uygun Koşullar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1600200"/>
            <a:ext cx="7339012" cy="45354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smtClean="0"/>
              <a:t>Pazarın nispeten homojen yapıda olduğu durumlar</a:t>
            </a:r>
          </a:p>
          <a:p>
            <a:pPr eaLnBrk="1" hangingPunct="1"/>
            <a:r>
              <a:rPr lang="tr-TR" smtClean="0"/>
              <a:t>Marka değerinin  düşük olduğu</a:t>
            </a:r>
          </a:p>
          <a:p>
            <a:pPr eaLnBrk="1" hangingPunct="1"/>
            <a:r>
              <a:rPr lang="tr-TR" smtClean="0"/>
              <a:t>Müşteri sadakatinin zayıf olduğu</a:t>
            </a:r>
          </a:p>
          <a:p>
            <a:pPr eaLnBrk="1" hangingPunct="1"/>
            <a:r>
              <a:rPr lang="tr-TR" smtClean="0"/>
              <a:t>Farklılaştırmanın düşük olduğu </a:t>
            </a:r>
          </a:p>
          <a:p>
            <a:pPr eaLnBrk="1" hangingPunct="1"/>
            <a:r>
              <a:rPr lang="tr-TR" smtClean="0"/>
              <a:t>Saldırılacak rakibin görece olarak fazla gücünün olmadığı</a:t>
            </a:r>
          </a:p>
          <a:p>
            <a:pPr eaLnBrk="1" hangingPunct="1"/>
            <a:r>
              <a:rPr lang="tr-TR" smtClean="0"/>
              <a:t>Saldıran firmanın ise nispeten güçlü kaynaklara sahip olduğu durumlar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548680"/>
            <a:ext cx="7340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900" dirty="0" smtClean="0"/>
              <a:t>Rekabet Bağlamındaki Konumu Açısından Ele Andığında İşletmeler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422525"/>
            <a:ext cx="7339012" cy="3713163"/>
          </a:xfrm>
        </p:spPr>
        <p:txBody>
          <a:bodyPr/>
          <a:lstStyle/>
          <a:p>
            <a:pPr eaLnBrk="1" hangingPunct="1"/>
            <a:r>
              <a:rPr lang="tr-TR" i="1" dirty="0" smtClean="0"/>
              <a:t>pazar lideri (</a:t>
            </a:r>
            <a:r>
              <a:rPr lang="tr-TR" i="1" dirty="0" err="1" smtClean="0"/>
              <a:t>leader</a:t>
            </a:r>
            <a:r>
              <a:rPr lang="tr-TR" i="1" dirty="0" smtClean="0"/>
              <a:t>)</a:t>
            </a:r>
            <a:endParaRPr lang="tr-TR" dirty="0" smtClean="0"/>
          </a:p>
          <a:p>
            <a:pPr eaLnBrk="1" hangingPunct="1"/>
            <a:r>
              <a:rPr lang="tr-TR" i="1" dirty="0" smtClean="0"/>
              <a:t>saldıran (</a:t>
            </a:r>
            <a:r>
              <a:rPr lang="tr-TR" i="1" dirty="0" err="1" smtClean="0"/>
              <a:t>challenger</a:t>
            </a:r>
            <a:r>
              <a:rPr lang="tr-TR" i="1" dirty="0" smtClean="0"/>
              <a:t>)</a:t>
            </a:r>
            <a:r>
              <a:rPr lang="tr-TR" dirty="0" smtClean="0"/>
              <a:t> </a:t>
            </a:r>
          </a:p>
          <a:p>
            <a:pPr eaLnBrk="1" hangingPunct="1"/>
            <a:r>
              <a:rPr lang="tr-TR" i="1" dirty="0" smtClean="0"/>
              <a:t>pazar, takip eden (market </a:t>
            </a:r>
            <a:r>
              <a:rPr lang="tr-TR" i="1" dirty="0" err="1" smtClean="0"/>
              <a:t>follower</a:t>
            </a:r>
            <a:r>
              <a:rPr lang="tr-TR" i="1" dirty="0" smtClean="0"/>
              <a:t>)</a:t>
            </a:r>
            <a:r>
              <a:rPr lang="tr-TR" dirty="0" smtClean="0"/>
              <a:t> </a:t>
            </a:r>
          </a:p>
          <a:p>
            <a:pPr eaLnBrk="1" hangingPunct="1"/>
            <a:r>
              <a:rPr lang="tr-TR" i="1" dirty="0" smtClean="0"/>
              <a:t>niş oyuncular (market </a:t>
            </a:r>
            <a:r>
              <a:rPr lang="tr-TR" i="1" dirty="0" err="1" smtClean="0"/>
              <a:t>nicher</a:t>
            </a:r>
            <a:r>
              <a:rPr lang="tr-TR" i="1" dirty="0" smtClean="0"/>
              <a:t>)</a:t>
            </a:r>
            <a:r>
              <a:rPr lang="tr-TR" dirty="0" smtClean="0"/>
              <a:t>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Saldırı Stratejileri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782888"/>
            <a:ext cx="7339012" cy="3352800"/>
          </a:xfrm>
        </p:spPr>
        <p:txBody>
          <a:bodyPr/>
          <a:lstStyle/>
          <a:p>
            <a:pPr eaLnBrk="1" hangingPunct="1"/>
            <a:r>
              <a:rPr lang="tr-TR" smtClean="0"/>
              <a:t>Daha çok pazar liderine karşı </a:t>
            </a:r>
          </a:p>
          <a:p>
            <a:pPr eaLnBrk="1" hangingPunct="1"/>
            <a:r>
              <a:rPr lang="tr-TR" smtClean="0"/>
              <a:t>Rakipten müşteri koparmaya yönelik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Savunma Stratejileri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495550"/>
            <a:ext cx="7339012" cy="3640138"/>
          </a:xfrm>
        </p:spPr>
        <p:txBody>
          <a:bodyPr/>
          <a:lstStyle/>
          <a:p>
            <a:pPr marL="357188" indent="-357188" eaLnBrk="1" hangingPunct="1"/>
            <a:r>
              <a:rPr lang="tr-TR" smtClean="0"/>
              <a:t>Savunmaya yönelik stratejiler daha çok pazar liderinin veya pazarda konumunu korumaya çalışan firmalar tarafından tercih edilen bir yaklaşımdır</a:t>
            </a:r>
          </a:p>
          <a:p>
            <a:pPr marL="357188" indent="-357188" eaLnBrk="1" hangingPunct="1"/>
            <a:r>
              <a:rPr lang="tr-TR" smtClean="0"/>
              <a:t>Daha çok mevcut konumu korumaya yönelik stratejilerdir </a:t>
            </a:r>
          </a:p>
          <a:p>
            <a:pPr marL="357188" indent="-357188"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900" smtClean="0"/>
              <a:t>Saldırı Stratejisinde Üç Temel Askeri Kural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0300" y="1600200"/>
            <a:ext cx="7556500" cy="4535488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da-DK" dirty="0" smtClean="0"/>
              <a:t>Rakibin gücünden daha üstün bir </a:t>
            </a:r>
            <a:r>
              <a:rPr lang="tr-TR" dirty="0" smtClean="0"/>
              <a:t>güçle</a:t>
            </a:r>
            <a:r>
              <a:rPr lang="da-DK" dirty="0" smtClean="0"/>
              <a:t> kritik an ve kritik yerde yoğunlaşma (güç ilkesi), </a:t>
            </a:r>
            <a:endParaRPr lang="tr-TR" dirty="0" smtClean="0"/>
          </a:p>
          <a:p>
            <a:pPr eaLnBrk="1" hangingPunct="1"/>
            <a:r>
              <a:rPr lang="tr-TR" dirty="0" smtClean="0"/>
              <a:t>R</a:t>
            </a:r>
            <a:r>
              <a:rPr lang="da-DK" dirty="0" smtClean="0"/>
              <a:t>akibin zayıf olduğu yerlere odaklanarak ortaya çikan pazar fırsatlar</a:t>
            </a:r>
            <a:r>
              <a:rPr lang="tr-TR" dirty="0" smtClean="0"/>
              <a:t>ı</a:t>
            </a:r>
            <a:r>
              <a:rPr lang="da-DK" dirty="0" smtClean="0"/>
              <a:t>nı</a:t>
            </a:r>
            <a:r>
              <a:rPr lang="tr-TR" dirty="0" smtClean="0"/>
              <a:t>n</a:t>
            </a:r>
            <a:r>
              <a:rPr lang="da-DK" dirty="0" smtClean="0"/>
              <a:t> değerlendir</a:t>
            </a:r>
            <a:r>
              <a:rPr lang="tr-TR" dirty="0" smtClean="0"/>
              <a:t>ilmesi,</a:t>
            </a:r>
            <a:r>
              <a:rPr lang="da-DK" dirty="0" smtClean="0"/>
              <a:t> düsman üzerinde baskı </a:t>
            </a:r>
            <a:r>
              <a:rPr lang="tr-TR" dirty="0" smtClean="0"/>
              <a:t>kurularak kontrolün ele alınması</a:t>
            </a:r>
            <a:r>
              <a:rPr lang="da-DK" dirty="0" smtClean="0"/>
              <a:t> (saldırgan</a:t>
            </a:r>
            <a:r>
              <a:rPr lang="tr-TR" dirty="0" err="1" smtClean="0"/>
              <a:t>lık</a:t>
            </a:r>
            <a:r>
              <a:rPr lang="da-DK" dirty="0" smtClean="0"/>
              <a:t> ilkesi)</a:t>
            </a:r>
            <a:endParaRPr lang="tr-TR" dirty="0" smtClean="0"/>
          </a:p>
          <a:p>
            <a:pPr eaLnBrk="1" hangingPunct="1"/>
            <a:r>
              <a:rPr lang="tr-TR" dirty="0" smtClean="0"/>
              <a:t>R</a:t>
            </a:r>
            <a:r>
              <a:rPr lang="da-DK" dirty="0" smtClean="0"/>
              <a:t>akibin hiç beklemediği an ve yerden sald</a:t>
            </a:r>
            <a:r>
              <a:rPr lang="tr-TR" dirty="0" smtClean="0"/>
              <a:t>ı</a:t>
            </a:r>
            <a:r>
              <a:rPr lang="da-DK" dirty="0" smtClean="0"/>
              <a:t>r</a:t>
            </a:r>
            <a:r>
              <a:rPr lang="tr-TR" dirty="0" smtClean="0"/>
              <a:t>ı</a:t>
            </a:r>
            <a:r>
              <a:rPr lang="da-DK" dirty="0" smtClean="0"/>
              <a:t>da bulunmak (sürpriz ilkesi)</a:t>
            </a:r>
            <a:r>
              <a:rPr lang="tr-TR" dirty="0" smtClean="0"/>
              <a:t>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900" smtClean="0"/>
              <a:t>Saldırıya Yönelik Stratejilerde Temel İlkeler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566988"/>
            <a:ext cx="7339012" cy="3568700"/>
          </a:xfrm>
        </p:spPr>
        <p:txBody>
          <a:bodyPr/>
          <a:lstStyle/>
          <a:p>
            <a:pPr eaLnBrk="1" hangingPunct="1"/>
            <a:r>
              <a:rPr lang="tr-TR" smtClean="0"/>
              <a:t>Hedef rakibin gücünün anlaşılması</a:t>
            </a:r>
          </a:p>
          <a:p>
            <a:pPr eaLnBrk="1" hangingPunct="1"/>
            <a:r>
              <a:rPr lang="tr-TR" smtClean="0"/>
              <a:t>Hedef rakipte zayıf noktaların belirlenmesi</a:t>
            </a:r>
          </a:p>
          <a:p>
            <a:pPr eaLnBrk="1" hangingPunct="1"/>
            <a:r>
              <a:rPr lang="tr-TR" smtClean="0"/>
              <a:t>Saldırının mümkün olduğunca dar bir bölgeden yapılması</a:t>
            </a:r>
          </a:p>
          <a:p>
            <a:pPr eaLnBrk="1" hangingPunct="1"/>
            <a:r>
              <a:rPr lang="tr-TR" smtClean="0"/>
              <a:t>Saldırının hızla gerçekleştirilmesi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SALDIRI STRATEJİLERİ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566988"/>
            <a:ext cx="7339012" cy="3568700"/>
          </a:xfrm>
        </p:spPr>
        <p:txBody>
          <a:bodyPr/>
          <a:lstStyle/>
          <a:p>
            <a:pPr eaLnBrk="1" hangingPunct="1"/>
            <a:r>
              <a:rPr lang="tr-TR" smtClean="0"/>
              <a:t>Cepheden saldırı, </a:t>
            </a:r>
          </a:p>
          <a:p>
            <a:pPr eaLnBrk="1" hangingPunct="1"/>
            <a:r>
              <a:rPr lang="tr-TR" smtClean="0"/>
              <a:t>Kanattan saldırı</a:t>
            </a:r>
          </a:p>
          <a:p>
            <a:pPr eaLnBrk="1" hangingPunct="1"/>
            <a:r>
              <a:rPr lang="tr-TR" smtClean="0"/>
              <a:t>Kuşatma saldırısı</a:t>
            </a:r>
          </a:p>
          <a:p>
            <a:pPr eaLnBrk="1" hangingPunct="1"/>
            <a:r>
              <a:rPr lang="tr-TR" smtClean="0"/>
              <a:t>Bypass saldırısı</a:t>
            </a:r>
          </a:p>
          <a:p>
            <a:pPr eaLnBrk="1" hangingPunct="1"/>
            <a:r>
              <a:rPr lang="tr-TR" smtClean="0"/>
              <a:t>Gerilla saldırısı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Cepheden Saldırı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1600200"/>
            <a:ext cx="7339012" cy="453548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Nadir gerçekleştirilen saldırılardır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Kafa kafaya saldırıya geçilmesini ifade eder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Saldıran ve saldırıya uğrayan firmalar benzer taktikler ve programlarla mücadele eder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Yüksek maliyet söz konusudur 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Başarı güç üstünlüğüne ve sürekliliğine bağlıdır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Saldıran işletme de kayıpla karşılaşır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Güç üstünlüğü olsa bile rakibin konumunun güçlü olması başarısızlık nedeni olabilir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Yöntemler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495550"/>
            <a:ext cx="7339012" cy="3640138"/>
          </a:xfrm>
        </p:spPr>
        <p:txBody>
          <a:bodyPr/>
          <a:lstStyle/>
          <a:p>
            <a:pPr eaLnBrk="1" hangingPunct="1"/>
            <a:r>
              <a:rPr lang="tr-TR" smtClean="0"/>
              <a:t>Rakibin ürününden daha üstün ürünler sunmak </a:t>
            </a:r>
          </a:p>
          <a:p>
            <a:pPr eaLnBrk="1" hangingPunct="1"/>
            <a:r>
              <a:rPr lang="tr-TR" smtClean="0"/>
              <a:t>Daha düşük fiyatlar sunmak </a:t>
            </a:r>
          </a:p>
          <a:p>
            <a:pPr eaLnBrk="1" hangingPunct="1"/>
            <a:r>
              <a:rPr lang="tr-TR" smtClean="0"/>
              <a:t>Yeni müşteri hizmetleri sunmak </a:t>
            </a:r>
          </a:p>
          <a:p>
            <a:pPr eaLnBrk="1" hangingPunct="1"/>
            <a:r>
              <a:rPr lang="tr-TR" smtClean="0"/>
              <a:t>Ciddi bir yeni üretim kapasitesi kurmak </a:t>
            </a:r>
          </a:p>
          <a:p>
            <a:pPr eaLnBrk="1" hangingPunct="1"/>
            <a:r>
              <a:rPr lang="tr-TR" smtClean="0"/>
              <a:t>Yoğun reklam kampanyalar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Office PowerPoint</Application>
  <PresentationFormat>Ekran Gösterisi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Slayt 1</vt:lpstr>
      <vt:lpstr>Rekabet Bağlamındaki Konumu Açısından Ele Andığında İşletmeler </vt:lpstr>
      <vt:lpstr>Saldırı Stratejileri</vt:lpstr>
      <vt:lpstr>Savunma Stratejileri </vt:lpstr>
      <vt:lpstr>Saldırı Stratejisinde Üç Temel Askeri Kural</vt:lpstr>
      <vt:lpstr>Saldırıya Yönelik Stratejilerde Temel İlkeler</vt:lpstr>
      <vt:lpstr>SALDIRI STRATEJİLERİ</vt:lpstr>
      <vt:lpstr>Cepheden Saldırı</vt:lpstr>
      <vt:lpstr>Yöntemler</vt:lpstr>
      <vt:lpstr>Cepheden Saldırıda Uygun Koşullar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</dc:creator>
  <cp:lastModifiedBy>SENAY SABAH </cp:lastModifiedBy>
  <cp:revision>1</cp:revision>
  <dcterms:created xsi:type="dcterms:W3CDTF">2018-02-12T15:54:23Z</dcterms:created>
  <dcterms:modified xsi:type="dcterms:W3CDTF">2018-02-12T15:54:53Z</dcterms:modified>
</cp:coreProperties>
</file>