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6172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66105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98021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976927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06785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7760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41471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10807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2354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47261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2362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2320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317508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56811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7451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422259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86898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29504654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Unvan 1"/>
          <p:cNvSpPr>
            <a:spLocks noGrp="1"/>
          </p:cNvSpPr>
          <p:nvPr>
            <p:ph type="title"/>
          </p:nvPr>
        </p:nvSpPr>
        <p:spPr/>
        <p:txBody>
          <a:bodyPr/>
          <a:lstStyle/>
          <a:p>
            <a:pPr eaLnBrk="1" hangingPunct="1"/>
            <a:r>
              <a:rPr lang="tr-TR" altLang="tr-TR" b="1" smtClean="0">
                <a:ln>
                  <a:noFill/>
                </a:ln>
              </a:rPr>
              <a:t>Pazarlamanın Özellikleri</a:t>
            </a:r>
            <a:endParaRPr lang="tr-TR" altLang="tr-TR" smtClean="0">
              <a:ln>
                <a:noFill/>
              </a:ln>
            </a:endParaRPr>
          </a:p>
        </p:txBody>
      </p:sp>
      <p:sp>
        <p:nvSpPr>
          <p:cNvPr id="54275" name="İçerik Yer Tutucusu 2"/>
          <p:cNvSpPr>
            <a:spLocks noGrp="1"/>
          </p:cNvSpPr>
          <p:nvPr>
            <p:ph idx="1"/>
          </p:nvPr>
        </p:nvSpPr>
        <p:spPr>
          <a:xfrm>
            <a:off x="685800" y="2557463"/>
            <a:ext cx="10820400" cy="3690937"/>
          </a:xfrm>
        </p:spPr>
        <p:txBody>
          <a:bodyPr/>
          <a:lstStyle/>
          <a:p>
            <a:pPr algn="just" eaLnBrk="1" hangingPunct="1">
              <a:lnSpc>
                <a:spcPct val="80000"/>
              </a:lnSpc>
            </a:pPr>
            <a:r>
              <a:rPr lang="tr-TR" altLang="tr-TR" sz="3600" smtClean="0"/>
              <a:t>Sadece bir ürünün reklamı veya satış faaliyeti olmayıp, daha üretim öncesinde fikir olarak planlanıp geliştirilmesinden başlayarak, fiyatlandırma, tutundurma, dağıtım ve satış sonrası hizmetleri de kapsar.</a:t>
            </a:r>
          </a:p>
          <a:p>
            <a:pPr algn="just" eaLnBrk="1" hangingPunct="1">
              <a:lnSpc>
                <a:spcPct val="80000"/>
              </a:lnSpc>
            </a:pPr>
            <a:r>
              <a:rPr lang="tr-TR" altLang="tr-TR" sz="3600" smtClean="0"/>
              <a:t>Dinamik yapıda sürekli ve sık sık değişebilen bir ortamda yürütülür.</a:t>
            </a:r>
          </a:p>
          <a:p>
            <a:pPr eaLnBrk="1" hangingPunct="1"/>
            <a:endParaRPr lang="tr-TR" altLang="tr-TR" smtClean="0"/>
          </a:p>
        </p:txBody>
      </p:sp>
    </p:spTree>
    <p:extLst>
      <p:ext uri="{BB962C8B-B14F-4D97-AF65-F5344CB8AC3E}">
        <p14:creationId xmlns:p14="http://schemas.microsoft.com/office/powerpoint/2010/main" val="251718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1219200"/>
            <a:ext cx="8229600" cy="80803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Pazarlamanın İşlevleri</a:t>
            </a:r>
          </a:p>
        </p:txBody>
      </p:sp>
      <p:sp>
        <p:nvSpPr>
          <p:cNvPr id="55299" name="Rectangle 3"/>
          <p:cNvSpPr>
            <a:spLocks noGrp="1" noChangeArrowheads="1"/>
          </p:cNvSpPr>
          <p:nvPr>
            <p:ph idx="1"/>
          </p:nvPr>
        </p:nvSpPr>
        <p:spPr>
          <a:xfrm>
            <a:off x="609600" y="2438400"/>
            <a:ext cx="10591800" cy="4114800"/>
          </a:xfrm>
        </p:spPr>
        <p:txBody>
          <a:bodyPr/>
          <a:lstStyle/>
          <a:p>
            <a:pPr eaLnBrk="1" hangingPunct="1">
              <a:lnSpc>
                <a:spcPct val="130000"/>
              </a:lnSpc>
            </a:pPr>
            <a:r>
              <a:rPr lang="tr-TR" altLang="tr-TR" sz="3200" smtClean="0">
                <a:solidFill>
                  <a:srgbClr val="FF0000"/>
                </a:solidFill>
              </a:rPr>
              <a:t>Satın alma-Satma</a:t>
            </a:r>
            <a:r>
              <a:rPr lang="tr-TR" altLang="tr-TR" sz="3200" smtClean="0"/>
              <a:t> (Gereksinimleri belirle-talep yarat)</a:t>
            </a:r>
          </a:p>
          <a:p>
            <a:pPr eaLnBrk="1" hangingPunct="1">
              <a:lnSpc>
                <a:spcPct val="130000"/>
              </a:lnSpc>
            </a:pPr>
            <a:r>
              <a:rPr lang="tr-TR" altLang="tr-TR" sz="3200" smtClean="0">
                <a:solidFill>
                  <a:srgbClr val="FF0000"/>
                </a:solidFill>
              </a:rPr>
              <a:t>Taşıma</a:t>
            </a:r>
            <a:r>
              <a:rPr lang="tr-TR" altLang="tr-TR" sz="3200" smtClean="0"/>
              <a:t> (Pazara ulaştır)</a:t>
            </a:r>
          </a:p>
          <a:p>
            <a:pPr eaLnBrk="1" hangingPunct="1">
              <a:lnSpc>
                <a:spcPct val="130000"/>
              </a:lnSpc>
            </a:pPr>
            <a:r>
              <a:rPr lang="tr-TR" altLang="tr-TR" sz="3200" smtClean="0">
                <a:solidFill>
                  <a:srgbClr val="FF0000"/>
                </a:solidFill>
              </a:rPr>
              <a:t>Depolama </a:t>
            </a:r>
            <a:r>
              <a:rPr lang="tr-TR" altLang="tr-TR" sz="3200" smtClean="0"/>
              <a:t>(Uygun koşullarda muhafaza et)</a:t>
            </a:r>
          </a:p>
          <a:p>
            <a:pPr eaLnBrk="1" hangingPunct="1">
              <a:lnSpc>
                <a:spcPct val="130000"/>
              </a:lnSpc>
            </a:pPr>
            <a:r>
              <a:rPr lang="tr-TR" altLang="tr-TR" sz="3200" smtClean="0">
                <a:solidFill>
                  <a:srgbClr val="FF0000"/>
                </a:solidFill>
              </a:rPr>
              <a:t>Standartlaştırma-Dereceleme</a:t>
            </a:r>
            <a:r>
              <a:rPr lang="tr-TR" altLang="tr-TR" sz="3200" smtClean="0"/>
              <a:t> (Belirlenen ölçülere göre sınıflandır)</a:t>
            </a:r>
          </a:p>
        </p:txBody>
      </p:sp>
    </p:spTree>
    <p:extLst>
      <p:ext uri="{BB962C8B-B14F-4D97-AF65-F5344CB8AC3E}">
        <p14:creationId xmlns:p14="http://schemas.microsoft.com/office/powerpoint/2010/main" val="32131493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İçerik Yer Tutucusu 2"/>
          <p:cNvSpPr>
            <a:spLocks noGrp="1"/>
          </p:cNvSpPr>
          <p:nvPr>
            <p:ph idx="4294967295"/>
          </p:nvPr>
        </p:nvSpPr>
        <p:spPr>
          <a:xfrm>
            <a:off x="685800" y="1295400"/>
            <a:ext cx="10668000" cy="4876800"/>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Çağdaş pazarlamacılar özel durumlar dışında kitlesel pazarlama yerine belirli pazar dilimlerine yönelen stratejileri tavsiye etmektedir. Fakat hedef kitle belirlemeden pazarlama faaliyetlerine başlanmasının da ciddi sorunlara yol açacağını belirtmektedirler. </a:t>
            </a:r>
          </a:p>
          <a:p>
            <a:pPr marL="0" indent="0" algn="just" eaLnBrk="1" fontAlgn="auto" hangingPunct="1">
              <a:buFont typeface="Arial"/>
              <a:buNone/>
              <a:defRPr/>
            </a:pPr>
            <a:r>
              <a:rPr lang="tr-TR" altLang="tr-TR" sz="3200" dirty="0">
                <a:solidFill>
                  <a:schemeClr val="tx1">
                    <a:lumMod val="85000"/>
                    <a:lumOff val="15000"/>
                  </a:schemeClr>
                </a:solidFill>
              </a:rPr>
              <a:t>Hedef kitle belirlenmeden pazarlama faaliyetlerine başlanması zaten kıt olan kaynakların israf edilmesine ve işletme varlığının sona ermesine neden olabilmektedir. </a:t>
            </a:r>
          </a:p>
        </p:txBody>
      </p:sp>
    </p:spTree>
    <p:extLst>
      <p:ext uri="{BB962C8B-B14F-4D97-AF65-F5344CB8AC3E}">
        <p14:creationId xmlns:p14="http://schemas.microsoft.com/office/powerpoint/2010/main" val="172506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İçerik Yer Tutucusu 2"/>
          <p:cNvSpPr>
            <a:spLocks noGrp="1"/>
          </p:cNvSpPr>
          <p:nvPr>
            <p:ph idx="4294967295"/>
          </p:nvPr>
        </p:nvSpPr>
        <p:spPr>
          <a:xfrm>
            <a:off x="762000" y="457200"/>
            <a:ext cx="10515600" cy="5973763"/>
          </a:xfrm>
        </p:spPr>
        <p:txBody>
          <a:bodyPr rtlCol="0">
            <a:normAutofit/>
          </a:bodyPr>
          <a:lstStyle/>
          <a:p>
            <a:pPr marL="0" indent="0" algn="just" eaLnBrk="1" fontAlgn="auto" hangingPunct="1">
              <a:buFont typeface="Arial"/>
              <a:buNone/>
              <a:defRPr/>
            </a:pP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Turizm işletmelerinin faaliyet alanlarına göre farklı hedef kitlere odaklanması hem işletmenin devamlılığı, hem müşterilerinin istek ve ihtiyaçlarının belirlenerek memnun edilmesi hem de turizm </a:t>
            </a:r>
            <a:r>
              <a:rPr lang="tr-TR" altLang="tr-TR" sz="3200" dirty="0" smtClean="0">
                <a:solidFill>
                  <a:schemeClr val="tx1">
                    <a:lumMod val="85000"/>
                    <a:lumOff val="15000"/>
                  </a:schemeClr>
                </a:solidFill>
              </a:rPr>
              <a:t>destinasyonunun </a:t>
            </a:r>
            <a:r>
              <a:rPr lang="tr-TR" altLang="tr-TR" sz="3200" dirty="0">
                <a:solidFill>
                  <a:schemeClr val="tx1">
                    <a:lumMod val="85000"/>
                    <a:lumOff val="15000"/>
                  </a:schemeClr>
                </a:solidFill>
              </a:rPr>
              <a:t>ve bölge halkının geleceği açısından önem teşkil etmektedir. </a:t>
            </a:r>
          </a:p>
          <a:p>
            <a:pPr marL="0" indent="0" algn="just" eaLnBrk="1" fontAlgn="auto" hangingPunct="1">
              <a:buFont typeface="Arial"/>
              <a:buNone/>
              <a:defRPr/>
            </a:pPr>
            <a:r>
              <a:rPr lang="tr-TR" altLang="tr-TR" sz="3200" dirty="0">
                <a:solidFill>
                  <a:schemeClr val="tx1">
                    <a:lumMod val="85000"/>
                    <a:lumOff val="15000"/>
                  </a:schemeClr>
                </a:solidFill>
              </a:rPr>
              <a:t>Tüketici memnuniyeti odaklı hedef kitle oluşturma sürecinin benimsenmesi, sertleşen rekabet ortamında işletmelere önemli bir destek sağlayabilmektedir. Bunun yanı sıra çalışanlar da işletmenin hedef kitlesini oluşturduğu için onların istek ve ihtiyaçlarının göz ardı edilmemesi gerekmektedir. </a:t>
            </a:r>
          </a:p>
          <a:p>
            <a:pPr marL="0" indent="0" algn="just" eaLnBrk="1" fontAlgn="auto" hangingPunct="1">
              <a:buFont typeface="Arial"/>
              <a:buNone/>
              <a:defRPr/>
            </a:pPr>
            <a:endParaRPr lang="tr-TR" altLang="tr-TR" sz="3200" dirty="0">
              <a:solidFill>
                <a:srgbClr val="FF0000"/>
              </a:solidFill>
            </a:endParaRPr>
          </a:p>
          <a:p>
            <a:pPr marL="0" indent="0" algn="just" eaLnBrk="1" fontAlgn="auto" hangingPunct="1">
              <a:buFont typeface="Arial"/>
              <a:buNone/>
              <a:defRPr/>
            </a:pPr>
            <a:endParaRPr lang="tr-TR" altLang="tr-TR" sz="3200" dirty="0">
              <a:solidFill>
                <a:srgbClr val="FF0000"/>
              </a:solidFill>
            </a:endParaRPr>
          </a:p>
        </p:txBody>
      </p:sp>
    </p:spTree>
    <p:extLst>
      <p:ext uri="{BB962C8B-B14F-4D97-AF65-F5344CB8AC3E}">
        <p14:creationId xmlns:p14="http://schemas.microsoft.com/office/powerpoint/2010/main" val="3730709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a:bodyPr>
          <a:lstStyle/>
          <a:p>
            <a:pPr eaLnBrk="1" fontAlgn="auto" hangingPunct="1">
              <a:spcAft>
                <a:spcPts val="0"/>
              </a:spcAft>
              <a:defRPr/>
            </a:pPr>
            <a:r>
              <a:rPr lang="tr-TR" altLang="tr-TR" sz="3200" b="1">
                <a:solidFill>
                  <a:schemeClr val="tx1">
                    <a:lumMod val="85000"/>
                    <a:lumOff val="15000"/>
                  </a:schemeClr>
                </a:solidFill>
                <a:latin typeface="+mn-lt"/>
              </a:rPr>
              <a:t>Coğrafi Bölümlendirme</a:t>
            </a:r>
            <a:r>
              <a:rPr lang="tr-TR" altLang="tr-TR" sz="3200">
                <a:solidFill>
                  <a:schemeClr val="tx1">
                    <a:lumMod val="85000"/>
                    <a:lumOff val="15000"/>
                  </a:schemeClr>
                </a:solidFill>
                <a:latin typeface="+mn-lt"/>
              </a:rPr>
              <a:t> </a:t>
            </a:r>
          </a:p>
        </p:txBody>
      </p:sp>
      <p:sp>
        <p:nvSpPr>
          <p:cNvPr id="31747" name="Rectangle 3"/>
          <p:cNvSpPr>
            <a:spLocks noGrp="1" noChangeArrowheads="1"/>
          </p:cNvSpPr>
          <p:nvPr>
            <p:ph idx="1"/>
          </p:nvPr>
        </p:nvSpPr>
        <p:spPr>
          <a:xfrm>
            <a:off x="1295400" y="2286000"/>
            <a:ext cx="9601200" cy="4114800"/>
          </a:xfrm>
        </p:spPr>
        <p:txBody>
          <a:bodyPr rtlCol="0">
            <a:normAutofit fontScale="85000" lnSpcReduction="20000"/>
          </a:bodyPr>
          <a:lstStyle/>
          <a:p>
            <a:pPr eaLnBrk="1" fontAlgn="auto" hangingPunct="1">
              <a:lnSpc>
                <a:spcPct val="120000"/>
              </a:lnSpc>
              <a:buFont typeface="Arial"/>
              <a:buChar char="•"/>
              <a:defRPr/>
            </a:pPr>
            <a:r>
              <a:rPr lang="tr-TR" altLang="tr-TR" sz="3200" dirty="0">
                <a:solidFill>
                  <a:schemeClr val="tx1">
                    <a:lumMod val="85000"/>
                    <a:lumOff val="15000"/>
                  </a:schemeClr>
                </a:solidFill>
              </a:rPr>
              <a:t>Uluslar</a:t>
            </a:r>
          </a:p>
          <a:p>
            <a:pPr eaLnBrk="1" fontAlgn="auto" hangingPunct="1">
              <a:lnSpc>
                <a:spcPct val="120000"/>
              </a:lnSpc>
              <a:buFont typeface="Arial"/>
              <a:buChar char="•"/>
              <a:defRPr/>
            </a:pPr>
            <a:r>
              <a:rPr lang="tr-TR" altLang="tr-TR" sz="3200" dirty="0">
                <a:solidFill>
                  <a:schemeClr val="tx1">
                    <a:lumMod val="85000"/>
                    <a:lumOff val="15000"/>
                  </a:schemeClr>
                </a:solidFill>
              </a:rPr>
              <a:t>Eyaletler</a:t>
            </a:r>
          </a:p>
          <a:p>
            <a:pPr eaLnBrk="1" fontAlgn="auto" hangingPunct="1">
              <a:lnSpc>
                <a:spcPct val="120000"/>
              </a:lnSpc>
              <a:buFont typeface="Arial"/>
              <a:buChar char="•"/>
              <a:defRPr/>
            </a:pPr>
            <a:r>
              <a:rPr lang="tr-TR" altLang="tr-TR" sz="3200" dirty="0">
                <a:solidFill>
                  <a:schemeClr val="tx1">
                    <a:lumMod val="85000"/>
                    <a:lumOff val="15000"/>
                  </a:schemeClr>
                </a:solidFill>
              </a:rPr>
              <a:t>Bölgeler</a:t>
            </a:r>
          </a:p>
          <a:p>
            <a:pPr eaLnBrk="1" fontAlgn="auto" hangingPunct="1">
              <a:lnSpc>
                <a:spcPct val="120000"/>
              </a:lnSpc>
              <a:buFont typeface="Arial"/>
              <a:buChar char="•"/>
              <a:defRPr/>
            </a:pPr>
            <a:r>
              <a:rPr lang="tr-TR" altLang="tr-TR" sz="3200" dirty="0">
                <a:solidFill>
                  <a:schemeClr val="tx1">
                    <a:lumMod val="85000"/>
                    <a:lumOff val="15000"/>
                  </a:schemeClr>
                </a:solidFill>
              </a:rPr>
              <a:t>Ülkeler </a:t>
            </a:r>
          </a:p>
          <a:p>
            <a:pPr eaLnBrk="1" fontAlgn="auto" hangingPunct="1">
              <a:lnSpc>
                <a:spcPct val="120000"/>
              </a:lnSpc>
              <a:buFont typeface="Arial"/>
              <a:buChar char="•"/>
              <a:defRPr/>
            </a:pPr>
            <a:r>
              <a:rPr lang="tr-TR" altLang="tr-TR" sz="3200" dirty="0">
                <a:solidFill>
                  <a:schemeClr val="tx1">
                    <a:lumMod val="85000"/>
                    <a:lumOff val="15000"/>
                  </a:schemeClr>
                </a:solidFill>
              </a:rPr>
              <a:t>Şehirler</a:t>
            </a:r>
          </a:p>
          <a:p>
            <a:pPr eaLnBrk="1" fontAlgn="auto" hangingPunct="1">
              <a:lnSpc>
                <a:spcPct val="120000"/>
              </a:lnSpc>
              <a:buFont typeface="Arial"/>
              <a:buChar char="•"/>
              <a:defRPr/>
            </a:pPr>
            <a:r>
              <a:rPr lang="tr-TR" altLang="tr-TR" sz="3200" dirty="0">
                <a:solidFill>
                  <a:schemeClr val="tx1">
                    <a:lumMod val="85000"/>
                    <a:lumOff val="15000"/>
                  </a:schemeClr>
                </a:solidFill>
              </a:rPr>
              <a:t>Komşular</a:t>
            </a:r>
          </a:p>
          <a:p>
            <a:pPr eaLnBrk="1" fontAlgn="auto" hangingPunct="1">
              <a:lnSpc>
                <a:spcPct val="120000"/>
              </a:lnSpc>
              <a:buFont typeface="Arial"/>
              <a:buChar char="•"/>
              <a:defRPr/>
            </a:pPr>
            <a:r>
              <a:rPr lang="tr-TR" altLang="tr-TR" sz="3200" dirty="0">
                <a:solidFill>
                  <a:schemeClr val="tx1">
                    <a:lumMod val="85000"/>
                    <a:lumOff val="15000"/>
                  </a:schemeClr>
                </a:solidFill>
              </a:rPr>
              <a:t>İklim </a:t>
            </a:r>
          </a:p>
        </p:txBody>
      </p:sp>
    </p:spTree>
    <p:extLst>
      <p:ext uri="{BB962C8B-B14F-4D97-AF65-F5344CB8AC3E}">
        <p14:creationId xmlns:p14="http://schemas.microsoft.com/office/powerpoint/2010/main" val="135407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95400" y="457200"/>
            <a:ext cx="9601200" cy="1303338"/>
          </a:xfrm>
        </p:spPr>
        <p:txBody>
          <a:bodyPr rtlCol="0">
            <a:normAutofit/>
          </a:bodyPr>
          <a:lstStyle/>
          <a:p>
            <a:pPr eaLnBrk="1" fontAlgn="auto" hangingPunct="1">
              <a:spcAft>
                <a:spcPts val="0"/>
              </a:spcAft>
              <a:defRPr/>
            </a:pPr>
            <a:r>
              <a:rPr lang="en-US" altLang="tr-TR" sz="3200" b="1" dirty="0">
                <a:solidFill>
                  <a:schemeClr val="tx1">
                    <a:lumMod val="85000"/>
                    <a:lumOff val="15000"/>
                  </a:schemeClr>
                </a:solidFill>
                <a:latin typeface="+mn-lt"/>
              </a:rPr>
              <a:t>Demo</a:t>
            </a:r>
            <a:r>
              <a:rPr lang="tr-TR" altLang="tr-TR" sz="3200" b="1" dirty="0">
                <a:solidFill>
                  <a:schemeClr val="tx1">
                    <a:lumMod val="85000"/>
                    <a:lumOff val="15000"/>
                  </a:schemeClr>
                </a:solidFill>
                <a:latin typeface="+mn-lt"/>
              </a:rPr>
              <a:t>grafik Bölümlendirme</a:t>
            </a:r>
          </a:p>
        </p:txBody>
      </p:sp>
      <p:sp>
        <p:nvSpPr>
          <p:cNvPr id="32771" name="Rectangle 3"/>
          <p:cNvSpPr>
            <a:spLocks noGrp="1" noChangeArrowheads="1"/>
          </p:cNvSpPr>
          <p:nvPr>
            <p:ph idx="1"/>
          </p:nvPr>
        </p:nvSpPr>
        <p:spPr>
          <a:xfrm>
            <a:off x="1143000" y="1108075"/>
            <a:ext cx="8229600" cy="4343400"/>
          </a:xfrm>
        </p:spPr>
        <p:txBody>
          <a:bodyPr rtlCol="0">
            <a:noAutofit/>
          </a:bodyPr>
          <a:lstStyle/>
          <a:p>
            <a:pPr eaLnBrk="1" fontAlgn="auto" hangingPunct="1">
              <a:lnSpc>
                <a:spcPct val="120000"/>
              </a:lnSpc>
              <a:buFont typeface="Arial"/>
              <a:buChar char="•"/>
              <a:defRPr/>
            </a:pPr>
            <a:r>
              <a:rPr lang="tr-TR" altLang="tr-TR" sz="2800" dirty="0">
                <a:solidFill>
                  <a:schemeClr val="tx1">
                    <a:lumMod val="85000"/>
                    <a:lumOff val="15000"/>
                  </a:schemeClr>
                </a:solidFill>
              </a:rPr>
              <a:t>Yaş</a:t>
            </a:r>
          </a:p>
          <a:p>
            <a:pPr eaLnBrk="1" fontAlgn="auto" hangingPunct="1">
              <a:lnSpc>
                <a:spcPct val="120000"/>
              </a:lnSpc>
              <a:buFont typeface="Arial"/>
              <a:buChar char="•"/>
              <a:defRPr/>
            </a:pPr>
            <a:r>
              <a:rPr lang="tr-TR" altLang="tr-TR" sz="2800" dirty="0">
                <a:solidFill>
                  <a:schemeClr val="tx1">
                    <a:lumMod val="85000"/>
                    <a:lumOff val="15000"/>
                  </a:schemeClr>
                </a:solidFill>
              </a:rPr>
              <a:t>Cinsiyet</a:t>
            </a:r>
          </a:p>
          <a:p>
            <a:pPr eaLnBrk="1" fontAlgn="auto" hangingPunct="1">
              <a:lnSpc>
                <a:spcPct val="120000"/>
              </a:lnSpc>
              <a:buFont typeface="Arial"/>
              <a:buChar char="•"/>
              <a:defRPr/>
            </a:pPr>
            <a:r>
              <a:rPr lang="tr-TR" altLang="tr-TR" sz="2800" dirty="0">
                <a:solidFill>
                  <a:schemeClr val="tx1">
                    <a:lumMod val="85000"/>
                    <a:lumOff val="15000"/>
                  </a:schemeClr>
                </a:solidFill>
              </a:rPr>
              <a:t>Gelir</a:t>
            </a:r>
          </a:p>
          <a:p>
            <a:pPr eaLnBrk="1" fontAlgn="auto" hangingPunct="1">
              <a:lnSpc>
                <a:spcPct val="120000"/>
              </a:lnSpc>
              <a:buFont typeface="Arial"/>
              <a:buChar char="•"/>
              <a:defRPr/>
            </a:pPr>
            <a:r>
              <a:rPr lang="tr-TR" altLang="tr-TR" sz="2800" dirty="0">
                <a:solidFill>
                  <a:schemeClr val="tx1">
                    <a:lumMod val="85000"/>
                    <a:lumOff val="15000"/>
                  </a:schemeClr>
                </a:solidFill>
              </a:rPr>
              <a:t>Meslek</a:t>
            </a:r>
          </a:p>
          <a:p>
            <a:pPr eaLnBrk="1" fontAlgn="auto" hangingPunct="1">
              <a:lnSpc>
                <a:spcPct val="120000"/>
              </a:lnSpc>
              <a:buFont typeface="Arial"/>
              <a:buChar char="•"/>
              <a:defRPr/>
            </a:pPr>
            <a:r>
              <a:rPr lang="tr-TR" altLang="tr-TR" sz="2800" dirty="0">
                <a:solidFill>
                  <a:schemeClr val="tx1">
                    <a:lumMod val="85000"/>
                    <a:lumOff val="15000"/>
                  </a:schemeClr>
                </a:solidFill>
              </a:rPr>
              <a:t>Milliyet</a:t>
            </a:r>
          </a:p>
          <a:p>
            <a:pPr eaLnBrk="1" fontAlgn="auto" hangingPunct="1">
              <a:lnSpc>
                <a:spcPct val="120000"/>
              </a:lnSpc>
              <a:buFont typeface="Arial"/>
              <a:buChar char="•"/>
              <a:defRPr/>
            </a:pPr>
            <a:r>
              <a:rPr lang="tr-TR" altLang="tr-TR" sz="2800" dirty="0">
                <a:solidFill>
                  <a:schemeClr val="tx1">
                    <a:lumMod val="85000"/>
                    <a:lumOff val="15000"/>
                  </a:schemeClr>
                </a:solidFill>
              </a:rPr>
              <a:t>Eğitim</a:t>
            </a:r>
          </a:p>
          <a:p>
            <a:pPr eaLnBrk="1" fontAlgn="auto" hangingPunct="1">
              <a:lnSpc>
                <a:spcPct val="120000"/>
              </a:lnSpc>
              <a:buFont typeface="Arial"/>
              <a:buChar char="•"/>
              <a:defRPr/>
            </a:pPr>
            <a:r>
              <a:rPr lang="tr-TR" altLang="tr-TR" sz="2800" dirty="0">
                <a:solidFill>
                  <a:schemeClr val="tx1">
                    <a:lumMod val="85000"/>
                    <a:lumOff val="15000"/>
                  </a:schemeClr>
                </a:solidFill>
              </a:rPr>
              <a:t>Medeni durum</a:t>
            </a:r>
          </a:p>
          <a:p>
            <a:pPr eaLnBrk="1" fontAlgn="auto" hangingPunct="1">
              <a:lnSpc>
                <a:spcPct val="120000"/>
              </a:lnSpc>
              <a:buFont typeface="Arial"/>
              <a:buChar char="•"/>
              <a:defRPr/>
            </a:pPr>
            <a:r>
              <a:rPr lang="tr-TR" altLang="tr-TR" sz="2800" dirty="0">
                <a:solidFill>
                  <a:schemeClr val="tx1">
                    <a:lumMod val="85000"/>
                    <a:lumOff val="15000"/>
                  </a:schemeClr>
                </a:solidFill>
              </a:rPr>
              <a:t>Aile büyüklüğü</a:t>
            </a:r>
          </a:p>
        </p:txBody>
      </p:sp>
    </p:spTree>
    <p:extLst>
      <p:ext uri="{BB962C8B-B14F-4D97-AF65-F5344CB8AC3E}">
        <p14:creationId xmlns:p14="http://schemas.microsoft.com/office/powerpoint/2010/main" val="4083396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1600" y="457200"/>
            <a:ext cx="9601200" cy="1303338"/>
          </a:xfrm>
        </p:spPr>
        <p:txBody>
          <a:bodyPr rtlCol="0">
            <a:normAutofit/>
          </a:bodyPr>
          <a:lstStyle/>
          <a:p>
            <a:pPr eaLnBrk="1" fontAlgn="auto" hangingPunct="1">
              <a:spcAft>
                <a:spcPts val="0"/>
              </a:spcAft>
              <a:defRPr/>
            </a:pPr>
            <a:r>
              <a:rPr lang="en-US" altLang="tr-TR" sz="3200" b="1">
                <a:solidFill>
                  <a:schemeClr val="tx1">
                    <a:lumMod val="85000"/>
                    <a:lumOff val="15000"/>
                  </a:schemeClr>
                </a:solidFill>
                <a:latin typeface="+mn-lt"/>
              </a:rPr>
              <a:t>P</a:t>
            </a:r>
            <a:r>
              <a:rPr lang="tr-TR" altLang="tr-TR" sz="3200" b="1">
                <a:solidFill>
                  <a:schemeClr val="tx1">
                    <a:lumMod val="85000"/>
                    <a:lumOff val="15000"/>
                  </a:schemeClr>
                </a:solidFill>
                <a:latin typeface="+mn-lt"/>
              </a:rPr>
              <a:t>sikojik Bölümlendirme</a:t>
            </a:r>
          </a:p>
        </p:txBody>
      </p:sp>
      <p:sp>
        <p:nvSpPr>
          <p:cNvPr id="33795" name="Rectangle 3"/>
          <p:cNvSpPr>
            <a:spLocks noGrp="1" noChangeArrowheads="1"/>
          </p:cNvSpPr>
          <p:nvPr>
            <p:ph idx="1"/>
          </p:nvPr>
        </p:nvSpPr>
        <p:spPr>
          <a:xfrm>
            <a:off x="762000" y="1677988"/>
            <a:ext cx="8229600" cy="4038600"/>
          </a:xfrm>
        </p:spPr>
        <p:txBody>
          <a:bodyPr rtlCol="0">
            <a:noAutofit/>
          </a:bodyPr>
          <a:lstStyle/>
          <a:p>
            <a:pPr eaLnBrk="1" fontAlgn="auto" hangingPunct="1">
              <a:lnSpc>
                <a:spcPct val="120000"/>
              </a:lnSpc>
              <a:buFont typeface="Arial"/>
              <a:buChar char="•"/>
              <a:defRPr/>
            </a:pPr>
            <a:r>
              <a:rPr lang="tr-TR" altLang="tr-TR" sz="2800" dirty="0">
                <a:solidFill>
                  <a:schemeClr val="tx1">
                    <a:lumMod val="85000"/>
                    <a:lumOff val="15000"/>
                  </a:schemeClr>
                </a:solidFill>
              </a:rPr>
              <a:t>Kişilik Özellikleri</a:t>
            </a:r>
          </a:p>
          <a:p>
            <a:pPr eaLnBrk="1" fontAlgn="auto" hangingPunct="1">
              <a:lnSpc>
                <a:spcPct val="120000"/>
              </a:lnSpc>
              <a:buFont typeface="Arial"/>
              <a:buChar char="•"/>
              <a:defRPr/>
            </a:pPr>
            <a:r>
              <a:rPr lang="tr-TR" altLang="tr-TR" sz="2800" dirty="0">
                <a:solidFill>
                  <a:schemeClr val="tx1">
                    <a:lumMod val="85000"/>
                    <a:lumOff val="15000"/>
                  </a:schemeClr>
                </a:solidFill>
              </a:rPr>
              <a:t>İlgi Alanları</a:t>
            </a:r>
          </a:p>
          <a:p>
            <a:pPr eaLnBrk="1" fontAlgn="auto" hangingPunct="1">
              <a:lnSpc>
                <a:spcPct val="120000"/>
              </a:lnSpc>
              <a:buFont typeface="Arial"/>
              <a:buChar char="•"/>
              <a:defRPr/>
            </a:pPr>
            <a:r>
              <a:rPr lang="tr-TR" altLang="tr-TR" sz="2800" dirty="0">
                <a:solidFill>
                  <a:schemeClr val="tx1">
                    <a:lumMod val="85000"/>
                    <a:lumOff val="15000"/>
                  </a:schemeClr>
                </a:solidFill>
              </a:rPr>
              <a:t>Yaşam tarzı</a:t>
            </a:r>
          </a:p>
          <a:p>
            <a:pPr eaLnBrk="1" fontAlgn="auto" hangingPunct="1">
              <a:lnSpc>
                <a:spcPct val="120000"/>
              </a:lnSpc>
              <a:buFont typeface="Arial"/>
              <a:buChar char="•"/>
              <a:defRPr/>
            </a:pPr>
            <a:r>
              <a:rPr lang="tr-TR" altLang="tr-TR" sz="2800" dirty="0">
                <a:solidFill>
                  <a:schemeClr val="tx1">
                    <a:lumMod val="85000"/>
                    <a:lumOff val="15000"/>
                  </a:schemeClr>
                </a:solidFill>
              </a:rPr>
              <a:t>Düşünce yapısı</a:t>
            </a:r>
          </a:p>
          <a:p>
            <a:pPr eaLnBrk="1" fontAlgn="auto" hangingPunct="1">
              <a:lnSpc>
                <a:spcPct val="120000"/>
              </a:lnSpc>
              <a:buFont typeface="Arial"/>
              <a:buChar char="•"/>
              <a:defRPr/>
            </a:pPr>
            <a:r>
              <a:rPr lang="tr-TR" altLang="tr-TR" sz="2800" dirty="0">
                <a:solidFill>
                  <a:schemeClr val="tx1">
                    <a:lumMod val="85000"/>
                    <a:lumOff val="15000"/>
                  </a:schemeClr>
                </a:solidFill>
              </a:rPr>
              <a:t>İnanç</a:t>
            </a:r>
          </a:p>
          <a:p>
            <a:pPr eaLnBrk="1" fontAlgn="auto" hangingPunct="1">
              <a:lnSpc>
                <a:spcPct val="120000"/>
              </a:lnSpc>
              <a:buFont typeface="Arial"/>
              <a:buChar char="•"/>
              <a:defRPr/>
            </a:pPr>
            <a:r>
              <a:rPr lang="tr-TR" altLang="tr-TR" sz="2800" dirty="0">
                <a:solidFill>
                  <a:schemeClr val="tx1">
                    <a:lumMod val="85000"/>
                    <a:lumOff val="15000"/>
                  </a:schemeClr>
                </a:solidFill>
              </a:rPr>
              <a:t>Değerler</a:t>
            </a:r>
          </a:p>
          <a:p>
            <a:pPr eaLnBrk="1" fontAlgn="auto" hangingPunct="1">
              <a:lnSpc>
                <a:spcPct val="120000"/>
              </a:lnSpc>
              <a:buFont typeface="Arial"/>
              <a:buChar char="•"/>
              <a:defRPr/>
            </a:pPr>
            <a:r>
              <a:rPr lang="tr-TR" altLang="tr-TR" sz="2800" dirty="0">
                <a:solidFill>
                  <a:schemeClr val="tx1">
                    <a:lumMod val="85000"/>
                    <a:lumOff val="15000"/>
                  </a:schemeClr>
                </a:solidFill>
              </a:rPr>
              <a:t>Aktivitelere Katılma </a:t>
            </a:r>
          </a:p>
        </p:txBody>
      </p:sp>
    </p:spTree>
    <p:extLst>
      <p:ext uri="{BB962C8B-B14F-4D97-AF65-F5344CB8AC3E}">
        <p14:creationId xmlns:p14="http://schemas.microsoft.com/office/powerpoint/2010/main" val="198757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525463"/>
            <a:ext cx="9601200" cy="1303337"/>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Davranışsal Bölümlendirme</a:t>
            </a:r>
          </a:p>
        </p:txBody>
      </p:sp>
      <p:sp>
        <p:nvSpPr>
          <p:cNvPr id="34819" name="Rectangle 3"/>
          <p:cNvSpPr>
            <a:spLocks noGrp="1" noChangeArrowheads="1"/>
          </p:cNvSpPr>
          <p:nvPr>
            <p:ph idx="1"/>
          </p:nvPr>
        </p:nvSpPr>
        <p:spPr>
          <a:xfrm>
            <a:off x="990600" y="1676400"/>
            <a:ext cx="9601200" cy="3317875"/>
          </a:xfrm>
        </p:spPr>
        <p:txBody>
          <a:bodyPr rtlCol="0">
            <a:noAutofit/>
          </a:bodyPr>
          <a:lstStyle/>
          <a:p>
            <a:pPr eaLnBrk="1" fontAlgn="auto" hangingPunct="1">
              <a:lnSpc>
                <a:spcPct val="120000"/>
              </a:lnSpc>
              <a:buFont typeface="Arial"/>
              <a:buChar char="•"/>
              <a:defRPr/>
            </a:pPr>
            <a:r>
              <a:rPr lang="tr-TR" altLang="tr-TR" sz="3200" dirty="0">
                <a:solidFill>
                  <a:schemeClr val="tx1">
                    <a:lumMod val="85000"/>
                    <a:lumOff val="15000"/>
                  </a:schemeClr>
                </a:solidFill>
              </a:rPr>
              <a:t>Beslenme ve Sağlık Durumlarına Göre </a:t>
            </a:r>
          </a:p>
          <a:p>
            <a:pPr eaLnBrk="1" fontAlgn="auto" hangingPunct="1">
              <a:lnSpc>
                <a:spcPct val="120000"/>
              </a:lnSpc>
              <a:buFont typeface="Arial"/>
              <a:buChar char="•"/>
              <a:defRPr/>
            </a:pPr>
            <a:r>
              <a:rPr lang="tr-TR" altLang="tr-TR" sz="3200" dirty="0" smtClean="0">
                <a:solidFill>
                  <a:schemeClr val="tx1">
                    <a:lumMod val="85000"/>
                    <a:lumOff val="15000"/>
                  </a:schemeClr>
                </a:solidFill>
              </a:rPr>
              <a:t>Satın </a:t>
            </a:r>
            <a:r>
              <a:rPr lang="tr-TR" altLang="tr-TR" sz="3200" dirty="0">
                <a:solidFill>
                  <a:schemeClr val="tx1">
                    <a:lumMod val="85000"/>
                    <a:lumOff val="15000"/>
                  </a:schemeClr>
                </a:solidFill>
              </a:rPr>
              <a:t>Alma Davranışına Göre </a:t>
            </a:r>
          </a:p>
          <a:p>
            <a:pPr eaLnBrk="1" fontAlgn="auto" hangingPunct="1">
              <a:lnSpc>
                <a:spcPct val="120000"/>
              </a:lnSpc>
              <a:buFont typeface="Arial"/>
              <a:buChar char="•"/>
              <a:defRPr/>
            </a:pPr>
            <a:r>
              <a:rPr lang="tr-TR" altLang="tr-TR" sz="3200" dirty="0">
                <a:solidFill>
                  <a:schemeClr val="tx1">
                    <a:lumMod val="85000"/>
                    <a:lumOff val="15000"/>
                  </a:schemeClr>
                </a:solidFill>
              </a:rPr>
              <a:t>Satın Alma Dönemine Göre </a:t>
            </a:r>
          </a:p>
          <a:p>
            <a:pPr eaLnBrk="1" fontAlgn="auto" hangingPunct="1">
              <a:lnSpc>
                <a:spcPct val="120000"/>
              </a:lnSpc>
              <a:buFont typeface="Arial"/>
              <a:buChar char="•"/>
              <a:defRPr/>
            </a:pPr>
            <a:r>
              <a:rPr lang="tr-TR" altLang="tr-TR" sz="3200" dirty="0">
                <a:solidFill>
                  <a:schemeClr val="tx1">
                    <a:lumMod val="85000"/>
                    <a:lumOff val="15000"/>
                  </a:schemeClr>
                </a:solidFill>
              </a:rPr>
              <a:t>Turizme Katılma Amacına Göre </a:t>
            </a:r>
          </a:p>
          <a:p>
            <a:pPr eaLnBrk="1" fontAlgn="auto" hangingPunct="1">
              <a:lnSpc>
                <a:spcPct val="120000"/>
              </a:lnSpc>
              <a:buFont typeface="Arial"/>
              <a:buChar char="•"/>
              <a:defRPr/>
            </a:pPr>
            <a:r>
              <a:rPr lang="tr-TR" altLang="tr-TR" sz="3200" dirty="0">
                <a:solidFill>
                  <a:schemeClr val="tx1">
                    <a:lumMod val="85000"/>
                    <a:lumOff val="15000"/>
                  </a:schemeClr>
                </a:solidFill>
              </a:rPr>
              <a:t>Motivasyon Temeline Göre </a:t>
            </a:r>
          </a:p>
          <a:p>
            <a:pPr eaLnBrk="1" fontAlgn="auto" hangingPunct="1">
              <a:lnSpc>
                <a:spcPct val="120000"/>
              </a:lnSpc>
              <a:buFont typeface="Arial"/>
              <a:buChar char="•"/>
              <a:defRPr/>
            </a:pPr>
            <a:r>
              <a:rPr lang="tr-TR" altLang="tr-TR" sz="3200" dirty="0">
                <a:solidFill>
                  <a:schemeClr val="tx1">
                    <a:lumMod val="85000"/>
                    <a:lumOff val="15000"/>
                  </a:schemeClr>
                </a:solidFill>
              </a:rPr>
              <a:t>Bilgi Arama Temeline Göre</a:t>
            </a:r>
          </a:p>
        </p:txBody>
      </p:sp>
    </p:spTree>
    <p:extLst>
      <p:ext uri="{BB962C8B-B14F-4D97-AF65-F5344CB8AC3E}">
        <p14:creationId xmlns:p14="http://schemas.microsoft.com/office/powerpoint/2010/main" val="2675102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981200" y="1066800"/>
            <a:ext cx="8686800" cy="5181600"/>
          </a:xfrm>
        </p:spPr>
        <p:txBody>
          <a:bodyPr rtlCol="0">
            <a:normAutofit/>
          </a:bodyPr>
          <a:lstStyle/>
          <a:p>
            <a:pPr marL="0" indent="0" algn="ctr" eaLnBrk="1" fontAlgn="auto" hangingPunct="1">
              <a:buFont typeface="Arial"/>
              <a:buNone/>
              <a:defRPr/>
            </a:pPr>
            <a:r>
              <a:rPr lang="tr-TR" altLang="tr-TR" sz="4300" dirty="0">
                <a:solidFill>
                  <a:srgbClr val="FF0000"/>
                </a:solidFill>
              </a:rPr>
              <a:t>Hizmet </a:t>
            </a:r>
            <a:r>
              <a:rPr lang="tr-TR" altLang="tr-TR" sz="4300" dirty="0" smtClean="0">
                <a:solidFill>
                  <a:srgbClr val="FF0000"/>
                </a:solidFill>
              </a:rPr>
              <a:t>Pazarlaması</a:t>
            </a:r>
            <a:r>
              <a:rPr lang="tr-TR" altLang="tr-TR" sz="4300" dirty="0" smtClean="0">
                <a:solidFill>
                  <a:schemeClr val="tx1">
                    <a:lumMod val="85000"/>
                    <a:lumOff val="15000"/>
                  </a:schemeClr>
                </a:solidFill>
              </a:rPr>
              <a:t> </a:t>
            </a:r>
          </a:p>
          <a:p>
            <a:pPr algn="just" eaLnBrk="1" fontAlgn="auto" hangingPunct="1">
              <a:buFont typeface="Arial"/>
              <a:buChar char="•"/>
              <a:defRPr/>
            </a:pPr>
            <a:endParaRPr lang="tr-TR" altLang="tr-TR" sz="3200" dirty="0">
              <a:solidFill>
                <a:schemeClr val="tx1">
                  <a:lumMod val="85000"/>
                  <a:lumOff val="15000"/>
                </a:schemeClr>
              </a:solidFill>
            </a:endParaRPr>
          </a:p>
          <a:p>
            <a:pPr marL="0" indent="0" algn="just" eaLnBrk="1" fontAlgn="auto" hangingPunct="1">
              <a:buFont typeface="Arial"/>
              <a:buNone/>
              <a:defRPr/>
            </a:pPr>
            <a:endParaRPr lang="tr-TR" altLang="tr-TR" sz="3200" dirty="0">
              <a:solidFill>
                <a:schemeClr val="tx1">
                  <a:lumMod val="85000"/>
                  <a:lumOff val="15000"/>
                </a:schemeClr>
              </a:solidFill>
            </a:endParaRPr>
          </a:p>
          <a:p>
            <a:pPr algn="just" eaLnBrk="1" fontAlgn="auto" hangingPunct="1">
              <a:buFont typeface="Arial"/>
              <a:buChar char="•"/>
              <a:defRPr/>
            </a:pPr>
            <a:r>
              <a:rPr lang="tr-TR" altLang="tr-TR" sz="4000" dirty="0">
                <a:solidFill>
                  <a:schemeClr val="tx1">
                    <a:lumMod val="85000"/>
                    <a:lumOff val="15000"/>
                  </a:schemeClr>
                </a:solidFill>
              </a:rPr>
              <a:t>H</a:t>
            </a:r>
            <a:r>
              <a:rPr lang="tr-TR" altLang="tr-TR" sz="4000" dirty="0" smtClean="0">
                <a:solidFill>
                  <a:schemeClr val="tx1">
                    <a:lumMod val="85000"/>
                    <a:lumOff val="15000"/>
                  </a:schemeClr>
                </a:solidFill>
              </a:rPr>
              <a:t>izmetlerin tüketicilere </a:t>
            </a:r>
            <a:r>
              <a:rPr lang="tr-TR" altLang="tr-TR" sz="4000" dirty="0">
                <a:solidFill>
                  <a:schemeClr val="tx1">
                    <a:lumMod val="85000"/>
                    <a:lumOff val="15000"/>
                  </a:schemeClr>
                </a:solidFill>
              </a:rPr>
              <a:t>ulaştırılması ile ilgili faaliyetler bütününe verilen isim olarak tanımlanmaktadır. </a:t>
            </a:r>
          </a:p>
        </p:txBody>
      </p:sp>
    </p:spTree>
    <p:extLst>
      <p:ext uri="{BB962C8B-B14F-4D97-AF65-F5344CB8AC3E}">
        <p14:creationId xmlns:p14="http://schemas.microsoft.com/office/powerpoint/2010/main" val="34525038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14500" y="990600"/>
            <a:ext cx="8229600" cy="1143000"/>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Pazarlamanın Özellikleri</a:t>
            </a:r>
          </a:p>
        </p:txBody>
      </p:sp>
      <p:sp>
        <p:nvSpPr>
          <p:cNvPr id="53251" name="Rectangle 3"/>
          <p:cNvSpPr>
            <a:spLocks noGrp="1" noChangeArrowheads="1"/>
          </p:cNvSpPr>
          <p:nvPr>
            <p:ph idx="1"/>
          </p:nvPr>
        </p:nvSpPr>
        <p:spPr>
          <a:xfrm>
            <a:off x="609600" y="2514600"/>
            <a:ext cx="10439400" cy="3657600"/>
          </a:xfrm>
        </p:spPr>
        <p:txBody>
          <a:bodyPr/>
          <a:lstStyle/>
          <a:p>
            <a:pPr algn="just" eaLnBrk="1" hangingPunct="1">
              <a:lnSpc>
                <a:spcPct val="80000"/>
              </a:lnSpc>
            </a:pPr>
            <a:endParaRPr lang="tr-TR" altLang="tr-TR" sz="3600" smtClean="0"/>
          </a:p>
          <a:p>
            <a:pPr algn="just" eaLnBrk="1" hangingPunct="1">
              <a:lnSpc>
                <a:spcPct val="80000"/>
              </a:lnSpc>
            </a:pPr>
            <a:r>
              <a:rPr lang="tr-TR" altLang="tr-TR" sz="3600" smtClean="0"/>
              <a:t>Pazarlama, oldukça çok ve çeşitli faaliyetler bütünü veya sistemidir.</a:t>
            </a:r>
          </a:p>
          <a:p>
            <a:pPr algn="just" eaLnBrk="1" hangingPunct="1">
              <a:lnSpc>
                <a:spcPct val="80000"/>
              </a:lnSpc>
            </a:pPr>
            <a:r>
              <a:rPr lang="tr-TR" altLang="tr-TR" sz="3600" smtClean="0"/>
              <a:t>İnsan ihtiyaçlarını karşılayıcı bir mübadele faaliyetidir.</a:t>
            </a:r>
          </a:p>
          <a:p>
            <a:pPr algn="just" eaLnBrk="1" hangingPunct="1">
              <a:lnSpc>
                <a:spcPct val="80000"/>
              </a:lnSpc>
            </a:pPr>
            <a:r>
              <a:rPr lang="tr-TR" altLang="tr-TR" sz="3600" smtClean="0"/>
              <a:t>Mallar, hizmetler ve fikirlerle ilgilidir.</a:t>
            </a:r>
          </a:p>
          <a:p>
            <a:pPr algn="just" eaLnBrk="1" hangingPunct="1">
              <a:lnSpc>
                <a:spcPct val="80000"/>
              </a:lnSpc>
            </a:pPr>
            <a:endParaRPr lang="tr-TR" altLang="tr-TR" sz="3200" smtClean="0"/>
          </a:p>
          <a:p>
            <a:pPr eaLnBrk="1" hangingPunct="1">
              <a:lnSpc>
                <a:spcPct val="80000"/>
              </a:lnSpc>
            </a:pPr>
            <a:endParaRPr lang="tr-TR" altLang="tr-TR" sz="3200" smtClean="0"/>
          </a:p>
        </p:txBody>
      </p:sp>
    </p:spTree>
    <p:extLst>
      <p:ext uri="{BB962C8B-B14F-4D97-AF65-F5344CB8AC3E}">
        <p14:creationId xmlns:p14="http://schemas.microsoft.com/office/powerpoint/2010/main" val="3383078181"/>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301</Words>
  <Application>Microsoft Office PowerPoint</Application>
  <PresentationFormat>Geniş ekran</PresentationFormat>
  <Paragraphs>56</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PowerPoint Sunusu</vt:lpstr>
      <vt:lpstr>PowerPoint Sunusu</vt:lpstr>
      <vt:lpstr>Coğrafi Bölümlendirme </vt:lpstr>
      <vt:lpstr>Demografik Bölümlendirme</vt:lpstr>
      <vt:lpstr>Psikojik Bölümlendirme</vt:lpstr>
      <vt:lpstr>Davranışsal Bölümlendirme</vt:lpstr>
      <vt:lpstr>PowerPoint Sunusu</vt:lpstr>
      <vt:lpstr>Pazarlamanın Özellikleri</vt:lpstr>
      <vt:lpstr>Pazarlamanın Özellikleri</vt:lpstr>
      <vt:lpstr>Pazarlamanın İşlevleri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4</cp:revision>
  <dcterms:created xsi:type="dcterms:W3CDTF">2017-10-29T15:49:52Z</dcterms:created>
  <dcterms:modified xsi:type="dcterms:W3CDTF">2017-10-29T15:52:34Z</dcterms:modified>
</cp:coreProperties>
</file>