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
  </p:notesMasterIdLst>
  <p:sldIdLst>
    <p:sldId id="268" r:id="rId2"/>
    <p:sldId id="269" r:id="rId3"/>
    <p:sldId id="270" r:id="rId4"/>
    <p:sldId id="272" r:id="rId5"/>
    <p:sldId id="258" r:id="rId6"/>
    <p:sldId id="273" r:id="rId7"/>
    <p:sldId id="274" r:id="rId8"/>
    <p:sldId id="275" r:id="rId9"/>
    <p:sldId id="276" r:id="rId10"/>
    <p:sldId id="277" r:id="rId11"/>
    <p:sldId id="278" r:id="rId12"/>
    <p:sldId id="279" r:id="rId13"/>
    <p:sldId id="280" r:id="rId14"/>
    <p:sldId id="281"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snapToGrid="0">
      <p:cViewPr varScale="1">
        <p:scale>
          <a:sx n="106" d="100"/>
          <a:sy n="106" d="100"/>
        </p:scale>
        <p:origin x="79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1E6163-70C7-42DF-A881-FA002391ED6B}" type="doc">
      <dgm:prSet loTypeId="urn:microsoft.com/office/officeart/2005/8/layout/cycle6" loCatId="relationship" qsTypeId="urn:microsoft.com/office/officeart/2009/2/quickstyle/3d8" qsCatId="3D" csTypeId="urn:microsoft.com/office/officeart/2005/8/colors/accent0_2" csCatId="mainScheme" phldr="1"/>
      <dgm:spPr/>
      <dgm:t>
        <a:bodyPr/>
        <a:lstStyle/>
        <a:p>
          <a:endParaRPr lang="tr-TR"/>
        </a:p>
      </dgm:t>
    </dgm:pt>
    <dgm:pt modelId="{C4D3677B-F6AB-435F-B5F8-377CF8DD1908}">
      <dgm:prSet phldrT="[Metin]"/>
      <dgm:spPr/>
      <dgm:t>
        <a:bodyPr/>
        <a:lstStyle/>
        <a:p>
          <a:r>
            <a:rPr lang="tr-TR" dirty="0"/>
            <a:t>Fiziksel</a:t>
          </a:r>
        </a:p>
      </dgm:t>
    </dgm:pt>
    <dgm:pt modelId="{02CD235C-7BC2-4E84-B250-F77CA11D6C44}" type="sibTrans" cxnId="{192C9678-0510-4CD4-864C-9CCF79FE483F}">
      <dgm:prSet/>
      <dgm:spPr/>
      <dgm:t>
        <a:bodyPr/>
        <a:lstStyle/>
        <a:p>
          <a:endParaRPr lang="tr-TR"/>
        </a:p>
      </dgm:t>
    </dgm:pt>
    <dgm:pt modelId="{6754CD6E-EA50-4DC6-895C-0B4CF3E0BC3C}" type="parTrans" cxnId="{192C9678-0510-4CD4-864C-9CCF79FE483F}">
      <dgm:prSet/>
      <dgm:spPr/>
      <dgm:t>
        <a:bodyPr/>
        <a:lstStyle/>
        <a:p>
          <a:endParaRPr lang="tr-TR"/>
        </a:p>
      </dgm:t>
    </dgm:pt>
    <dgm:pt modelId="{F3BF10A3-3AAC-48A9-8EED-C02DDA6D7D28}">
      <dgm:prSet phldrT="[Metin]"/>
      <dgm:spPr/>
      <dgm:t>
        <a:bodyPr/>
        <a:lstStyle/>
        <a:p>
          <a:r>
            <a:rPr lang="tr-TR" dirty="0"/>
            <a:t>Dil</a:t>
          </a:r>
        </a:p>
      </dgm:t>
    </dgm:pt>
    <dgm:pt modelId="{3FA0116C-8329-4220-838B-477478141D76}" type="sibTrans" cxnId="{CEA28174-A018-4FFC-AADF-23F28A411B3F}">
      <dgm:prSet/>
      <dgm:spPr/>
      <dgm:t>
        <a:bodyPr/>
        <a:lstStyle/>
        <a:p>
          <a:endParaRPr lang="tr-TR"/>
        </a:p>
      </dgm:t>
    </dgm:pt>
    <dgm:pt modelId="{340B0A82-5D2F-49DA-B8B7-9C02D1841E7D}" type="parTrans" cxnId="{CEA28174-A018-4FFC-AADF-23F28A411B3F}">
      <dgm:prSet/>
      <dgm:spPr/>
      <dgm:t>
        <a:bodyPr/>
        <a:lstStyle/>
        <a:p>
          <a:endParaRPr lang="tr-TR"/>
        </a:p>
      </dgm:t>
    </dgm:pt>
    <dgm:pt modelId="{7D90E8F7-6F85-489A-B774-3D338988B3AE}">
      <dgm:prSet phldrT="[Metin]"/>
      <dgm:spPr/>
      <dgm:t>
        <a:bodyPr/>
        <a:lstStyle/>
        <a:p>
          <a:r>
            <a:rPr lang="tr-TR" dirty="0"/>
            <a:t>Duygusal</a:t>
          </a:r>
        </a:p>
      </dgm:t>
    </dgm:pt>
    <dgm:pt modelId="{9FBEDC22-D6E2-4634-B4A7-8FEB48B09BF5}" type="sibTrans" cxnId="{E31B1062-D6D2-4B25-9F69-8607317F657F}">
      <dgm:prSet/>
      <dgm:spPr/>
      <dgm:t>
        <a:bodyPr/>
        <a:lstStyle/>
        <a:p>
          <a:endParaRPr lang="tr-TR"/>
        </a:p>
      </dgm:t>
    </dgm:pt>
    <dgm:pt modelId="{F6E602D4-132A-4CF8-92A7-F3E6B777AD74}" type="parTrans" cxnId="{E31B1062-D6D2-4B25-9F69-8607317F657F}">
      <dgm:prSet/>
      <dgm:spPr/>
      <dgm:t>
        <a:bodyPr/>
        <a:lstStyle/>
        <a:p>
          <a:endParaRPr lang="tr-TR"/>
        </a:p>
      </dgm:t>
    </dgm:pt>
    <dgm:pt modelId="{142C29DB-0EDF-45E9-96A0-42F5934C8B12}">
      <dgm:prSet phldrT="[Metin]"/>
      <dgm:spPr/>
      <dgm:t>
        <a:bodyPr/>
        <a:lstStyle/>
        <a:p>
          <a:r>
            <a:rPr lang="tr-TR" dirty="0"/>
            <a:t>Sosyal</a:t>
          </a:r>
        </a:p>
      </dgm:t>
    </dgm:pt>
    <dgm:pt modelId="{EBE95E35-116F-4438-977F-27FB7BA457C8}" type="sibTrans" cxnId="{FA351B16-BFA1-411E-86A6-21E321CE3D6B}">
      <dgm:prSet/>
      <dgm:spPr/>
      <dgm:t>
        <a:bodyPr/>
        <a:lstStyle/>
        <a:p>
          <a:endParaRPr lang="tr-TR"/>
        </a:p>
      </dgm:t>
    </dgm:pt>
    <dgm:pt modelId="{580BC6F1-EC97-475B-8216-4C21EB90DF11}" type="parTrans" cxnId="{FA351B16-BFA1-411E-86A6-21E321CE3D6B}">
      <dgm:prSet/>
      <dgm:spPr/>
      <dgm:t>
        <a:bodyPr/>
        <a:lstStyle/>
        <a:p>
          <a:endParaRPr lang="tr-TR"/>
        </a:p>
      </dgm:t>
    </dgm:pt>
    <dgm:pt modelId="{662B0D6D-BE45-4280-86B5-88A802790E36}">
      <dgm:prSet phldrT="[Metin]"/>
      <dgm:spPr/>
      <dgm:t>
        <a:bodyPr/>
        <a:lstStyle/>
        <a:p>
          <a:r>
            <a:rPr lang="tr-TR" dirty="0"/>
            <a:t>Bilişsel</a:t>
          </a:r>
        </a:p>
      </dgm:t>
    </dgm:pt>
    <dgm:pt modelId="{30C69199-F572-40B0-A599-BC8C8F1557DD}" type="sibTrans" cxnId="{3F596F03-D337-463D-8475-72788B7C4CF0}">
      <dgm:prSet/>
      <dgm:spPr/>
      <dgm:t>
        <a:bodyPr/>
        <a:lstStyle/>
        <a:p>
          <a:endParaRPr lang="tr-TR"/>
        </a:p>
      </dgm:t>
    </dgm:pt>
    <dgm:pt modelId="{324847C3-5828-40A1-94C2-DCD751FC4768}" type="parTrans" cxnId="{3F596F03-D337-463D-8475-72788B7C4CF0}">
      <dgm:prSet/>
      <dgm:spPr/>
      <dgm:t>
        <a:bodyPr/>
        <a:lstStyle/>
        <a:p>
          <a:endParaRPr lang="tr-TR"/>
        </a:p>
      </dgm:t>
    </dgm:pt>
    <dgm:pt modelId="{73C6049E-6F96-4DA2-9EB2-AFEDF5BDAAEA}" type="pres">
      <dgm:prSet presAssocID="{7F1E6163-70C7-42DF-A881-FA002391ED6B}" presName="cycle" presStyleCnt="0">
        <dgm:presLayoutVars>
          <dgm:dir/>
          <dgm:resizeHandles val="exact"/>
        </dgm:presLayoutVars>
      </dgm:prSet>
      <dgm:spPr/>
    </dgm:pt>
    <dgm:pt modelId="{DFD4209E-B7A3-4CBA-A1A8-A07B91573DF7}" type="pres">
      <dgm:prSet presAssocID="{662B0D6D-BE45-4280-86B5-88A802790E36}" presName="node" presStyleLbl="node1" presStyleIdx="0" presStyleCnt="5" custScaleX="181730">
        <dgm:presLayoutVars>
          <dgm:bulletEnabled val="1"/>
        </dgm:presLayoutVars>
      </dgm:prSet>
      <dgm:spPr/>
    </dgm:pt>
    <dgm:pt modelId="{FB813455-CD26-4CED-BD8A-CAF83D2A34CB}" type="pres">
      <dgm:prSet presAssocID="{662B0D6D-BE45-4280-86B5-88A802790E36}" presName="spNode" presStyleCnt="0"/>
      <dgm:spPr/>
    </dgm:pt>
    <dgm:pt modelId="{3DDD3BB8-73D6-4B89-9A3E-68DF48C3E2EE}" type="pres">
      <dgm:prSet presAssocID="{30C69199-F572-40B0-A599-BC8C8F1557DD}" presName="sibTrans" presStyleLbl="sibTrans1D1" presStyleIdx="0" presStyleCnt="5"/>
      <dgm:spPr/>
    </dgm:pt>
    <dgm:pt modelId="{8B1A2C6E-E67F-47AD-83F9-BB6698EC99E0}" type="pres">
      <dgm:prSet presAssocID="{142C29DB-0EDF-45E9-96A0-42F5934C8B12}" presName="node" presStyleLbl="node1" presStyleIdx="1" presStyleCnt="5" custScaleX="174119">
        <dgm:presLayoutVars>
          <dgm:bulletEnabled val="1"/>
        </dgm:presLayoutVars>
      </dgm:prSet>
      <dgm:spPr/>
    </dgm:pt>
    <dgm:pt modelId="{0F9A337B-E283-4F25-AA99-02C4EB9EFFCD}" type="pres">
      <dgm:prSet presAssocID="{142C29DB-0EDF-45E9-96A0-42F5934C8B12}" presName="spNode" presStyleCnt="0"/>
      <dgm:spPr/>
    </dgm:pt>
    <dgm:pt modelId="{3C4DD3F7-33DD-4688-8462-5D6D3B06D36F}" type="pres">
      <dgm:prSet presAssocID="{EBE95E35-116F-4438-977F-27FB7BA457C8}" presName="sibTrans" presStyleLbl="sibTrans1D1" presStyleIdx="1" presStyleCnt="5"/>
      <dgm:spPr/>
    </dgm:pt>
    <dgm:pt modelId="{E48E731B-21B5-40CB-A46E-1B119DB0DCA3}" type="pres">
      <dgm:prSet presAssocID="{7D90E8F7-6F85-489A-B774-3D338988B3AE}" presName="node" presStyleLbl="node1" presStyleIdx="2" presStyleCnt="5" custScaleX="169330" custRadScaleRad="114600" custRadScaleInc="-50325">
        <dgm:presLayoutVars>
          <dgm:bulletEnabled val="1"/>
        </dgm:presLayoutVars>
      </dgm:prSet>
      <dgm:spPr/>
    </dgm:pt>
    <dgm:pt modelId="{BA4F9EEC-07A1-4E30-9C32-46541E5CE336}" type="pres">
      <dgm:prSet presAssocID="{7D90E8F7-6F85-489A-B774-3D338988B3AE}" presName="spNode" presStyleCnt="0"/>
      <dgm:spPr/>
    </dgm:pt>
    <dgm:pt modelId="{72455933-D0FF-4CB8-9B02-A81C69391B08}" type="pres">
      <dgm:prSet presAssocID="{9FBEDC22-D6E2-4634-B4A7-8FEB48B09BF5}" presName="sibTrans" presStyleLbl="sibTrans1D1" presStyleIdx="2" presStyleCnt="5"/>
      <dgm:spPr/>
    </dgm:pt>
    <dgm:pt modelId="{1345DF8A-7C62-4AA2-91A6-A03DBF7134F2}" type="pres">
      <dgm:prSet presAssocID="{F3BF10A3-3AAC-48A9-8EED-C02DDA6D7D28}" presName="node" presStyleLbl="node1" presStyleIdx="3" presStyleCnt="5" custScaleX="156026" custRadScaleRad="117324" custRadScaleInc="54022">
        <dgm:presLayoutVars>
          <dgm:bulletEnabled val="1"/>
        </dgm:presLayoutVars>
      </dgm:prSet>
      <dgm:spPr/>
    </dgm:pt>
    <dgm:pt modelId="{909F826A-D9C8-4CEB-B1FA-9217F455DD0E}" type="pres">
      <dgm:prSet presAssocID="{F3BF10A3-3AAC-48A9-8EED-C02DDA6D7D28}" presName="spNode" presStyleCnt="0"/>
      <dgm:spPr/>
    </dgm:pt>
    <dgm:pt modelId="{FF9115D6-C015-442E-87C9-D580CD73E468}" type="pres">
      <dgm:prSet presAssocID="{3FA0116C-8329-4220-838B-477478141D76}" presName="sibTrans" presStyleLbl="sibTrans1D1" presStyleIdx="3" presStyleCnt="5"/>
      <dgm:spPr/>
    </dgm:pt>
    <dgm:pt modelId="{2F28F80B-52DC-4B6D-9DCF-37C2CF93CD2F}" type="pres">
      <dgm:prSet presAssocID="{C4D3677B-F6AB-435F-B5F8-377CF8DD1908}" presName="node" presStyleLbl="node1" presStyleIdx="4" presStyleCnt="5" custScaleX="172179">
        <dgm:presLayoutVars>
          <dgm:bulletEnabled val="1"/>
        </dgm:presLayoutVars>
      </dgm:prSet>
      <dgm:spPr/>
    </dgm:pt>
    <dgm:pt modelId="{5255E88F-D24F-4044-A214-59D0C770593B}" type="pres">
      <dgm:prSet presAssocID="{C4D3677B-F6AB-435F-B5F8-377CF8DD1908}" presName="spNode" presStyleCnt="0"/>
      <dgm:spPr/>
    </dgm:pt>
    <dgm:pt modelId="{AE665846-219A-4375-946E-3A5F561203AC}" type="pres">
      <dgm:prSet presAssocID="{02CD235C-7BC2-4E84-B250-F77CA11D6C44}" presName="sibTrans" presStyleLbl="sibTrans1D1" presStyleIdx="4" presStyleCnt="5"/>
      <dgm:spPr/>
    </dgm:pt>
  </dgm:ptLst>
  <dgm:cxnLst>
    <dgm:cxn modelId="{3F596F03-D337-463D-8475-72788B7C4CF0}" srcId="{7F1E6163-70C7-42DF-A881-FA002391ED6B}" destId="{662B0D6D-BE45-4280-86B5-88A802790E36}" srcOrd="0" destOrd="0" parTransId="{324847C3-5828-40A1-94C2-DCD751FC4768}" sibTransId="{30C69199-F572-40B0-A599-BC8C8F1557DD}"/>
    <dgm:cxn modelId="{FA351B16-BFA1-411E-86A6-21E321CE3D6B}" srcId="{7F1E6163-70C7-42DF-A881-FA002391ED6B}" destId="{142C29DB-0EDF-45E9-96A0-42F5934C8B12}" srcOrd="1" destOrd="0" parTransId="{580BC6F1-EC97-475B-8216-4C21EB90DF11}" sibTransId="{EBE95E35-116F-4438-977F-27FB7BA457C8}"/>
    <dgm:cxn modelId="{A579B54F-EFA3-496D-AAFF-0C19953F840A}" type="presOf" srcId="{3FA0116C-8329-4220-838B-477478141D76}" destId="{FF9115D6-C015-442E-87C9-D580CD73E468}" srcOrd="0" destOrd="0" presId="urn:microsoft.com/office/officeart/2005/8/layout/cycle6"/>
    <dgm:cxn modelId="{E31B1062-D6D2-4B25-9F69-8607317F657F}" srcId="{7F1E6163-70C7-42DF-A881-FA002391ED6B}" destId="{7D90E8F7-6F85-489A-B774-3D338988B3AE}" srcOrd="2" destOrd="0" parTransId="{F6E602D4-132A-4CF8-92A7-F3E6B777AD74}" sibTransId="{9FBEDC22-D6E2-4634-B4A7-8FEB48B09BF5}"/>
    <dgm:cxn modelId="{40BDD46D-E8F6-48CE-9107-553A45651B35}" type="presOf" srcId="{F3BF10A3-3AAC-48A9-8EED-C02DDA6D7D28}" destId="{1345DF8A-7C62-4AA2-91A6-A03DBF7134F2}" srcOrd="0" destOrd="0" presId="urn:microsoft.com/office/officeart/2005/8/layout/cycle6"/>
    <dgm:cxn modelId="{CEA28174-A018-4FFC-AADF-23F28A411B3F}" srcId="{7F1E6163-70C7-42DF-A881-FA002391ED6B}" destId="{F3BF10A3-3AAC-48A9-8EED-C02DDA6D7D28}" srcOrd="3" destOrd="0" parTransId="{340B0A82-5D2F-49DA-B8B7-9C02D1841E7D}" sibTransId="{3FA0116C-8329-4220-838B-477478141D76}"/>
    <dgm:cxn modelId="{192C9678-0510-4CD4-864C-9CCF79FE483F}" srcId="{7F1E6163-70C7-42DF-A881-FA002391ED6B}" destId="{C4D3677B-F6AB-435F-B5F8-377CF8DD1908}" srcOrd="4" destOrd="0" parTransId="{6754CD6E-EA50-4DC6-895C-0B4CF3E0BC3C}" sibTransId="{02CD235C-7BC2-4E84-B250-F77CA11D6C44}"/>
    <dgm:cxn modelId="{54011492-3F83-47BC-B890-517F1316565E}" type="presOf" srcId="{C4D3677B-F6AB-435F-B5F8-377CF8DD1908}" destId="{2F28F80B-52DC-4B6D-9DCF-37C2CF93CD2F}" srcOrd="0" destOrd="0" presId="urn:microsoft.com/office/officeart/2005/8/layout/cycle6"/>
    <dgm:cxn modelId="{5D4BAEA0-F1AD-475B-B54F-A6A8500BDFF3}" type="presOf" srcId="{7D90E8F7-6F85-489A-B774-3D338988B3AE}" destId="{E48E731B-21B5-40CB-A46E-1B119DB0DCA3}" srcOrd="0" destOrd="0" presId="urn:microsoft.com/office/officeart/2005/8/layout/cycle6"/>
    <dgm:cxn modelId="{0ED824A7-294C-4107-A733-7889674073AA}" type="presOf" srcId="{EBE95E35-116F-4438-977F-27FB7BA457C8}" destId="{3C4DD3F7-33DD-4688-8462-5D6D3B06D36F}" srcOrd="0" destOrd="0" presId="urn:microsoft.com/office/officeart/2005/8/layout/cycle6"/>
    <dgm:cxn modelId="{772A59AC-30CD-4E87-8145-AECF91E9C24F}" type="presOf" srcId="{142C29DB-0EDF-45E9-96A0-42F5934C8B12}" destId="{8B1A2C6E-E67F-47AD-83F9-BB6698EC99E0}" srcOrd="0" destOrd="0" presId="urn:microsoft.com/office/officeart/2005/8/layout/cycle6"/>
    <dgm:cxn modelId="{71DEC9C0-895E-40AB-955E-5B83A20F9494}" type="presOf" srcId="{9FBEDC22-D6E2-4634-B4A7-8FEB48B09BF5}" destId="{72455933-D0FF-4CB8-9B02-A81C69391B08}" srcOrd="0" destOrd="0" presId="urn:microsoft.com/office/officeart/2005/8/layout/cycle6"/>
    <dgm:cxn modelId="{66C661DD-CF6E-4192-B188-C63B02790C90}" type="presOf" srcId="{662B0D6D-BE45-4280-86B5-88A802790E36}" destId="{DFD4209E-B7A3-4CBA-A1A8-A07B91573DF7}" srcOrd="0" destOrd="0" presId="urn:microsoft.com/office/officeart/2005/8/layout/cycle6"/>
    <dgm:cxn modelId="{CB2B12EF-1FEB-453C-9F7D-57FAEB527E4E}" type="presOf" srcId="{02CD235C-7BC2-4E84-B250-F77CA11D6C44}" destId="{AE665846-219A-4375-946E-3A5F561203AC}" srcOrd="0" destOrd="0" presId="urn:microsoft.com/office/officeart/2005/8/layout/cycle6"/>
    <dgm:cxn modelId="{2BCD0FF0-2CC2-45AB-AC5E-007B6EB9BC46}" type="presOf" srcId="{30C69199-F572-40B0-A599-BC8C8F1557DD}" destId="{3DDD3BB8-73D6-4B89-9A3E-68DF48C3E2EE}" srcOrd="0" destOrd="0" presId="urn:microsoft.com/office/officeart/2005/8/layout/cycle6"/>
    <dgm:cxn modelId="{B0FD4BF3-D5C6-415E-A613-0F494694002A}" type="presOf" srcId="{7F1E6163-70C7-42DF-A881-FA002391ED6B}" destId="{73C6049E-6F96-4DA2-9EB2-AFEDF5BDAAEA}" srcOrd="0" destOrd="0" presId="urn:microsoft.com/office/officeart/2005/8/layout/cycle6"/>
    <dgm:cxn modelId="{2456BF9C-2639-48D2-BCC6-B074D5604060}" type="presParOf" srcId="{73C6049E-6F96-4DA2-9EB2-AFEDF5BDAAEA}" destId="{DFD4209E-B7A3-4CBA-A1A8-A07B91573DF7}" srcOrd="0" destOrd="0" presId="urn:microsoft.com/office/officeart/2005/8/layout/cycle6"/>
    <dgm:cxn modelId="{985A8493-6FE0-456A-8499-B2173F4CF2CF}" type="presParOf" srcId="{73C6049E-6F96-4DA2-9EB2-AFEDF5BDAAEA}" destId="{FB813455-CD26-4CED-BD8A-CAF83D2A34CB}" srcOrd="1" destOrd="0" presId="urn:microsoft.com/office/officeart/2005/8/layout/cycle6"/>
    <dgm:cxn modelId="{588B2957-B1D7-4D4E-8BB3-05108BA3C015}" type="presParOf" srcId="{73C6049E-6F96-4DA2-9EB2-AFEDF5BDAAEA}" destId="{3DDD3BB8-73D6-4B89-9A3E-68DF48C3E2EE}" srcOrd="2" destOrd="0" presId="urn:microsoft.com/office/officeart/2005/8/layout/cycle6"/>
    <dgm:cxn modelId="{D6D88684-E452-4033-A5AE-3FF79CEF23C4}" type="presParOf" srcId="{73C6049E-6F96-4DA2-9EB2-AFEDF5BDAAEA}" destId="{8B1A2C6E-E67F-47AD-83F9-BB6698EC99E0}" srcOrd="3" destOrd="0" presId="urn:microsoft.com/office/officeart/2005/8/layout/cycle6"/>
    <dgm:cxn modelId="{1CEFBB32-F220-4FFB-9027-2B2A404C944D}" type="presParOf" srcId="{73C6049E-6F96-4DA2-9EB2-AFEDF5BDAAEA}" destId="{0F9A337B-E283-4F25-AA99-02C4EB9EFFCD}" srcOrd="4" destOrd="0" presId="urn:microsoft.com/office/officeart/2005/8/layout/cycle6"/>
    <dgm:cxn modelId="{376947C8-605B-4524-B943-4609D425B455}" type="presParOf" srcId="{73C6049E-6F96-4DA2-9EB2-AFEDF5BDAAEA}" destId="{3C4DD3F7-33DD-4688-8462-5D6D3B06D36F}" srcOrd="5" destOrd="0" presId="urn:microsoft.com/office/officeart/2005/8/layout/cycle6"/>
    <dgm:cxn modelId="{339A08D1-AC22-41A4-B443-7E8764FF9B7B}" type="presParOf" srcId="{73C6049E-6F96-4DA2-9EB2-AFEDF5BDAAEA}" destId="{E48E731B-21B5-40CB-A46E-1B119DB0DCA3}" srcOrd="6" destOrd="0" presId="urn:microsoft.com/office/officeart/2005/8/layout/cycle6"/>
    <dgm:cxn modelId="{7609B4CE-B5AF-40A5-815F-C24704DB9260}" type="presParOf" srcId="{73C6049E-6F96-4DA2-9EB2-AFEDF5BDAAEA}" destId="{BA4F9EEC-07A1-4E30-9C32-46541E5CE336}" srcOrd="7" destOrd="0" presId="urn:microsoft.com/office/officeart/2005/8/layout/cycle6"/>
    <dgm:cxn modelId="{B48E1242-828C-44EF-9216-AB7156DA7B85}" type="presParOf" srcId="{73C6049E-6F96-4DA2-9EB2-AFEDF5BDAAEA}" destId="{72455933-D0FF-4CB8-9B02-A81C69391B08}" srcOrd="8" destOrd="0" presId="urn:microsoft.com/office/officeart/2005/8/layout/cycle6"/>
    <dgm:cxn modelId="{080B45AD-8E3C-4E9C-88BB-1459A527731D}" type="presParOf" srcId="{73C6049E-6F96-4DA2-9EB2-AFEDF5BDAAEA}" destId="{1345DF8A-7C62-4AA2-91A6-A03DBF7134F2}" srcOrd="9" destOrd="0" presId="urn:microsoft.com/office/officeart/2005/8/layout/cycle6"/>
    <dgm:cxn modelId="{4CFFE454-EAAB-4DE6-BFF9-DC6A004E0B1D}" type="presParOf" srcId="{73C6049E-6F96-4DA2-9EB2-AFEDF5BDAAEA}" destId="{909F826A-D9C8-4CEB-B1FA-9217F455DD0E}" srcOrd="10" destOrd="0" presId="urn:microsoft.com/office/officeart/2005/8/layout/cycle6"/>
    <dgm:cxn modelId="{AC968845-80E6-40AE-AB20-7A6500C14A49}" type="presParOf" srcId="{73C6049E-6F96-4DA2-9EB2-AFEDF5BDAAEA}" destId="{FF9115D6-C015-442E-87C9-D580CD73E468}" srcOrd="11" destOrd="0" presId="urn:microsoft.com/office/officeart/2005/8/layout/cycle6"/>
    <dgm:cxn modelId="{0931EECB-8DCF-4B57-9EB0-EE241E8389E0}" type="presParOf" srcId="{73C6049E-6F96-4DA2-9EB2-AFEDF5BDAAEA}" destId="{2F28F80B-52DC-4B6D-9DCF-37C2CF93CD2F}" srcOrd="12" destOrd="0" presId="urn:microsoft.com/office/officeart/2005/8/layout/cycle6"/>
    <dgm:cxn modelId="{9B682AD9-B147-44DE-BD12-ECFA7C3B3F5A}" type="presParOf" srcId="{73C6049E-6F96-4DA2-9EB2-AFEDF5BDAAEA}" destId="{5255E88F-D24F-4044-A214-59D0C770593B}" srcOrd="13" destOrd="0" presId="urn:microsoft.com/office/officeart/2005/8/layout/cycle6"/>
    <dgm:cxn modelId="{707FA7EE-8235-4174-AE30-5CC480CD2F3F}" type="presParOf" srcId="{73C6049E-6F96-4DA2-9EB2-AFEDF5BDAAEA}" destId="{AE665846-219A-4375-946E-3A5F561203AC}" srcOrd="14"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D4209E-B7A3-4CBA-A1A8-A07B91573DF7}">
      <dsp:nvSpPr>
        <dsp:cNvPr id="0" name=""/>
        <dsp:cNvSpPr/>
      </dsp:nvSpPr>
      <dsp:spPr>
        <a:xfrm>
          <a:off x="4202624" y="1686"/>
          <a:ext cx="2678666" cy="958087"/>
        </a:xfrm>
        <a:prstGeom prst="roundRect">
          <a:avLst/>
        </a:prstGeom>
        <a:solidFill>
          <a:schemeClr val="lt1">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Bilişsel</a:t>
          </a:r>
        </a:p>
      </dsp:txBody>
      <dsp:txXfrm>
        <a:off x="4249394" y="48456"/>
        <a:ext cx="2585126" cy="864547"/>
      </dsp:txXfrm>
    </dsp:sp>
    <dsp:sp modelId="{3DDD3BB8-73D6-4B89-9A3E-68DF48C3E2EE}">
      <dsp:nvSpPr>
        <dsp:cNvPr id="0" name=""/>
        <dsp:cNvSpPr/>
      </dsp:nvSpPr>
      <dsp:spPr>
        <a:xfrm>
          <a:off x="3428496" y="755967"/>
          <a:ext cx="3826979" cy="3826979"/>
        </a:xfrm>
        <a:custGeom>
          <a:avLst/>
          <a:gdLst/>
          <a:ahLst/>
          <a:cxnLst/>
          <a:rect l="0" t="0" r="0" b="0"/>
          <a:pathLst>
            <a:path>
              <a:moveTo>
                <a:pt x="2778338" y="206597"/>
              </a:moveTo>
              <a:arcTo wR="1913489" hR="1913489" stAng="17812227" swAng="1095547"/>
            </a:path>
          </a:pathLst>
        </a:custGeom>
        <a:noFill/>
        <a:ln w="6350" cap="flat" cmpd="sng" algn="ctr">
          <a:solidFill>
            <a:schemeClr val="dk2">
              <a:hueOff val="0"/>
              <a:satOff val="0"/>
              <a:lumOff val="0"/>
              <a:alphaOff val="0"/>
            </a:schemeClr>
          </a:solidFill>
          <a:prstDash val="solid"/>
          <a:miter lim="800000"/>
        </a:ln>
        <a:effectLst/>
        <a:sp3d z="-40000" prstMaterial="matte"/>
      </dsp:spPr>
      <dsp:style>
        <a:lnRef idx="1">
          <a:scrgbClr r="0" g="0" b="0"/>
        </a:lnRef>
        <a:fillRef idx="0">
          <a:scrgbClr r="0" g="0" b="0"/>
        </a:fillRef>
        <a:effectRef idx="0">
          <a:scrgbClr r="0" g="0" b="0"/>
        </a:effectRef>
        <a:fontRef idx="minor"/>
      </dsp:style>
    </dsp:sp>
    <dsp:sp modelId="{8B1A2C6E-E67F-47AD-83F9-BB6698EC99E0}">
      <dsp:nvSpPr>
        <dsp:cNvPr id="0" name=""/>
        <dsp:cNvSpPr/>
      </dsp:nvSpPr>
      <dsp:spPr>
        <a:xfrm>
          <a:off x="6078553" y="1323875"/>
          <a:ext cx="2566481" cy="958087"/>
        </a:xfrm>
        <a:prstGeom prst="roundRect">
          <a:avLst/>
        </a:prstGeom>
        <a:solidFill>
          <a:schemeClr val="lt1">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Sosyal</a:t>
          </a:r>
        </a:p>
      </dsp:txBody>
      <dsp:txXfrm>
        <a:off x="6125323" y="1370645"/>
        <a:ext cx="2472941" cy="864547"/>
      </dsp:txXfrm>
    </dsp:sp>
    <dsp:sp modelId="{3C4DD3F7-33DD-4688-8462-5D6D3B06D36F}">
      <dsp:nvSpPr>
        <dsp:cNvPr id="0" name=""/>
        <dsp:cNvSpPr/>
      </dsp:nvSpPr>
      <dsp:spPr>
        <a:xfrm>
          <a:off x="3731840" y="998424"/>
          <a:ext cx="3826979" cy="3826979"/>
        </a:xfrm>
        <a:custGeom>
          <a:avLst/>
          <a:gdLst/>
          <a:ahLst/>
          <a:cxnLst/>
          <a:rect l="0" t="0" r="0" b="0"/>
          <a:pathLst>
            <a:path>
              <a:moveTo>
                <a:pt x="3723900" y="1293930"/>
              </a:moveTo>
              <a:arcTo wR="1913489" hR="1913489" stAng="20466481" swAng="1963838"/>
            </a:path>
          </a:pathLst>
        </a:custGeom>
        <a:noFill/>
        <a:ln w="6350" cap="flat" cmpd="sng" algn="ctr">
          <a:solidFill>
            <a:schemeClr val="dk2">
              <a:hueOff val="0"/>
              <a:satOff val="0"/>
              <a:lumOff val="0"/>
              <a:alphaOff val="0"/>
            </a:schemeClr>
          </a:solidFill>
          <a:prstDash val="solid"/>
          <a:miter lim="800000"/>
        </a:ln>
        <a:effectLst/>
        <a:sp3d z="-40000" prstMaterial="matte"/>
      </dsp:spPr>
      <dsp:style>
        <a:lnRef idx="1">
          <a:scrgbClr r="0" g="0" b="0"/>
        </a:lnRef>
        <a:fillRef idx="0">
          <a:scrgbClr r="0" g="0" b="0"/>
        </a:fillRef>
        <a:effectRef idx="0">
          <a:scrgbClr r="0" g="0" b="0"/>
        </a:effectRef>
        <a:fontRef idx="minor"/>
      </dsp:style>
    </dsp:sp>
    <dsp:sp modelId="{E48E731B-21B5-40CB-A46E-1B119DB0DCA3}">
      <dsp:nvSpPr>
        <dsp:cNvPr id="0" name=""/>
        <dsp:cNvSpPr/>
      </dsp:nvSpPr>
      <dsp:spPr>
        <a:xfrm>
          <a:off x="5925619" y="3380266"/>
          <a:ext cx="2495892" cy="958087"/>
        </a:xfrm>
        <a:prstGeom prst="roundRect">
          <a:avLst/>
        </a:prstGeom>
        <a:solidFill>
          <a:schemeClr val="lt1">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Duygusal</a:t>
          </a:r>
        </a:p>
      </dsp:txBody>
      <dsp:txXfrm>
        <a:off x="5972389" y="3427036"/>
        <a:ext cx="2402352" cy="864547"/>
      </dsp:txXfrm>
    </dsp:sp>
    <dsp:sp modelId="{72455933-D0FF-4CB8-9B02-A81C69391B08}">
      <dsp:nvSpPr>
        <dsp:cNvPr id="0" name=""/>
        <dsp:cNvSpPr/>
      </dsp:nvSpPr>
      <dsp:spPr>
        <a:xfrm>
          <a:off x="3575428" y="836768"/>
          <a:ext cx="3826979" cy="3826979"/>
        </a:xfrm>
        <a:custGeom>
          <a:avLst/>
          <a:gdLst/>
          <a:ahLst/>
          <a:cxnLst/>
          <a:rect l="0" t="0" r="0" b="0"/>
          <a:pathLst>
            <a:path>
              <a:moveTo>
                <a:pt x="2963240" y="3513323"/>
              </a:moveTo>
              <a:arcTo wR="1913489" hR="1913489" stAng="3403717" swAng="3964119"/>
            </a:path>
          </a:pathLst>
        </a:custGeom>
        <a:noFill/>
        <a:ln w="6350" cap="flat" cmpd="sng" algn="ctr">
          <a:solidFill>
            <a:schemeClr val="dk2">
              <a:hueOff val="0"/>
              <a:satOff val="0"/>
              <a:lumOff val="0"/>
              <a:alphaOff val="0"/>
            </a:schemeClr>
          </a:solidFill>
          <a:prstDash val="solid"/>
          <a:miter lim="800000"/>
        </a:ln>
        <a:effectLst/>
        <a:sp3d z="-40000" prstMaterial="matte"/>
      </dsp:spPr>
      <dsp:style>
        <a:lnRef idx="1">
          <a:scrgbClr r="0" g="0" b="0"/>
        </a:lnRef>
        <a:fillRef idx="0">
          <a:scrgbClr r="0" g="0" b="0"/>
        </a:fillRef>
        <a:effectRef idx="0">
          <a:scrgbClr r="0" g="0" b="0"/>
        </a:effectRef>
        <a:fontRef idx="minor"/>
      </dsp:style>
    </dsp:sp>
    <dsp:sp modelId="{1345DF8A-7C62-4AA2-91A6-A03DBF7134F2}">
      <dsp:nvSpPr>
        <dsp:cNvPr id="0" name=""/>
        <dsp:cNvSpPr/>
      </dsp:nvSpPr>
      <dsp:spPr>
        <a:xfrm>
          <a:off x="2698643" y="3389044"/>
          <a:ext cx="2299794" cy="958087"/>
        </a:xfrm>
        <a:prstGeom prst="roundRect">
          <a:avLst/>
        </a:prstGeom>
        <a:solidFill>
          <a:schemeClr val="lt1">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Dil</a:t>
          </a:r>
        </a:p>
      </dsp:txBody>
      <dsp:txXfrm>
        <a:off x="2745413" y="3435814"/>
        <a:ext cx="2206254" cy="864547"/>
      </dsp:txXfrm>
    </dsp:sp>
    <dsp:sp modelId="{FF9115D6-C015-442E-87C9-D580CD73E468}">
      <dsp:nvSpPr>
        <dsp:cNvPr id="0" name=""/>
        <dsp:cNvSpPr/>
      </dsp:nvSpPr>
      <dsp:spPr>
        <a:xfrm>
          <a:off x="3490294" y="1090543"/>
          <a:ext cx="3826979" cy="3826979"/>
        </a:xfrm>
        <a:custGeom>
          <a:avLst/>
          <a:gdLst/>
          <a:ahLst/>
          <a:cxnLst/>
          <a:rect l="0" t="0" r="0" b="0"/>
          <a:pathLst>
            <a:path>
              <a:moveTo>
                <a:pt x="36928" y="2287603"/>
              </a:moveTo>
              <a:arcTo wR="1913489" hR="1913489" stAng="10123516" swAng="1986716"/>
            </a:path>
          </a:pathLst>
        </a:custGeom>
        <a:noFill/>
        <a:ln w="6350" cap="flat" cmpd="sng" algn="ctr">
          <a:solidFill>
            <a:schemeClr val="dk2">
              <a:hueOff val="0"/>
              <a:satOff val="0"/>
              <a:lumOff val="0"/>
              <a:alphaOff val="0"/>
            </a:schemeClr>
          </a:solidFill>
          <a:prstDash val="solid"/>
          <a:miter lim="800000"/>
        </a:ln>
        <a:effectLst/>
        <a:sp3d z="-40000" prstMaterial="matte"/>
      </dsp:spPr>
      <dsp:style>
        <a:lnRef idx="1">
          <a:scrgbClr r="0" g="0" b="0"/>
        </a:lnRef>
        <a:fillRef idx="0">
          <a:scrgbClr r="0" g="0" b="0"/>
        </a:fillRef>
        <a:effectRef idx="0">
          <a:scrgbClr r="0" g="0" b="0"/>
        </a:effectRef>
        <a:fontRef idx="minor"/>
      </dsp:style>
    </dsp:sp>
    <dsp:sp modelId="{2F28F80B-52DC-4B6D-9DCF-37C2CF93CD2F}">
      <dsp:nvSpPr>
        <dsp:cNvPr id="0" name=""/>
        <dsp:cNvSpPr/>
      </dsp:nvSpPr>
      <dsp:spPr>
        <a:xfrm>
          <a:off x="2453177" y="1323875"/>
          <a:ext cx="2537886" cy="958087"/>
        </a:xfrm>
        <a:prstGeom prst="roundRect">
          <a:avLst/>
        </a:prstGeom>
        <a:solidFill>
          <a:schemeClr val="lt1">
            <a:hueOff val="0"/>
            <a:satOff val="0"/>
            <a:lumOff val="0"/>
            <a:alphaOff val="0"/>
          </a:schemeClr>
        </a:solidFill>
        <a:ln>
          <a:noFill/>
        </a:ln>
        <a:effectLst/>
        <a:sp3d extrusionH="190500" prstMaterial="matte">
          <a:bevelT w="120650" h="38100" prst="relaxedInset"/>
          <a:bevelB w="120650" h="571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tr-TR" sz="4000" kern="1200" dirty="0"/>
            <a:t>Fiziksel</a:t>
          </a:r>
        </a:p>
      </dsp:txBody>
      <dsp:txXfrm>
        <a:off x="2499947" y="1370645"/>
        <a:ext cx="2444346" cy="864547"/>
      </dsp:txXfrm>
    </dsp:sp>
    <dsp:sp modelId="{AE665846-219A-4375-946E-3A5F561203AC}">
      <dsp:nvSpPr>
        <dsp:cNvPr id="0" name=""/>
        <dsp:cNvSpPr/>
      </dsp:nvSpPr>
      <dsp:spPr>
        <a:xfrm>
          <a:off x="3828439" y="755967"/>
          <a:ext cx="3826979" cy="3826979"/>
        </a:xfrm>
        <a:custGeom>
          <a:avLst/>
          <a:gdLst/>
          <a:ahLst/>
          <a:cxnLst/>
          <a:rect l="0" t="0" r="0" b="0"/>
          <a:pathLst>
            <a:path>
              <a:moveTo>
                <a:pt x="557392" y="563511"/>
              </a:moveTo>
              <a:arcTo wR="1913489" hR="1913489" stAng="13492227" swAng="1095547"/>
            </a:path>
          </a:pathLst>
        </a:custGeom>
        <a:noFill/>
        <a:ln w="6350" cap="flat" cmpd="sng" algn="ctr">
          <a:solidFill>
            <a:schemeClr val="dk2">
              <a:hueOff val="0"/>
              <a:satOff val="0"/>
              <a:lumOff val="0"/>
              <a:alphaOff val="0"/>
            </a:schemeClr>
          </a:solidFill>
          <a:prstDash val="solid"/>
          <a:miter lim="800000"/>
        </a:ln>
        <a:effectLst/>
        <a:sp3d z="-40000" prstMaterial="matte"/>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9/2/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932D4-31B0-4C41-90C1-574F7C10AAE6}" type="datetimeFigureOut">
              <a:rPr lang="tr-TR" smtClean="0"/>
              <a:t>4.05.2020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D84A9A-77D7-42D6-AB1A-F38A4495F9A8}" type="slidenum">
              <a:rPr lang="tr-TR" smtClean="0"/>
              <a:t>‹#›</a:t>
            </a:fld>
            <a:endParaRPr lang="tr-TR"/>
          </a:p>
        </p:txBody>
      </p:sp>
    </p:spTree>
    <p:extLst>
      <p:ext uri="{BB962C8B-B14F-4D97-AF65-F5344CB8AC3E}">
        <p14:creationId xmlns:p14="http://schemas.microsoft.com/office/powerpoint/2010/main" val="223477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7D84A9A-77D7-42D6-AB1A-F38A4495F9A8}" type="slidenum">
              <a:rPr lang="tr-TR" smtClean="0"/>
              <a:t>3</a:t>
            </a:fld>
            <a:endParaRPr lang="tr-TR"/>
          </a:p>
        </p:txBody>
      </p:sp>
    </p:spTree>
    <p:extLst>
      <p:ext uri="{BB962C8B-B14F-4D97-AF65-F5344CB8AC3E}">
        <p14:creationId xmlns:p14="http://schemas.microsoft.com/office/powerpoint/2010/main" val="3341918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B7D84A9A-77D7-42D6-AB1A-F38A4495F9A8}" type="slidenum">
              <a:rPr lang="tr-TR" smtClean="0"/>
              <a:t>8</a:t>
            </a:fld>
            <a:endParaRPr lang="tr-TR"/>
          </a:p>
        </p:txBody>
      </p:sp>
    </p:spTree>
    <p:extLst>
      <p:ext uri="{BB962C8B-B14F-4D97-AF65-F5344CB8AC3E}">
        <p14:creationId xmlns:p14="http://schemas.microsoft.com/office/powerpoint/2010/main" val="1363715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17134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1470959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1138175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295172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157960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D17CF4E-8E1B-4735-AF87-75E1EDE6DF1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65210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D17CF4E-8E1B-4735-AF87-75E1EDE6DF1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4021256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D17CF4E-8E1B-4735-AF87-75E1EDE6DF1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2857489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D17CF4E-8E1B-4735-AF87-75E1EDE6DF1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1737451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17CF4E-8E1B-4735-AF87-75E1EDE6DF1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2339405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17CF4E-8E1B-4735-AF87-75E1EDE6DF1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3759454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17CF4E-8E1B-4735-AF87-75E1EDE6DF1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80AFF69-527B-4D2E-8DCC-5C8DB1ADE270}" type="slidenum">
              <a:rPr lang="tr-TR" smtClean="0"/>
              <a:t>‹#›</a:t>
            </a:fld>
            <a:endParaRPr lang="tr-TR"/>
          </a:p>
        </p:txBody>
      </p:sp>
    </p:spTree>
    <p:extLst>
      <p:ext uri="{BB962C8B-B14F-4D97-AF65-F5344CB8AC3E}">
        <p14:creationId xmlns:p14="http://schemas.microsoft.com/office/powerpoint/2010/main" val="727455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17CF4E-8E1B-4735-AF87-75E1EDE6DF1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AFF69-527B-4D2E-8DCC-5C8DB1ADE270}" type="slidenum">
              <a:rPr lang="tr-TR" smtClean="0"/>
              <a:t>‹#›</a:t>
            </a:fld>
            <a:endParaRPr lang="tr-TR"/>
          </a:p>
        </p:txBody>
      </p:sp>
    </p:spTree>
    <p:extLst>
      <p:ext uri="{BB962C8B-B14F-4D97-AF65-F5344CB8AC3E}">
        <p14:creationId xmlns:p14="http://schemas.microsoft.com/office/powerpoint/2010/main" val="173288126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671511" y="300038"/>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929308" y="228600"/>
            <a:ext cx="2391280" cy="2232000"/>
          </a:xfrm>
          <a:prstGeom prst="rect">
            <a:avLst/>
          </a:prstGeom>
        </p:spPr>
      </p:pic>
      <p:sp>
        <p:nvSpPr>
          <p:cNvPr id="6" name="Akış Çizelgesi: Delikli Teyp 5"/>
          <p:cNvSpPr/>
          <p:nvPr/>
        </p:nvSpPr>
        <p:spPr>
          <a:xfrm>
            <a:off x="2171700" y="442913"/>
            <a:ext cx="7729538" cy="1843087"/>
          </a:xfrm>
          <a:prstGeom prst="flowChartPunchedTap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7" name="Dikdörtgen 6"/>
          <p:cNvSpPr/>
          <p:nvPr/>
        </p:nvSpPr>
        <p:spPr>
          <a:xfrm>
            <a:off x="2694411" y="781349"/>
            <a:ext cx="6774611" cy="1200329"/>
          </a:xfrm>
          <a:prstGeom prst="rect">
            <a:avLst/>
          </a:prstGeom>
          <a:noFill/>
        </p:spPr>
        <p:txBody>
          <a:bodyPr wrap="none" lIns="91440" tIns="45720" rIns="91440" bIns="45720">
            <a:spAutoFit/>
          </a:bodyPr>
          <a:lstStyle/>
          <a:p>
            <a:pPr algn="ctr"/>
            <a:r>
              <a:rPr lang="tr-TR" sz="7200" dirty="0">
                <a:ln w="0"/>
                <a:effectLst>
                  <a:outerShdw blurRad="38100" dist="19050" dir="2700000" algn="tl" rotWithShape="0">
                    <a:schemeClr val="dk1">
                      <a:alpha val="40000"/>
                    </a:schemeClr>
                  </a:outerShdw>
                </a:effectLst>
                <a:latin typeface="Jokerman" panose="04090605060D06020702" pitchFamily="82" charset="0"/>
              </a:rPr>
              <a:t>Çocuk ve Doğa</a:t>
            </a:r>
          </a:p>
        </p:txBody>
      </p:sp>
      <p:sp>
        <p:nvSpPr>
          <p:cNvPr id="17" name="Dikdörtgen 16"/>
          <p:cNvSpPr/>
          <p:nvPr/>
        </p:nvSpPr>
        <p:spPr>
          <a:xfrm>
            <a:off x="1909595" y="3065025"/>
            <a:ext cx="8458534" cy="1754326"/>
          </a:xfrm>
          <a:prstGeom prst="rect">
            <a:avLst/>
          </a:prstGeom>
          <a:noFill/>
        </p:spPr>
        <p:txBody>
          <a:bodyPr wrap="none" lIns="91440" tIns="45720" rIns="91440" bIns="45720">
            <a:spAutoFit/>
          </a:bodyPr>
          <a:lstStyle/>
          <a:p>
            <a:pPr algn="ctr"/>
            <a:r>
              <a:rPr lang="tr-TR" sz="5400">
                <a:ln w="0"/>
                <a:effectLst>
                  <a:outerShdw blurRad="38100" dist="19050" dir="2700000" algn="tl" rotWithShape="0">
                    <a:schemeClr val="dk1">
                      <a:alpha val="40000"/>
                    </a:schemeClr>
                  </a:outerShdw>
                </a:effectLst>
                <a:latin typeface="Arial Rounded MT Bold" panose="020F0704030504030204" pitchFamily="34" charset="0"/>
              </a:rPr>
              <a:t>Sağlık </a:t>
            </a:r>
            <a:r>
              <a:rPr lang="tr-TR" sz="5400" dirty="0">
                <a:ln w="0"/>
                <a:effectLst>
                  <a:outerShdw blurRad="38100" dist="19050" dir="2700000" algn="tl" rotWithShape="0">
                    <a:schemeClr val="dk1">
                      <a:alpha val="40000"/>
                    </a:schemeClr>
                  </a:outerShdw>
                </a:effectLst>
                <a:latin typeface="Arial Rounded MT Bold" panose="020F0704030504030204" pitchFamily="34" charset="0"/>
              </a:rPr>
              <a:t>Bilimleri Fakültesi </a:t>
            </a:r>
          </a:p>
          <a:p>
            <a:pPr algn="ctr"/>
            <a:r>
              <a:rPr lang="tr-TR" sz="5400" dirty="0">
                <a:ln w="0"/>
                <a:effectLst>
                  <a:outerShdw blurRad="38100" dist="19050" dir="2700000" algn="tl" rotWithShape="0">
                    <a:schemeClr val="dk1">
                      <a:alpha val="40000"/>
                    </a:schemeClr>
                  </a:outerShdw>
                </a:effectLst>
                <a:latin typeface="Arial Rounded MT Bold" panose="020F0704030504030204" pitchFamily="34" charset="0"/>
              </a:rPr>
              <a:t>Çocuk Gelişimi Bölümü</a:t>
            </a:r>
            <a:endParaRPr lang="tr-TR" sz="54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346798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333741" y="2591888"/>
            <a:ext cx="11539172" cy="1569660"/>
          </a:xfrm>
          <a:prstGeom prst="rect">
            <a:avLst/>
          </a:prstGeom>
          <a:noFill/>
        </p:spPr>
        <p:txBody>
          <a:bodyPr wrap="square" lIns="91440" tIns="45720" rIns="91440" bIns="45720">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Doğa ile etkileşim, çocukların oyun becerilerini de desteklemektedir. Oyun, çocuğun öğrenmesini, eğlenmesini sağlayan ve gelişimi önemli düzeyde destekleyen bir araçtır.</a:t>
            </a:r>
            <a:endParaRPr lang="tr-TR" sz="3200" dirty="0">
              <a:ln w="0"/>
              <a:effectLst>
                <a:outerShdw blurRad="38100" dist="19050" dir="2700000" algn="tl" rotWithShape="0">
                  <a:schemeClr val="dk1">
                    <a:alpha val="40000"/>
                  </a:schemeClr>
                </a:outerShdw>
              </a:effectLst>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0975" y="214314"/>
            <a:ext cx="3303586" cy="226377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4" name="Resim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737" y="4257675"/>
            <a:ext cx="3633788" cy="218598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686080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28612" y="2043113"/>
            <a:ext cx="11487150" cy="2062103"/>
          </a:xfrm>
          <a:prstGeom prst="rect">
            <a:avLst/>
          </a:prstGeom>
          <a:noFill/>
        </p:spPr>
        <p:txBody>
          <a:bodyPr wrap="square" rtlCol="0">
            <a:spAutoFit/>
          </a:bodyPr>
          <a:lstStyle/>
          <a:p>
            <a:pPr algn="just"/>
            <a:r>
              <a:rPr lang="tr-TR" sz="3200" dirty="0">
                <a:ln w="0"/>
                <a:effectLst>
                  <a:outerShdw blurRad="38100" dist="19050" dir="2700000" algn="tl" rotWithShape="0">
                    <a:schemeClr val="dk1">
                      <a:alpha val="40000"/>
                    </a:schemeClr>
                  </a:outerShdw>
                </a:effectLst>
              </a:rPr>
              <a:t>Çevreye duyarlı olma ve doğayı aracısız keşfetme ihtiyacı tüm çocukların yapısında var olan bir özelliktir. Doğa, çeşitli materyalleri değişik ortamlarda çocuklara sunmaktadır. Bu yönüyle doğa, çocukların gelişimini destekleyen bir sınıftır.</a:t>
            </a:r>
          </a:p>
        </p:txBody>
      </p:sp>
    </p:spTree>
    <p:extLst>
      <p:ext uri="{BB962C8B-B14F-4D97-AF65-F5344CB8AC3E}">
        <p14:creationId xmlns:p14="http://schemas.microsoft.com/office/powerpoint/2010/main" val="879415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8613" y="1370379"/>
            <a:ext cx="11472862" cy="4031873"/>
          </a:xfrm>
          <a:prstGeom prst="rect">
            <a:avLst/>
          </a:prstGeom>
        </p:spPr>
        <p:txBody>
          <a:bodyPr wrap="square">
            <a:spAutoFit/>
          </a:bodyPr>
          <a:lstStyle/>
          <a:p>
            <a:pPr algn="just"/>
            <a:r>
              <a:rPr lang="tr-TR" sz="3200"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Çevre eğitimi konusundaki çabaların amacı bütün dünyada benzerdir: çevresel kaliteyi artırmak ve sürdürmek ile gelecekteki çevresel problemleri önlemek. Çevre eğitimi kısmen bilgi vermeyi içerir, bu yolla çocukların çevreye ilişkin bilgileri artırılır. Çocukların küresel ısınma, katı atıklar ve diğer çevresel problemleri Çocuklarla; ekolojiyi ve dünyanın nasıl çalıştığını öğrenirler; çevresel bozulmanın sonuçlarını öğrenirler ve çevresel problemlerin ortaya çıkmasında ve önlenmesinde kendi rollerini öğrenirler. </a:t>
            </a:r>
            <a:endParaRPr lang="tr-TR" sz="6000" dirty="0">
              <a:ln w="0"/>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55018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599" y="1611898"/>
            <a:ext cx="11630025" cy="3539430"/>
          </a:xfrm>
          <a:prstGeom prst="rect">
            <a:avLst/>
          </a:prstGeom>
        </p:spPr>
        <p:txBody>
          <a:bodyPr wrap="square">
            <a:spAutoFit/>
          </a:bodyPr>
          <a:lstStyle/>
          <a:p>
            <a:pPr lvl="0" algn="just"/>
            <a:r>
              <a:rPr lang="tr-TR" sz="3200" dirty="0">
                <a:ln w="0"/>
                <a:solidFill>
                  <a:prstClr val="black"/>
                </a:solidFill>
                <a:effectLst>
                  <a:outerShdw blurRad="38100" dist="19050" dir="2700000" algn="tl" rotWithShape="0">
                    <a:prstClr val="black">
                      <a:alpha val="40000"/>
                    </a:prstClr>
                  </a:outerShdw>
                </a:effectLst>
                <a:latin typeface="Calibri" panose="020F0502020204030204" pitchFamily="34" charset="0"/>
                <a:cs typeface="Calibri" panose="020F0502020204030204" pitchFamily="34" charset="0"/>
              </a:rPr>
              <a:t>Bunların yanı sıra çevre eğitimi, tutum ve davranışlarda doğru kişisel değerlerin oluşmasını sağlayarak ve çocukların çevre ve çevre problemlerine katkıları hakkındaki düşüncelerini açığa çıkarıp değerlendirmelerine yardımcı olarak bu konularda farkındalığı arttırır. Bireylerin, insanların farklı ve hatta birbiriyle çatışan değer yargılarına sahip olduklarını, ancak bu çatışmaların çevre problemlerini çözme ve önlemeye yönlendirilmesi gerektiğini anlamalarına yardımcı olur.</a:t>
            </a:r>
            <a:endParaRPr lang="tr-TR" sz="6000" dirty="0">
              <a:ln w="0"/>
              <a:solidFill>
                <a:prstClr val="black"/>
              </a:solidFill>
              <a:effectLst>
                <a:outerShdw blurRad="38100" dist="19050" dir="2700000" algn="tl" rotWithShape="0">
                  <a:prstClr val="black">
                    <a:alpha val="40000"/>
                  </a:prst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20825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B8851B-F055-0044-83D9-D8226F41C5E8}"/>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A015A5CC-134D-D64E-A482-8EDB7549BFCB}"/>
              </a:ext>
            </a:extLst>
          </p:cNvPr>
          <p:cNvGraphicFramePr>
            <a:graphicFrameLocks noGrp="1"/>
          </p:cNvGraphicFramePr>
          <p:nvPr/>
        </p:nvGraphicFramePr>
        <p:xfrm>
          <a:off x="838200" y="3041174"/>
          <a:ext cx="10515600" cy="1920240"/>
        </p:xfrm>
        <a:graphic>
          <a:graphicData uri="http://schemas.openxmlformats.org/drawingml/2006/table">
            <a:tbl>
              <a:tblPr/>
              <a:tblGrid>
                <a:gridCol w="10515600">
                  <a:extLst>
                    <a:ext uri="{9D8B030D-6E8A-4147-A177-3AD203B41FA5}">
                      <a16:colId xmlns:a16="http://schemas.microsoft.com/office/drawing/2014/main" val="2159667174"/>
                    </a:ext>
                  </a:extLst>
                </a:gridCol>
              </a:tblGrid>
              <a:tr h="0">
                <a:tc>
                  <a:txBody>
                    <a:bodyPr/>
                    <a:lstStyle/>
                    <a:p>
                      <a:r>
                        <a:rPr lang="tr-TR">
                          <a:effectLst/>
                        </a:rPr>
                        <a:t>Atasoy, E. (2006). Çevre için eğitim: Çocuk doğa etkileşimi. Bursa: Ezgi Kitabevi. </a:t>
                      </a:r>
                    </a:p>
                  </a:txBody>
                  <a:tcPr marL="0" marR="0" marT="0" marB="0" anchor="ctr">
                    <a:lnL>
                      <a:noFill/>
                    </a:lnL>
                    <a:lnR>
                      <a:noFill/>
                    </a:lnR>
                    <a:lnT>
                      <a:noFill/>
                    </a:lnT>
                    <a:lnB>
                      <a:noFill/>
                    </a:lnB>
                  </a:tcPr>
                </a:tc>
                <a:extLst>
                  <a:ext uri="{0D108BD9-81ED-4DB2-BD59-A6C34878D82A}">
                    <a16:rowId xmlns:a16="http://schemas.microsoft.com/office/drawing/2014/main" val="4052185391"/>
                  </a:ext>
                </a:extLst>
              </a:tr>
              <a:tr h="0">
                <a:tc>
                  <a:txBody>
                    <a:bodyPr/>
                    <a:lstStyle/>
                    <a:p>
                      <a:r>
                        <a:rPr lang="tr-TR">
                          <a:effectLst/>
                        </a:rPr>
                        <a:t>Büyüktaşkapu, S., Öztürk Samur, A., Koçyiğit, S., ve Özenoğlu Kiremit, H. (2013). Çocuk ve çevre. Ankara: Vize Yayıncılık. </a:t>
                      </a:r>
                    </a:p>
                  </a:txBody>
                  <a:tcPr marL="0" marR="0" marT="0" marB="0" anchor="ctr">
                    <a:lnL>
                      <a:noFill/>
                    </a:lnL>
                    <a:lnR>
                      <a:noFill/>
                    </a:lnR>
                    <a:lnT>
                      <a:noFill/>
                    </a:lnT>
                    <a:lnB>
                      <a:noFill/>
                    </a:lnB>
                  </a:tcPr>
                </a:tc>
                <a:extLst>
                  <a:ext uri="{0D108BD9-81ED-4DB2-BD59-A6C34878D82A}">
                    <a16:rowId xmlns:a16="http://schemas.microsoft.com/office/drawing/2014/main" val="2192302795"/>
                  </a:ext>
                </a:extLst>
              </a:tr>
              <a:tr h="0">
                <a:tc>
                  <a:txBody>
                    <a:bodyPr/>
                    <a:lstStyle/>
                    <a:p>
                      <a:r>
                        <a:rPr lang="tr-TR">
                          <a:effectLst/>
                        </a:rPr>
                        <a:t>Kansu, N. (2012). Çocuğumla doğadayız. Ankara: Elma Yayınevi. </a:t>
                      </a:r>
                    </a:p>
                  </a:txBody>
                  <a:tcPr marL="0" marR="0" marT="0" marB="0" anchor="ctr">
                    <a:lnL>
                      <a:noFill/>
                    </a:lnL>
                    <a:lnR>
                      <a:noFill/>
                    </a:lnR>
                    <a:lnT>
                      <a:noFill/>
                    </a:lnT>
                    <a:lnB>
                      <a:noFill/>
                    </a:lnB>
                  </a:tcPr>
                </a:tc>
                <a:extLst>
                  <a:ext uri="{0D108BD9-81ED-4DB2-BD59-A6C34878D82A}">
                    <a16:rowId xmlns:a16="http://schemas.microsoft.com/office/drawing/2014/main" val="1585516800"/>
                  </a:ext>
                </a:extLst>
              </a:tr>
              <a:tr h="0">
                <a:tc>
                  <a:txBody>
                    <a:bodyPr/>
                    <a:lstStyle/>
                    <a:p>
                      <a:r>
                        <a:rPr lang="tr-TR">
                          <a:effectLst/>
                        </a:rPr>
                        <a:t>Louv, R. (2010). Doğadaki son çocuk. (Çev. C. Temürcü). Ankara: Tübitak Yayınları. </a:t>
                      </a:r>
                    </a:p>
                  </a:txBody>
                  <a:tcPr marL="0" marR="0" marT="0" marB="0" anchor="ctr">
                    <a:lnL>
                      <a:noFill/>
                    </a:lnL>
                    <a:lnR>
                      <a:noFill/>
                    </a:lnR>
                    <a:lnT>
                      <a:noFill/>
                    </a:lnT>
                    <a:lnB>
                      <a:noFill/>
                    </a:lnB>
                  </a:tcPr>
                </a:tc>
                <a:extLst>
                  <a:ext uri="{0D108BD9-81ED-4DB2-BD59-A6C34878D82A}">
                    <a16:rowId xmlns:a16="http://schemas.microsoft.com/office/drawing/2014/main" val="190482993"/>
                  </a:ext>
                </a:extLst>
              </a:tr>
              <a:tr h="0">
                <a:tc>
                  <a:txBody>
                    <a:bodyPr/>
                    <a:lstStyle/>
                    <a:p>
                      <a:r>
                        <a:rPr lang="tr-TR" dirty="0">
                          <a:effectLst/>
                        </a:rPr>
                        <a:t>Önder, A. ve Özkan, B. (2013). Sürdürülebilir çocuk gelişimi: Okul öncesinde etkinliklerle çevre eğitimi. Ankara: Anı Yayıncılık. </a:t>
                      </a:r>
                    </a:p>
                  </a:txBody>
                  <a:tcPr marL="0" marR="0" marT="0" marB="0" anchor="ctr">
                    <a:lnL>
                      <a:noFill/>
                    </a:lnL>
                    <a:lnR>
                      <a:noFill/>
                    </a:lnR>
                    <a:lnT>
                      <a:noFill/>
                    </a:lnT>
                    <a:lnB>
                      <a:noFill/>
                    </a:lnB>
                  </a:tcPr>
                </a:tc>
                <a:extLst>
                  <a:ext uri="{0D108BD9-81ED-4DB2-BD59-A6C34878D82A}">
                    <a16:rowId xmlns:a16="http://schemas.microsoft.com/office/drawing/2014/main" val="1263023871"/>
                  </a:ext>
                </a:extLst>
              </a:tr>
            </a:tbl>
          </a:graphicData>
        </a:graphic>
      </p:graphicFrame>
    </p:spTree>
    <p:extLst>
      <p:ext uri="{BB962C8B-B14F-4D97-AF65-F5344CB8AC3E}">
        <p14:creationId xmlns:p14="http://schemas.microsoft.com/office/powerpoint/2010/main" val="49297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2892046" y="509884"/>
            <a:ext cx="6407908" cy="830997"/>
          </a:xfrm>
          <a:prstGeom prst="rect">
            <a:avLst/>
          </a:prstGeom>
          <a:noFill/>
        </p:spPr>
        <p:txBody>
          <a:bodyPr wrap="none" lIns="91440" tIns="45720" rIns="91440" bIns="45720">
            <a:spAutoFit/>
          </a:bodyPr>
          <a:lstStyle/>
          <a:p>
            <a:pPr algn="ctr"/>
            <a:r>
              <a:rPr lang="tr-TR" sz="4800" dirty="0">
                <a:ln w="0"/>
                <a:effectLst>
                  <a:outerShdw blurRad="38100" dist="19050" dir="2700000" algn="tl" rotWithShape="0">
                    <a:schemeClr val="dk1">
                      <a:alpha val="40000"/>
                    </a:schemeClr>
                  </a:outerShdw>
                </a:effectLst>
                <a:latin typeface="Calibri" panose="020F0502020204030204"/>
              </a:rPr>
              <a:t>Çocuk Ve Doğa Etkileşimi</a:t>
            </a:r>
            <a:endParaRPr lang="tr-TR" sz="4800" dirty="0">
              <a:ln w="0"/>
              <a:effectLst>
                <a:outerShdw blurRad="38100" dist="19050" dir="2700000" algn="tl" rotWithShape="0">
                  <a:schemeClr val="dk1">
                    <a:alpha val="40000"/>
                  </a:schemeClr>
                </a:outerShdw>
              </a:effectLst>
            </a:endParaRPr>
          </a:p>
        </p:txBody>
      </p:sp>
      <p:grpSp>
        <p:nvGrpSpPr>
          <p:cNvPr id="7" name="Grup 6"/>
          <p:cNvGrpSpPr/>
          <p:nvPr/>
        </p:nvGrpSpPr>
        <p:grpSpPr>
          <a:xfrm>
            <a:off x="2839851" y="2190842"/>
            <a:ext cx="3419292" cy="3419292"/>
            <a:chOff x="1122176" y="9351"/>
            <a:chExt cx="3419292" cy="3419292"/>
          </a:xfrm>
          <a:scene3d>
            <a:camera prst="orthographicFront"/>
            <a:lightRig rig="flat" dir="t"/>
          </a:scene3d>
        </p:grpSpPr>
        <p:sp>
          <p:nvSpPr>
            <p:cNvPr id="11" name="Oval 10"/>
            <p:cNvSpPr/>
            <p:nvPr/>
          </p:nvSpPr>
          <p:spPr>
            <a:xfrm>
              <a:off x="1122176" y="9351"/>
              <a:ext cx="3419292" cy="3419292"/>
            </a:xfrm>
            <a:prstGeom prst="ellipse">
              <a:avLst/>
            </a:prstGeom>
            <a:solidFill>
              <a:srgbClr val="FF6600">
                <a:alpha val="49804"/>
              </a:srgbClr>
            </a:solidFill>
            <a:ln>
              <a:noFill/>
            </a:ln>
            <a:effectLst/>
            <a:sp3d prstMaterial="plastic">
              <a:bevelT w="120900" h="88900"/>
              <a:bevelB w="88900" h="31750" prst="angle"/>
            </a:sp3d>
          </p:spPr>
        </p:sp>
        <p:sp>
          <p:nvSpPr>
            <p:cNvPr id="12" name="Oval 4"/>
            <p:cNvSpPr/>
            <p:nvPr/>
          </p:nvSpPr>
          <p:spPr>
            <a:xfrm>
              <a:off x="1599645" y="412559"/>
              <a:ext cx="1971483" cy="2612876"/>
            </a:xfrm>
            <a:prstGeom prst="rect">
              <a:avLst/>
            </a:prstGeom>
            <a:noFill/>
            <a:ln>
              <a:noFill/>
            </a:ln>
            <a:effectLst/>
            <a:sp3d/>
          </p:spPr>
          <p:txBody>
            <a:bodyPr spcFirstLastPara="0" vert="horz" wrap="square" lIns="0" tIns="0" rIns="0" bIns="0" numCol="1" spcCol="1270" anchor="ctr" anchorCtr="0">
              <a:noAutofit/>
            </a:bodyPr>
            <a:lstStyle/>
            <a:p>
              <a:pPr marL="0" marR="0" lvl="0" indent="0" algn="ctr" defTabSz="2889250" eaLnBrk="1" fontAlgn="auto" latinLnBrk="0" hangingPunct="1">
                <a:lnSpc>
                  <a:spcPct val="90000"/>
                </a:lnSpc>
                <a:spcBef>
                  <a:spcPct val="0"/>
                </a:spcBef>
                <a:spcAft>
                  <a:spcPct val="35000"/>
                </a:spcAft>
                <a:buClrTx/>
                <a:buSzTx/>
                <a:buFontTx/>
                <a:buNone/>
                <a:tabLst/>
                <a:defRPr/>
              </a:pPr>
              <a:endParaRPr kumimoji="0" lang="tr-TR" sz="54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endParaRPr>
            </a:p>
          </p:txBody>
        </p:sp>
      </p:grpSp>
      <p:grpSp>
        <p:nvGrpSpPr>
          <p:cNvPr id="8" name="Grup 7"/>
          <p:cNvGrpSpPr/>
          <p:nvPr/>
        </p:nvGrpSpPr>
        <p:grpSpPr>
          <a:xfrm>
            <a:off x="5304206" y="2190842"/>
            <a:ext cx="3419292" cy="3419292"/>
            <a:chOff x="3586531" y="9351"/>
            <a:chExt cx="3419292" cy="3419292"/>
          </a:xfrm>
          <a:scene3d>
            <a:camera prst="orthographicFront"/>
            <a:lightRig rig="flat" dir="t"/>
          </a:scene3d>
        </p:grpSpPr>
        <p:sp>
          <p:nvSpPr>
            <p:cNvPr id="9" name="Oval 8"/>
            <p:cNvSpPr/>
            <p:nvPr/>
          </p:nvSpPr>
          <p:spPr>
            <a:xfrm>
              <a:off x="3586531" y="9351"/>
              <a:ext cx="3419292" cy="3419292"/>
            </a:xfrm>
            <a:prstGeom prst="ellipse">
              <a:avLst/>
            </a:prstGeom>
            <a:solidFill>
              <a:srgbClr val="00B050">
                <a:alpha val="50000"/>
              </a:srgbClr>
            </a:solidFill>
            <a:ln>
              <a:noFill/>
            </a:ln>
            <a:effectLst/>
            <a:sp3d prstMaterial="plastic">
              <a:bevelT w="120900" h="88900"/>
              <a:bevelB w="88900" h="31750" prst="angle"/>
            </a:sp3d>
          </p:spPr>
        </p:sp>
        <p:sp>
          <p:nvSpPr>
            <p:cNvPr id="10" name="Oval 6"/>
            <p:cNvSpPr/>
            <p:nvPr/>
          </p:nvSpPr>
          <p:spPr>
            <a:xfrm>
              <a:off x="4556870" y="412559"/>
              <a:ext cx="1971483" cy="2612876"/>
            </a:xfrm>
            <a:prstGeom prst="rect">
              <a:avLst/>
            </a:prstGeom>
            <a:noFill/>
            <a:ln>
              <a:noFill/>
            </a:ln>
            <a:effectLst/>
            <a:sp3d/>
          </p:spPr>
          <p:txBody>
            <a:bodyPr spcFirstLastPara="0" vert="horz" wrap="square" lIns="0" tIns="0" rIns="0" bIns="0" numCol="1" spcCol="1270" anchor="ctr" anchorCtr="0">
              <a:noAutofit/>
            </a:bodyPr>
            <a:lstStyle/>
            <a:p>
              <a:pPr marL="0" marR="0" lvl="0" indent="0" algn="ctr" defTabSz="2889250" eaLnBrk="1" fontAlgn="auto" latinLnBrk="0" hangingPunct="1">
                <a:lnSpc>
                  <a:spcPct val="90000"/>
                </a:lnSpc>
                <a:spcBef>
                  <a:spcPct val="0"/>
                </a:spcBef>
                <a:spcAft>
                  <a:spcPct val="35000"/>
                </a:spcAft>
                <a:buClrTx/>
                <a:buSzTx/>
                <a:buFontTx/>
                <a:buNone/>
                <a:tabLst/>
                <a:defRPr/>
              </a:pPr>
              <a:endParaRPr kumimoji="0" lang="tr-TR" sz="5400" i="0" u="none" strike="noStrike" kern="1200" normalizeH="0" baseline="0" noProof="0" dirty="0">
                <a:ln w="0"/>
                <a:effectLst>
                  <a:outerShdw blurRad="38100" dist="19050" dir="2700000" algn="tl" rotWithShape="0">
                    <a:schemeClr val="dk1">
                      <a:alpha val="40000"/>
                    </a:schemeClr>
                  </a:outerShdw>
                </a:effectLst>
                <a:uLnTx/>
                <a:uFillTx/>
                <a:latin typeface="Calibri" panose="020F0502020204030204"/>
                <a:ea typeface="+mn-ea"/>
                <a:cs typeface="+mn-cs"/>
              </a:endParaRPr>
            </a:p>
          </p:txBody>
        </p:sp>
      </p:grpSp>
      <p:sp>
        <p:nvSpPr>
          <p:cNvPr id="13" name="Dikdörtgen 12"/>
          <p:cNvSpPr/>
          <p:nvPr/>
        </p:nvSpPr>
        <p:spPr>
          <a:xfrm>
            <a:off x="3330117" y="3267371"/>
            <a:ext cx="1702710" cy="830997"/>
          </a:xfrm>
          <a:prstGeom prst="rect">
            <a:avLst/>
          </a:prstGeom>
          <a:noFill/>
        </p:spPr>
        <p:txBody>
          <a:bodyPr wrap="none" lIns="91440" tIns="45720" rIns="91440" bIns="45720">
            <a:spAutoFit/>
          </a:bodyPr>
          <a:lstStyle/>
          <a:p>
            <a:pPr algn="ctr"/>
            <a:r>
              <a:rPr lang="tr-TR" sz="4800" dirty="0">
                <a:ln w="0"/>
                <a:effectLst>
                  <a:outerShdw blurRad="38100" dist="19050" dir="2700000" algn="tl" rotWithShape="0">
                    <a:schemeClr val="dk1">
                      <a:alpha val="40000"/>
                    </a:schemeClr>
                  </a:outerShdw>
                </a:effectLst>
                <a:latin typeface="Calibri" panose="020F0502020204030204"/>
              </a:rPr>
              <a:t>Çocuk</a:t>
            </a:r>
          </a:p>
        </p:txBody>
      </p:sp>
      <p:sp>
        <p:nvSpPr>
          <p:cNvPr id="15" name="Dikdörtgen 14"/>
          <p:cNvSpPr/>
          <p:nvPr/>
        </p:nvSpPr>
        <p:spPr>
          <a:xfrm>
            <a:off x="6407952" y="3253085"/>
            <a:ext cx="1462068" cy="830997"/>
          </a:xfrm>
          <a:prstGeom prst="rect">
            <a:avLst/>
          </a:prstGeom>
          <a:noFill/>
        </p:spPr>
        <p:txBody>
          <a:bodyPr wrap="none" lIns="91440" tIns="45720" rIns="91440" bIns="45720">
            <a:spAutoFit/>
          </a:bodyPr>
          <a:lstStyle/>
          <a:p>
            <a:pPr algn="ctr"/>
            <a:r>
              <a:rPr lang="tr-TR" sz="4800" dirty="0">
                <a:ln w="0"/>
                <a:effectLst>
                  <a:outerShdw blurRad="38100" dist="19050" dir="2700000" algn="tl" rotWithShape="0">
                    <a:schemeClr val="dk1">
                      <a:alpha val="40000"/>
                    </a:schemeClr>
                  </a:outerShdw>
                </a:effectLst>
                <a:latin typeface="Calibri" panose="020F0502020204030204"/>
              </a:rPr>
              <a:t>Doğa</a:t>
            </a:r>
            <a:endParaRPr lang="tr-TR" sz="4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10499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6708" y="2038646"/>
            <a:ext cx="11499056" cy="3539430"/>
          </a:xfrm>
          <a:prstGeom prst="rect">
            <a:avLst/>
          </a:prstGeom>
          <a:noFill/>
        </p:spPr>
        <p:txBody>
          <a:bodyPr wrap="square" lIns="91440" tIns="45720" rIns="91440" bIns="45720">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İnsan beyni ve biyolojik süreçleri hızla gelişir ve çocukların erken yaşlardaki deneyimleri, ömür boyu sahip olacakları yaklaşımları, değer yargılarını, davranışları, alışkanlıkları, becerileri ve kimliği belirler.</a:t>
            </a:r>
            <a:r>
              <a:rPr lang="tr-TR" sz="3200" dirty="0">
                <a:ln w="0"/>
                <a:solidFill>
                  <a:prstClr val="black"/>
                </a:solidFill>
                <a:effectLst>
                  <a:outerShdw blurRad="38100" dist="19050" dir="2700000" algn="tl" rotWithShape="0">
                    <a:prstClr val="black">
                      <a:alpha val="40000"/>
                    </a:prstClr>
                  </a:outerShdw>
                </a:effectLst>
              </a:rPr>
              <a:t> Hayatın ilk yılları, çocuklara doğa sevgisi kazandırmak ve sürdürebilirliğe yönelik doğru tutum ve davranışlarını beslemek için iyi bir fırsattır.</a:t>
            </a:r>
          </a:p>
          <a:p>
            <a:pPr algn="just"/>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71998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57188" y="1995784"/>
            <a:ext cx="11501438" cy="3046988"/>
          </a:xfrm>
          <a:prstGeom prst="rect">
            <a:avLst/>
          </a:prstGeom>
          <a:noFill/>
        </p:spPr>
        <p:txBody>
          <a:bodyPr wrap="square" lIns="91440" tIns="45720" rIns="91440" bIns="45720">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Çocukların doğa dostu bir yaşam tarzını benimsemesinde en önemli etkenlerden biride açık havanın bir öğretim aracı olarak kullanılmasıdır.</a:t>
            </a:r>
            <a:r>
              <a:rPr lang="tr-TR" sz="3200" dirty="0">
                <a:ln w="0"/>
                <a:solidFill>
                  <a:prstClr val="black"/>
                </a:solidFill>
                <a:effectLst>
                  <a:outerShdw blurRad="38100" dist="19050" dir="2700000" algn="tl" rotWithShape="0">
                    <a:prstClr val="black">
                      <a:alpha val="40000"/>
                    </a:prstClr>
                  </a:outerShdw>
                </a:effectLst>
              </a:rPr>
              <a:t> Doğal ortamlarda düzenli ve sürekli olarak tekrarlanan olumlu deneyimler, sürdürülebilir davranışlar ve yaşam tarzı edinmede etkili olmaktadır.</a:t>
            </a:r>
          </a:p>
          <a:p>
            <a:pPr algn="just"/>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60616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312968" y="1352848"/>
            <a:ext cx="11688531" cy="4524315"/>
          </a:xfrm>
          <a:prstGeom prst="rect">
            <a:avLst/>
          </a:prstGeom>
          <a:noFill/>
        </p:spPr>
        <p:txBody>
          <a:bodyPr wrap="square" lIns="91440" tIns="45720" rIns="91440" bIns="45720">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Çocuklara yaşatılacak açık hava deneyimleri, örgün öğretimin yapıldığı sınıf  içi eğitim etkinliklerinden çok  daha etkili olabilir. Bu nedenle okul bahçelerinde ve yeşil alanlarda eğitim yapılması çocuğun gelişimi için çok önemlidir.</a:t>
            </a:r>
            <a:r>
              <a:rPr lang="tr-TR" sz="3200" dirty="0">
                <a:ln w="0"/>
                <a:solidFill>
                  <a:prstClr val="black"/>
                </a:solidFill>
                <a:effectLst>
                  <a:outerShdw blurRad="38100" dist="19050" dir="2700000" algn="tl" rotWithShape="0">
                    <a:prstClr val="black">
                      <a:alpha val="40000"/>
                    </a:prstClr>
                  </a:outerShdw>
                </a:effectLst>
              </a:rPr>
              <a:t> Fiziksel ve zihinsel açıdan çevre ile etkileşim haline bulunmanın stresi azaltıcı etkisi bulunduğu bilinmektedir. Birey, zihinsel ve fiziksel açıdan aktif olduğunda stres düzeyi azalmaktadır. Stresle baş etmede fiziksel aktiviteler, egzersiz ya da düzenli spor yapma etkili unsurlardandır.</a:t>
            </a:r>
          </a:p>
          <a:p>
            <a:pPr algn="just"/>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6764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1" y="2220783"/>
            <a:ext cx="11544300" cy="2554545"/>
          </a:xfrm>
          <a:prstGeom prst="rect">
            <a:avLst/>
          </a:prstGeom>
        </p:spPr>
        <p:txBody>
          <a:bodyPr wrap="square">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Doğa ile birliktelik, insan psikolojisi üzerinde olumlu etkiler oluşturmaktadır. Bireylerin, doğa ile doğrudan etkileşim içinde olmalarının (çiçek/fidan dikme, hayvan beslemek, çiçek yetiştirmek </a:t>
            </a:r>
            <a:r>
              <a:rPr lang="tr-TR" sz="3200" dirty="0" err="1">
                <a:ln w="0"/>
                <a:effectLst>
                  <a:outerShdw blurRad="38100" dist="19050" dir="2700000" algn="tl" rotWithShape="0">
                    <a:schemeClr val="dk1">
                      <a:alpha val="40000"/>
                    </a:schemeClr>
                  </a:outerShdw>
                </a:effectLst>
                <a:latin typeface="Calibri" panose="020F0502020204030204"/>
              </a:rPr>
              <a:t>v.b</a:t>
            </a:r>
            <a:r>
              <a:rPr lang="tr-TR" sz="3200" dirty="0">
                <a:ln w="0"/>
                <a:effectLst>
                  <a:outerShdw blurRad="38100" dist="19050" dir="2700000" algn="tl" rotWithShape="0">
                    <a:schemeClr val="dk1">
                      <a:alpha val="40000"/>
                    </a:schemeClr>
                  </a:outerShdw>
                </a:effectLst>
                <a:latin typeface="Calibri" panose="020F0502020204030204"/>
              </a:rPr>
              <a:t>) yanı sıra doğayı izlemek bile kişileri rahatlatmakta, kendilerini daha iyi hissetmelerini sağlayabilmektedir </a:t>
            </a:r>
          </a:p>
        </p:txBody>
      </p:sp>
    </p:spTree>
    <p:extLst>
      <p:ext uri="{BB962C8B-B14F-4D97-AF65-F5344CB8AC3E}">
        <p14:creationId xmlns:p14="http://schemas.microsoft.com/office/powerpoint/2010/main" val="797162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42887" y="2237512"/>
            <a:ext cx="11591925" cy="2062103"/>
          </a:xfrm>
          <a:prstGeom prst="rect">
            <a:avLst/>
          </a:prstGeom>
          <a:noFill/>
        </p:spPr>
        <p:txBody>
          <a:bodyPr wrap="square" lIns="91440" tIns="45720" rIns="91440" bIns="45720">
            <a:spAutoFit/>
          </a:bodyPr>
          <a:lstStyle/>
          <a:p>
            <a:pPr lvl="0" algn="just"/>
            <a:r>
              <a:rPr lang="tr-TR" sz="3200" dirty="0">
                <a:ln w="0"/>
                <a:effectLst>
                  <a:outerShdw blurRad="38100" dist="19050" dir="2700000" algn="tl" rotWithShape="0">
                    <a:schemeClr val="dk1">
                      <a:alpha val="40000"/>
                    </a:schemeClr>
                  </a:outerShdw>
                </a:effectLst>
                <a:latin typeface="Calibri" panose="020F0502020204030204"/>
              </a:rPr>
              <a:t> Okul öncesi dönem çocuklarının düzenli olarak doğa ile doğrudan etkileşime girmesi ve doğayı izlemesi çevre eğitimi uygulamaları sırasında sağlanabilir. Böylece küçük çocukların kendilerini iyi hissetmeleri, huzurlu, rahat olmaları desteklenebilir. </a:t>
            </a:r>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371264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298758" y="2238673"/>
            <a:ext cx="11688455" cy="2554545"/>
          </a:xfrm>
          <a:prstGeom prst="rect">
            <a:avLst/>
          </a:prstGeom>
          <a:noFill/>
        </p:spPr>
        <p:txBody>
          <a:bodyPr wrap="square" lIns="91440" tIns="45720" rIns="91440" bIns="45720">
            <a:spAutoFit/>
          </a:bodyPr>
          <a:lstStyle/>
          <a:p>
            <a:pPr algn="just"/>
            <a:r>
              <a:rPr lang="tr-TR" sz="3200" dirty="0">
                <a:ln w="0"/>
                <a:effectLst>
                  <a:outerShdw blurRad="38100" dist="19050" dir="2700000" algn="tl" rotWithShape="0">
                    <a:schemeClr val="dk1">
                      <a:alpha val="40000"/>
                    </a:schemeClr>
                  </a:outerShdw>
                </a:effectLst>
                <a:latin typeface="Calibri" panose="020F0502020204030204"/>
              </a:rPr>
              <a:t>Çevre eğitiminin yararları da okul öncesi dönem çocuklarının gelişimlerini desteklemek açısından önemli olduğunu göstermektedir. Şöyle ki çevre eğitimi sayesinde topluma ve çevreye yönelik sosyal uyum gelişmektedir. Doğa olayları, çevre ile ilgili bilimsel düşünme becerileri ve estetik algı desteklenmektedir.</a:t>
            </a:r>
            <a:endParaRPr lang="tr-TR" sz="32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86135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53313" y="367010"/>
            <a:ext cx="9719438" cy="1200329"/>
          </a:xfrm>
          <a:prstGeom prst="rect">
            <a:avLst/>
          </a:prstGeom>
          <a:noFill/>
        </p:spPr>
        <p:txBody>
          <a:bodyPr wrap="square" lIns="91440" tIns="45720" rIns="91440" bIns="45720">
            <a:spAutoFit/>
          </a:bodyPr>
          <a:lstStyle/>
          <a:p>
            <a:pPr algn="ctr"/>
            <a:r>
              <a:rPr lang="tr-TR" sz="3600" dirty="0">
                <a:ln w="0"/>
                <a:effectLst>
                  <a:outerShdw blurRad="38100" dist="19050" dir="2700000" algn="tl" rotWithShape="0">
                    <a:schemeClr val="dk1">
                      <a:alpha val="40000"/>
                    </a:schemeClr>
                  </a:outerShdw>
                </a:effectLst>
                <a:latin typeface="Calibri" panose="020F0502020204030204"/>
              </a:rPr>
              <a:t>Çevre Eğitimi Sırasındaki Uygulamalar Çocukların Gelişim Alanlarını Destekler </a:t>
            </a:r>
            <a:endParaRPr lang="tr-TR" sz="3600" dirty="0">
              <a:ln w="0"/>
              <a:effectLst>
                <a:outerShdw blurRad="38100" dist="19050" dir="2700000" algn="tl" rotWithShape="0">
                  <a:schemeClr val="dk1">
                    <a:alpha val="40000"/>
                  </a:schemeClr>
                </a:outerShdw>
              </a:effectLst>
            </a:endParaRPr>
          </a:p>
        </p:txBody>
      </p:sp>
      <p:graphicFrame>
        <p:nvGraphicFramePr>
          <p:cNvPr id="8" name="Diyagram 7"/>
          <p:cNvGraphicFramePr/>
          <p:nvPr>
            <p:extLst>
              <p:ext uri="{D42A27DB-BD31-4B8C-83A1-F6EECF244321}">
                <p14:modId xmlns:p14="http://schemas.microsoft.com/office/powerpoint/2010/main" val="3609651391"/>
              </p:ext>
            </p:extLst>
          </p:nvPr>
        </p:nvGraphicFramePr>
        <p:xfrm>
          <a:off x="646112" y="1671638"/>
          <a:ext cx="11098213" cy="448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7336632"/>
      </p:ext>
    </p:extLst>
  </p:cSld>
  <p:clrMapOvr>
    <a:masterClrMapping/>
  </p:clrMapOvr>
</p:sld>
</file>

<file path=ppt/theme/theme1.xml><?xml version="1.0" encoding="utf-8"?>
<a:theme xmlns:a="http://schemas.openxmlformats.org/drawingml/2006/main" name="Office Teması">
  <a:themeElements>
    <a:clrScheme name="Özel 5">
      <a:dk1>
        <a:sysClr val="windowText" lastClr="000000"/>
      </a:dk1>
      <a:lt1>
        <a:sysClr val="window" lastClr="FFFFFF"/>
      </a:lt1>
      <a:dk2>
        <a:srgbClr val="000000"/>
      </a:dk2>
      <a:lt2>
        <a:srgbClr val="F8F8F8"/>
      </a:lt2>
      <a:accent1>
        <a:srgbClr val="DDDDDD"/>
      </a:accent1>
      <a:accent2>
        <a:srgbClr val="B2B2B2"/>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139</TotalTime>
  <Words>624</Words>
  <Application>Microsoft Macintosh PowerPoint</Application>
  <PresentationFormat>Geniş ekran</PresentationFormat>
  <Paragraphs>30</Paragraphs>
  <Slides>14</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Arial Rounded MT Bold</vt:lpstr>
      <vt:lpstr>Calibri</vt:lpstr>
      <vt:lpstr>Calibri Light</vt:lpstr>
      <vt:lpstr>Jokerman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17</cp:revision>
  <dcterms:created xsi:type="dcterms:W3CDTF">2017-12-01T18:09:56Z</dcterms:created>
  <dcterms:modified xsi:type="dcterms:W3CDTF">2020-05-04T20:26:10Z</dcterms:modified>
</cp:coreProperties>
</file>