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6" r:id="rId3"/>
    <p:sldId id="348" r:id="rId4"/>
    <p:sldId id="349" r:id="rId5"/>
    <p:sldId id="287" r:id="rId6"/>
    <p:sldId id="347"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horzBarState="maximized">
    <p:restoredLeft sz="14995" autoAdjust="0"/>
    <p:restoredTop sz="94660"/>
  </p:normalViewPr>
  <p:slideViewPr>
    <p:cSldViewPr snapToGrid="0" showGuides="1">
      <p:cViewPr varScale="1">
        <p:scale>
          <a:sx n="88" d="100"/>
          <a:sy n="88" d="100"/>
        </p:scale>
        <p:origin x="494"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Unvan 1"/>
          <p:cNvSpPr txBox="1">
            <a:spLocks/>
          </p:cNvSpPr>
          <p:nvPr userDrawn="1"/>
        </p:nvSpPr>
        <p:spPr>
          <a:xfrm rot="19943020">
            <a:off x="-241085" y="2704036"/>
            <a:ext cx="13088960" cy="1376998"/>
          </a:xfrm>
          <a:prstGeom prst="rect">
            <a:avLst/>
          </a:prstGeom>
          <a:noFill/>
          <a:ln>
            <a:noFill/>
          </a:ln>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8800" b="0" cap="none" spc="50" dirty="0" smtClean="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rPr>
              <a:t>Öğr. Gör. Fuat ATASOY</a:t>
            </a:r>
            <a:endParaRPr lang="tr-TR" sz="8800" b="0" cap="none" spc="50" dirty="0">
              <a:ln w="0"/>
              <a:solidFill>
                <a:schemeClr val="bg2">
                  <a:alpha val="9000"/>
                </a:schemeClr>
              </a:solidFill>
              <a:effectLst>
                <a:innerShdw blurRad="63500" dist="50800" dir="13500000">
                  <a:srgbClr val="000000">
                    <a:alpha val="50000"/>
                  </a:srgbClr>
                </a:innerShdw>
              </a:effectLst>
              <a:latin typeface="Times New Roman" panose="02020603050405020304" pitchFamily="18" charset="0"/>
              <a:cs typeface="Times New Roman" panose="02020603050405020304" pitchFamily="18"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2A54C80-263E-416B-A8E0-580EDEADCBDC}" type="datetimeFigureOut">
              <a:rPr lang="en-US" dirty="0"/>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B61BEF0D-F0BB-DE4B-95CE-6DB70DBA9567}" type="datetimeFigureOut">
              <a:rPr lang="en-US" dirty="0"/>
              <a:pPr/>
              <a:t>5/1/2019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E497E8-C68C-450E-8755-81D3DDBA3FFD}"/>
              </a:ext>
            </a:extLst>
          </p:cNvPr>
          <p:cNvSpPr>
            <a:spLocks noGrp="1"/>
          </p:cNvSpPr>
          <p:nvPr>
            <p:ph type="ctrTitle"/>
          </p:nvPr>
        </p:nvSpPr>
        <p:spPr>
          <a:xfrm>
            <a:off x="1008303" y="501843"/>
            <a:ext cx="7766936" cy="1646302"/>
          </a:xfrm>
        </p:spPr>
        <p:txBody>
          <a:bodyPr/>
          <a:lstStyle/>
          <a:p>
            <a:r>
              <a:rPr lang="tr-TR" dirty="0"/>
              <a:t>TURİZM PAZARLAMASI</a:t>
            </a:r>
          </a:p>
        </p:txBody>
      </p:sp>
      <p:pic>
        <p:nvPicPr>
          <p:cNvPr id="5" name="Resim 4">
            <a:extLst>
              <a:ext uri="{FF2B5EF4-FFF2-40B4-BE49-F238E27FC236}">
                <a16:creationId xmlns:a16="http://schemas.microsoft.com/office/drawing/2014/main" id="{387859F3-26E5-49D7-9AA6-AA28DB7284B5}"/>
              </a:ext>
            </a:extLst>
          </p:cNvPr>
          <p:cNvPicPr>
            <a:picLocks noChangeAspect="1"/>
          </p:cNvPicPr>
          <p:nvPr/>
        </p:nvPicPr>
        <p:blipFill>
          <a:blip r:embed="rId2"/>
          <a:stretch>
            <a:fillRect/>
          </a:stretch>
        </p:blipFill>
        <p:spPr>
          <a:xfrm>
            <a:off x="530631" y="2465098"/>
            <a:ext cx="8549409" cy="4194320"/>
          </a:xfrm>
          <a:prstGeom prst="rect">
            <a:avLst/>
          </a:prstGeom>
        </p:spPr>
      </p:pic>
    </p:spTree>
    <p:extLst>
      <p:ext uri="{BB962C8B-B14F-4D97-AF65-F5344CB8AC3E}">
        <p14:creationId xmlns:p14="http://schemas.microsoft.com/office/powerpoint/2010/main" val="24628152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Unvan 1">
            <a:extLst>
              <a:ext uri="{FF2B5EF4-FFF2-40B4-BE49-F238E27FC236}">
                <a16:creationId xmlns:a16="http://schemas.microsoft.com/office/drawing/2014/main" id="{3E9133F8-C552-4FBC-9477-480053BEB53D}"/>
              </a:ext>
            </a:extLst>
          </p:cNvPr>
          <p:cNvSpPr>
            <a:spLocks noGrp="1"/>
          </p:cNvSpPr>
          <p:nvPr>
            <p:ph type="title"/>
          </p:nvPr>
        </p:nvSpPr>
        <p:spPr>
          <a:xfrm>
            <a:off x="635771" y="661554"/>
            <a:ext cx="8596668" cy="1320800"/>
          </a:xfrm>
        </p:spPr>
        <p:txBody>
          <a:bodyPr/>
          <a:lstStyle/>
          <a:p>
            <a:r>
              <a:rPr lang="tr-TR" altLang="tr-TR" dirty="0"/>
              <a:t>Hizmet Pazarlaması Karması ( 7P)</a:t>
            </a:r>
          </a:p>
        </p:txBody>
      </p:sp>
      <p:sp>
        <p:nvSpPr>
          <p:cNvPr id="29700" name="Dikdörtgen 3">
            <a:extLst>
              <a:ext uri="{FF2B5EF4-FFF2-40B4-BE49-F238E27FC236}">
                <a16:creationId xmlns:a16="http://schemas.microsoft.com/office/drawing/2014/main" id="{FA3ACBB4-2F99-4992-B8D5-B6F37AFCF210}"/>
              </a:ext>
            </a:extLst>
          </p:cNvPr>
          <p:cNvSpPr>
            <a:spLocks noChangeArrowheads="1"/>
          </p:cNvSpPr>
          <p:nvPr/>
        </p:nvSpPr>
        <p:spPr bwMode="auto">
          <a:xfrm>
            <a:off x="529936" y="1982354"/>
            <a:ext cx="10422081" cy="3108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None/>
            </a:pPr>
            <a:r>
              <a:rPr lang="tr-TR" altLang="tr-TR" sz="2800" dirty="0"/>
              <a:t>1- Product (Ürün)</a:t>
            </a:r>
            <a:br>
              <a:rPr lang="tr-TR" altLang="tr-TR" sz="2800" dirty="0"/>
            </a:br>
            <a:r>
              <a:rPr lang="tr-TR" altLang="tr-TR" sz="2800" dirty="0"/>
              <a:t>2- </a:t>
            </a:r>
            <a:r>
              <a:rPr lang="tr-TR" altLang="tr-TR" sz="2800" dirty="0" err="1"/>
              <a:t>Price</a:t>
            </a:r>
            <a:r>
              <a:rPr lang="tr-TR" altLang="tr-TR" sz="2800" dirty="0"/>
              <a:t> (Fiyat)</a:t>
            </a:r>
            <a:br>
              <a:rPr lang="tr-TR" altLang="tr-TR" sz="2800" dirty="0"/>
            </a:br>
            <a:r>
              <a:rPr lang="tr-TR" altLang="tr-TR" sz="2800" dirty="0"/>
              <a:t>3- </a:t>
            </a:r>
            <a:r>
              <a:rPr lang="tr-TR" altLang="tr-TR" sz="2800" dirty="0" err="1"/>
              <a:t>Place</a:t>
            </a:r>
            <a:r>
              <a:rPr lang="tr-TR" altLang="tr-TR" sz="2800" dirty="0"/>
              <a:t> (Yer)</a:t>
            </a:r>
            <a:br>
              <a:rPr lang="tr-TR" altLang="tr-TR" sz="2800" dirty="0"/>
            </a:br>
            <a:r>
              <a:rPr lang="tr-TR" altLang="tr-TR" sz="2800" dirty="0"/>
              <a:t>4- </a:t>
            </a:r>
            <a:r>
              <a:rPr lang="tr-TR" altLang="tr-TR" sz="2800" dirty="0" err="1"/>
              <a:t>Promotion</a:t>
            </a:r>
            <a:r>
              <a:rPr lang="tr-TR" altLang="tr-TR" sz="2800" dirty="0"/>
              <a:t> (Tutundurma)</a:t>
            </a:r>
            <a:br>
              <a:rPr lang="tr-TR" altLang="tr-TR" sz="2800" dirty="0"/>
            </a:br>
            <a:r>
              <a:rPr lang="tr-TR" altLang="tr-TR" sz="2800" dirty="0"/>
              <a:t>5- People (Hedef Kitle)</a:t>
            </a:r>
            <a:br>
              <a:rPr lang="tr-TR" altLang="tr-TR" sz="2800" dirty="0"/>
            </a:br>
            <a:r>
              <a:rPr lang="tr-TR" altLang="tr-TR" sz="2800" dirty="0"/>
              <a:t>6- </a:t>
            </a:r>
            <a:r>
              <a:rPr lang="tr-TR" altLang="tr-TR" sz="2800" dirty="0" err="1"/>
              <a:t>Process</a:t>
            </a:r>
            <a:r>
              <a:rPr lang="tr-TR" altLang="tr-TR" sz="2800" dirty="0"/>
              <a:t> (Süreç)</a:t>
            </a:r>
            <a:br>
              <a:rPr lang="tr-TR" altLang="tr-TR" sz="2800" dirty="0"/>
            </a:br>
            <a:r>
              <a:rPr lang="tr-TR" altLang="tr-TR" sz="2800" dirty="0"/>
              <a:t>7- </a:t>
            </a:r>
            <a:r>
              <a:rPr lang="tr-TR" altLang="tr-TR" sz="2800" dirty="0" err="1"/>
              <a:t>Physical</a:t>
            </a:r>
            <a:r>
              <a:rPr lang="tr-TR" altLang="tr-TR" sz="2800" dirty="0"/>
              <a:t> </a:t>
            </a:r>
            <a:r>
              <a:rPr lang="tr-TR" altLang="tr-TR" sz="2800" dirty="0" err="1"/>
              <a:t>Evidence</a:t>
            </a:r>
            <a:r>
              <a:rPr lang="tr-TR" altLang="tr-TR" sz="2800" dirty="0"/>
              <a:t> ( Fiziksel Belirti, Kanıt)</a:t>
            </a:r>
          </a:p>
        </p:txBody>
      </p:sp>
    </p:spTree>
    <p:extLst>
      <p:ext uri="{BB962C8B-B14F-4D97-AF65-F5344CB8AC3E}">
        <p14:creationId xmlns:p14="http://schemas.microsoft.com/office/powerpoint/2010/main" val="2535523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E9287E43-3D87-448A-B11D-391C68E0E213}"/>
              </a:ext>
            </a:extLst>
          </p:cNvPr>
          <p:cNvSpPr/>
          <p:nvPr/>
        </p:nvSpPr>
        <p:spPr>
          <a:xfrm>
            <a:off x="526472" y="851916"/>
            <a:ext cx="9559637" cy="4813112"/>
          </a:xfrm>
          <a:prstGeom prst="rect">
            <a:avLst/>
          </a:prstGeom>
        </p:spPr>
        <p:txBody>
          <a:bodyPr wrap="square">
            <a:spAutoFit/>
          </a:bodyPr>
          <a:lstStyle/>
          <a:p>
            <a:pPr algn="ctr">
              <a:lnSpc>
                <a:spcPct val="150000"/>
              </a:lnSpc>
              <a:spcBef>
                <a:spcPts val="1200"/>
              </a:spcBef>
              <a:spcAft>
                <a:spcPts val="1200"/>
              </a:spcAft>
            </a:pPr>
            <a:r>
              <a:rPr lang="tr-TR" b="1" dirty="0">
                <a:latin typeface="Times New Roman" panose="02020603050405020304" pitchFamily="18" charset="0"/>
                <a:ea typeface="Times New Roman" panose="02020603050405020304" pitchFamily="18" charset="0"/>
              </a:rPr>
              <a:t>GENİŞLETİLMİŞ PAZARLAMA KARMASINDA HİZMET</a:t>
            </a:r>
            <a:endParaRPr lang="tr-TR" sz="2800" dirty="0">
              <a:latin typeface="Times New Roman" panose="02020603050405020304" pitchFamily="18" charset="0"/>
              <a:ea typeface="Times New Roman" panose="02020603050405020304" pitchFamily="18" charset="0"/>
            </a:endParaRPr>
          </a:p>
          <a:p>
            <a:pPr algn="just">
              <a:lnSpc>
                <a:spcPct val="150000"/>
              </a:lnSpc>
              <a:spcBef>
                <a:spcPts val="1200"/>
              </a:spcBef>
              <a:spcAft>
                <a:spcPts val="1200"/>
              </a:spcAft>
            </a:pPr>
            <a:r>
              <a:rPr lang="tr-TR" dirty="0">
                <a:latin typeface="Times New Roman" panose="02020603050405020304" pitchFamily="18" charset="0"/>
                <a:ea typeface="Times New Roman" panose="02020603050405020304" pitchFamily="18" charset="0"/>
              </a:rPr>
              <a:t>Geleneksel pazarlama karmasına hizmet pazarlamasına özgü olmak üzere bazı eklemeler yapılmıştır. Genişletilmiş pazarlama karmasının ilkesi de geleneksel pazarlama karmasında olduğu gibi, hizmet sunumunu bir dizi karmaya ayırmaktadır.</a:t>
            </a:r>
            <a:endParaRPr lang="tr-TR" sz="2800" dirty="0">
              <a:latin typeface="Times New Roman" panose="02020603050405020304" pitchFamily="18" charset="0"/>
              <a:ea typeface="Times New Roman" panose="02020603050405020304" pitchFamily="18" charset="0"/>
            </a:endParaRPr>
          </a:p>
          <a:p>
            <a:pPr algn="just">
              <a:lnSpc>
                <a:spcPct val="150000"/>
              </a:lnSpc>
              <a:spcBef>
                <a:spcPts val="1200"/>
              </a:spcBef>
              <a:spcAft>
                <a:spcPts val="1200"/>
              </a:spcAft>
            </a:pPr>
            <a:r>
              <a:rPr lang="tr-TR" dirty="0">
                <a:latin typeface="Times New Roman" panose="02020603050405020304" pitchFamily="18" charset="0"/>
                <a:ea typeface="Times New Roman" panose="02020603050405020304" pitchFamily="18" charset="0"/>
              </a:rPr>
              <a:t>Genişletilmiş pazarlama karması ile ilgili olarak literatürde çeşitli yazarlarca ortaya atılmış öneriler söz konusudur. Bu kitapta, hizmet pazarlamasının pazarlama kapsamında genişletilmiş pazarlama karma elemanları olarak </a:t>
            </a:r>
            <a:r>
              <a:rPr lang="tr-TR" b="1" dirty="0">
                <a:latin typeface="Times New Roman" panose="02020603050405020304" pitchFamily="18" charset="0"/>
                <a:ea typeface="Times New Roman" panose="02020603050405020304" pitchFamily="18" charset="0"/>
              </a:rPr>
              <a:t>‘insan’ </a:t>
            </a:r>
            <a:r>
              <a:rPr lang="tr-TR" i="1" dirty="0">
                <a:latin typeface="Times New Roman" panose="02020603050405020304" pitchFamily="18" charset="0"/>
                <a:ea typeface="Times New Roman" panose="02020603050405020304" pitchFamily="18" charset="0"/>
              </a:rPr>
              <a:t>(</a:t>
            </a:r>
            <a:r>
              <a:rPr lang="tr-TR" i="1" dirty="0" err="1">
                <a:latin typeface="Times New Roman" panose="02020603050405020304" pitchFamily="18" charset="0"/>
                <a:ea typeface="Times New Roman" panose="02020603050405020304" pitchFamily="18" charset="0"/>
              </a:rPr>
              <a:t>person</a:t>
            </a:r>
            <a:r>
              <a:rPr lang="tr-TR" i="1" dirty="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a:t>
            </a:r>
            <a:r>
              <a:rPr lang="tr-TR" b="1" dirty="0">
                <a:latin typeface="Times New Roman" panose="02020603050405020304" pitchFamily="18" charset="0"/>
                <a:ea typeface="Times New Roman" panose="02020603050405020304" pitchFamily="18" charset="0"/>
              </a:rPr>
              <a:t>‘fiziksel kanıtlar’ </a:t>
            </a:r>
            <a:r>
              <a:rPr lang="tr-TR" i="1" dirty="0">
                <a:latin typeface="Times New Roman" panose="02020603050405020304" pitchFamily="18" charset="0"/>
                <a:ea typeface="Times New Roman" panose="02020603050405020304" pitchFamily="18" charset="0"/>
              </a:rPr>
              <a:t>(</a:t>
            </a:r>
            <a:r>
              <a:rPr lang="tr-TR" i="1" dirty="0" err="1">
                <a:latin typeface="Times New Roman" panose="02020603050405020304" pitchFamily="18" charset="0"/>
                <a:ea typeface="Times New Roman" panose="02020603050405020304" pitchFamily="18" charset="0"/>
              </a:rPr>
              <a:t>physical</a:t>
            </a:r>
            <a:r>
              <a:rPr lang="tr-TR" i="1" dirty="0">
                <a:latin typeface="Times New Roman" panose="02020603050405020304" pitchFamily="18" charset="0"/>
                <a:ea typeface="Times New Roman" panose="02020603050405020304" pitchFamily="18" charset="0"/>
              </a:rPr>
              <a:t> </a:t>
            </a:r>
            <a:r>
              <a:rPr lang="tr-TR" i="1" dirty="0" err="1">
                <a:latin typeface="Times New Roman" panose="02020603050405020304" pitchFamily="18" charset="0"/>
                <a:ea typeface="Times New Roman" panose="02020603050405020304" pitchFamily="18" charset="0"/>
              </a:rPr>
              <a:t>evidence</a:t>
            </a:r>
            <a:r>
              <a:rPr lang="tr-TR"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ve </a:t>
            </a:r>
            <a:r>
              <a:rPr lang="tr-TR" b="1" dirty="0">
                <a:latin typeface="Times New Roman" panose="02020603050405020304" pitchFamily="18" charset="0"/>
                <a:ea typeface="Times New Roman" panose="02020603050405020304" pitchFamily="18" charset="0"/>
              </a:rPr>
              <a:t>‘süreçler’</a:t>
            </a:r>
            <a:r>
              <a:rPr lang="tr-TR" dirty="0">
                <a:latin typeface="Times New Roman" panose="02020603050405020304" pitchFamily="18" charset="0"/>
                <a:ea typeface="Times New Roman" panose="02020603050405020304" pitchFamily="18" charset="0"/>
              </a:rPr>
              <a:t> </a:t>
            </a:r>
            <a:r>
              <a:rPr lang="tr-TR" i="1" dirty="0">
                <a:latin typeface="Times New Roman" panose="02020603050405020304" pitchFamily="18" charset="0"/>
                <a:ea typeface="Times New Roman" panose="02020603050405020304" pitchFamily="18" charset="0"/>
              </a:rPr>
              <a:t>(</a:t>
            </a:r>
            <a:r>
              <a:rPr lang="tr-TR" i="1" dirty="0" err="1">
                <a:latin typeface="Times New Roman" panose="02020603050405020304" pitchFamily="18" charset="0"/>
                <a:ea typeface="Times New Roman" panose="02020603050405020304" pitchFamily="18" charset="0"/>
              </a:rPr>
              <a:t>processes</a:t>
            </a:r>
            <a:r>
              <a:rPr lang="tr-TR" i="1" dirty="0">
                <a:latin typeface="Times New Roman" panose="02020603050405020304" pitchFamily="18" charset="0"/>
                <a:ea typeface="Times New Roman" panose="02020603050405020304" pitchFamily="18" charset="0"/>
              </a:rPr>
              <a:t>)</a:t>
            </a:r>
            <a:r>
              <a:rPr lang="tr-TR" dirty="0">
                <a:latin typeface="Times New Roman" panose="02020603050405020304" pitchFamily="18" charset="0"/>
                <a:ea typeface="Times New Roman" panose="02020603050405020304" pitchFamily="18" charset="0"/>
              </a:rPr>
              <a:t> üzerinde durulacaktır. Bunlara ek olarak literatürde </a:t>
            </a:r>
            <a:r>
              <a:rPr lang="tr-TR" i="1" dirty="0">
                <a:latin typeface="Times New Roman" panose="02020603050405020304" pitchFamily="18" charset="0"/>
                <a:ea typeface="Times New Roman" panose="02020603050405020304" pitchFamily="18" charset="0"/>
              </a:rPr>
              <a:t>‘paketleme’ (</a:t>
            </a:r>
            <a:r>
              <a:rPr lang="tr-TR" i="1" dirty="0" err="1">
                <a:latin typeface="Times New Roman" panose="02020603050405020304" pitchFamily="18" charset="0"/>
                <a:ea typeface="Times New Roman" panose="02020603050405020304" pitchFamily="18" charset="0"/>
              </a:rPr>
              <a:t>packaging</a:t>
            </a:r>
            <a:r>
              <a:rPr lang="tr-TR" i="1" dirty="0">
                <a:latin typeface="Times New Roman" panose="02020603050405020304" pitchFamily="18" charset="0"/>
                <a:ea typeface="Times New Roman" panose="02020603050405020304" pitchFamily="18" charset="0"/>
              </a:rPr>
              <a:t>), ‘programlama’ (</a:t>
            </a:r>
            <a:r>
              <a:rPr lang="tr-TR" i="1" dirty="0" err="1">
                <a:latin typeface="Times New Roman" panose="02020603050405020304" pitchFamily="18" charset="0"/>
                <a:ea typeface="Times New Roman" panose="02020603050405020304" pitchFamily="18" charset="0"/>
              </a:rPr>
              <a:t>programing</a:t>
            </a:r>
            <a:r>
              <a:rPr lang="tr-TR" i="1" dirty="0">
                <a:latin typeface="Times New Roman" panose="02020603050405020304" pitchFamily="18" charset="0"/>
                <a:ea typeface="Times New Roman" panose="02020603050405020304" pitchFamily="18" charset="0"/>
              </a:rPr>
              <a:t>) </a:t>
            </a:r>
            <a:r>
              <a:rPr lang="tr-TR" dirty="0">
                <a:latin typeface="Times New Roman" panose="02020603050405020304" pitchFamily="18" charset="0"/>
                <a:ea typeface="Times New Roman" panose="02020603050405020304" pitchFamily="18" charset="0"/>
              </a:rPr>
              <a:t>ve turizm pazarlaması için de </a:t>
            </a:r>
            <a:r>
              <a:rPr lang="tr-TR" i="1" dirty="0">
                <a:latin typeface="Times New Roman" panose="02020603050405020304" pitchFamily="18" charset="0"/>
                <a:ea typeface="Times New Roman" panose="02020603050405020304" pitchFamily="18" charset="0"/>
              </a:rPr>
              <a:t>‘siyasal istikrar’</a:t>
            </a:r>
            <a:r>
              <a:rPr lang="tr-TR" dirty="0">
                <a:latin typeface="Times New Roman" panose="02020603050405020304" pitchFamily="18" charset="0"/>
                <a:ea typeface="Times New Roman" panose="02020603050405020304" pitchFamily="18" charset="0"/>
              </a:rPr>
              <a:t> gibi başka elemanlara da rastlanmaktadır.</a:t>
            </a:r>
            <a:endParaRPr lang="tr-TR"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02689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a:extLst>
              <a:ext uri="{FF2B5EF4-FFF2-40B4-BE49-F238E27FC236}">
                <a16:creationId xmlns:a16="http://schemas.microsoft.com/office/drawing/2014/main" id="{E9287E43-3D87-448A-B11D-391C68E0E213}"/>
              </a:ext>
            </a:extLst>
          </p:cNvPr>
          <p:cNvSpPr/>
          <p:nvPr/>
        </p:nvSpPr>
        <p:spPr>
          <a:xfrm>
            <a:off x="258619" y="611771"/>
            <a:ext cx="9707418" cy="5078313"/>
          </a:xfrm>
          <a:prstGeom prst="rect">
            <a:avLst/>
          </a:prstGeom>
        </p:spPr>
        <p:txBody>
          <a:bodyPr wrap="square">
            <a:spAutoFit/>
          </a:bodyPr>
          <a:lstStyle/>
          <a:p>
            <a:pPr algn="just"/>
            <a:r>
              <a:rPr lang="tr-TR" b="1" dirty="0">
                <a:latin typeface="Times New Roman" panose="02020603050405020304" pitchFamily="18" charset="0"/>
                <a:cs typeface="Times New Roman" panose="02020603050405020304" pitchFamily="18" charset="0"/>
              </a:rPr>
              <a:t>İnsan:</a:t>
            </a:r>
            <a:r>
              <a:rPr lang="tr-TR" dirty="0">
                <a:latin typeface="Times New Roman" panose="02020603050405020304" pitchFamily="18" charset="0"/>
                <a:cs typeface="Times New Roman" panose="02020603050405020304" pitchFamily="18" charset="0"/>
              </a:rPr>
              <a:t> Hizmet pazarlaması karmasının en önemli karması, insandır. İnsan faktörü, hizmeti üreten iş görenler ve hizmeti satın alan müşterilerden oluşmaktadır. Dolayısıyla hizmetin üretimi, ulaştırılması ve sunumu konusu, iş görenler yönünden insan unsurunun alanına girerken, üretilen ve sunulan hizmeti üretim, sunum ve tüketim sürecinin unsuru olan müşteriler de, insan unsuru kapsamında değerlendirilmektedir. Ayrıca bu iki insansal unsurun özellikleri, eğitimleri, güdüleri, psikolojik durumları ve algılamaları, kültürleri, vb. konular hizmetin üretim, sunum ve tüketim aşamalarını etkilemektedir. </a:t>
            </a:r>
          </a:p>
          <a:p>
            <a:pPr algn="just"/>
            <a:endParaRPr lang="tr-TR" dirty="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Fiziksel kanıtlar: </a:t>
            </a:r>
            <a:r>
              <a:rPr lang="tr-TR" dirty="0" smtClean="0">
                <a:latin typeface="Times New Roman" panose="02020603050405020304" pitchFamily="18" charset="0"/>
                <a:cs typeface="Times New Roman" panose="02020603050405020304" pitchFamily="18" charset="0"/>
              </a:rPr>
              <a:t>Hizmetin fiziksel kanıtları, hizmeti temsil eden bütün maddi faktörleri içermektedir. Hizmetin üretildiği mekanın düzeni, kullanılan ekipmanlar, işaretler, çalışanların giysi ve üniformaları ile diğer kanıtlar içerisinde değerlendirilen basılı veya dokunulabilir materyaller, bu kapsamda değerlendirilmektedir.</a:t>
            </a:r>
          </a:p>
          <a:p>
            <a:pPr algn="just"/>
            <a:endParaRPr lang="tr-TR"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Süreçler: </a:t>
            </a:r>
            <a:r>
              <a:rPr lang="tr-TR" dirty="0" smtClean="0">
                <a:latin typeface="Times New Roman" panose="02020603050405020304" pitchFamily="18" charset="0"/>
                <a:cs typeface="Times New Roman" panose="02020603050405020304" pitchFamily="18" charset="0"/>
              </a:rPr>
              <a:t> Hizmetin üretimini ve tüketim için müşteriye ulaştırılmasını sağlayan prosedür, mekanizma ve faaliyetlerin akışına </a:t>
            </a:r>
            <a:r>
              <a:rPr lang="tr-TR" i="1" dirty="0" smtClean="0">
                <a:latin typeface="Times New Roman" panose="02020603050405020304" pitchFamily="18" charset="0"/>
                <a:cs typeface="Times New Roman" panose="02020603050405020304" pitchFamily="18" charset="0"/>
              </a:rPr>
              <a:t>‘süreçler’</a:t>
            </a:r>
            <a:r>
              <a:rPr lang="tr-TR" dirty="0" smtClean="0">
                <a:latin typeface="Times New Roman" panose="02020603050405020304" pitchFamily="18" charset="0"/>
                <a:cs typeface="Times New Roman" panose="02020603050405020304" pitchFamily="18" charset="0"/>
              </a:rPr>
              <a:t> adı verilmektedir. Hizmetlerin üretim ve ulaşım süreçlerinde çalışanların performansı, ürünün sahip olduğu üretim ve sunum standartları, alışkanlıklar, üretim ve sunum aşamalarının basit veya karmaşık olması, süreç yönteminin başarısını etkilemektedir. Öte yandan müşterinin süreçler aşamasında bizzat yer aldığı da unutulmamalıdır.</a:t>
            </a:r>
            <a:endParaRPr lang="tr-TR" dirty="0">
              <a:latin typeface="Times New Roman" panose="02020603050405020304" pitchFamily="18" charset="0"/>
              <a:cs typeface="Times New Roman" panose="02020603050405020304" pitchFamily="18" charset="0"/>
            </a:endParaRPr>
          </a:p>
        </p:txBody>
      </p:sp>
      <p:pic>
        <p:nvPicPr>
          <p:cNvPr id="2" name="Resim 1">
            <a:extLst>
              <a:ext uri="{FF2B5EF4-FFF2-40B4-BE49-F238E27FC236}">
                <a16:creationId xmlns:a16="http://schemas.microsoft.com/office/drawing/2014/main" id="{9E675731-19B4-403D-B9CF-989B84DD6517}"/>
              </a:ext>
            </a:extLst>
          </p:cNvPr>
          <p:cNvPicPr>
            <a:picLocks noChangeAspect="1"/>
          </p:cNvPicPr>
          <p:nvPr/>
        </p:nvPicPr>
        <p:blipFill>
          <a:blip r:embed="rId2"/>
          <a:stretch>
            <a:fillRect/>
          </a:stretch>
        </p:blipFill>
        <p:spPr>
          <a:xfrm>
            <a:off x="10377920" y="611771"/>
            <a:ext cx="1466850" cy="2076450"/>
          </a:xfrm>
          <a:prstGeom prst="rect">
            <a:avLst/>
          </a:prstGeom>
        </p:spPr>
      </p:pic>
      <p:pic>
        <p:nvPicPr>
          <p:cNvPr id="3" name="Resim 2">
            <a:extLst>
              <a:ext uri="{FF2B5EF4-FFF2-40B4-BE49-F238E27FC236}">
                <a16:creationId xmlns:a16="http://schemas.microsoft.com/office/drawing/2014/main" id="{8DBBF680-7FA7-416E-A3C8-35994B930FC6}"/>
              </a:ext>
            </a:extLst>
          </p:cNvPr>
          <p:cNvPicPr>
            <a:picLocks noChangeAspect="1"/>
          </p:cNvPicPr>
          <p:nvPr/>
        </p:nvPicPr>
        <p:blipFill>
          <a:blip r:embed="rId3"/>
          <a:stretch>
            <a:fillRect/>
          </a:stretch>
        </p:blipFill>
        <p:spPr>
          <a:xfrm>
            <a:off x="9966037" y="2924175"/>
            <a:ext cx="2068945" cy="1167534"/>
          </a:xfrm>
          <a:prstGeom prst="rect">
            <a:avLst/>
          </a:prstGeom>
        </p:spPr>
      </p:pic>
      <p:pic>
        <p:nvPicPr>
          <p:cNvPr id="4" name="Resim 3">
            <a:extLst>
              <a:ext uri="{FF2B5EF4-FFF2-40B4-BE49-F238E27FC236}">
                <a16:creationId xmlns:a16="http://schemas.microsoft.com/office/drawing/2014/main" id="{CD1D3C44-0966-429B-821B-2B8C8F7E9654}"/>
              </a:ext>
            </a:extLst>
          </p:cNvPr>
          <p:cNvPicPr>
            <a:picLocks noChangeAspect="1"/>
          </p:cNvPicPr>
          <p:nvPr/>
        </p:nvPicPr>
        <p:blipFill>
          <a:blip r:embed="rId4"/>
          <a:stretch>
            <a:fillRect/>
          </a:stretch>
        </p:blipFill>
        <p:spPr>
          <a:xfrm>
            <a:off x="7467615" y="5662462"/>
            <a:ext cx="4377155" cy="1167534"/>
          </a:xfrm>
          <a:prstGeom prst="rect">
            <a:avLst/>
          </a:prstGeom>
        </p:spPr>
      </p:pic>
    </p:spTree>
    <p:extLst>
      <p:ext uri="{BB962C8B-B14F-4D97-AF65-F5344CB8AC3E}">
        <p14:creationId xmlns:p14="http://schemas.microsoft.com/office/powerpoint/2010/main" val="4179537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Başlık">
            <a:extLst>
              <a:ext uri="{FF2B5EF4-FFF2-40B4-BE49-F238E27FC236}">
                <a16:creationId xmlns:a16="http://schemas.microsoft.com/office/drawing/2014/main" id="{D02A55CE-827C-483A-B56F-E2EF22FE50FC}"/>
              </a:ext>
            </a:extLst>
          </p:cNvPr>
          <p:cNvSpPr>
            <a:spLocks noGrp="1"/>
          </p:cNvSpPr>
          <p:nvPr>
            <p:ph type="title"/>
          </p:nvPr>
        </p:nvSpPr>
        <p:spPr>
          <a:xfrm>
            <a:off x="2811896" y="798656"/>
            <a:ext cx="5625522" cy="1143000"/>
          </a:xfrm>
        </p:spPr>
        <p:txBody>
          <a:bodyPr/>
          <a:lstStyle/>
          <a:p>
            <a:pPr eaLnBrk="1" hangingPunct="1"/>
            <a:r>
              <a:rPr lang="tr-TR" altLang="tr-TR" dirty="0"/>
              <a:t>HİZMET PAZARLAMASI</a:t>
            </a:r>
          </a:p>
        </p:txBody>
      </p:sp>
      <p:sp>
        <p:nvSpPr>
          <p:cNvPr id="3" name="2 İçerik Yer Tutucusu">
            <a:extLst>
              <a:ext uri="{FF2B5EF4-FFF2-40B4-BE49-F238E27FC236}">
                <a16:creationId xmlns:a16="http://schemas.microsoft.com/office/drawing/2014/main" id="{6C426AA2-2FA3-4458-9E01-4299A640B713}"/>
              </a:ext>
            </a:extLst>
          </p:cNvPr>
          <p:cNvSpPr>
            <a:spLocks noGrp="1"/>
          </p:cNvSpPr>
          <p:nvPr>
            <p:ph idx="1"/>
          </p:nvPr>
        </p:nvSpPr>
        <p:spPr>
          <a:xfrm>
            <a:off x="280265" y="1941656"/>
            <a:ext cx="9628909" cy="2900509"/>
          </a:xfrm>
        </p:spPr>
        <p:txBody>
          <a:bodyPr rtlCol="0">
            <a:normAutofit/>
          </a:bodyPr>
          <a:lstStyle/>
          <a:p>
            <a:pPr algn="ctr">
              <a:defRPr/>
            </a:pPr>
            <a:r>
              <a:rPr lang="tr-TR" sz="3200" dirty="0">
                <a:solidFill>
                  <a:srgbClr val="FF0000"/>
                </a:solidFill>
                <a:cs typeface="Arial" charset="0"/>
              </a:rPr>
              <a:t>Hizmet, </a:t>
            </a:r>
            <a:r>
              <a:rPr lang="tr-TR" sz="3200" dirty="0">
                <a:cs typeface="Arial" charset="0"/>
              </a:rPr>
              <a:t>kişi ve makinelerin, insanların ve araçların çabalarıyla yarattığı, müşterilere </a:t>
            </a:r>
            <a:r>
              <a:rPr lang="tr-TR" sz="3200" b="1" dirty="0">
                <a:cs typeface="Arial" charset="0"/>
              </a:rPr>
              <a:t>direkt fayda</a:t>
            </a:r>
            <a:r>
              <a:rPr lang="tr-TR" sz="3200" dirty="0">
                <a:cs typeface="Arial" charset="0"/>
              </a:rPr>
              <a:t> sağlayan </a:t>
            </a:r>
            <a:r>
              <a:rPr lang="tr-TR" sz="3200" b="1" dirty="0">
                <a:solidFill>
                  <a:srgbClr val="00B050"/>
                </a:solidFill>
                <a:cs typeface="Arial" charset="0"/>
              </a:rPr>
              <a:t>fiziksel varlığı </a:t>
            </a:r>
            <a:r>
              <a:rPr lang="tr-TR" sz="3200" dirty="0">
                <a:cs typeface="Arial" charset="0"/>
              </a:rPr>
              <a:t>olmayan ürünlerdir. Üretildiği anda alıcıya </a:t>
            </a:r>
            <a:r>
              <a:rPr lang="tr-TR" sz="3200" dirty="0">
                <a:solidFill>
                  <a:srgbClr val="FF0000"/>
                </a:solidFill>
                <a:cs typeface="Arial" charset="0"/>
              </a:rPr>
              <a:t>değer aktaran </a:t>
            </a:r>
            <a:r>
              <a:rPr lang="tr-TR" sz="3200" b="1" dirty="0">
                <a:solidFill>
                  <a:srgbClr val="00B0F0"/>
                </a:solidFill>
                <a:cs typeface="Arial" charset="0"/>
              </a:rPr>
              <a:t>soyut</a:t>
            </a:r>
            <a:r>
              <a:rPr lang="tr-TR" sz="3200" dirty="0">
                <a:cs typeface="Arial" charset="0"/>
              </a:rPr>
              <a:t> bir üründür.</a:t>
            </a:r>
            <a:endParaRPr lang="tr-TR" sz="3200" dirty="0"/>
          </a:p>
        </p:txBody>
      </p:sp>
    </p:spTree>
    <p:extLst>
      <p:ext uri="{BB962C8B-B14F-4D97-AF65-F5344CB8AC3E}">
        <p14:creationId xmlns:p14="http://schemas.microsoft.com/office/powerpoint/2010/main" val="161528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4BAAAE3-2F95-4666-83AB-7A974851554E}"/>
              </a:ext>
            </a:extLst>
          </p:cNvPr>
          <p:cNvSpPr>
            <a:spLocks noGrp="1"/>
          </p:cNvSpPr>
          <p:nvPr>
            <p:ph type="title"/>
          </p:nvPr>
        </p:nvSpPr>
        <p:spPr>
          <a:xfrm>
            <a:off x="718694" y="935083"/>
            <a:ext cx="8596668" cy="1320800"/>
          </a:xfrm>
        </p:spPr>
        <p:txBody>
          <a:bodyPr>
            <a:normAutofit fontScale="90000"/>
          </a:bodyPr>
          <a:lstStyle/>
          <a:p>
            <a:r>
              <a:rPr lang="tr-TR" b="1" dirty="0" smtClean="0"/>
              <a:t>Kaynakça</a:t>
            </a:r>
            <a:br>
              <a:rPr lang="tr-TR" b="1" dirty="0" smtClean="0"/>
            </a:br>
            <a:r>
              <a:rPr lang="tr-TR" b="1" dirty="0"/>
              <a:t/>
            </a:r>
            <a:br>
              <a:rPr lang="tr-TR" b="1" dirty="0"/>
            </a:br>
            <a:endParaRPr lang="tr-TR" dirty="0"/>
          </a:p>
        </p:txBody>
      </p:sp>
      <p:sp>
        <p:nvSpPr>
          <p:cNvPr id="3" name="Unvan 1">
            <a:extLst>
              <a:ext uri="{FF2B5EF4-FFF2-40B4-BE49-F238E27FC236}">
                <a16:creationId xmlns:a16="http://schemas.microsoft.com/office/drawing/2014/main" id="{84BAAAE3-2F95-4666-83AB-7A974851554E}"/>
              </a:ext>
            </a:extLst>
          </p:cNvPr>
          <p:cNvSpPr txBox="1">
            <a:spLocks/>
          </p:cNvSpPr>
          <p:nvPr/>
        </p:nvSpPr>
        <p:spPr>
          <a:xfrm>
            <a:off x="718694" y="2672443"/>
            <a:ext cx="9583546" cy="3188426"/>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tr-TR" sz="2400" b="1" dirty="0" smtClean="0"/>
              <a:t>Nazmi Kozak, Turizm Pazarlaması, Detay Yayıncılık</a:t>
            </a:r>
          </a:p>
          <a:p>
            <a:endParaRPr lang="tr-TR" sz="2400" b="1" dirty="0"/>
          </a:p>
          <a:p>
            <a:r>
              <a:rPr lang="tr-TR" sz="2400" b="1" dirty="0" smtClean="0"/>
              <a:t/>
            </a:r>
            <a:br>
              <a:rPr lang="tr-TR" sz="2400" b="1" dirty="0" smtClean="0"/>
            </a:br>
            <a:r>
              <a:rPr lang="tr-TR" sz="2400" b="1" dirty="0" smtClean="0"/>
              <a:t>Bahattin </a:t>
            </a:r>
            <a:r>
              <a:rPr lang="tr-TR" sz="2400" b="1" dirty="0" err="1" smtClean="0"/>
              <a:t>Rızaoğlu</a:t>
            </a:r>
            <a:r>
              <a:rPr lang="tr-TR" sz="2400" b="1" dirty="0" smtClean="0"/>
              <a:t>, </a:t>
            </a:r>
            <a:r>
              <a:rPr lang="tr-TR" sz="2400" b="1" dirty="0"/>
              <a:t>Turizm Pazarlaması, Detay </a:t>
            </a:r>
            <a:r>
              <a:rPr lang="tr-TR" sz="2400" b="1" dirty="0" smtClean="0"/>
              <a:t>Yayıncılık</a:t>
            </a:r>
          </a:p>
          <a:p>
            <a:endParaRPr lang="tr-TR" sz="2400" b="1" dirty="0" smtClean="0"/>
          </a:p>
          <a:p>
            <a:endParaRPr lang="tr-TR" sz="2400" b="1" dirty="0"/>
          </a:p>
          <a:p>
            <a:r>
              <a:rPr lang="tr-TR" sz="2400" b="1" dirty="0" smtClean="0"/>
              <a:t>Hacıoğlu Necdet, </a:t>
            </a:r>
            <a:r>
              <a:rPr lang="tr-TR" sz="2400" b="1" dirty="0"/>
              <a:t>Turizm Pazarlaması, </a:t>
            </a:r>
            <a:r>
              <a:rPr lang="tr-TR" sz="2400" b="1" dirty="0" smtClean="0"/>
              <a:t>Nobel </a:t>
            </a:r>
            <a:r>
              <a:rPr lang="tr-TR" sz="2400" b="1" dirty="0"/>
              <a:t>Yayıncılık</a:t>
            </a:r>
          </a:p>
          <a:p>
            <a:endParaRPr lang="tr-TR" sz="2400" b="1" dirty="0"/>
          </a:p>
          <a:p>
            <a:endParaRPr lang="tr-TR" sz="2400" dirty="0"/>
          </a:p>
        </p:txBody>
      </p:sp>
    </p:spTree>
    <p:extLst>
      <p:ext uri="{BB962C8B-B14F-4D97-AF65-F5344CB8AC3E}">
        <p14:creationId xmlns:p14="http://schemas.microsoft.com/office/powerpoint/2010/main" val="2636548730"/>
      </p:ext>
    </p:extLst>
  </p:cSld>
  <p:clrMapOvr>
    <a:masterClrMapping/>
  </p:clrMapOvr>
</p:sld>
</file>

<file path=ppt/theme/theme1.xml><?xml version="1.0" encoding="utf-8"?>
<a:theme xmlns:a="http://schemas.openxmlformats.org/drawingml/2006/main" name="Yüzeyler">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251</TotalTime>
  <Words>370</Words>
  <Application>Microsoft Office PowerPoint</Application>
  <PresentationFormat>Geniş ekran</PresentationFormat>
  <Paragraphs>20</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Times New Roman</vt:lpstr>
      <vt:lpstr>Trebuchet MS</vt:lpstr>
      <vt:lpstr>Wingdings 3</vt:lpstr>
      <vt:lpstr>Yüzeyler</vt:lpstr>
      <vt:lpstr>TURİZM PAZARLAMASI</vt:lpstr>
      <vt:lpstr>Hizmet Pazarlaması Karması ( 7P)</vt:lpstr>
      <vt:lpstr>PowerPoint Sunusu</vt:lpstr>
      <vt:lpstr>PowerPoint Sunusu</vt:lpstr>
      <vt:lpstr>HİZMET PAZARLAMASI</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PAZARLAMASI</dc:title>
  <dc:creator>Fuat Atasoy</dc:creator>
  <cp:lastModifiedBy>Fuat Atasoy</cp:lastModifiedBy>
  <cp:revision>33</cp:revision>
  <dcterms:created xsi:type="dcterms:W3CDTF">2019-02-18T10:31:28Z</dcterms:created>
  <dcterms:modified xsi:type="dcterms:W3CDTF">2019-05-01T17:12:09Z</dcterms:modified>
</cp:coreProperties>
</file>