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sldIdLst>
    <p:sldId id="357" r:id="rId2"/>
    <p:sldId id="290" r:id="rId3"/>
    <p:sldId id="359" r:id="rId4"/>
    <p:sldId id="360" r:id="rId5"/>
    <p:sldId id="361" r:id="rId6"/>
    <p:sldId id="362" r:id="rId7"/>
    <p:sldId id="365" r:id="rId8"/>
    <p:sldId id="366" r:id="rId9"/>
    <p:sldId id="371" r:id="rId10"/>
    <p:sldId id="372" r:id="rId11"/>
    <p:sldId id="373" r:id="rId12"/>
    <p:sldId id="374" r:id="rId13"/>
    <p:sldId id="377" r:id="rId14"/>
    <p:sldId id="379" r:id="rId15"/>
    <p:sldId id="380" r:id="rId16"/>
    <p:sldId id="381" r:id="rId17"/>
    <p:sldId id="382" r:id="rId18"/>
    <p:sldId id="383" r:id="rId19"/>
    <p:sldId id="276" r:id="rId20"/>
    <p:sldId id="384" r:id="rId21"/>
    <p:sldId id="385" r:id="rId22"/>
    <p:sldId id="386" r:id="rId23"/>
    <p:sldId id="387" r:id="rId24"/>
    <p:sldId id="389" r:id="rId25"/>
    <p:sldId id="390" r:id="rId26"/>
    <p:sldId id="391" r:id="rId27"/>
    <p:sldId id="392" r:id="rId28"/>
    <p:sldId id="344" r:id="rId29"/>
    <p:sldId id="393" r:id="rId30"/>
    <p:sldId id="396" r:id="rId31"/>
    <p:sldId id="451" r:id="rId32"/>
    <p:sldId id="394" r:id="rId33"/>
    <p:sldId id="452" r:id="rId34"/>
    <p:sldId id="454" r:id="rId3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68"/>
    <p:restoredTop sz="86621"/>
  </p:normalViewPr>
  <p:slideViewPr>
    <p:cSldViewPr snapToGrid="0" snapToObjects="1">
      <p:cViewPr varScale="1">
        <p:scale>
          <a:sx n="95" d="100"/>
          <a:sy n="95" d="100"/>
        </p:scale>
        <p:origin x="396" y="90"/>
      </p:cViewPr>
      <p:guideLst/>
    </p:cSldViewPr>
  </p:slideViewPr>
  <p:outlineViewPr>
    <p:cViewPr>
      <p:scale>
        <a:sx n="33" d="100"/>
        <a:sy n="33" d="100"/>
      </p:scale>
      <p:origin x="0" y="-29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2B30AE-FE34-6F4E-8597-32394695DC3A}" type="doc">
      <dgm:prSet loTypeId="urn:microsoft.com/office/officeart/2005/8/layout/vList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F88407E-8186-074F-9F39-7BE069955F6E}">
      <dgm:prSet phldrT="[Metin]" custT="1"/>
      <dgm:spPr/>
      <dgm:t>
        <a:bodyPr/>
        <a:lstStyle/>
        <a:p>
          <a:pPr>
            <a:buClr>
              <a:srgbClr val="FF0000"/>
            </a:buClr>
            <a:buSzPct val="85000"/>
            <a:buNone/>
          </a:pPr>
          <a:r>
            <a:rPr lang="tr-TR" sz="2000" b="0" dirty="0" err="1">
              <a:solidFill>
                <a:schemeClr val="bg1"/>
              </a:solidFill>
              <a:latin typeface="Comic Sans MS" panose="030F0902030302020204" pitchFamily="66" charset="0"/>
            </a:rPr>
            <a:t>Otonomik</a:t>
          </a:r>
          <a:r>
            <a:rPr lang="tr-TR" sz="2000" b="0" dirty="0">
              <a:solidFill>
                <a:schemeClr val="bg1"/>
              </a:solidFill>
              <a:latin typeface="Comic Sans MS" panose="030F0902030302020204" pitchFamily="66" charset="0"/>
            </a:rPr>
            <a:t> (</a:t>
          </a:r>
          <a:r>
            <a:rPr lang="tr-TR" sz="2000" b="0" dirty="0" err="1">
              <a:solidFill>
                <a:schemeClr val="bg1"/>
              </a:solidFill>
              <a:latin typeface="Comic Sans MS" panose="030F0902030302020204" pitchFamily="66" charset="0"/>
            </a:rPr>
            <a:t>Non</a:t>
          </a:r>
          <a:r>
            <a:rPr lang="tr-TR" sz="2000" b="0" dirty="0">
              <a:solidFill>
                <a:schemeClr val="bg1"/>
              </a:solidFill>
              <a:latin typeface="Comic Sans MS" panose="030F0902030302020204" pitchFamily="66" charset="0"/>
            </a:rPr>
            <a:t>-kardiyak)</a:t>
          </a:r>
        </a:p>
      </dgm:t>
    </dgm:pt>
    <dgm:pt modelId="{ED696E58-182B-DC4C-B113-58B037C7DC89}" type="parTrans" cxnId="{A86172E1-78BE-3D43-99E4-40F1CCD6C239}">
      <dgm:prSet/>
      <dgm:spPr/>
      <dgm:t>
        <a:bodyPr/>
        <a:lstStyle/>
        <a:p>
          <a:endParaRPr lang="tr-TR"/>
        </a:p>
      </dgm:t>
    </dgm:pt>
    <dgm:pt modelId="{4BC8DCDC-E0E5-C64A-AA9B-BD3143CA1885}" type="sibTrans" cxnId="{A86172E1-78BE-3D43-99E4-40F1CCD6C239}">
      <dgm:prSet/>
      <dgm:spPr/>
      <dgm:t>
        <a:bodyPr/>
        <a:lstStyle/>
        <a:p>
          <a:endParaRPr lang="tr-TR"/>
        </a:p>
      </dgm:t>
    </dgm:pt>
    <dgm:pt modelId="{B4777EEA-F33C-1941-8EA4-1EF20F6E7671}">
      <dgm:prSet phldrT="[Metin]"/>
      <dgm:spPr/>
      <dgm:t>
        <a:bodyPr/>
        <a:lstStyle/>
        <a:p>
          <a:r>
            <a:rPr lang="tr-TR" dirty="0" err="1"/>
            <a:t>Ortostatik</a:t>
          </a:r>
          <a:r>
            <a:rPr lang="tr-TR" dirty="0"/>
            <a:t> </a:t>
          </a:r>
          <a:r>
            <a:rPr lang="tr-TR" dirty="0" err="1"/>
            <a:t>intolerans</a:t>
          </a:r>
          <a:endParaRPr lang="tr-TR" dirty="0"/>
        </a:p>
      </dgm:t>
    </dgm:pt>
    <dgm:pt modelId="{477BB095-6866-0E48-B692-349135E713A1}" type="parTrans" cxnId="{401E6131-ECAF-4A4D-83FD-7867FCBF7330}">
      <dgm:prSet/>
      <dgm:spPr/>
      <dgm:t>
        <a:bodyPr/>
        <a:lstStyle/>
        <a:p>
          <a:endParaRPr lang="tr-TR"/>
        </a:p>
      </dgm:t>
    </dgm:pt>
    <dgm:pt modelId="{AFAF038B-FA70-704D-99B8-50241B0DC76A}" type="sibTrans" cxnId="{401E6131-ECAF-4A4D-83FD-7867FCBF7330}">
      <dgm:prSet/>
      <dgm:spPr/>
      <dgm:t>
        <a:bodyPr/>
        <a:lstStyle/>
        <a:p>
          <a:endParaRPr lang="tr-TR"/>
        </a:p>
      </dgm:t>
    </dgm:pt>
    <dgm:pt modelId="{D40B3608-566E-FC47-9D64-5F6E7D90C128}">
      <dgm:prSet phldrT="[Metin]"/>
      <dgm:spPr/>
      <dgm:t>
        <a:bodyPr/>
        <a:lstStyle/>
        <a:p>
          <a:r>
            <a:rPr lang="tr-TR" dirty="0" err="1"/>
            <a:t>Kardiyovasküler</a:t>
          </a:r>
          <a:r>
            <a:rPr lang="tr-TR" dirty="0"/>
            <a:t> Nedenler</a:t>
          </a:r>
        </a:p>
      </dgm:t>
    </dgm:pt>
    <dgm:pt modelId="{C1E5455F-BECE-7C42-8677-BBC2DBE5827C}" type="parTrans" cxnId="{5A9A660F-097E-0849-88D3-1356E9B57341}">
      <dgm:prSet/>
      <dgm:spPr/>
      <dgm:t>
        <a:bodyPr/>
        <a:lstStyle/>
        <a:p>
          <a:endParaRPr lang="tr-TR"/>
        </a:p>
      </dgm:t>
    </dgm:pt>
    <dgm:pt modelId="{A7E9CCCD-4A39-E145-9859-380066D2DAEA}" type="sibTrans" cxnId="{5A9A660F-097E-0849-88D3-1356E9B57341}">
      <dgm:prSet/>
      <dgm:spPr/>
      <dgm:t>
        <a:bodyPr/>
        <a:lstStyle/>
        <a:p>
          <a:endParaRPr lang="tr-TR"/>
        </a:p>
      </dgm:t>
    </dgm:pt>
    <dgm:pt modelId="{50043C02-3B3C-3949-9704-59BA7F97841F}">
      <dgm:prSet phldrT="[Metin]"/>
      <dgm:spPr/>
      <dgm:t>
        <a:bodyPr/>
        <a:lstStyle/>
        <a:p>
          <a:r>
            <a:rPr lang="tr-TR" dirty="0"/>
            <a:t>Aritmik</a:t>
          </a:r>
        </a:p>
      </dgm:t>
    </dgm:pt>
    <dgm:pt modelId="{E0A13344-C4D6-4848-82CD-BC0116DD9815}" type="parTrans" cxnId="{8C14BB7E-E017-A54F-A7CE-2910F4EEFAF4}">
      <dgm:prSet/>
      <dgm:spPr/>
      <dgm:t>
        <a:bodyPr/>
        <a:lstStyle/>
        <a:p>
          <a:endParaRPr lang="tr-TR"/>
        </a:p>
      </dgm:t>
    </dgm:pt>
    <dgm:pt modelId="{6F64F8B7-8ED2-604C-B40A-F995688C86A8}" type="sibTrans" cxnId="{8C14BB7E-E017-A54F-A7CE-2910F4EEFAF4}">
      <dgm:prSet/>
      <dgm:spPr/>
      <dgm:t>
        <a:bodyPr/>
        <a:lstStyle/>
        <a:p>
          <a:endParaRPr lang="tr-TR"/>
        </a:p>
      </dgm:t>
    </dgm:pt>
    <dgm:pt modelId="{C8B8BB47-B8E2-4C4D-A012-0D12E91C025E}">
      <dgm:prSet/>
      <dgm:spPr/>
      <dgm:t>
        <a:bodyPr/>
        <a:lstStyle/>
        <a:p>
          <a:r>
            <a:rPr lang="tr-TR" dirty="0"/>
            <a:t> Vazovagal </a:t>
          </a:r>
          <a:r>
            <a:rPr lang="tr-TR" dirty="0" err="1"/>
            <a:t>Senkop</a:t>
          </a:r>
          <a:r>
            <a:rPr lang="tr-TR" dirty="0"/>
            <a:t> (</a:t>
          </a:r>
          <a:r>
            <a:rPr lang="tr-TR" dirty="0" err="1"/>
            <a:t>Nörokardiyojenik</a:t>
          </a:r>
          <a:r>
            <a:rPr lang="tr-TR" dirty="0"/>
            <a:t>, Nöral Aracılı Senkop, Refleks </a:t>
          </a:r>
          <a:r>
            <a:rPr lang="tr-TR" dirty="0" err="1"/>
            <a:t>Senkop</a:t>
          </a:r>
          <a:r>
            <a:rPr lang="tr-TR" dirty="0"/>
            <a:t>, Basit </a:t>
          </a:r>
          <a:r>
            <a:rPr lang="tr-TR" dirty="0" err="1"/>
            <a:t>Senkop</a:t>
          </a:r>
          <a:r>
            <a:rPr lang="tr-TR" dirty="0"/>
            <a:t>, Basit Baygınlık, )</a:t>
          </a:r>
        </a:p>
      </dgm:t>
    </dgm:pt>
    <dgm:pt modelId="{979B307B-95B6-4F43-B349-E674BD401660}" type="parTrans" cxnId="{17C3338A-1093-3D47-A02A-CC78941DAE85}">
      <dgm:prSet/>
      <dgm:spPr/>
      <dgm:t>
        <a:bodyPr/>
        <a:lstStyle/>
        <a:p>
          <a:endParaRPr lang="tr-TR"/>
        </a:p>
      </dgm:t>
    </dgm:pt>
    <dgm:pt modelId="{C07B1DD7-0433-BD4C-9C2D-7761ED58CBBF}" type="sibTrans" cxnId="{17C3338A-1093-3D47-A02A-CC78941DAE85}">
      <dgm:prSet/>
      <dgm:spPr/>
      <dgm:t>
        <a:bodyPr/>
        <a:lstStyle/>
        <a:p>
          <a:endParaRPr lang="tr-TR"/>
        </a:p>
      </dgm:t>
    </dgm:pt>
    <dgm:pt modelId="{4AA0C9A3-AE15-0941-ACC9-9F8864D8BEA1}">
      <dgm:prSet/>
      <dgm:spPr/>
      <dgm:t>
        <a:bodyPr/>
        <a:lstStyle/>
        <a:p>
          <a:r>
            <a:rPr lang="tr-TR" dirty="0"/>
            <a:t> Ortostatik hipotansiyon </a:t>
          </a:r>
        </a:p>
      </dgm:t>
    </dgm:pt>
    <dgm:pt modelId="{07461E9C-5B81-8942-A4A5-8995B9B5EE4F}" type="parTrans" cxnId="{2BC5D73E-E4E7-5644-BCD5-4FE411BDE13B}">
      <dgm:prSet/>
      <dgm:spPr/>
      <dgm:t>
        <a:bodyPr/>
        <a:lstStyle/>
        <a:p>
          <a:endParaRPr lang="tr-TR"/>
        </a:p>
      </dgm:t>
    </dgm:pt>
    <dgm:pt modelId="{A90D6EE1-0B1E-0A4C-B70E-9ED09AB9ED9E}" type="sibTrans" cxnId="{2BC5D73E-E4E7-5644-BCD5-4FE411BDE13B}">
      <dgm:prSet/>
      <dgm:spPr/>
      <dgm:t>
        <a:bodyPr/>
        <a:lstStyle/>
        <a:p>
          <a:endParaRPr lang="tr-TR"/>
        </a:p>
      </dgm:t>
    </dgm:pt>
    <dgm:pt modelId="{90EA0E20-970E-144F-A8F3-1539475D7360}">
      <dgm:prSet/>
      <dgm:spPr/>
      <dgm:t>
        <a:bodyPr/>
        <a:lstStyle/>
        <a:p>
          <a:r>
            <a:rPr lang="tr-TR" dirty="0"/>
            <a:t> Postural ortostatik taşikardi sendromu (POTS)</a:t>
          </a:r>
        </a:p>
      </dgm:t>
    </dgm:pt>
    <dgm:pt modelId="{D95A37F3-0A7D-C345-9772-DFF96F44D233}" type="parTrans" cxnId="{1954B971-CD92-0549-B95D-9FB7AA3AD959}">
      <dgm:prSet/>
      <dgm:spPr/>
      <dgm:t>
        <a:bodyPr/>
        <a:lstStyle/>
        <a:p>
          <a:endParaRPr lang="tr-TR"/>
        </a:p>
      </dgm:t>
    </dgm:pt>
    <dgm:pt modelId="{2EA12BD1-27B0-1649-A284-9CBC494068A0}" type="sibTrans" cxnId="{1954B971-CD92-0549-B95D-9FB7AA3AD959}">
      <dgm:prSet/>
      <dgm:spPr/>
      <dgm:t>
        <a:bodyPr/>
        <a:lstStyle/>
        <a:p>
          <a:endParaRPr lang="tr-TR"/>
        </a:p>
      </dgm:t>
    </dgm:pt>
    <dgm:pt modelId="{5E7756C6-210B-DB43-8CC0-33B034C2DD2B}">
      <dgm:prSet/>
      <dgm:spPr/>
      <dgm:t>
        <a:bodyPr/>
        <a:lstStyle/>
        <a:p>
          <a:r>
            <a:rPr lang="tr-TR" dirty="0"/>
            <a:t>Egzersizle ilişkili senkop</a:t>
          </a:r>
        </a:p>
      </dgm:t>
    </dgm:pt>
    <dgm:pt modelId="{FBFAA11A-08B7-F148-82CA-4692BA90569A}" type="parTrans" cxnId="{3E903695-1292-7F4F-9628-C4CD81B6626F}">
      <dgm:prSet/>
      <dgm:spPr/>
      <dgm:t>
        <a:bodyPr/>
        <a:lstStyle/>
        <a:p>
          <a:endParaRPr lang="tr-TR"/>
        </a:p>
      </dgm:t>
    </dgm:pt>
    <dgm:pt modelId="{2517BFA5-213F-0E4A-A870-175F222213AA}" type="sibTrans" cxnId="{3E903695-1292-7F4F-9628-C4CD81B6626F}">
      <dgm:prSet/>
      <dgm:spPr/>
      <dgm:t>
        <a:bodyPr/>
        <a:lstStyle/>
        <a:p>
          <a:endParaRPr lang="tr-TR"/>
        </a:p>
      </dgm:t>
    </dgm:pt>
    <dgm:pt modelId="{1BB9B088-29E1-D74D-871A-D7C2DB174756}">
      <dgm:prSet/>
      <dgm:spPr/>
      <dgm:t>
        <a:bodyPr/>
        <a:lstStyle/>
        <a:p>
          <a:r>
            <a:rPr lang="tr-TR" dirty="0" err="1"/>
            <a:t>Situtional</a:t>
          </a:r>
          <a:r>
            <a:rPr lang="tr-TR" dirty="0"/>
            <a:t> senkoplar ( Breath-holding, Öksürük, Defekasyon, Miksiyon)</a:t>
          </a:r>
        </a:p>
      </dgm:t>
    </dgm:pt>
    <dgm:pt modelId="{F7ABB9D4-FA3A-3C44-88DE-33CF8B9E7023}" type="parTrans" cxnId="{C171022C-3348-804C-8E54-5728844DBFD9}">
      <dgm:prSet/>
      <dgm:spPr/>
      <dgm:t>
        <a:bodyPr/>
        <a:lstStyle/>
        <a:p>
          <a:endParaRPr lang="tr-TR"/>
        </a:p>
      </dgm:t>
    </dgm:pt>
    <dgm:pt modelId="{DA5A2138-49AA-8644-84E4-0AB04CBFDCAF}" type="sibTrans" cxnId="{C171022C-3348-804C-8E54-5728844DBFD9}">
      <dgm:prSet/>
      <dgm:spPr/>
      <dgm:t>
        <a:bodyPr/>
        <a:lstStyle/>
        <a:p>
          <a:endParaRPr lang="tr-TR"/>
        </a:p>
      </dgm:t>
    </dgm:pt>
    <dgm:pt modelId="{CA19D286-6D9B-8E49-9EEC-51AB9BA2A5F7}">
      <dgm:prSet/>
      <dgm:spPr/>
      <dgm:t>
        <a:bodyPr/>
        <a:lstStyle/>
        <a:p>
          <a:r>
            <a:rPr lang="tr-TR" dirty="0"/>
            <a:t>Aşırı vagal tonus</a:t>
          </a:r>
        </a:p>
      </dgm:t>
    </dgm:pt>
    <dgm:pt modelId="{2D9E5953-DC12-6049-B95B-AF75AE3676C5}" type="parTrans" cxnId="{CAA3D3C0-9620-EC44-8050-C0D3CE591E4E}">
      <dgm:prSet/>
      <dgm:spPr/>
      <dgm:t>
        <a:bodyPr/>
        <a:lstStyle/>
        <a:p>
          <a:endParaRPr lang="tr-TR"/>
        </a:p>
      </dgm:t>
    </dgm:pt>
    <dgm:pt modelId="{D97F5E99-3BE7-D547-A95D-0D3CB41F2B38}" type="sibTrans" cxnId="{CAA3D3C0-9620-EC44-8050-C0D3CE591E4E}">
      <dgm:prSet/>
      <dgm:spPr/>
      <dgm:t>
        <a:bodyPr/>
        <a:lstStyle/>
        <a:p>
          <a:endParaRPr lang="tr-TR"/>
        </a:p>
      </dgm:t>
    </dgm:pt>
    <dgm:pt modelId="{216AEDFC-63C6-DB4C-B365-97D0226606A0}">
      <dgm:prSet/>
      <dgm:spPr/>
      <dgm:t>
        <a:bodyPr/>
        <a:lstStyle/>
        <a:p>
          <a:endParaRPr lang="tr-TR" dirty="0"/>
        </a:p>
      </dgm:t>
    </dgm:pt>
    <dgm:pt modelId="{1AEE14BE-DB78-A34A-BA30-389DBDF1EBE8}" type="parTrans" cxnId="{733F4836-C391-2C4A-AB1F-F0ACE706DF76}">
      <dgm:prSet/>
      <dgm:spPr/>
      <dgm:t>
        <a:bodyPr/>
        <a:lstStyle/>
        <a:p>
          <a:endParaRPr lang="tr-TR"/>
        </a:p>
      </dgm:t>
    </dgm:pt>
    <dgm:pt modelId="{0FCC6163-312F-664D-87FE-21672338986B}" type="sibTrans" cxnId="{733F4836-C391-2C4A-AB1F-F0ACE706DF76}">
      <dgm:prSet/>
      <dgm:spPr/>
      <dgm:t>
        <a:bodyPr/>
        <a:lstStyle/>
        <a:p>
          <a:endParaRPr lang="tr-TR"/>
        </a:p>
      </dgm:t>
    </dgm:pt>
    <dgm:pt modelId="{E693B87A-B193-0D41-9FAA-9E8F75977FA9}">
      <dgm:prSet/>
      <dgm:spPr/>
      <dgm:t>
        <a:bodyPr/>
        <a:lstStyle/>
        <a:p>
          <a:r>
            <a:rPr lang="tr-TR" dirty="0"/>
            <a:t>Yapısal </a:t>
          </a:r>
        </a:p>
      </dgm:t>
    </dgm:pt>
    <dgm:pt modelId="{144C50A1-3902-164C-AC48-C4213A745728}" type="parTrans" cxnId="{8E8964E6-9990-DE45-B14F-990A9FF7DD1B}">
      <dgm:prSet/>
      <dgm:spPr/>
      <dgm:t>
        <a:bodyPr/>
        <a:lstStyle/>
        <a:p>
          <a:endParaRPr lang="tr-TR"/>
        </a:p>
      </dgm:t>
    </dgm:pt>
    <dgm:pt modelId="{CF50352D-8DD4-EF49-BD7C-FEB9327E12B5}" type="sibTrans" cxnId="{8E8964E6-9990-DE45-B14F-990A9FF7DD1B}">
      <dgm:prSet/>
      <dgm:spPr/>
      <dgm:t>
        <a:bodyPr/>
        <a:lstStyle/>
        <a:p>
          <a:endParaRPr lang="tr-TR"/>
        </a:p>
      </dgm:t>
    </dgm:pt>
    <dgm:pt modelId="{4006655D-5BD6-6B41-959B-4728CC09B714}">
      <dgm:prSet/>
      <dgm:spPr/>
      <dgm:t>
        <a:bodyPr/>
        <a:lstStyle/>
        <a:p>
          <a:endParaRPr lang="tr-TR" dirty="0"/>
        </a:p>
      </dgm:t>
    </dgm:pt>
    <dgm:pt modelId="{309F7BF4-57FA-7245-B8A7-DF531DDC0E75}" type="parTrans" cxnId="{F19EB489-EA69-3F40-A491-24354D97EDAB}">
      <dgm:prSet/>
      <dgm:spPr/>
      <dgm:t>
        <a:bodyPr/>
        <a:lstStyle/>
        <a:p>
          <a:endParaRPr lang="tr-TR"/>
        </a:p>
      </dgm:t>
    </dgm:pt>
    <dgm:pt modelId="{C616CEE0-66B1-714F-AC5C-E6C7FC7076F8}" type="sibTrans" cxnId="{F19EB489-EA69-3F40-A491-24354D97EDAB}">
      <dgm:prSet/>
      <dgm:spPr/>
      <dgm:t>
        <a:bodyPr/>
        <a:lstStyle/>
        <a:p>
          <a:endParaRPr lang="tr-TR"/>
        </a:p>
      </dgm:t>
    </dgm:pt>
    <dgm:pt modelId="{E31966F4-B819-894F-BA87-ABA5130E9529}" type="pres">
      <dgm:prSet presAssocID="{FA2B30AE-FE34-6F4E-8597-32394695DC3A}" presName="linear" presStyleCnt="0">
        <dgm:presLayoutVars>
          <dgm:animLvl val="lvl"/>
          <dgm:resizeHandles val="exact"/>
        </dgm:presLayoutVars>
      </dgm:prSet>
      <dgm:spPr/>
    </dgm:pt>
    <dgm:pt modelId="{1023B270-9BED-A54D-8210-073A7DE98F81}" type="pres">
      <dgm:prSet presAssocID="{7F88407E-8186-074F-9F39-7BE069955F6E}" presName="parentText" presStyleLbl="node1" presStyleIdx="0" presStyleCnt="2" custLinFactNeighborY="-2101">
        <dgm:presLayoutVars>
          <dgm:chMax val="0"/>
          <dgm:bulletEnabled val="1"/>
        </dgm:presLayoutVars>
      </dgm:prSet>
      <dgm:spPr/>
    </dgm:pt>
    <dgm:pt modelId="{04FFB1FC-C777-BB40-AEA7-35751D550345}" type="pres">
      <dgm:prSet presAssocID="{7F88407E-8186-074F-9F39-7BE069955F6E}" presName="childText" presStyleLbl="revTx" presStyleIdx="0" presStyleCnt="2">
        <dgm:presLayoutVars>
          <dgm:bulletEnabled val="1"/>
        </dgm:presLayoutVars>
      </dgm:prSet>
      <dgm:spPr/>
    </dgm:pt>
    <dgm:pt modelId="{438E59E5-F805-C143-B3B0-FD7FC13AFD29}" type="pres">
      <dgm:prSet presAssocID="{D40B3608-566E-FC47-9D64-5F6E7D90C12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220C35B9-C97F-5243-B83F-AA8F06943087}" type="pres">
      <dgm:prSet presAssocID="{D40B3608-566E-FC47-9D64-5F6E7D90C128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5A9A660F-097E-0849-88D3-1356E9B57341}" srcId="{FA2B30AE-FE34-6F4E-8597-32394695DC3A}" destId="{D40B3608-566E-FC47-9D64-5F6E7D90C128}" srcOrd="1" destOrd="0" parTransId="{C1E5455F-BECE-7C42-8677-BBC2DBE5827C}" sibTransId="{A7E9CCCD-4A39-E145-9859-380066D2DAEA}"/>
    <dgm:cxn modelId="{71F2C20F-A322-8D4D-B431-8709B4EDF5A3}" type="presOf" srcId="{5E7756C6-210B-DB43-8CC0-33B034C2DD2B}" destId="{04FFB1FC-C777-BB40-AEA7-35751D550345}" srcOrd="0" destOrd="4" presId="urn:microsoft.com/office/officeart/2005/8/layout/vList2"/>
    <dgm:cxn modelId="{9403A019-E76F-0E47-A046-C42D0566020E}" type="presOf" srcId="{4006655D-5BD6-6B41-959B-4728CC09B714}" destId="{220C35B9-C97F-5243-B83F-AA8F06943087}" srcOrd="0" destOrd="2" presId="urn:microsoft.com/office/officeart/2005/8/layout/vList2"/>
    <dgm:cxn modelId="{1546301A-567D-9245-9527-42A4D51DB9A0}" type="presOf" srcId="{D40B3608-566E-FC47-9D64-5F6E7D90C128}" destId="{438E59E5-F805-C143-B3B0-FD7FC13AFD29}" srcOrd="0" destOrd="0" presId="urn:microsoft.com/office/officeart/2005/8/layout/vList2"/>
    <dgm:cxn modelId="{ABBCE01B-EA6F-8346-84BA-6DE2A3C9E74E}" type="presOf" srcId="{216AEDFC-63C6-DB4C-B365-97D0226606A0}" destId="{04FFB1FC-C777-BB40-AEA7-35751D550345}" srcOrd="0" destOrd="7" presId="urn:microsoft.com/office/officeart/2005/8/layout/vList2"/>
    <dgm:cxn modelId="{C171022C-3348-804C-8E54-5728844DBFD9}" srcId="{7F88407E-8186-074F-9F39-7BE069955F6E}" destId="{1BB9B088-29E1-D74D-871A-D7C2DB174756}" srcOrd="5" destOrd="0" parTransId="{F7ABB9D4-FA3A-3C44-88DE-33CF8B9E7023}" sibTransId="{DA5A2138-49AA-8644-84E4-0AB04CBFDCAF}"/>
    <dgm:cxn modelId="{401E6131-ECAF-4A4D-83FD-7867FCBF7330}" srcId="{7F88407E-8186-074F-9F39-7BE069955F6E}" destId="{B4777EEA-F33C-1941-8EA4-1EF20F6E7671}" srcOrd="0" destOrd="0" parTransId="{477BB095-6866-0E48-B692-349135E713A1}" sibTransId="{AFAF038B-FA70-704D-99B8-50241B0DC76A}"/>
    <dgm:cxn modelId="{733F4836-C391-2C4A-AB1F-F0ACE706DF76}" srcId="{7F88407E-8186-074F-9F39-7BE069955F6E}" destId="{216AEDFC-63C6-DB4C-B365-97D0226606A0}" srcOrd="7" destOrd="0" parTransId="{1AEE14BE-DB78-A34A-BA30-389DBDF1EBE8}" sibTransId="{0FCC6163-312F-664D-87FE-21672338986B}"/>
    <dgm:cxn modelId="{2BC5D73E-E4E7-5644-BCD5-4FE411BDE13B}" srcId="{7F88407E-8186-074F-9F39-7BE069955F6E}" destId="{4AA0C9A3-AE15-0941-ACC9-9F8864D8BEA1}" srcOrd="2" destOrd="0" parTransId="{07461E9C-5B81-8942-A4A5-8995B9B5EE4F}" sibTransId="{A90D6EE1-0B1E-0A4C-B70E-9ED09AB9ED9E}"/>
    <dgm:cxn modelId="{A86ED165-67E4-F64A-BB8F-E1AE8BA26F9A}" type="presOf" srcId="{7F88407E-8186-074F-9F39-7BE069955F6E}" destId="{1023B270-9BED-A54D-8210-073A7DE98F81}" srcOrd="0" destOrd="0" presId="urn:microsoft.com/office/officeart/2005/8/layout/vList2"/>
    <dgm:cxn modelId="{2BBA2F51-6D5A-814A-93D8-DA36831B4C14}" type="presOf" srcId="{C8B8BB47-B8E2-4C4D-A012-0D12E91C025E}" destId="{04FFB1FC-C777-BB40-AEA7-35751D550345}" srcOrd="0" destOrd="1" presId="urn:microsoft.com/office/officeart/2005/8/layout/vList2"/>
    <dgm:cxn modelId="{1954B971-CD92-0549-B95D-9FB7AA3AD959}" srcId="{7F88407E-8186-074F-9F39-7BE069955F6E}" destId="{90EA0E20-970E-144F-A8F3-1539475D7360}" srcOrd="3" destOrd="0" parTransId="{D95A37F3-0A7D-C345-9772-DFF96F44D233}" sibTransId="{2EA12BD1-27B0-1649-A284-9CBC494068A0}"/>
    <dgm:cxn modelId="{B09B4A76-B410-D043-8369-5DED70E1D5E5}" type="presOf" srcId="{CA19D286-6D9B-8E49-9EEC-51AB9BA2A5F7}" destId="{04FFB1FC-C777-BB40-AEA7-35751D550345}" srcOrd="0" destOrd="6" presId="urn:microsoft.com/office/officeart/2005/8/layout/vList2"/>
    <dgm:cxn modelId="{47A74658-55BF-EF47-AD3E-50CEEB19F9CD}" type="presOf" srcId="{50043C02-3B3C-3949-9704-59BA7F97841F}" destId="{220C35B9-C97F-5243-B83F-AA8F06943087}" srcOrd="0" destOrd="0" presId="urn:microsoft.com/office/officeart/2005/8/layout/vList2"/>
    <dgm:cxn modelId="{8C14BB7E-E017-A54F-A7CE-2910F4EEFAF4}" srcId="{D40B3608-566E-FC47-9D64-5F6E7D90C128}" destId="{50043C02-3B3C-3949-9704-59BA7F97841F}" srcOrd="0" destOrd="0" parTransId="{E0A13344-C4D6-4848-82CD-BC0116DD9815}" sibTransId="{6F64F8B7-8ED2-604C-B40A-F995688C86A8}"/>
    <dgm:cxn modelId="{24A9AF89-7AD1-F240-AA76-88DB6D2B3771}" type="presOf" srcId="{B4777EEA-F33C-1941-8EA4-1EF20F6E7671}" destId="{04FFB1FC-C777-BB40-AEA7-35751D550345}" srcOrd="0" destOrd="0" presId="urn:microsoft.com/office/officeart/2005/8/layout/vList2"/>
    <dgm:cxn modelId="{F19EB489-EA69-3F40-A491-24354D97EDAB}" srcId="{D40B3608-566E-FC47-9D64-5F6E7D90C128}" destId="{4006655D-5BD6-6B41-959B-4728CC09B714}" srcOrd="2" destOrd="0" parTransId="{309F7BF4-57FA-7245-B8A7-DF531DDC0E75}" sibTransId="{C616CEE0-66B1-714F-AC5C-E6C7FC7076F8}"/>
    <dgm:cxn modelId="{9FFFE789-39D7-5E4D-B233-54AA33A19187}" type="presOf" srcId="{90EA0E20-970E-144F-A8F3-1539475D7360}" destId="{04FFB1FC-C777-BB40-AEA7-35751D550345}" srcOrd="0" destOrd="3" presId="urn:microsoft.com/office/officeart/2005/8/layout/vList2"/>
    <dgm:cxn modelId="{17C3338A-1093-3D47-A02A-CC78941DAE85}" srcId="{7F88407E-8186-074F-9F39-7BE069955F6E}" destId="{C8B8BB47-B8E2-4C4D-A012-0D12E91C025E}" srcOrd="1" destOrd="0" parTransId="{979B307B-95B6-4F43-B349-E674BD401660}" sibTransId="{C07B1DD7-0433-BD4C-9C2D-7761ED58CBBF}"/>
    <dgm:cxn modelId="{3E903695-1292-7F4F-9628-C4CD81B6626F}" srcId="{7F88407E-8186-074F-9F39-7BE069955F6E}" destId="{5E7756C6-210B-DB43-8CC0-33B034C2DD2B}" srcOrd="4" destOrd="0" parTransId="{FBFAA11A-08B7-F148-82CA-4692BA90569A}" sibTransId="{2517BFA5-213F-0E4A-A870-175F222213AA}"/>
    <dgm:cxn modelId="{981F889A-E5B6-1B4D-91A3-2C9ADE8F69E3}" type="presOf" srcId="{1BB9B088-29E1-D74D-871A-D7C2DB174756}" destId="{04FFB1FC-C777-BB40-AEA7-35751D550345}" srcOrd="0" destOrd="5" presId="urn:microsoft.com/office/officeart/2005/8/layout/vList2"/>
    <dgm:cxn modelId="{CAA3D3C0-9620-EC44-8050-C0D3CE591E4E}" srcId="{7F88407E-8186-074F-9F39-7BE069955F6E}" destId="{CA19D286-6D9B-8E49-9EEC-51AB9BA2A5F7}" srcOrd="6" destOrd="0" parTransId="{2D9E5953-DC12-6049-B95B-AF75AE3676C5}" sibTransId="{D97F5E99-3BE7-D547-A95D-0D3CB41F2B38}"/>
    <dgm:cxn modelId="{A86172E1-78BE-3D43-99E4-40F1CCD6C239}" srcId="{FA2B30AE-FE34-6F4E-8597-32394695DC3A}" destId="{7F88407E-8186-074F-9F39-7BE069955F6E}" srcOrd="0" destOrd="0" parTransId="{ED696E58-182B-DC4C-B113-58B037C7DC89}" sibTransId="{4BC8DCDC-E0E5-C64A-AA9B-BD3143CA1885}"/>
    <dgm:cxn modelId="{8E8964E6-9990-DE45-B14F-990A9FF7DD1B}" srcId="{D40B3608-566E-FC47-9D64-5F6E7D90C128}" destId="{E693B87A-B193-0D41-9FAA-9E8F75977FA9}" srcOrd="1" destOrd="0" parTransId="{144C50A1-3902-164C-AC48-C4213A745728}" sibTransId="{CF50352D-8DD4-EF49-BD7C-FEB9327E12B5}"/>
    <dgm:cxn modelId="{A38483E7-37B4-EB42-B2D4-60F3D81A5795}" type="presOf" srcId="{FA2B30AE-FE34-6F4E-8597-32394695DC3A}" destId="{E31966F4-B819-894F-BA87-ABA5130E9529}" srcOrd="0" destOrd="0" presId="urn:microsoft.com/office/officeart/2005/8/layout/vList2"/>
    <dgm:cxn modelId="{88C466F0-6EA0-4E46-97EE-E8C2B4FE7D72}" type="presOf" srcId="{4AA0C9A3-AE15-0941-ACC9-9F8864D8BEA1}" destId="{04FFB1FC-C777-BB40-AEA7-35751D550345}" srcOrd="0" destOrd="2" presId="urn:microsoft.com/office/officeart/2005/8/layout/vList2"/>
    <dgm:cxn modelId="{745CBAF0-46FC-0E41-8798-B1AAC7F43F6F}" type="presOf" srcId="{E693B87A-B193-0D41-9FAA-9E8F75977FA9}" destId="{220C35B9-C97F-5243-B83F-AA8F06943087}" srcOrd="0" destOrd="1" presId="urn:microsoft.com/office/officeart/2005/8/layout/vList2"/>
    <dgm:cxn modelId="{BB5E428B-05DB-4941-A655-8D890098011D}" type="presParOf" srcId="{E31966F4-B819-894F-BA87-ABA5130E9529}" destId="{1023B270-9BED-A54D-8210-073A7DE98F81}" srcOrd="0" destOrd="0" presId="urn:microsoft.com/office/officeart/2005/8/layout/vList2"/>
    <dgm:cxn modelId="{CB7BD7E7-0461-DF4C-9B60-AF8DE971085D}" type="presParOf" srcId="{E31966F4-B819-894F-BA87-ABA5130E9529}" destId="{04FFB1FC-C777-BB40-AEA7-35751D550345}" srcOrd="1" destOrd="0" presId="urn:microsoft.com/office/officeart/2005/8/layout/vList2"/>
    <dgm:cxn modelId="{CD9D3DFB-3252-7448-919D-4E19A2C84EA7}" type="presParOf" srcId="{E31966F4-B819-894F-BA87-ABA5130E9529}" destId="{438E59E5-F805-C143-B3B0-FD7FC13AFD29}" srcOrd="2" destOrd="0" presId="urn:microsoft.com/office/officeart/2005/8/layout/vList2"/>
    <dgm:cxn modelId="{2E59B313-B985-504E-9B8F-6A5E6DC11DF6}" type="presParOf" srcId="{E31966F4-B819-894F-BA87-ABA5130E9529}" destId="{220C35B9-C97F-5243-B83F-AA8F0694308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2B30AE-FE34-6F4E-8597-32394695DC3A}" type="doc">
      <dgm:prSet loTypeId="urn:microsoft.com/office/officeart/2005/8/layout/vList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F88407E-8186-074F-9F39-7BE069955F6E}">
      <dgm:prSet phldrT="[Metin]" custT="1"/>
      <dgm:spPr/>
      <dgm:t>
        <a:bodyPr/>
        <a:lstStyle/>
        <a:p>
          <a:pPr>
            <a:buClr>
              <a:srgbClr val="FF0000"/>
            </a:buClr>
            <a:buSzPct val="85000"/>
            <a:buNone/>
          </a:pPr>
          <a:r>
            <a:rPr lang="tr-TR" sz="2000" b="0" dirty="0" err="1">
              <a:solidFill>
                <a:schemeClr val="bg1"/>
              </a:solidFill>
              <a:latin typeface="Comic Sans MS" panose="030F0902030302020204" pitchFamily="66" charset="0"/>
            </a:rPr>
            <a:t>Nöropsikiyatrik</a:t>
          </a:r>
          <a:r>
            <a:rPr lang="tr-TR" sz="2000" b="0" dirty="0">
              <a:solidFill>
                <a:schemeClr val="bg1"/>
              </a:solidFill>
              <a:latin typeface="Comic Sans MS" panose="030F0902030302020204" pitchFamily="66" charset="0"/>
            </a:rPr>
            <a:t> </a:t>
          </a:r>
          <a:r>
            <a:rPr lang="tr-TR" sz="2000" b="0" dirty="0" err="1">
              <a:solidFill>
                <a:schemeClr val="bg1"/>
              </a:solidFill>
              <a:latin typeface="Comic Sans MS" panose="030F0902030302020204" pitchFamily="66" charset="0"/>
            </a:rPr>
            <a:t>senkoplar</a:t>
          </a:r>
          <a:r>
            <a:rPr lang="tr-TR" sz="2000" b="0" dirty="0">
              <a:solidFill>
                <a:schemeClr val="bg1"/>
              </a:solidFill>
              <a:latin typeface="Comic Sans MS" panose="030F0902030302020204" pitchFamily="66" charset="0"/>
            </a:rPr>
            <a:t>:</a:t>
          </a:r>
        </a:p>
      </dgm:t>
    </dgm:pt>
    <dgm:pt modelId="{ED696E58-182B-DC4C-B113-58B037C7DC89}" type="parTrans" cxnId="{A86172E1-78BE-3D43-99E4-40F1CCD6C239}">
      <dgm:prSet/>
      <dgm:spPr/>
      <dgm:t>
        <a:bodyPr/>
        <a:lstStyle/>
        <a:p>
          <a:endParaRPr lang="tr-TR"/>
        </a:p>
      </dgm:t>
    </dgm:pt>
    <dgm:pt modelId="{4BC8DCDC-E0E5-C64A-AA9B-BD3143CA1885}" type="sibTrans" cxnId="{A86172E1-78BE-3D43-99E4-40F1CCD6C239}">
      <dgm:prSet/>
      <dgm:spPr/>
      <dgm:t>
        <a:bodyPr/>
        <a:lstStyle/>
        <a:p>
          <a:endParaRPr lang="tr-TR"/>
        </a:p>
      </dgm:t>
    </dgm:pt>
    <dgm:pt modelId="{B4777EEA-F33C-1941-8EA4-1EF20F6E7671}">
      <dgm:prSet phldrT="[Metin]"/>
      <dgm:spPr/>
      <dgm:t>
        <a:bodyPr/>
        <a:lstStyle/>
        <a:p>
          <a:r>
            <a:rPr lang="tr-TR" dirty="0" err="1"/>
            <a:t>Anksiyete</a:t>
          </a:r>
          <a:r>
            <a:rPr lang="tr-TR" dirty="0"/>
            <a:t> hastalıkları</a:t>
          </a:r>
        </a:p>
      </dgm:t>
    </dgm:pt>
    <dgm:pt modelId="{477BB095-6866-0E48-B692-349135E713A1}" type="parTrans" cxnId="{401E6131-ECAF-4A4D-83FD-7867FCBF7330}">
      <dgm:prSet/>
      <dgm:spPr/>
      <dgm:t>
        <a:bodyPr/>
        <a:lstStyle/>
        <a:p>
          <a:endParaRPr lang="tr-TR"/>
        </a:p>
      </dgm:t>
    </dgm:pt>
    <dgm:pt modelId="{AFAF038B-FA70-704D-99B8-50241B0DC76A}" type="sibTrans" cxnId="{401E6131-ECAF-4A4D-83FD-7867FCBF7330}">
      <dgm:prSet/>
      <dgm:spPr/>
      <dgm:t>
        <a:bodyPr/>
        <a:lstStyle/>
        <a:p>
          <a:endParaRPr lang="tr-TR"/>
        </a:p>
      </dgm:t>
    </dgm:pt>
    <dgm:pt modelId="{D40B3608-566E-FC47-9D64-5F6E7D90C128}">
      <dgm:prSet phldrT="[Metin]"/>
      <dgm:spPr/>
      <dgm:t>
        <a:bodyPr/>
        <a:lstStyle/>
        <a:p>
          <a:r>
            <a:rPr lang="tr-TR" dirty="0" err="1"/>
            <a:t>Metabolik</a:t>
          </a:r>
          <a:r>
            <a:rPr lang="tr-TR" dirty="0"/>
            <a:t> Nedenler</a:t>
          </a:r>
        </a:p>
      </dgm:t>
    </dgm:pt>
    <dgm:pt modelId="{C1E5455F-BECE-7C42-8677-BBC2DBE5827C}" type="parTrans" cxnId="{5A9A660F-097E-0849-88D3-1356E9B57341}">
      <dgm:prSet/>
      <dgm:spPr/>
      <dgm:t>
        <a:bodyPr/>
        <a:lstStyle/>
        <a:p>
          <a:endParaRPr lang="tr-TR"/>
        </a:p>
      </dgm:t>
    </dgm:pt>
    <dgm:pt modelId="{A7E9CCCD-4A39-E145-9859-380066D2DAEA}" type="sibTrans" cxnId="{5A9A660F-097E-0849-88D3-1356E9B57341}">
      <dgm:prSet/>
      <dgm:spPr/>
      <dgm:t>
        <a:bodyPr/>
        <a:lstStyle/>
        <a:p>
          <a:endParaRPr lang="tr-TR"/>
        </a:p>
      </dgm:t>
    </dgm:pt>
    <dgm:pt modelId="{50043C02-3B3C-3949-9704-59BA7F97841F}">
      <dgm:prSet phldrT="[Metin]"/>
      <dgm:spPr/>
      <dgm:t>
        <a:bodyPr/>
        <a:lstStyle/>
        <a:p>
          <a:r>
            <a:rPr lang="tr-TR" dirty="0"/>
            <a:t>Hipoglisemi</a:t>
          </a:r>
        </a:p>
      </dgm:t>
    </dgm:pt>
    <dgm:pt modelId="{E0A13344-C4D6-4848-82CD-BC0116DD9815}" type="parTrans" cxnId="{8C14BB7E-E017-A54F-A7CE-2910F4EEFAF4}">
      <dgm:prSet/>
      <dgm:spPr/>
      <dgm:t>
        <a:bodyPr/>
        <a:lstStyle/>
        <a:p>
          <a:endParaRPr lang="tr-TR"/>
        </a:p>
      </dgm:t>
    </dgm:pt>
    <dgm:pt modelId="{6F64F8B7-8ED2-604C-B40A-F995688C86A8}" type="sibTrans" cxnId="{8C14BB7E-E017-A54F-A7CE-2910F4EEFAF4}">
      <dgm:prSet/>
      <dgm:spPr/>
      <dgm:t>
        <a:bodyPr/>
        <a:lstStyle/>
        <a:p>
          <a:endParaRPr lang="tr-TR"/>
        </a:p>
      </dgm:t>
    </dgm:pt>
    <dgm:pt modelId="{4006655D-5BD6-6B41-959B-4728CC09B714}">
      <dgm:prSet/>
      <dgm:spPr/>
      <dgm:t>
        <a:bodyPr/>
        <a:lstStyle/>
        <a:p>
          <a:endParaRPr lang="tr-TR" dirty="0"/>
        </a:p>
      </dgm:t>
    </dgm:pt>
    <dgm:pt modelId="{309F7BF4-57FA-7245-B8A7-DF531DDC0E75}" type="parTrans" cxnId="{F19EB489-EA69-3F40-A491-24354D97EDAB}">
      <dgm:prSet/>
      <dgm:spPr/>
      <dgm:t>
        <a:bodyPr/>
        <a:lstStyle/>
        <a:p>
          <a:endParaRPr lang="tr-TR"/>
        </a:p>
      </dgm:t>
    </dgm:pt>
    <dgm:pt modelId="{C616CEE0-66B1-714F-AC5C-E6C7FC7076F8}" type="sibTrans" cxnId="{F19EB489-EA69-3F40-A491-24354D97EDAB}">
      <dgm:prSet/>
      <dgm:spPr/>
      <dgm:t>
        <a:bodyPr/>
        <a:lstStyle/>
        <a:p>
          <a:endParaRPr lang="tr-TR"/>
        </a:p>
      </dgm:t>
    </dgm:pt>
    <dgm:pt modelId="{86C6F211-4230-2F40-A447-79F04E4CF167}">
      <dgm:prSet/>
      <dgm:spPr/>
      <dgm:t>
        <a:bodyPr/>
        <a:lstStyle/>
        <a:p>
          <a:r>
            <a:rPr lang="tr-TR" dirty="0"/>
            <a:t>Epilepsi</a:t>
          </a:r>
        </a:p>
      </dgm:t>
    </dgm:pt>
    <dgm:pt modelId="{61BBFFA4-0F12-384B-A4E7-1B090EB1E8F6}" type="parTrans" cxnId="{1D295C5C-69D6-034E-AE74-2221F3AB4737}">
      <dgm:prSet/>
      <dgm:spPr/>
      <dgm:t>
        <a:bodyPr/>
        <a:lstStyle/>
        <a:p>
          <a:endParaRPr lang="tr-TR"/>
        </a:p>
      </dgm:t>
    </dgm:pt>
    <dgm:pt modelId="{52462B2F-E019-8742-8693-5ACFA25255AC}" type="sibTrans" cxnId="{1D295C5C-69D6-034E-AE74-2221F3AB4737}">
      <dgm:prSet/>
      <dgm:spPr/>
      <dgm:t>
        <a:bodyPr/>
        <a:lstStyle/>
        <a:p>
          <a:endParaRPr lang="tr-TR"/>
        </a:p>
      </dgm:t>
    </dgm:pt>
    <dgm:pt modelId="{2B271F25-2D5B-3249-85F2-020062B3C50F}">
      <dgm:prSet/>
      <dgm:spPr/>
      <dgm:t>
        <a:bodyPr/>
        <a:lstStyle/>
        <a:p>
          <a:r>
            <a:rPr lang="tr-TR" dirty="0"/>
            <a:t>Migren</a:t>
          </a:r>
        </a:p>
      </dgm:t>
    </dgm:pt>
    <dgm:pt modelId="{BC9497AB-702A-C643-9EBB-42264C5F7AA8}" type="parTrans" cxnId="{E19800DC-E15B-3342-9A4F-DB52EF76A06A}">
      <dgm:prSet/>
      <dgm:spPr/>
      <dgm:t>
        <a:bodyPr/>
        <a:lstStyle/>
        <a:p>
          <a:endParaRPr lang="tr-TR"/>
        </a:p>
      </dgm:t>
    </dgm:pt>
    <dgm:pt modelId="{BDD47A33-E868-8745-9991-B83595B552B7}" type="sibTrans" cxnId="{E19800DC-E15B-3342-9A4F-DB52EF76A06A}">
      <dgm:prSet/>
      <dgm:spPr/>
      <dgm:t>
        <a:bodyPr/>
        <a:lstStyle/>
        <a:p>
          <a:endParaRPr lang="tr-TR"/>
        </a:p>
      </dgm:t>
    </dgm:pt>
    <dgm:pt modelId="{DDFF4531-3496-0447-A3C7-1726907EE633}">
      <dgm:prSet/>
      <dgm:spPr/>
      <dgm:t>
        <a:bodyPr/>
        <a:lstStyle/>
        <a:p>
          <a:endParaRPr lang="tr-TR" dirty="0" err="1"/>
        </a:p>
      </dgm:t>
    </dgm:pt>
    <dgm:pt modelId="{98074B41-046A-DE4D-BB6D-E4A41C9C59B4}" type="parTrans" cxnId="{17631265-89C9-F641-8A7E-18DAA8702CA5}">
      <dgm:prSet/>
      <dgm:spPr/>
      <dgm:t>
        <a:bodyPr/>
        <a:lstStyle/>
        <a:p>
          <a:endParaRPr lang="tr-TR"/>
        </a:p>
      </dgm:t>
    </dgm:pt>
    <dgm:pt modelId="{DDC380A8-6832-F640-9265-73AF52997C70}" type="sibTrans" cxnId="{17631265-89C9-F641-8A7E-18DAA8702CA5}">
      <dgm:prSet/>
      <dgm:spPr/>
      <dgm:t>
        <a:bodyPr/>
        <a:lstStyle/>
        <a:p>
          <a:endParaRPr lang="tr-TR"/>
        </a:p>
      </dgm:t>
    </dgm:pt>
    <dgm:pt modelId="{56E2E66D-5038-0744-8FE6-BAA5D1C1D091}">
      <dgm:prSet/>
      <dgm:spPr/>
      <dgm:t>
        <a:bodyPr/>
        <a:lstStyle/>
        <a:p>
          <a:r>
            <a:rPr lang="tr-TR" dirty="0"/>
            <a:t>Beyin tümörü</a:t>
          </a:r>
        </a:p>
      </dgm:t>
    </dgm:pt>
    <dgm:pt modelId="{9FDB7455-4EBB-7346-B532-EC766F31D13D}" type="parTrans" cxnId="{90E8DF35-7AD0-1548-9110-EDE3AC1D7AC2}">
      <dgm:prSet/>
      <dgm:spPr/>
      <dgm:t>
        <a:bodyPr/>
        <a:lstStyle/>
        <a:p>
          <a:endParaRPr lang="tr-TR"/>
        </a:p>
      </dgm:t>
    </dgm:pt>
    <dgm:pt modelId="{91FD3D24-F4E0-3343-B1D2-0575EB5E56D9}" type="sibTrans" cxnId="{90E8DF35-7AD0-1548-9110-EDE3AC1D7AC2}">
      <dgm:prSet/>
      <dgm:spPr/>
      <dgm:t>
        <a:bodyPr/>
        <a:lstStyle/>
        <a:p>
          <a:endParaRPr lang="tr-TR"/>
        </a:p>
      </dgm:t>
    </dgm:pt>
    <dgm:pt modelId="{EA53F778-FD45-9D4E-BA32-50F819B2DB38}">
      <dgm:prSet phldrT="[Metin]"/>
      <dgm:spPr/>
      <dgm:t>
        <a:bodyPr/>
        <a:lstStyle/>
        <a:p>
          <a:r>
            <a:rPr lang="tr-TR" dirty="0"/>
            <a:t>Histeri</a:t>
          </a:r>
        </a:p>
      </dgm:t>
    </dgm:pt>
    <dgm:pt modelId="{0A7E95B6-10BD-DB4E-9D85-27D3594C8B9B}" type="parTrans" cxnId="{4FA8E484-19A4-5E47-86E8-75CD5FA9F269}">
      <dgm:prSet/>
      <dgm:spPr/>
      <dgm:t>
        <a:bodyPr/>
        <a:lstStyle/>
        <a:p>
          <a:endParaRPr lang="tr-TR"/>
        </a:p>
      </dgm:t>
    </dgm:pt>
    <dgm:pt modelId="{45AB4E46-20E8-CF43-9E46-32EC1797F4DC}" type="sibTrans" cxnId="{4FA8E484-19A4-5E47-86E8-75CD5FA9F269}">
      <dgm:prSet/>
      <dgm:spPr/>
      <dgm:t>
        <a:bodyPr/>
        <a:lstStyle/>
        <a:p>
          <a:endParaRPr lang="tr-TR"/>
        </a:p>
      </dgm:t>
    </dgm:pt>
    <dgm:pt modelId="{2DBCE235-4E47-8E4B-B5A1-9A1270748317}">
      <dgm:prSet phldrT="[Metin]"/>
      <dgm:spPr/>
      <dgm:t>
        <a:bodyPr/>
        <a:lstStyle/>
        <a:p>
          <a:endParaRPr lang="tr-TR" dirty="0"/>
        </a:p>
      </dgm:t>
    </dgm:pt>
    <dgm:pt modelId="{5CD1BA1A-D19B-9140-9446-AE19B3ACDF0D}" type="parTrans" cxnId="{692ABB9D-1B5D-7346-9E30-7F7979440DCF}">
      <dgm:prSet/>
      <dgm:spPr/>
      <dgm:t>
        <a:bodyPr/>
        <a:lstStyle/>
        <a:p>
          <a:endParaRPr lang="tr-TR"/>
        </a:p>
      </dgm:t>
    </dgm:pt>
    <dgm:pt modelId="{B61D6B4F-4815-3D4E-9843-41BC28B9F677}" type="sibTrans" cxnId="{692ABB9D-1B5D-7346-9E30-7F7979440DCF}">
      <dgm:prSet/>
      <dgm:spPr/>
      <dgm:t>
        <a:bodyPr/>
        <a:lstStyle/>
        <a:p>
          <a:endParaRPr lang="tr-TR"/>
        </a:p>
      </dgm:t>
    </dgm:pt>
    <dgm:pt modelId="{F9AB8424-DBC4-C344-BDEA-B6896FB85838}">
      <dgm:prSet phldrT="[Metin]"/>
      <dgm:spPr/>
      <dgm:t>
        <a:bodyPr/>
        <a:lstStyle/>
        <a:p>
          <a:r>
            <a:rPr lang="tr-TR" dirty="0"/>
            <a:t>Elektrolit bozuklukları</a:t>
          </a:r>
        </a:p>
      </dgm:t>
    </dgm:pt>
    <dgm:pt modelId="{55381721-BCC9-A54D-9260-5B46EE6BE555}" type="parTrans" cxnId="{6C966889-9A6B-1B41-815F-13D8FD100F3A}">
      <dgm:prSet/>
      <dgm:spPr/>
      <dgm:t>
        <a:bodyPr/>
        <a:lstStyle/>
        <a:p>
          <a:endParaRPr lang="tr-TR"/>
        </a:p>
      </dgm:t>
    </dgm:pt>
    <dgm:pt modelId="{44DCEB50-587B-194D-B5BB-E77A3BA568AA}" type="sibTrans" cxnId="{6C966889-9A6B-1B41-815F-13D8FD100F3A}">
      <dgm:prSet/>
      <dgm:spPr/>
      <dgm:t>
        <a:bodyPr/>
        <a:lstStyle/>
        <a:p>
          <a:endParaRPr lang="tr-TR"/>
        </a:p>
      </dgm:t>
    </dgm:pt>
    <dgm:pt modelId="{EF1FF45E-1085-B045-A98A-9D14F1E4D3C0}">
      <dgm:prSet phldrT="[Metin]"/>
      <dgm:spPr/>
      <dgm:t>
        <a:bodyPr/>
        <a:lstStyle/>
        <a:p>
          <a:r>
            <a:rPr lang="tr-TR" dirty="0" err="1"/>
            <a:t>Dehidratasyon</a:t>
          </a:r>
          <a:endParaRPr lang="tr-TR" dirty="0"/>
        </a:p>
      </dgm:t>
    </dgm:pt>
    <dgm:pt modelId="{26465F89-2718-8440-95B6-166B2B870AA8}" type="parTrans" cxnId="{EA5E8840-7BCB-EF43-B15F-F507ABA62C90}">
      <dgm:prSet/>
      <dgm:spPr/>
      <dgm:t>
        <a:bodyPr/>
        <a:lstStyle/>
        <a:p>
          <a:endParaRPr lang="tr-TR"/>
        </a:p>
      </dgm:t>
    </dgm:pt>
    <dgm:pt modelId="{F2383993-6622-4747-8293-589C023FE232}" type="sibTrans" cxnId="{EA5E8840-7BCB-EF43-B15F-F507ABA62C90}">
      <dgm:prSet/>
      <dgm:spPr/>
      <dgm:t>
        <a:bodyPr/>
        <a:lstStyle/>
        <a:p>
          <a:endParaRPr lang="tr-TR"/>
        </a:p>
      </dgm:t>
    </dgm:pt>
    <dgm:pt modelId="{0ADDD693-30C2-5543-B887-1E961F8A8E8D}">
      <dgm:prSet phldrT="[Metin]"/>
      <dgm:spPr/>
      <dgm:t>
        <a:bodyPr/>
        <a:lstStyle/>
        <a:p>
          <a:r>
            <a:rPr lang="tr-TR" dirty="0"/>
            <a:t>İlaç ve toksinler</a:t>
          </a:r>
        </a:p>
      </dgm:t>
    </dgm:pt>
    <dgm:pt modelId="{25B1515E-2F25-004C-B3AF-82D679DB9F20}" type="parTrans" cxnId="{C1402076-C6DC-8A4D-8D8C-5A8B956AB97E}">
      <dgm:prSet/>
      <dgm:spPr/>
      <dgm:t>
        <a:bodyPr/>
        <a:lstStyle/>
        <a:p>
          <a:endParaRPr lang="tr-TR"/>
        </a:p>
      </dgm:t>
    </dgm:pt>
    <dgm:pt modelId="{75FE138C-6F1A-CF4D-B63B-E272349AFE1E}" type="sibTrans" cxnId="{C1402076-C6DC-8A4D-8D8C-5A8B956AB97E}">
      <dgm:prSet/>
      <dgm:spPr/>
      <dgm:t>
        <a:bodyPr/>
        <a:lstStyle/>
        <a:p>
          <a:endParaRPr lang="tr-TR"/>
        </a:p>
      </dgm:t>
    </dgm:pt>
    <dgm:pt modelId="{E31966F4-B819-894F-BA87-ABA5130E9529}" type="pres">
      <dgm:prSet presAssocID="{FA2B30AE-FE34-6F4E-8597-32394695DC3A}" presName="linear" presStyleCnt="0">
        <dgm:presLayoutVars>
          <dgm:animLvl val="lvl"/>
          <dgm:resizeHandles val="exact"/>
        </dgm:presLayoutVars>
      </dgm:prSet>
      <dgm:spPr/>
    </dgm:pt>
    <dgm:pt modelId="{1023B270-9BED-A54D-8210-073A7DE98F81}" type="pres">
      <dgm:prSet presAssocID="{7F88407E-8186-074F-9F39-7BE069955F6E}" presName="parentText" presStyleLbl="node1" presStyleIdx="0" presStyleCnt="2" custLinFactNeighborX="0">
        <dgm:presLayoutVars>
          <dgm:chMax val="0"/>
          <dgm:bulletEnabled val="1"/>
        </dgm:presLayoutVars>
      </dgm:prSet>
      <dgm:spPr/>
    </dgm:pt>
    <dgm:pt modelId="{59D52D96-D3EF-C043-ABC5-5AA4B2A797FF}" type="pres">
      <dgm:prSet presAssocID="{7F88407E-8186-074F-9F39-7BE069955F6E}" presName="childText" presStyleLbl="revTx" presStyleIdx="0" presStyleCnt="2">
        <dgm:presLayoutVars>
          <dgm:bulletEnabled val="1"/>
        </dgm:presLayoutVars>
      </dgm:prSet>
      <dgm:spPr/>
    </dgm:pt>
    <dgm:pt modelId="{438E59E5-F805-C143-B3B0-FD7FC13AFD29}" type="pres">
      <dgm:prSet presAssocID="{D40B3608-566E-FC47-9D64-5F6E7D90C12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220C35B9-C97F-5243-B83F-AA8F06943087}" type="pres">
      <dgm:prSet presAssocID="{D40B3608-566E-FC47-9D64-5F6E7D90C128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885D1A07-C3F7-F142-BDCB-B7AA84B09694}" type="presOf" srcId="{2DBCE235-4E47-8E4B-B5A1-9A1270748317}" destId="{220C35B9-C97F-5243-B83F-AA8F06943087}" srcOrd="0" destOrd="4" presId="urn:microsoft.com/office/officeart/2005/8/layout/vList2"/>
    <dgm:cxn modelId="{5A9A660F-097E-0849-88D3-1356E9B57341}" srcId="{FA2B30AE-FE34-6F4E-8597-32394695DC3A}" destId="{D40B3608-566E-FC47-9D64-5F6E7D90C128}" srcOrd="1" destOrd="0" parTransId="{C1E5455F-BECE-7C42-8677-BBC2DBE5827C}" sibTransId="{A7E9CCCD-4A39-E145-9859-380066D2DAEA}"/>
    <dgm:cxn modelId="{9403A019-E76F-0E47-A046-C42D0566020E}" type="presOf" srcId="{4006655D-5BD6-6B41-959B-4728CC09B714}" destId="{220C35B9-C97F-5243-B83F-AA8F06943087}" srcOrd="0" destOrd="5" presId="urn:microsoft.com/office/officeart/2005/8/layout/vList2"/>
    <dgm:cxn modelId="{55712E1A-9888-484A-A3BC-35F969CF6454}" type="presOf" srcId="{56E2E66D-5038-0744-8FE6-BAA5D1C1D091}" destId="{59D52D96-D3EF-C043-ABC5-5AA4B2A797FF}" srcOrd="0" destOrd="4" presId="urn:microsoft.com/office/officeart/2005/8/layout/vList2"/>
    <dgm:cxn modelId="{1546301A-567D-9245-9527-42A4D51DB9A0}" type="presOf" srcId="{D40B3608-566E-FC47-9D64-5F6E7D90C128}" destId="{438E59E5-F805-C143-B3B0-FD7FC13AFD29}" srcOrd="0" destOrd="0" presId="urn:microsoft.com/office/officeart/2005/8/layout/vList2"/>
    <dgm:cxn modelId="{401E6131-ECAF-4A4D-83FD-7867FCBF7330}" srcId="{7F88407E-8186-074F-9F39-7BE069955F6E}" destId="{B4777EEA-F33C-1941-8EA4-1EF20F6E7671}" srcOrd="0" destOrd="0" parTransId="{477BB095-6866-0E48-B692-349135E713A1}" sibTransId="{AFAF038B-FA70-704D-99B8-50241B0DC76A}"/>
    <dgm:cxn modelId="{62B4C934-C0A0-2748-A99E-D196A9AB9322}" type="presOf" srcId="{2B271F25-2D5B-3249-85F2-020062B3C50F}" destId="{59D52D96-D3EF-C043-ABC5-5AA4B2A797FF}" srcOrd="0" destOrd="3" presId="urn:microsoft.com/office/officeart/2005/8/layout/vList2"/>
    <dgm:cxn modelId="{90E8DF35-7AD0-1548-9110-EDE3AC1D7AC2}" srcId="{7F88407E-8186-074F-9F39-7BE069955F6E}" destId="{56E2E66D-5038-0744-8FE6-BAA5D1C1D091}" srcOrd="4" destOrd="0" parTransId="{9FDB7455-4EBB-7346-B532-EC766F31D13D}" sibTransId="{91FD3D24-F4E0-3343-B1D2-0575EB5E56D9}"/>
    <dgm:cxn modelId="{EA5E8840-7BCB-EF43-B15F-F507ABA62C90}" srcId="{D40B3608-566E-FC47-9D64-5F6E7D90C128}" destId="{EF1FF45E-1085-B045-A98A-9D14F1E4D3C0}" srcOrd="2" destOrd="0" parTransId="{26465F89-2718-8440-95B6-166B2B870AA8}" sibTransId="{F2383993-6622-4747-8293-589C023FE232}"/>
    <dgm:cxn modelId="{352D245B-BE9F-1741-9975-12222A21224A}" type="presOf" srcId="{EF1FF45E-1085-B045-A98A-9D14F1E4D3C0}" destId="{220C35B9-C97F-5243-B83F-AA8F06943087}" srcOrd="0" destOrd="2" presId="urn:microsoft.com/office/officeart/2005/8/layout/vList2"/>
    <dgm:cxn modelId="{1D295C5C-69D6-034E-AE74-2221F3AB4737}" srcId="{7F88407E-8186-074F-9F39-7BE069955F6E}" destId="{86C6F211-4230-2F40-A447-79F04E4CF167}" srcOrd="2" destOrd="0" parTransId="{61BBFFA4-0F12-384B-A4E7-1B090EB1E8F6}" sibTransId="{52462B2F-E019-8742-8693-5ACFA25255AC}"/>
    <dgm:cxn modelId="{17631265-89C9-F641-8A7E-18DAA8702CA5}" srcId="{7F88407E-8186-074F-9F39-7BE069955F6E}" destId="{DDFF4531-3496-0447-A3C7-1726907EE633}" srcOrd="5" destOrd="0" parTransId="{98074B41-046A-DE4D-BB6D-E4A41C9C59B4}" sibTransId="{DDC380A8-6832-F640-9265-73AF52997C70}"/>
    <dgm:cxn modelId="{A86ED165-67E4-F64A-BB8F-E1AE8BA26F9A}" type="presOf" srcId="{7F88407E-8186-074F-9F39-7BE069955F6E}" destId="{1023B270-9BED-A54D-8210-073A7DE98F81}" srcOrd="0" destOrd="0" presId="urn:microsoft.com/office/officeart/2005/8/layout/vList2"/>
    <dgm:cxn modelId="{79BE9266-A834-3D42-BC56-BA7ED4EFC8D4}" type="presOf" srcId="{DDFF4531-3496-0447-A3C7-1726907EE633}" destId="{59D52D96-D3EF-C043-ABC5-5AA4B2A797FF}" srcOrd="0" destOrd="5" presId="urn:microsoft.com/office/officeart/2005/8/layout/vList2"/>
    <dgm:cxn modelId="{9206656A-4C79-A740-A562-FCCB5C152CD3}" type="presOf" srcId="{86C6F211-4230-2F40-A447-79F04E4CF167}" destId="{59D52D96-D3EF-C043-ABC5-5AA4B2A797FF}" srcOrd="0" destOrd="2" presId="urn:microsoft.com/office/officeart/2005/8/layout/vList2"/>
    <dgm:cxn modelId="{2240084C-ACC8-2C42-9475-E99394C4A257}" type="presOf" srcId="{B4777EEA-F33C-1941-8EA4-1EF20F6E7671}" destId="{59D52D96-D3EF-C043-ABC5-5AA4B2A797FF}" srcOrd="0" destOrd="0" presId="urn:microsoft.com/office/officeart/2005/8/layout/vList2"/>
    <dgm:cxn modelId="{BFED6B50-CD32-A74F-8AC1-A74CC26E492A}" type="presOf" srcId="{0ADDD693-30C2-5543-B887-1E961F8A8E8D}" destId="{220C35B9-C97F-5243-B83F-AA8F06943087}" srcOrd="0" destOrd="3" presId="urn:microsoft.com/office/officeart/2005/8/layout/vList2"/>
    <dgm:cxn modelId="{76C5C555-F072-4D41-8F51-D445B7906FC6}" type="presOf" srcId="{F9AB8424-DBC4-C344-BDEA-B6896FB85838}" destId="{220C35B9-C97F-5243-B83F-AA8F06943087}" srcOrd="0" destOrd="1" presId="urn:microsoft.com/office/officeart/2005/8/layout/vList2"/>
    <dgm:cxn modelId="{C1402076-C6DC-8A4D-8D8C-5A8B956AB97E}" srcId="{D40B3608-566E-FC47-9D64-5F6E7D90C128}" destId="{0ADDD693-30C2-5543-B887-1E961F8A8E8D}" srcOrd="3" destOrd="0" parTransId="{25B1515E-2F25-004C-B3AF-82D679DB9F20}" sibTransId="{75FE138C-6F1A-CF4D-B63B-E272349AFE1E}"/>
    <dgm:cxn modelId="{47A74658-55BF-EF47-AD3E-50CEEB19F9CD}" type="presOf" srcId="{50043C02-3B3C-3949-9704-59BA7F97841F}" destId="{220C35B9-C97F-5243-B83F-AA8F06943087}" srcOrd="0" destOrd="0" presId="urn:microsoft.com/office/officeart/2005/8/layout/vList2"/>
    <dgm:cxn modelId="{8C14BB7E-E017-A54F-A7CE-2910F4EEFAF4}" srcId="{D40B3608-566E-FC47-9D64-5F6E7D90C128}" destId="{50043C02-3B3C-3949-9704-59BA7F97841F}" srcOrd="0" destOrd="0" parTransId="{E0A13344-C4D6-4848-82CD-BC0116DD9815}" sibTransId="{6F64F8B7-8ED2-604C-B40A-F995688C86A8}"/>
    <dgm:cxn modelId="{4FA8E484-19A4-5E47-86E8-75CD5FA9F269}" srcId="{7F88407E-8186-074F-9F39-7BE069955F6E}" destId="{EA53F778-FD45-9D4E-BA32-50F819B2DB38}" srcOrd="1" destOrd="0" parTransId="{0A7E95B6-10BD-DB4E-9D85-27D3594C8B9B}" sibTransId="{45AB4E46-20E8-CF43-9E46-32EC1797F4DC}"/>
    <dgm:cxn modelId="{6C966889-9A6B-1B41-815F-13D8FD100F3A}" srcId="{D40B3608-566E-FC47-9D64-5F6E7D90C128}" destId="{F9AB8424-DBC4-C344-BDEA-B6896FB85838}" srcOrd="1" destOrd="0" parTransId="{55381721-BCC9-A54D-9260-5B46EE6BE555}" sibTransId="{44DCEB50-587B-194D-B5BB-E77A3BA568AA}"/>
    <dgm:cxn modelId="{F19EB489-EA69-3F40-A491-24354D97EDAB}" srcId="{D40B3608-566E-FC47-9D64-5F6E7D90C128}" destId="{4006655D-5BD6-6B41-959B-4728CC09B714}" srcOrd="5" destOrd="0" parTransId="{309F7BF4-57FA-7245-B8A7-DF531DDC0E75}" sibTransId="{C616CEE0-66B1-714F-AC5C-E6C7FC7076F8}"/>
    <dgm:cxn modelId="{8A0FD18B-B587-A647-B3F2-B865C6CFE44E}" type="presOf" srcId="{EA53F778-FD45-9D4E-BA32-50F819B2DB38}" destId="{59D52D96-D3EF-C043-ABC5-5AA4B2A797FF}" srcOrd="0" destOrd="1" presId="urn:microsoft.com/office/officeart/2005/8/layout/vList2"/>
    <dgm:cxn modelId="{692ABB9D-1B5D-7346-9E30-7F7979440DCF}" srcId="{D40B3608-566E-FC47-9D64-5F6E7D90C128}" destId="{2DBCE235-4E47-8E4B-B5A1-9A1270748317}" srcOrd="4" destOrd="0" parTransId="{5CD1BA1A-D19B-9140-9446-AE19B3ACDF0D}" sibTransId="{B61D6B4F-4815-3D4E-9843-41BC28B9F677}"/>
    <dgm:cxn modelId="{E19800DC-E15B-3342-9A4F-DB52EF76A06A}" srcId="{7F88407E-8186-074F-9F39-7BE069955F6E}" destId="{2B271F25-2D5B-3249-85F2-020062B3C50F}" srcOrd="3" destOrd="0" parTransId="{BC9497AB-702A-C643-9EBB-42264C5F7AA8}" sibTransId="{BDD47A33-E868-8745-9991-B83595B552B7}"/>
    <dgm:cxn modelId="{A86172E1-78BE-3D43-99E4-40F1CCD6C239}" srcId="{FA2B30AE-FE34-6F4E-8597-32394695DC3A}" destId="{7F88407E-8186-074F-9F39-7BE069955F6E}" srcOrd="0" destOrd="0" parTransId="{ED696E58-182B-DC4C-B113-58B037C7DC89}" sibTransId="{4BC8DCDC-E0E5-C64A-AA9B-BD3143CA1885}"/>
    <dgm:cxn modelId="{A38483E7-37B4-EB42-B2D4-60F3D81A5795}" type="presOf" srcId="{FA2B30AE-FE34-6F4E-8597-32394695DC3A}" destId="{E31966F4-B819-894F-BA87-ABA5130E9529}" srcOrd="0" destOrd="0" presId="urn:microsoft.com/office/officeart/2005/8/layout/vList2"/>
    <dgm:cxn modelId="{BB5E428B-05DB-4941-A655-8D890098011D}" type="presParOf" srcId="{E31966F4-B819-894F-BA87-ABA5130E9529}" destId="{1023B270-9BED-A54D-8210-073A7DE98F81}" srcOrd="0" destOrd="0" presId="urn:microsoft.com/office/officeart/2005/8/layout/vList2"/>
    <dgm:cxn modelId="{E0BB9461-404C-E543-B665-431A9D4B2C7D}" type="presParOf" srcId="{E31966F4-B819-894F-BA87-ABA5130E9529}" destId="{59D52D96-D3EF-C043-ABC5-5AA4B2A797FF}" srcOrd="1" destOrd="0" presId="urn:microsoft.com/office/officeart/2005/8/layout/vList2"/>
    <dgm:cxn modelId="{CD9D3DFB-3252-7448-919D-4E19A2C84EA7}" type="presParOf" srcId="{E31966F4-B819-894F-BA87-ABA5130E9529}" destId="{438E59E5-F805-C143-B3B0-FD7FC13AFD29}" srcOrd="2" destOrd="0" presId="urn:microsoft.com/office/officeart/2005/8/layout/vList2"/>
    <dgm:cxn modelId="{2E59B313-B985-504E-9B8F-6A5E6DC11DF6}" type="presParOf" srcId="{E31966F4-B819-894F-BA87-ABA5130E9529}" destId="{220C35B9-C97F-5243-B83F-AA8F0694308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A2B30AE-FE34-6F4E-8597-32394695DC3A}" type="doc">
      <dgm:prSet loTypeId="urn:microsoft.com/office/officeart/2005/8/layout/vList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F88407E-8186-074F-9F39-7BE069955F6E}">
      <dgm:prSet phldrT="[Metin]" custT="1"/>
      <dgm:spPr/>
      <dgm:t>
        <a:bodyPr/>
        <a:lstStyle/>
        <a:p>
          <a:pPr>
            <a:buClr>
              <a:srgbClr val="FF0000"/>
            </a:buClr>
            <a:buSzPct val="85000"/>
            <a:buNone/>
          </a:pPr>
          <a:r>
            <a:rPr lang="tr-TR" sz="2000" b="0" dirty="0">
              <a:solidFill>
                <a:schemeClr val="bg1"/>
              </a:solidFill>
              <a:latin typeface="Comic Sans MS" panose="030F0902030302020204" pitchFamily="66" charset="0"/>
            </a:rPr>
            <a:t>Mekanik  (darlık veya </a:t>
          </a:r>
          <a:r>
            <a:rPr lang="tr-TR" sz="2000" b="0" dirty="0" err="1">
              <a:solidFill>
                <a:schemeClr val="bg1"/>
              </a:solidFill>
              <a:latin typeface="Comic Sans MS" panose="030F0902030302020204" pitchFamily="66" charset="0"/>
            </a:rPr>
            <a:t>disfonksiyon</a:t>
          </a:r>
          <a:r>
            <a:rPr lang="tr-TR" sz="2000" b="0" dirty="0">
              <a:solidFill>
                <a:schemeClr val="bg1"/>
              </a:solidFill>
              <a:latin typeface="Comic Sans MS" panose="030F0902030302020204" pitchFamily="66" charset="0"/>
            </a:rPr>
            <a:t>)</a:t>
          </a:r>
        </a:p>
      </dgm:t>
    </dgm:pt>
    <dgm:pt modelId="{ED696E58-182B-DC4C-B113-58B037C7DC89}" type="parTrans" cxnId="{A86172E1-78BE-3D43-99E4-40F1CCD6C239}">
      <dgm:prSet/>
      <dgm:spPr/>
      <dgm:t>
        <a:bodyPr/>
        <a:lstStyle/>
        <a:p>
          <a:endParaRPr lang="tr-TR"/>
        </a:p>
      </dgm:t>
    </dgm:pt>
    <dgm:pt modelId="{4BC8DCDC-E0E5-C64A-AA9B-BD3143CA1885}" type="sibTrans" cxnId="{A86172E1-78BE-3D43-99E4-40F1CCD6C239}">
      <dgm:prSet/>
      <dgm:spPr/>
      <dgm:t>
        <a:bodyPr/>
        <a:lstStyle/>
        <a:p>
          <a:endParaRPr lang="tr-TR"/>
        </a:p>
      </dgm:t>
    </dgm:pt>
    <dgm:pt modelId="{D40B3608-566E-FC47-9D64-5F6E7D90C128}">
      <dgm:prSet phldrT="[Metin]"/>
      <dgm:spPr/>
      <dgm:t>
        <a:bodyPr/>
        <a:lstStyle/>
        <a:p>
          <a:r>
            <a:rPr lang="tr-TR" dirty="0" err="1"/>
            <a:t>Kardiyomiyopatiler</a:t>
          </a:r>
          <a:endParaRPr lang="tr-TR" dirty="0"/>
        </a:p>
      </dgm:t>
    </dgm:pt>
    <dgm:pt modelId="{C1E5455F-BECE-7C42-8677-BBC2DBE5827C}" type="parTrans" cxnId="{5A9A660F-097E-0849-88D3-1356E9B57341}">
      <dgm:prSet/>
      <dgm:spPr/>
      <dgm:t>
        <a:bodyPr/>
        <a:lstStyle/>
        <a:p>
          <a:endParaRPr lang="tr-TR"/>
        </a:p>
      </dgm:t>
    </dgm:pt>
    <dgm:pt modelId="{A7E9CCCD-4A39-E145-9859-380066D2DAEA}" type="sibTrans" cxnId="{5A9A660F-097E-0849-88D3-1356E9B57341}">
      <dgm:prSet/>
      <dgm:spPr/>
      <dgm:t>
        <a:bodyPr/>
        <a:lstStyle/>
        <a:p>
          <a:endParaRPr lang="tr-TR"/>
        </a:p>
      </dgm:t>
    </dgm:pt>
    <dgm:pt modelId="{50043C02-3B3C-3949-9704-59BA7F97841F}">
      <dgm:prSet phldrT="[Metin]"/>
      <dgm:spPr/>
      <dgm:t>
        <a:bodyPr/>
        <a:lstStyle/>
        <a:p>
          <a:r>
            <a:rPr lang="tr-TR" dirty="0" err="1"/>
            <a:t>Hipertrofik</a:t>
          </a:r>
          <a:r>
            <a:rPr lang="tr-TR" dirty="0"/>
            <a:t> KMP</a:t>
          </a:r>
        </a:p>
      </dgm:t>
    </dgm:pt>
    <dgm:pt modelId="{E0A13344-C4D6-4848-82CD-BC0116DD9815}" type="parTrans" cxnId="{8C14BB7E-E017-A54F-A7CE-2910F4EEFAF4}">
      <dgm:prSet/>
      <dgm:spPr/>
      <dgm:t>
        <a:bodyPr/>
        <a:lstStyle/>
        <a:p>
          <a:endParaRPr lang="tr-TR"/>
        </a:p>
      </dgm:t>
    </dgm:pt>
    <dgm:pt modelId="{6F64F8B7-8ED2-604C-B40A-F995688C86A8}" type="sibTrans" cxnId="{8C14BB7E-E017-A54F-A7CE-2910F4EEFAF4}">
      <dgm:prSet/>
      <dgm:spPr/>
      <dgm:t>
        <a:bodyPr/>
        <a:lstStyle/>
        <a:p>
          <a:endParaRPr lang="tr-TR"/>
        </a:p>
      </dgm:t>
    </dgm:pt>
    <dgm:pt modelId="{C8B8BB47-B8E2-4C4D-A012-0D12E91C025E}">
      <dgm:prSet/>
      <dgm:spPr/>
      <dgm:t>
        <a:bodyPr/>
        <a:lstStyle/>
        <a:p>
          <a:r>
            <a:rPr lang="tr-TR" dirty="0"/>
            <a:t>Sol </a:t>
          </a:r>
          <a:r>
            <a:rPr lang="tr-TR" dirty="0" err="1"/>
            <a:t>ventrikül</a:t>
          </a:r>
          <a:r>
            <a:rPr lang="tr-TR" dirty="0"/>
            <a:t> çıkış yolu darlığı </a:t>
          </a:r>
        </a:p>
      </dgm:t>
    </dgm:pt>
    <dgm:pt modelId="{979B307B-95B6-4F43-B349-E674BD401660}" type="parTrans" cxnId="{17C3338A-1093-3D47-A02A-CC78941DAE85}">
      <dgm:prSet/>
      <dgm:spPr/>
      <dgm:t>
        <a:bodyPr/>
        <a:lstStyle/>
        <a:p>
          <a:endParaRPr lang="tr-TR"/>
        </a:p>
      </dgm:t>
    </dgm:pt>
    <dgm:pt modelId="{C07B1DD7-0433-BD4C-9C2D-7761ED58CBBF}" type="sibTrans" cxnId="{17C3338A-1093-3D47-A02A-CC78941DAE85}">
      <dgm:prSet/>
      <dgm:spPr/>
      <dgm:t>
        <a:bodyPr/>
        <a:lstStyle/>
        <a:p>
          <a:endParaRPr lang="tr-TR"/>
        </a:p>
      </dgm:t>
    </dgm:pt>
    <dgm:pt modelId="{3B725673-403A-B140-9273-87729D7EE485}">
      <dgm:prSet/>
      <dgm:spPr/>
      <dgm:t>
        <a:bodyPr/>
        <a:lstStyle/>
        <a:p>
          <a:r>
            <a:rPr lang="tr-TR" dirty="0"/>
            <a:t>Pulmoner hipertansiyon </a:t>
          </a:r>
        </a:p>
      </dgm:t>
    </dgm:pt>
    <dgm:pt modelId="{E014348B-F6F7-434D-99E6-6106908894EF}" type="parTrans" cxnId="{C04CF68F-5F09-E549-9306-E9DAB20A1431}">
      <dgm:prSet/>
      <dgm:spPr/>
      <dgm:t>
        <a:bodyPr/>
        <a:lstStyle/>
        <a:p>
          <a:endParaRPr lang="tr-TR"/>
        </a:p>
      </dgm:t>
    </dgm:pt>
    <dgm:pt modelId="{DF4C9446-8F9D-734C-B39C-A5C0B4509858}" type="sibTrans" cxnId="{C04CF68F-5F09-E549-9306-E9DAB20A1431}">
      <dgm:prSet/>
      <dgm:spPr/>
      <dgm:t>
        <a:bodyPr/>
        <a:lstStyle/>
        <a:p>
          <a:endParaRPr lang="tr-TR"/>
        </a:p>
      </dgm:t>
    </dgm:pt>
    <dgm:pt modelId="{816C83E3-3FA2-2148-BD72-201E9DBB4BE0}">
      <dgm:prSet/>
      <dgm:spPr/>
      <dgm:t>
        <a:bodyPr/>
        <a:lstStyle/>
        <a:p>
          <a:r>
            <a:rPr lang="tr-TR" dirty="0"/>
            <a:t>Koroner arter anomalileri </a:t>
          </a:r>
        </a:p>
      </dgm:t>
    </dgm:pt>
    <dgm:pt modelId="{F6E80758-F6CC-E844-8B32-07DBC34B7A8D}" type="parTrans" cxnId="{3AD55722-B110-FE4B-82C1-DA0603631043}">
      <dgm:prSet/>
      <dgm:spPr/>
      <dgm:t>
        <a:bodyPr/>
        <a:lstStyle/>
        <a:p>
          <a:endParaRPr lang="tr-TR"/>
        </a:p>
      </dgm:t>
    </dgm:pt>
    <dgm:pt modelId="{755A86C7-0AFE-C747-BCC9-B98B78E47009}" type="sibTrans" cxnId="{3AD55722-B110-FE4B-82C1-DA0603631043}">
      <dgm:prSet/>
      <dgm:spPr/>
      <dgm:t>
        <a:bodyPr/>
        <a:lstStyle/>
        <a:p>
          <a:endParaRPr lang="tr-TR"/>
        </a:p>
      </dgm:t>
    </dgm:pt>
    <dgm:pt modelId="{93103C48-FC8E-524D-B942-3E53E7DBBAAA}">
      <dgm:prSet/>
      <dgm:spPr/>
      <dgm:t>
        <a:bodyPr/>
        <a:lstStyle/>
        <a:p>
          <a:r>
            <a:rPr lang="tr-TR" dirty="0"/>
            <a:t>Kardiyak tümörler</a:t>
          </a:r>
        </a:p>
      </dgm:t>
    </dgm:pt>
    <dgm:pt modelId="{9A4FA96D-80FE-D94D-A8AD-DD4FEE298B00}" type="parTrans" cxnId="{BD7D5E82-4522-7E42-9FA6-2086B574575A}">
      <dgm:prSet/>
      <dgm:spPr/>
      <dgm:t>
        <a:bodyPr/>
        <a:lstStyle/>
        <a:p>
          <a:endParaRPr lang="tr-TR"/>
        </a:p>
      </dgm:t>
    </dgm:pt>
    <dgm:pt modelId="{89B212C6-CEE2-6144-932E-DC4C2BA64092}" type="sibTrans" cxnId="{BD7D5E82-4522-7E42-9FA6-2086B574575A}">
      <dgm:prSet/>
      <dgm:spPr/>
      <dgm:t>
        <a:bodyPr/>
        <a:lstStyle/>
        <a:p>
          <a:endParaRPr lang="tr-TR"/>
        </a:p>
      </dgm:t>
    </dgm:pt>
    <dgm:pt modelId="{4D76050E-2A02-9B48-8CD4-AEBACA1512B9}">
      <dgm:prSet/>
      <dgm:spPr/>
      <dgm:t>
        <a:bodyPr/>
        <a:lstStyle/>
        <a:p>
          <a:r>
            <a:rPr lang="tr-TR" dirty="0"/>
            <a:t>Miyokardit (aritmik te olabilir) </a:t>
          </a:r>
        </a:p>
      </dgm:t>
    </dgm:pt>
    <dgm:pt modelId="{6AF8A252-5CCE-E94F-A90D-F276966027BE}" type="parTrans" cxnId="{9AC826BA-B63D-B344-980D-ABE6552948E7}">
      <dgm:prSet/>
      <dgm:spPr/>
      <dgm:t>
        <a:bodyPr/>
        <a:lstStyle/>
        <a:p>
          <a:endParaRPr lang="tr-TR"/>
        </a:p>
      </dgm:t>
    </dgm:pt>
    <dgm:pt modelId="{4CD4CFD0-F487-7341-8D2F-F7FFEFBC0755}" type="sibTrans" cxnId="{9AC826BA-B63D-B344-980D-ABE6552948E7}">
      <dgm:prSet/>
      <dgm:spPr/>
      <dgm:t>
        <a:bodyPr/>
        <a:lstStyle/>
        <a:p>
          <a:endParaRPr lang="tr-TR"/>
        </a:p>
      </dgm:t>
    </dgm:pt>
    <dgm:pt modelId="{2D53D18A-5620-C647-9A51-049022435613}">
      <dgm:prSet/>
      <dgm:spPr/>
      <dgm:t>
        <a:bodyPr/>
        <a:lstStyle/>
        <a:p>
          <a:r>
            <a:rPr lang="tr-TR" dirty="0" err="1"/>
            <a:t>Dilate</a:t>
          </a:r>
          <a:r>
            <a:rPr lang="tr-TR" dirty="0"/>
            <a:t> KMP</a:t>
          </a:r>
        </a:p>
      </dgm:t>
    </dgm:pt>
    <dgm:pt modelId="{E4A5639A-A246-DA43-8EBF-3996B99AA808}" type="parTrans" cxnId="{2EE36DB3-E827-A844-A4B2-529EA2554379}">
      <dgm:prSet/>
      <dgm:spPr/>
      <dgm:t>
        <a:bodyPr/>
        <a:lstStyle/>
        <a:p>
          <a:endParaRPr lang="tr-TR"/>
        </a:p>
      </dgm:t>
    </dgm:pt>
    <dgm:pt modelId="{A6369395-D1A4-2849-B436-9E66BE34FCB4}" type="sibTrans" cxnId="{2EE36DB3-E827-A844-A4B2-529EA2554379}">
      <dgm:prSet/>
      <dgm:spPr/>
      <dgm:t>
        <a:bodyPr/>
        <a:lstStyle/>
        <a:p>
          <a:endParaRPr lang="tr-TR"/>
        </a:p>
      </dgm:t>
    </dgm:pt>
    <dgm:pt modelId="{6DB5B82C-83E6-0B45-8B85-E0B80EA2F053}">
      <dgm:prSet/>
      <dgm:spPr/>
      <dgm:t>
        <a:bodyPr/>
        <a:lstStyle/>
        <a:p>
          <a:r>
            <a:rPr lang="tr-TR" dirty="0"/>
            <a:t>“Noncompaction” KMP</a:t>
          </a:r>
        </a:p>
      </dgm:t>
    </dgm:pt>
    <dgm:pt modelId="{269BE4A1-6A58-F24B-91EA-D1C9516FBB6C}" type="parTrans" cxnId="{7F65B194-0461-A94D-8F67-ADC6F6D13FFC}">
      <dgm:prSet/>
      <dgm:spPr/>
      <dgm:t>
        <a:bodyPr/>
        <a:lstStyle/>
        <a:p>
          <a:endParaRPr lang="tr-TR"/>
        </a:p>
      </dgm:t>
    </dgm:pt>
    <dgm:pt modelId="{D847CF84-6593-2746-8FE7-84FE48E0B6B2}" type="sibTrans" cxnId="{7F65B194-0461-A94D-8F67-ADC6F6D13FFC}">
      <dgm:prSet/>
      <dgm:spPr/>
      <dgm:t>
        <a:bodyPr/>
        <a:lstStyle/>
        <a:p>
          <a:endParaRPr lang="tr-TR"/>
        </a:p>
      </dgm:t>
    </dgm:pt>
    <dgm:pt modelId="{37F91919-D508-5940-A115-DA46BF4C5A85}">
      <dgm:prSet/>
      <dgm:spPr/>
      <dgm:t>
        <a:bodyPr/>
        <a:lstStyle/>
        <a:p>
          <a:r>
            <a:rPr lang="tr-TR" dirty="0"/>
            <a:t>Aritmojenik sağ ventrikül displazisi</a:t>
          </a:r>
        </a:p>
      </dgm:t>
    </dgm:pt>
    <dgm:pt modelId="{7BDE6D3F-20F8-3A47-BE23-E1C75A73E950}" type="parTrans" cxnId="{3742FC5C-838C-3D46-A074-13A24A0EC522}">
      <dgm:prSet/>
      <dgm:spPr/>
      <dgm:t>
        <a:bodyPr/>
        <a:lstStyle/>
        <a:p>
          <a:endParaRPr lang="tr-TR"/>
        </a:p>
      </dgm:t>
    </dgm:pt>
    <dgm:pt modelId="{85898806-B05A-3441-92AD-D1716062F8F7}" type="sibTrans" cxnId="{3742FC5C-838C-3D46-A074-13A24A0EC522}">
      <dgm:prSet/>
      <dgm:spPr/>
      <dgm:t>
        <a:bodyPr/>
        <a:lstStyle/>
        <a:p>
          <a:endParaRPr lang="tr-TR"/>
        </a:p>
      </dgm:t>
    </dgm:pt>
    <dgm:pt modelId="{45149860-F4F9-F54B-B831-5D845A3F7E5A}">
      <dgm:prSet/>
      <dgm:spPr/>
      <dgm:t>
        <a:bodyPr/>
        <a:lstStyle/>
        <a:p>
          <a:endParaRPr lang="tr-TR" dirty="0"/>
        </a:p>
      </dgm:t>
    </dgm:pt>
    <dgm:pt modelId="{15D06874-97BF-DA41-A032-D65A6DAD4B0D}" type="parTrans" cxnId="{B9D34F05-4A2F-8949-B31B-97C751A4BE46}">
      <dgm:prSet/>
      <dgm:spPr/>
      <dgm:t>
        <a:bodyPr/>
        <a:lstStyle/>
        <a:p>
          <a:endParaRPr lang="tr-TR"/>
        </a:p>
      </dgm:t>
    </dgm:pt>
    <dgm:pt modelId="{0393786F-5EDA-6C45-9A6C-CB51AB4732E5}" type="sibTrans" cxnId="{B9D34F05-4A2F-8949-B31B-97C751A4BE46}">
      <dgm:prSet/>
      <dgm:spPr/>
      <dgm:t>
        <a:bodyPr/>
        <a:lstStyle/>
        <a:p>
          <a:endParaRPr lang="tr-TR"/>
        </a:p>
      </dgm:t>
    </dgm:pt>
    <dgm:pt modelId="{E31966F4-B819-894F-BA87-ABA5130E9529}" type="pres">
      <dgm:prSet presAssocID="{FA2B30AE-FE34-6F4E-8597-32394695DC3A}" presName="linear" presStyleCnt="0">
        <dgm:presLayoutVars>
          <dgm:animLvl val="lvl"/>
          <dgm:resizeHandles val="exact"/>
        </dgm:presLayoutVars>
      </dgm:prSet>
      <dgm:spPr/>
    </dgm:pt>
    <dgm:pt modelId="{1023B270-9BED-A54D-8210-073A7DE98F81}" type="pres">
      <dgm:prSet presAssocID="{7F88407E-8186-074F-9F39-7BE069955F6E}" presName="parentText" presStyleLbl="node1" presStyleIdx="0" presStyleCnt="2" custLinFactNeighborY="1839">
        <dgm:presLayoutVars>
          <dgm:chMax val="0"/>
          <dgm:bulletEnabled val="1"/>
        </dgm:presLayoutVars>
      </dgm:prSet>
      <dgm:spPr/>
    </dgm:pt>
    <dgm:pt modelId="{04FFB1FC-C777-BB40-AEA7-35751D550345}" type="pres">
      <dgm:prSet presAssocID="{7F88407E-8186-074F-9F39-7BE069955F6E}" presName="childText" presStyleLbl="revTx" presStyleIdx="0" presStyleCnt="2">
        <dgm:presLayoutVars>
          <dgm:bulletEnabled val="1"/>
        </dgm:presLayoutVars>
      </dgm:prSet>
      <dgm:spPr/>
    </dgm:pt>
    <dgm:pt modelId="{438E59E5-F805-C143-B3B0-FD7FC13AFD29}" type="pres">
      <dgm:prSet presAssocID="{D40B3608-566E-FC47-9D64-5F6E7D90C12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220C35B9-C97F-5243-B83F-AA8F06943087}" type="pres">
      <dgm:prSet presAssocID="{D40B3608-566E-FC47-9D64-5F6E7D90C128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B9D34F05-4A2F-8949-B31B-97C751A4BE46}" srcId="{7F88407E-8186-074F-9F39-7BE069955F6E}" destId="{45149860-F4F9-F54B-B831-5D845A3F7E5A}" srcOrd="0" destOrd="0" parTransId="{15D06874-97BF-DA41-A032-D65A6DAD4B0D}" sibTransId="{0393786F-5EDA-6C45-9A6C-CB51AB4732E5}"/>
    <dgm:cxn modelId="{5A9A660F-097E-0849-88D3-1356E9B57341}" srcId="{FA2B30AE-FE34-6F4E-8597-32394695DC3A}" destId="{D40B3608-566E-FC47-9D64-5F6E7D90C128}" srcOrd="1" destOrd="0" parTransId="{C1E5455F-BECE-7C42-8677-BBC2DBE5827C}" sibTransId="{A7E9CCCD-4A39-E145-9859-380066D2DAEA}"/>
    <dgm:cxn modelId="{1546301A-567D-9245-9527-42A4D51DB9A0}" type="presOf" srcId="{D40B3608-566E-FC47-9D64-5F6E7D90C128}" destId="{438E59E5-F805-C143-B3B0-FD7FC13AFD29}" srcOrd="0" destOrd="0" presId="urn:microsoft.com/office/officeart/2005/8/layout/vList2"/>
    <dgm:cxn modelId="{3AD55722-B110-FE4B-82C1-DA0603631043}" srcId="{7F88407E-8186-074F-9F39-7BE069955F6E}" destId="{816C83E3-3FA2-2148-BD72-201E9DBB4BE0}" srcOrd="3" destOrd="0" parTransId="{F6E80758-F6CC-E844-8B32-07DBC34B7A8D}" sibTransId="{755A86C7-0AFE-C747-BCC9-B98B78E47009}"/>
    <dgm:cxn modelId="{3742FC5C-838C-3D46-A074-13A24A0EC522}" srcId="{D40B3608-566E-FC47-9D64-5F6E7D90C128}" destId="{37F91919-D508-5940-A115-DA46BF4C5A85}" srcOrd="3" destOrd="0" parTransId="{7BDE6D3F-20F8-3A47-BE23-E1C75A73E950}" sibTransId="{85898806-B05A-3441-92AD-D1716062F8F7}"/>
    <dgm:cxn modelId="{5564565E-627A-A64E-960C-15EF2CBEF09E}" type="presOf" srcId="{2D53D18A-5620-C647-9A51-049022435613}" destId="{220C35B9-C97F-5243-B83F-AA8F06943087}" srcOrd="0" destOrd="1" presId="urn:microsoft.com/office/officeart/2005/8/layout/vList2"/>
    <dgm:cxn modelId="{A86ED165-67E4-F64A-BB8F-E1AE8BA26F9A}" type="presOf" srcId="{7F88407E-8186-074F-9F39-7BE069955F6E}" destId="{1023B270-9BED-A54D-8210-073A7DE98F81}" srcOrd="0" destOrd="0" presId="urn:microsoft.com/office/officeart/2005/8/layout/vList2"/>
    <dgm:cxn modelId="{2BBA2F51-6D5A-814A-93D8-DA36831B4C14}" type="presOf" srcId="{C8B8BB47-B8E2-4C4D-A012-0D12E91C025E}" destId="{04FFB1FC-C777-BB40-AEA7-35751D550345}" srcOrd="0" destOrd="1" presId="urn:microsoft.com/office/officeart/2005/8/layout/vList2"/>
    <dgm:cxn modelId="{CE1B4775-E49F-8547-9F26-FBFF2B2B676B}" type="presOf" srcId="{37F91919-D508-5940-A115-DA46BF4C5A85}" destId="{220C35B9-C97F-5243-B83F-AA8F06943087}" srcOrd="0" destOrd="3" presId="urn:microsoft.com/office/officeart/2005/8/layout/vList2"/>
    <dgm:cxn modelId="{47A74658-55BF-EF47-AD3E-50CEEB19F9CD}" type="presOf" srcId="{50043C02-3B3C-3949-9704-59BA7F97841F}" destId="{220C35B9-C97F-5243-B83F-AA8F06943087}" srcOrd="0" destOrd="0" presId="urn:microsoft.com/office/officeart/2005/8/layout/vList2"/>
    <dgm:cxn modelId="{8C14BB7E-E017-A54F-A7CE-2910F4EEFAF4}" srcId="{D40B3608-566E-FC47-9D64-5F6E7D90C128}" destId="{50043C02-3B3C-3949-9704-59BA7F97841F}" srcOrd="0" destOrd="0" parTransId="{E0A13344-C4D6-4848-82CD-BC0116DD9815}" sibTransId="{6F64F8B7-8ED2-604C-B40A-F995688C86A8}"/>
    <dgm:cxn modelId="{BD7D5E82-4522-7E42-9FA6-2086B574575A}" srcId="{7F88407E-8186-074F-9F39-7BE069955F6E}" destId="{93103C48-FC8E-524D-B942-3E53E7DBBAAA}" srcOrd="4" destOrd="0" parTransId="{9A4FA96D-80FE-D94D-A8AD-DD4FEE298B00}" sibTransId="{89B212C6-CEE2-6144-932E-DC4C2BA64092}"/>
    <dgm:cxn modelId="{17C3338A-1093-3D47-A02A-CC78941DAE85}" srcId="{7F88407E-8186-074F-9F39-7BE069955F6E}" destId="{C8B8BB47-B8E2-4C4D-A012-0D12E91C025E}" srcOrd="1" destOrd="0" parTransId="{979B307B-95B6-4F43-B349-E674BD401660}" sibTransId="{C07B1DD7-0433-BD4C-9C2D-7761ED58CBBF}"/>
    <dgm:cxn modelId="{C04CF68F-5F09-E549-9306-E9DAB20A1431}" srcId="{7F88407E-8186-074F-9F39-7BE069955F6E}" destId="{3B725673-403A-B140-9273-87729D7EE485}" srcOrd="2" destOrd="0" parTransId="{E014348B-F6F7-434D-99E6-6106908894EF}" sibTransId="{DF4C9446-8F9D-734C-B39C-A5C0B4509858}"/>
    <dgm:cxn modelId="{7F65B194-0461-A94D-8F67-ADC6F6D13FFC}" srcId="{D40B3608-566E-FC47-9D64-5F6E7D90C128}" destId="{6DB5B82C-83E6-0B45-8B85-E0B80EA2F053}" srcOrd="2" destOrd="0" parTransId="{269BE4A1-6A58-F24B-91EA-D1C9516FBB6C}" sibTransId="{D847CF84-6593-2746-8FE7-84FE48E0B6B2}"/>
    <dgm:cxn modelId="{8C83BE97-9580-F74E-9D9A-1B89C41BFB09}" type="presOf" srcId="{93103C48-FC8E-524D-B942-3E53E7DBBAAA}" destId="{04FFB1FC-C777-BB40-AEA7-35751D550345}" srcOrd="0" destOrd="4" presId="urn:microsoft.com/office/officeart/2005/8/layout/vList2"/>
    <dgm:cxn modelId="{FA64B4A6-CC0E-504E-B839-ACDF61AF1DC6}" type="presOf" srcId="{4D76050E-2A02-9B48-8CD4-AEBACA1512B9}" destId="{04FFB1FC-C777-BB40-AEA7-35751D550345}" srcOrd="0" destOrd="5" presId="urn:microsoft.com/office/officeart/2005/8/layout/vList2"/>
    <dgm:cxn modelId="{59023DAF-0D7E-E448-A4ED-27204FC17476}" type="presOf" srcId="{3B725673-403A-B140-9273-87729D7EE485}" destId="{04FFB1FC-C777-BB40-AEA7-35751D550345}" srcOrd="0" destOrd="2" presId="urn:microsoft.com/office/officeart/2005/8/layout/vList2"/>
    <dgm:cxn modelId="{2EE36DB3-E827-A844-A4B2-529EA2554379}" srcId="{D40B3608-566E-FC47-9D64-5F6E7D90C128}" destId="{2D53D18A-5620-C647-9A51-049022435613}" srcOrd="1" destOrd="0" parTransId="{E4A5639A-A246-DA43-8EBF-3996B99AA808}" sibTransId="{A6369395-D1A4-2849-B436-9E66BE34FCB4}"/>
    <dgm:cxn modelId="{9AC826BA-B63D-B344-980D-ABE6552948E7}" srcId="{7F88407E-8186-074F-9F39-7BE069955F6E}" destId="{4D76050E-2A02-9B48-8CD4-AEBACA1512B9}" srcOrd="5" destOrd="0" parTransId="{6AF8A252-5CCE-E94F-A90D-F276966027BE}" sibTransId="{4CD4CFD0-F487-7341-8D2F-F7FFEFBC0755}"/>
    <dgm:cxn modelId="{D0203EE0-A511-3848-B0DA-A765EC0B7C70}" type="presOf" srcId="{816C83E3-3FA2-2148-BD72-201E9DBB4BE0}" destId="{04FFB1FC-C777-BB40-AEA7-35751D550345}" srcOrd="0" destOrd="3" presId="urn:microsoft.com/office/officeart/2005/8/layout/vList2"/>
    <dgm:cxn modelId="{A86172E1-78BE-3D43-99E4-40F1CCD6C239}" srcId="{FA2B30AE-FE34-6F4E-8597-32394695DC3A}" destId="{7F88407E-8186-074F-9F39-7BE069955F6E}" srcOrd="0" destOrd="0" parTransId="{ED696E58-182B-DC4C-B113-58B037C7DC89}" sibTransId="{4BC8DCDC-E0E5-C64A-AA9B-BD3143CA1885}"/>
    <dgm:cxn modelId="{55E013E7-7A41-2645-AF8D-42634D293D66}" type="presOf" srcId="{45149860-F4F9-F54B-B831-5D845A3F7E5A}" destId="{04FFB1FC-C777-BB40-AEA7-35751D550345}" srcOrd="0" destOrd="0" presId="urn:microsoft.com/office/officeart/2005/8/layout/vList2"/>
    <dgm:cxn modelId="{A38483E7-37B4-EB42-B2D4-60F3D81A5795}" type="presOf" srcId="{FA2B30AE-FE34-6F4E-8597-32394695DC3A}" destId="{E31966F4-B819-894F-BA87-ABA5130E9529}" srcOrd="0" destOrd="0" presId="urn:microsoft.com/office/officeart/2005/8/layout/vList2"/>
    <dgm:cxn modelId="{219D4AF7-269D-A84A-B7BB-7045C721F2A4}" type="presOf" srcId="{6DB5B82C-83E6-0B45-8B85-E0B80EA2F053}" destId="{220C35B9-C97F-5243-B83F-AA8F06943087}" srcOrd="0" destOrd="2" presId="urn:microsoft.com/office/officeart/2005/8/layout/vList2"/>
    <dgm:cxn modelId="{BB5E428B-05DB-4941-A655-8D890098011D}" type="presParOf" srcId="{E31966F4-B819-894F-BA87-ABA5130E9529}" destId="{1023B270-9BED-A54D-8210-073A7DE98F81}" srcOrd="0" destOrd="0" presId="urn:microsoft.com/office/officeart/2005/8/layout/vList2"/>
    <dgm:cxn modelId="{CB7BD7E7-0461-DF4C-9B60-AF8DE971085D}" type="presParOf" srcId="{E31966F4-B819-894F-BA87-ABA5130E9529}" destId="{04FFB1FC-C777-BB40-AEA7-35751D550345}" srcOrd="1" destOrd="0" presId="urn:microsoft.com/office/officeart/2005/8/layout/vList2"/>
    <dgm:cxn modelId="{CD9D3DFB-3252-7448-919D-4E19A2C84EA7}" type="presParOf" srcId="{E31966F4-B819-894F-BA87-ABA5130E9529}" destId="{438E59E5-F805-C143-B3B0-FD7FC13AFD29}" srcOrd="2" destOrd="0" presId="urn:microsoft.com/office/officeart/2005/8/layout/vList2"/>
    <dgm:cxn modelId="{2E59B313-B985-504E-9B8F-6A5E6DC11DF6}" type="presParOf" srcId="{E31966F4-B819-894F-BA87-ABA5130E9529}" destId="{220C35B9-C97F-5243-B83F-AA8F0694308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A2B30AE-FE34-6F4E-8597-32394695DC3A}" type="doc">
      <dgm:prSet loTypeId="urn:microsoft.com/office/officeart/2005/8/layout/vList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F88407E-8186-074F-9F39-7BE069955F6E}">
      <dgm:prSet phldrT="[Metin]" custT="1"/>
      <dgm:spPr/>
      <dgm:t>
        <a:bodyPr/>
        <a:lstStyle/>
        <a:p>
          <a:pPr>
            <a:buClr>
              <a:srgbClr val="FF0000"/>
            </a:buClr>
            <a:buSzPct val="85000"/>
            <a:buNone/>
          </a:pPr>
          <a:r>
            <a:rPr lang="tr-TR" sz="2000" b="0" dirty="0">
              <a:solidFill>
                <a:schemeClr val="bg1"/>
              </a:solidFill>
              <a:latin typeface="Comic Sans MS" panose="030F0902030302020204" pitchFamily="66" charset="0"/>
            </a:rPr>
            <a:t>Aritmiler</a:t>
          </a:r>
        </a:p>
      </dgm:t>
    </dgm:pt>
    <dgm:pt modelId="{ED696E58-182B-DC4C-B113-58B037C7DC89}" type="parTrans" cxnId="{A86172E1-78BE-3D43-99E4-40F1CCD6C239}">
      <dgm:prSet/>
      <dgm:spPr/>
      <dgm:t>
        <a:bodyPr/>
        <a:lstStyle/>
        <a:p>
          <a:endParaRPr lang="tr-TR"/>
        </a:p>
      </dgm:t>
    </dgm:pt>
    <dgm:pt modelId="{4BC8DCDC-E0E5-C64A-AA9B-BD3143CA1885}" type="sibTrans" cxnId="{A86172E1-78BE-3D43-99E4-40F1CCD6C239}">
      <dgm:prSet/>
      <dgm:spPr/>
      <dgm:t>
        <a:bodyPr/>
        <a:lstStyle/>
        <a:p>
          <a:endParaRPr lang="tr-TR"/>
        </a:p>
      </dgm:t>
    </dgm:pt>
    <dgm:pt modelId="{B4777EEA-F33C-1941-8EA4-1EF20F6E7671}">
      <dgm:prSet phldrT="[Metin]"/>
      <dgm:spPr/>
      <dgm:t>
        <a:bodyPr/>
        <a:lstStyle/>
        <a:p>
          <a:r>
            <a:rPr lang="tr-TR" dirty="0" err="1"/>
            <a:t>Wolf</a:t>
          </a:r>
          <a:r>
            <a:rPr lang="tr-TR" dirty="0"/>
            <a:t>-Parkinson-White</a:t>
          </a:r>
        </a:p>
      </dgm:t>
    </dgm:pt>
    <dgm:pt modelId="{477BB095-6866-0E48-B692-349135E713A1}" type="parTrans" cxnId="{401E6131-ECAF-4A4D-83FD-7867FCBF7330}">
      <dgm:prSet/>
      <dgm:spPr/>
      <dgm:t>
        <a:bodyPr/>
        <a:lstStyle/>
        <a:p>
          <a:endParaRPr lang="tr-TR"/>
        </a:p>
      </dgm:t>
    </dgm:pt>
    <dgm:pt modelId="{AFAF038B-FA70-704D-99B8-50241B0DC76A}" type="sibTrans" cxnId="{401E6131-ECAF-4A4D-83FD-7867FCBF7330}">
      <dgm:prSet/>
      <dgm:spPr/>
      <dgm:t>
        <a:bodyPr/>
        <a:lstStyle/>
        <a:p>
          <a:endParaRPr lang="tr-TR"/>
        </a:p>
      </dgm:t>
    </dgm:pt>
    <dgm:pt modelId="{DDFF4531-3496-0447-A3C7-1726907EE633}">
      <dgm:prSet/>
      <dgm:spPr/>
      <dgm:t>
        <a:bodyPr/>
        <a:lstStyle/>
        <a:p>
          <a:endParaRPr lang="tr-TR" dirty="0" err="1"/>
        </a:p>
      </dgm:t>
    </dgm:pt>
    <dgm:pt modelId="{98074B41-046A-DE4D-BB6D-E4A41C9C59B4}" type="parTrans" cxnId="{17631265-89C9-F641-8A7E-18DAA8702CA5}">
      <dgm:prSet/>
      <dgm:spPr/>
      <dgm:t>
        <a:bodyPr/>
        <a:lstStyle/>
        <a:p>
          <a:endParaRPr lang="tr-TR"/>
        </a:p>
      </dgm:t>
    </dgm:pt>
    <dgm:pt modelId="{DDC380A8-6832-F640-9265-73AF52997C70}" type="sibTrans" cxnId="{17631265-89C9-F641-8A7E-18DAA8702CA5}">
      <dgm:prSet/>
      <dgm:spPr/>
      <dgm:t>
        <a:bodyPr/>
        <a:lstStyle/>
        <a:p>
          <a:endParaRPr lang="tr-TR"/>
        </a:p>
      </dgm:t>
    </dgm:pt>
    <dgm:pt modelId="{0B0D49B6-ABDA-7541-93EC-1331A465121F}">
      <dgm:prSet/>
      <dgm:spPr/>
      <dgm:t>
        <a:bodyPr/>
        <a:lstStyle/>
        <a:p>
          <a:r>
            <a:rPr lang="tr-TR" dirty="0" err="1"/>
            <a:t>Uzun QT sendromları</a:t>
          </a:r>
        </a:p>
      </dgm:t>
    </dgm:pt>
    <dgm:pt modelId="{80BC3BE7-2E08-6F4D-9D49-1439C091BAF2}" type="parTrans" cxnId="{FCCAEFC7-6134-BE47-AB7A-87B6F06437BC}">
      <dgm:prSet/>
      <dgm:spPr/>
      <dgm:t>
        <a:bodyPr/>
        <a:lstStyle/>
        <a:p>
          <a:endParaRPr lang="tr-TR"/>
        </a:p>
      </dgm:t>
    </dgm:pt>
    <dgm:pt modelId="{D4084A54-4C22-EC43-A385-25F3AD4AF3BA}" type="sibTrans" cxnId="{FCCAEFC7-6134-BE47-AB7A-87B6F06437BC}">
      <dgm:prSet/>
      <dgm:spPr/>
      <dgm:t>
        <a:bodyPr/>
        <a:lstStyle/>
        <a:p>
          <a:endParaRPr lang="tr-TR"/>
        </a:p>
      </dgm:t>
    </dgm:pt>
    <dgm:pt modelId="{16EB5080-AA35-D04C-B0E2-74190FE8AB7E}">
      <dgm:prSet/>
      <dgm:spPr/>
      <dgm:t>
        <a:bodyPr/>
        <a:lstStyle/>
        <a:p>
          <a:r>
            <a:rPr lang="tr-TR" dirty="0" err="1"/>
            <a:t>Katekolaminerjik polimorfik VT </a:t>
          </a:r>
        </a:p>
      </dgm:t>
    </dgm:pt>
    <dgm:pt modelId="{E45BA84E-ADF6-D64A-AFC4-38F7068704B1}" type="parTrans" cxnId="{1EEA636F-92F9-2947-AD7F-5B9FCA9D7103}">
      <dgm:prSet/>
      <dgm:spPr/>
      <dgm:t>
        <a:bodyPr/>
        <a:lstStyle/>
        <a:p>
          <a:endParaRPr lang="tr-TR"/>
        </a:p>
      </dgm:t>
    </dgm:pt>
    <dgm:pt modelId="{6EDD940B-3956-894C-AEF1-96064D289494}" type="sibTrans" cxnId="{1EEA636F-92F9-2947-AD7F-5B9FCA9D7103}">
      <dgm:prSet/>
      <dgm:spPr/>
      <dgm:t>
        <a:bodyPr/>
        <a:lstStyle/>
        <a:p>
          <a:endParaRPr lang="tr-TR"/>
        </a:p>
      </dgm:t>
    </dgm:pt>
    <dgm:pt modelId="{32C783B9-9CCD-7C4A-B9FE-E4E11BF0213B}">
      <dgm:prSet/>
      <dgm:spPr/>
      <dgm:t>
        <a:bodyPr/>
        <a:lstStyle/>
        <a:p>
          <a:r>
            <a:rPr lang="tr-TR" dirty="0" err="1"/>
            <a:t>Brugada</a:t>
          </a:r>
          <a:r>
            <a:rPr lang="tr-TR" dirty="0"/>
            <a:t> Sendromu</a:t>
          </a:r>
        </a:p>
      </dgm:t>
    </dgm:pt>
    <dgm:pt modelId="{49802F9A-DFD7-1845-8C8F-4F0C8BA29DEE}" type="parTrans" cxnId="{FFD3E717-0BDB-274E-B33A-21999716F4A6}">
      <dgm:prSet/>
      <dgm:spPr/>
      <dgm:t>
        <a:bodyPr/>
        <a:lstStyle/>
        <a:p>
          <a:endParaRPr lang="tr-TR"/>
        </a:p>
      </dgm:t>
    </dgm:pt>
    <dgm:pt modelId="{5518E48A-9E8F-124E-8591-F8B825E3DEB9}" type="sibTrans" cxnId="{FFD3E717-0BDB-274E-B33A-21999716F4A6}">
      <dgm:prSet/>
      <dgm:spPr/>
      <dgm:t>
        <a:bodyPr/>
        <a:lstStyle/>
        <a:p>
          <a:endParaRPr lang="tr-TR"/>
        </a:p>
      </dgm:t>
    </dgm:pt>
    <dgm:pt modelId="{8F937A4D-0600-AC47-824A-9918C8C290B4}">
      <dgm:prSet/>
      <dgm:spPr/>
      <dgm:t>
        <a:bodyPr/>
        <a:lstStyle/>
        <a:p>
          <a:r>
            <a:rPr lang="tr-TR" dirty="0" err="1"/>
            <a:t>Aritmojenik</a:t>
          </a:r>
          <a:r>
            <a:rPr lang="tr-TR" dirty="0"/>
            <a:t> sağ </a:t>
          </a:r>
          <a:r>
            <a:rPr lang="tr-TR" dirty="0" err="1"/>
            <a:t>ventrikül</a:t>
          </a:r>
          <a:r>
            <a:rPr lang="tr-TR" dirty="0"/>
            <a:t> </a:t>
          </a:r>
          <a:r>
            <a:rPr lang="tr-TR" dirty="0" err="1"/>
            <a:t>displazisi</a:t>
          </a:r>
          <a:endParaRPr lang="tr-TR" dirty="0"/>
        </a:p>
      </dgm:t>
    </dgm:pt>
    <dgm:pt modelId="{B3C391A2-05CB-744F-A791-5916E9AD3915}" type="parTrans" cxnId="{140D1A1D-F801-D348-BED1-A34EE520EFBE}">
      <dgm:prSet/>
      <dgm:spPr/>
      <dgm:t>
        <a:bodyPr/>
        <a:lstStyle/>
        <a:p>
          <a:endParaRPr lang="tr-TR"/>
        </a:p>
      </dgm:t>
    </dgm:pt>
    <dgm:pt modelId="{E7FF05FD-792A-F34E-A1AA-A174A357AC26}" type="sibTrans" cxnId="{140D1A1D-F801-D348-BED1-A34EE520EFBE}">
      <dgm:prSet/>
      <dgm:spPr/>
      <dgm:t>
        <a:bodyPr/>
        <a:lstStyle/>
        <a:p>
          <a:endParaRPr lang="tr-TR"/>
        </a:p>
      </dgm:t>
    </dgm:pt>
    <dgm:pt modelId="{790B6BB0-6A12-A54C-915B-0CE55FF0E1A3}">
      <dgm:prSet/>
      <dgm:spPr/>
      <dgm:t>
        <a:bodyPr/>
        <a:lstStyle/>
        <a:p>
          <a:r>
            <a:rPr lang="tr-TR" dirty="0" err="1"/>
            <a:t>Konjenital/akkiz kalp bloku</a:t>
          </a:r>
        </a:p>
      </dgm:t>
    </dgm:pt>
    <dgm:pt modelId="{2E586EA6-821F-E54D-80F5-95B55EB439EB}" type="parTrans" cxnId="{4BD9192D-6588-E441-AA08-91F3153E984A}">
      <dgm:prSet/>
      <dgm:spPr/>
      <dgm:t>
        <a:bodyPr/>
        <a:lstStyle/>
        <a:p>
          <a:endParaRPr lang="tr-TR"/>
        </a:p>
      </dgm:t>
    </dgm:pt>
    <dgm:pt modelId="{6C7640E9-079F-AA40-AE68-971D36C351D3}" type="sibTrans" cxnId="{4BD9192D-6588-E441-AA08-91F3153E984A}">
      <dgm:prSet/>
      <dgm:spPr/>
      <dgm:t>
        <a:bodyPr/>
        <a:lstStyle/>
        <a:p>
          <a:endParaRPr lang="tr-TR"/>
        </a:p>
      </dgm:t>
    </dgm:pt>
    <dgm:pt modelId="{6AD37901-4949-4E4B-A6F6-0ED7F86DE599}">
      <dgm:prSet/>
      <dgm:spPr/>
      <dgm:t>
        <a:bodyPr/>
        <a:lstStyle/>
        <a:p>
          <a:r>
            <a:rPr lang="tr-TR" dirty="0" err="1"/>
            <a:t>Ventriküler  taşikardi</a:t>
          </a:r>
        </a:p>
      </dgm:t>
    </dgm:pt>
    <dgm:pt modelId="{233E451C-682C-4147-8A51-38544B05C630}" type="parTrans" cxnId="{F1F774B5-1B43-1042-861C-CBB80155FBD1}">
      <dgm:prSet/>
      <dgm:spPr/>
      <dgm:t>
        <a:bodyPr/>
        <a:lstStyle/>
        <a:p>
          <a:endParaRPr lang="tr-TR"/>
        </a:p>
      </dgm:t>
    </dgm:pt>
    <dgm:pt modelId="{3365058B-3D57-5642-81B6-B2A83F9F2FB6}" type="sibTrans" cxnId="{F1F774B5-1B43-1042-861C-CBB80155FBD1}">
      <dgm:prSet/>
      <dgm:spPr/>
      <dgm:t>
        <a:bodyPr/>
        <a:lstStyle/>
        <a:p>
          <a:endParaRPr lang="tr-TR"/>
        </a:p>
      </dgm:t>
    </dgm:pt>
    <dgm:pt modelId="{315F23B3-231C-4A47-A490-7CD2DD318FE6}">
      <dgm:prSet/>
      <dgm:spPr/>
      <dgm:t>
        <a:bodyPr/>
        <a:lstStyle/>
        <a:p>
          <a:r>
            <a:rPr lang="tr-TR" dirty="0" err="1"/>
            <a:t>Atrial</a:t>
          </a:r>
          <a:r>
            <a:rPr lang="tr-TR" dirty="0"/>
            <a:t> taşikardi /SVT  (normal yapılı  kalpte nadiren </a:t>
          </a:r>
          <a:r>
            <a:rPr lang="tr-TR" dirty="0" err="1"/>
            <a:t>senkopa</a:t>
          </a:r>
          <a:r>
            <a:rPr lang="tr-TR" dirty="0"/>
            <a:t> yol açar) </a:t>
          </a:r>
        </a:p>
      </dgm:t>
    </dgm:pt>
    <dgm:pt modelId="{0EA1F46B-941B-954B-8C69-BD6359C563E6}" type="parTrans" cxnId="{FB9F1443-65D9-EB4F-AF75-43458A090D2B}">
      <dgm:prSet/>
      <dgm:spPr/>
      <dgm:t>
        <a:bodyPr/>
        <a:lstStyle/>
        <a:p>
          <a:endParaRPr lang="tr-TR"/>
        </a:p>
      </dgm:t>
    </dgm:pt>
    <dgm:pt modelId="{FAA2B6FB-FB2C-9D4E-B2B1-EBD958E5A87F}" type="sibTrans" cxnId="{FB9F1443-65D9-EB4F-AF75-43458A090D2B}">
      <dgm:prSet/>
      <dgm:spPr/>
      <dgm:t>
        <a:bodyPr/>
        <a:lstStyle/>
        <a:p>
          <a:endParaRPr lang="tr-TR"/>
        </a:p>
      </dgm:t>
    </dgm:pt>
    <dgm:pt modelId="{85883FEF-B5CA-CA46-BFA2-AACA86298440}">
      <dgm:prSet/>
      <dgm:spPr/>
      <dgm:t>
        <a:bodyPr/>
        <a:lstStyle/>
        <a:p>
          <a:endParaRPr lang="tr-TR" dirty="0" err="1"/>
        </a:p>
      </dgm:t>
    </dgm:pt>
    <dgm:pt modelId="{8E9271B7-DC56-C749-8F13-FF9CEE162C54}" type="parTrans" cxnId="{3EB881CD-533A-0B4A-84BC-11B9CF99CB7F}">
      <dgm:prSet/>
      <dgm:spPr/>
      <dgm:t>
        <a:bodyPr/>
        <a:lstStyle/>
        <a:p>
          <a:endParaRPr lang="tr-TR"/>
        </a:p>
      </dgm:t>
    </dgm:pt>
    <dgm:pt modelId="{E8A84D94-E2C5-C246-BE9F-048E0E2CA491}" type="sibTrans" cxnId="{3EB881CD-533A-0B4A-84BC-11B9CF99CB7F}">
      <dgm:prSet/>
      <dgm:spPr/>
      <dgm:t>
        <a:bodyPr/>
        <a:lstStyle/>
        <a:p>
          <a:endParaRPr lang="tr-TR"/>
        </a:p>
      </dgm:t>
    </dgm:pt>
    <dgm:pt modelId="{7B805337-EA7D-174B-8670-951A4CDFBF84}">
      <dgm:prSet phldrT="[Metin]"/>
      <dgm:spPr/>
      <dgm:t>
        <a:bodyPr/>
        <a:lstStyle/>
        <a:p>
          <a:endParaRPr lang="tr-TR" dirty="0"/>
        </a:p>
      </dgm:t>
    </dgm:pt>
    <dgm:pt modelId="{87379EB7-E02E-B14D-A0DB-449C501E3373}" type="parTrans" cxnId="{5D9D94A8-4452-584C-9106-3E9E44AE607D}">
      <dgm:prSet/>
      <dgm:spPr/>
      <dgm:t>
        <a:bodyPr/>
        <a:lstStyle/>
        <a:p>
          <a:endParaRPr lang="tr-TR"/>
        </a:p>
      </dgm:t>
    </dgm:pt>
    <dgm:pt modelId="{8CE84216-F7A6-EE49-8B4F-3C4AC2EB526D}" type="sibTrans" cxnId="{5D9D94A8-4452-584C-9106-3E9E44AE607D}">
      <dgm:prSet/>
      <dgm:spPr/>
      <dgm:t>
        <a:bodyPr/>
        <a:lstStyle/>
        <a:p>
          <a:endParaRPr lang="tr-TR"/>
        </a:p>
      </dgm:t>
    </dgm:pt>
    <dgm:pt modelId="{E31966F4-B819-894F-BA87-ABA5130E9529}" type="pres">
      <dgm:prSet presAssocID="{FA2B30AE-FE34-6F4E-8597-32394695DC3A}" presName="linear" presStyleCnt="0">
        <dgm:presLayoutVars>
          <dgm:animLvl val="lvl"/>
          <dgm:resizeHandles val="exact"/>
        </dgm:presLayoutVars>
      </dgm:prSet>
      <dgm:spPr/>
    </dgm:pt>
    <dgm:pt modelId="{1023B270-9BED-A54D-8210-073A7DE98F81}" type="pres">
      <dgm:prSet presAssocID="{7F88407E-8186-074F-9F39-7BE069955F6E}" presName="parentText" presStyleLbl="node1" presStyleIdx="0" presStyleCnt="1" custScaleY="103311" custLinFactNeighborY="1634">
        <dgm:presLayoutVars>
          <dgm:chMax val="0"/>
          <dgm:bulletEnabled val="1"/>
        </dgm:presLayoutVars>
      </dgm:prSet>
      <dgm:spPr/>
    </dgm:pt>
    <dgm:pt modelId="{59D52D96-D3EF-C043-ABC5-5AA4B2A797FF}" type="pres">
      <dgm:prSet presAssocID="{7F88407E-8186-074F-9F39-7BE069955F6E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88E66310-09B1-FF4B-BD48-F7FC0B8DD165}" type="presOf" srcId="{7B805337-EA7D-174B-8670-951A4CDFBF84}" destId="{59D52D96-D3EF-C043-ABC5-5AA4B2A797FF}" srcOrd="0" destOrd="0" presId="urn:microsoft.com/office/officeart/2005/8/layout/vList2"/>
    <dgm:cxn modelId="{FFD3E717-0BDB-274E-B33A-21999716F4A6}" srcId="{7F88407E-8186-074F-9F39-7BE069955F6E}" destId="{32C783B9-9CCD-7C4A-B9FE-E4E11BF0213B}" srcOrd="4" destOrd="0" parTransId="{49802F9A-DFD7-1845-8C8F-4F0C8BA29DEE}" sibTransId="{5518E48A-9E8F-124E-8591-F8B825E3DEB9}"/>
    <dgm:cxn modelId="{140D1A1D-F801-D348-BED1-A34EE520EFBE}" srcId="{7F88407E-8186-074F-9F39-7BE069955F6E}" destId="{8F937A4D-0600-AC47-824A-9918C8C290B4}" srcOrd="5" destOrd="0" parTransId="{B3C391A2-05CB-744F-A791-5916E9AD3915}" sibTransId="{E7FF05FD-792A-F34E-A1AA-A174A357AC26}"/>
    <dgm:cxn modelId="{4BD9192D-6588-E441-AA08-91F3153E984A}" srcId="{7F88407E-8186-074F-9F39-7BE069955F6E}" destId="{790B6BB0-6A12-A54C-915B-0CE55FF0E1A3}" srcOrd="6" destOrd="0" parTransId="{2E586EA6-821F-E54D-80F5-95B55EB439EB}" sibTransId="{6C7640E9-079F-AA40-AE68-971D36C351D3}"/>
    <dgm:cxn modelId="{401E6131-ECAF-4A4D-83FD-7867FCBF7330}" srcId="{7F88407E-8186-074F-9F39-7BE069955F6E}" destId="{B4777EEA-F33C-1941-8EA4-1EF20F6E7671}" srcOrd="1" destOrd="0" parTransId="{477BB095-6866-0E48-B692-349135E713A1}" sibTransId="{AFAF038B-FA70-704D-99B8-50241B0DC76A}"/>
    <dgm:cxn modelId="{36C9DF31-A619-C946-BCFA-F2C193F9DE17}" type="presOf" srcId="{85883FEF-B5CA-CA46-BFA2-AACA86298440}" destId="{59D52D96-D3EF-C043-ABC5-5AA4B2A797FF}" srcOrd="0" destOrd="9" presId="urn:microsoft.com/office/officeart/2005/8/layout/vList2"/>
    <dgm:cxn modelId="{D0C67A39-8225-D849-A4DC-5363DFBA438B}" type="presOf" srcId="{8F937A4D-0600-AC47-824A-9918C8C290B4}" destId="{59D52D96-D3EF-C043-ABC5-5AA4B2A797FF}" srcOrd="0" destOrd="5" presId="urn:microsoft.com/office/officeart/2005/8/layout/vList2"/>
    <dgm:cxn modelId="{FB9F1443-65D9-EB4F-AF75-43458A090D2B}" srcId="{7F88407E-8186-074F-9F39-7BE069955F6E}" destId="{315F23B3-231C-4A47-A490-7CD2DD318FE6}" srcOrd="8" destOrd="0" parTransId="{0EA1F46B-941B-954B-8C69-BD6359C563E6}" sibTransId="{FAA2B6FB-FB2C-9D4E-B2B1-EBD958E5A87F}"/>
    <dgm:cxn modelId="{17631265-89C9-F641-8A7E-18DAA8702CA5}" srcId="{7F88407E-8186-074F-9F39-7BE069955F6E}" destId="{DDFF4531-3496-0447-A3C7-1726907EE633}" srcOrd="10" destOrd="0" parTransId="{98074B41-046A-DE4D-BB6D-E4A41C9C59B4}" sibTransId="{DDC380A8-6832-F640-9265-73AF52997C70}"/>
    <dgm:cxn modelId="{A86ED165-67E4-F64A-BB8F-E1AE8BA26F9A}" type="presOf" srcId="{7F88407E-8186-074F-9F39-7BE069955F6E}" destId="{1023B270-9BED-A54D-8210-073A7DE98F81}" srcOrd="0" destOrd="0" presId="urn:microsoft.com/office/officeart/2005/8/layout/vList2"/>
    <dgm:cxn modelId="{79BE9266-A834-3D42-BC56-BA7ED4EFC8D4}" type="presOf" srcId="{DDFF4531-3496-0447-A3C7-1726907EE633}" destId="{59D52D96-D3EF-C043-ABC5-5AA4B2A797FF}" srcOrd="0" destOrd="10" presId="urn:microsoft.com/office/officeart/2005/8/layout/vList2"/>
    <dgm:cxn modelId="{9382FD68-B749-A343-9C73-A1CEC9AFC458}" type="presOf" srcId="{16EB5080-AA35-D04C-B0E2-74190FE8AB7E}" destId="{59D52D96-D3EF-C043-ABC5-5AA4B2A797FF}" srcOrd="0" destOrd="3" presId="urn:microsoft.com/office/officeart/2005/8/layout/vList2"/>
    <dgm:cxn modelId="{2240084C-ACC8-2C42-9475-E99394C4A257}" type="presOf" srcId="{B4777EEA-F33C-1941-8EA4-1EF20F6E7671}" destId="{59D52D96-D3EF-C043-ABC5-5AA4B2A797FF}" srcOrd="0" destOrd="1" presId="urn:microsoft.com/office/officeart/2005/8/layout/vList2"/>
    <dgm:cxn modelId="{1EEA636F-92F9-2947-AD7F-5B9FCA9D7103}" srcId="{7F88407E-8186-074F-9F39-7BE069955F6E}" destId="{16EB5080-AA35-D04C-B0E2-74190FE8AB7E}" srcOrd="3" destOrd="0" parTransId="{E45BA84E-ADF6-D64A-AFC4-38F7068704B1}" sibTransId="{6EDD940B-3956-894C-AEF1-96064D289494}"/>
    <dgm:cxn modelId="{74D9BC7B-34B8-654D-835C-D432609EF8F8}" type="presOf" srcId="{315F23B3-231C-4A47-A490-7CD2DD318FE6}" destId="{59D52D96-D3EF-C043-ABC5-5AA4B2A797FF}" srcOrd="0" destOrd="8" presId="urn:microsoft.com/office/officeart/2005/8/layout/vList2"/>
    <dgm:cxn modelId="{5D9D94A8-4452-584C-9106-3E9E44AE607D}" srcId="{7F88407E-8186-074F-9F39-7BE069955F6E}" destId="{7B805337-EA7D-174B-8670-951A4CDFBF84}" srcOrd="0" destOrd="0" parTransId="{87379EB7-E02E-B14D-A0DB-449C501E3373}" sibTransId="{8CE84216-F7A6-EE49-8B4F-3C4AC2EB526D}"/>
    <dgm:cxn modelId="{F1F774B5-1B43-1042-861C-CBB80155FBD1}" srcId="{7F88407E-8186-074F-9F39-7BE069955F6E}" destId="{6AD37901-4949-4E4B-A6F6-0ED7F86DE599}" srcOrd="7" destOrd="0" parTransId="{233E451C-682C-4147-8A51-38544B05C630}" sibTransId="{3365058B-3D57-5642-81B6-B2A83F9F2FB6}"/>
    <dgm:cxn modelId="{906F38B7-D620-1A47-B935-FDA618907467}" type="presOf" srcId="{32C783B9-9CCD-7C4A-B9FE-E4E11BF0213B}" destId="{59D52D96-D3EF-C043-ABC5-5AA4B2A797FF}" srcOrd="0" destOrd="4" presId="urn:microsoft.com/office/officeart/2005/8/layout/vList2"/>
    <dgm:cxn modelId="{F08A42C7-C7F3-394A-8474-721AD025A42E}" type="presOf" srcId="{6AD37901-4949-4E4B-A6F6-0ED7F86DE599}" destId="{59D52D96-D3EF-C043-ABC5-5AA4B2A797FF}" srcOrd="0" destOrd="7" presId="urn:microsoft.com/office/officeart/2005/8/layout/vList2"/>
    <dgm:cxn modelId="{FCCAEFC7-6134-BE47-AB7A-87B6F06437BC}" srcId="{7F88407E-8186-074F-9F39-7BE069955F6E}" destId="{0B0D49B6-ABDA-7541-93EC-1331A465121F}" srcOrd="2" destOrd="0" parTransId="{80BC3BE7-2E08-6F4D-9D49-1439C091BAF2}" sibTransId="{D4084A54-4C22-EC43-A385-25F3AD4AF3BA}"/>
    <dgm:cxn modelId="{3EB881CD-533A-0B4A-84BC-11B9CF99CB7F}" srcId="{7F88407E-8186-074F-9F39-7BE069955F6E}" destId="{85883FEF-B5CA-CA46-BFA2-AACA86298440}" srcOrd="9" destOrd="0" parTransId="{8E9271B7-DC56-C749-8F13-FF9CEE162C54}" sibTransId="{E8A84D94-E2C5-C246-BE9F-048E0E2CA491}"/>
    <dgm:cxn modelId="{22B300DB-EB94-204A-A3E8-0A3DA82CD6E4}" type="presOf" srcId="{0B0D49B6-ABDA-7541-93EC-1331A465121F}" destId="{59D52D96-D3EF-C043-ABC5-5AA4B2A797FF}" srcOrd="0" destOrd="2" presId="urn:microsoft.com/office/officeart/2005/8/layout/vList2"/>
    <dgm:cxn modelId="{A86172E1-78BE-3D43-99E4-40F1CCD6C239}" srcId="{FA2B30AE-FE34-6F4E-8597-32394695DC3A}" destId="{7F88407E-8186-074F-9F39-7BE069955F6E}" srcOrd="0" destOrd="0" parTransId="{ED696E58-182B-DC4C-B113-58B037C7DC89}" sibTransId="{4BC8DCDC-E0E5-C64A-AA9B-BD3143CA1885}"/>
    <dgm:cxn modelId="{A38483E7-37B4-EB42-B2D4-60F3D81A5795}" type="presOf" srcId="{FA2B30AE-FE34-6F4E-8597-32394695DC3A}" destId="{E31966F4-B819-894F-BA87-ABA5130E9529}" srcOrd="0" destOrd="0" presId="urn:microsoft.com/office/officeart/2005/8/layout/vList2"/>
    <dgm:cxn modelId="{BFBDA2F3-CE45-304A-B030-DECE3E00CD52}" type="presOf" srcId="{790B6BB0-6A12-A54C-915B-0CE55FF0E1A3}" destId="{59D52D96-D3EF-C043-ABC5-5AA4B2A797FF}" srcOrd="0" destOrd="6" presId="urn:microsoft.com/office/officeart/2005/8/layout/vList2"/>
    <dgm:cxn modelId="{BB5E428B-05DB-4941-A655-8D890098011D}" type="presParOf" srcId="{E31966F4-B819-894F-BA87-ABA5130E9529}" destId="{1023B270-9BED-A54D-8210-073A7DE98F81}" srcOrd="0" destOrd="0" presId="urn:microsoft.com/office/officeart/2005/8/layout/vList2"/>
    <dgm:cxn modelId="{E0BB9461-404C-E543-B665-431A9D4B2C7D}" type="presParOf" srcId="{E31966F4-B819-894F-BA87-ABA5130E9529}" destId="{59D52D96-D3EF-C043-ABC5-5AA4B2A797FF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23B270-9BED-A54D-8210-073A7DE98F81}">
      <dsp:nvSpPr>
        <dsp:cNvPr id="0" name=""/>
        <dsp:cNvSpPr/>
      </dsp:nvSpPr>
      <dsp:spPr>
        <a:xfrm>
          <a:off x="0" y="0"/>
          <a:ext cx="5181600" cy="5224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0000"/>
            </a:buClr>
            <a:buSzPct val="85000"/>
            <a:buNone/>
          </a:pPr>
          <a:r>
            <a:rPr lang="tr-TR" sz="2000" b="0" kern="1200" dirty="0" err="1">
              <a:solidFill>
                <a:schemeClr val="bg1"/>
              </a:solidFill>
              <a:latin typeface="Comic Sans MS" panose="030F0902030302020204" pitchFamily="66" charset="0"/>
            </a:rPr>
            <a:t>Otonomik</a:t>
          </a:r>
          <a:r>
            <a:rPr lang="tr-TR" sz="2000" b="0" kern="1200" dirty="0">
              <a:solidFill>
                <a:schemeClr val="bg1"/>
              </a:solidFill>
              <a:latin typeface="Comic Sans MS" panose="030F0902030302020204" pitchFamily="66" charset="0"/>
            </a:rPr>
            <a:t> (</a:t>
          </a:r>
          <a:r>
            <a:rPr lang="tr-TR" sz="2000" b="0" kern="1200" dirty="0" err="1">
              <a:solidFill>
                <a:schemeClr val="bg1"/>
              </a:solidFill>
              <a:latin typeface="Comic Sans MS" panose="030F0902030302020204" pitchFamily="66" charset="0"/>
            </a:rPr>
            <a:t>Non</a:t>
          </a:r>
          <a:r>
            <a:rPr lang="tr-TR" sz="2000" b="0" kern="1200" dirty="0">
              <a:solidFill>
                <a:schemeClr val="bg1"/>
              </a:solidFill>
              <a:latin typeface="Comic Sans MS" panose="030F0902030302020204" pitchFamily="66" charset="0"/>
            </a:rPr>
            <a:t>-kardiyak)</a:t>
          </a:r>
        </a:p>
      </dsp:txBody>
      <dsp:txXfrm>
        <a:off x="25502" y="25502"/>
        <a:ext cx="5130596" cy="471400"/>
      </dsp:txXfrm>
    </dsp:sp>
    <dsp:sp modelId="{04FFB1FC-C777-BB40-AEA7-35751D550345}">
      <dsp:nvSpPr>
        <dsp:cNvPr id="0" name=""/>
        <dsp:cNvSpPr/>
      </dsp:nvSpPr>
      <dsp:spPr>
        <a:xfrm>
          <a:off x="0" y="543474"/>
          <a:ext cx="5181600" cy="2477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516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500" kern="1200" dirty="0" err="1"/>
            <a:t>Ortostatik</a:t>
          </a:r>
          <a:r>
            <a:rPr lang="tr-TR" sz="1500" kern="1200" dirty="0"/>
            <a:t> </a:t>
          </a:r>
          <a:r>
            <a:rPr lang="tr-TR" sz="1500" kern="1200" dirty="0" err="1"/>
            <a:t>intolerans</a:t>
          </a:r>
          <a:endParaRPr lang="tr-T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500" kern="1200" dirty="0"/>
            <a:t> Vazovagal </a:t>
          </a:r>
          <a:r>
            <a:rPr lang="tr-TR" sz="1500" kern="1200" dirty="0" err="1"/>
            <a:t>Senkop</a:t>
          </a:r>
          <a:r>
            <a:rPr lang="tr-TR" sz="1500" kern="1200" dirty="0"/>
            <a:t> (</a:t>
          </a:r>
          <a:r>
            <a:rPr lang="tr-TR" sz="1500" kern="1200" dirty="0" err="1"/>
            <a:t>Nörokardiyojenik</a:t>
          </a:r>
          <a:r>
            <a:rPr lang="tr-TR" sz="1500" kern="1200" dirty="0"/>
            <a:t>, Nöral Aracılı Senkop, Refleks </a:t>
          </a:r>
          <a:r>
            <a:rPr lang="tr-TR" sz="1500" kern="1200" dirty="0" err="1"/>
            <a:t>Senkop</a:t>
          </a:r>
          <a:r>
            <a:rPr lang="tr-TR" sz="1500" kern="1200" dirty="0"/>
            <a:t>, Basit </a:t>
          </a:r>
          <a:r>
            <a:rPr lang="tr-TR" sz="1500" kern="1200" dirty="0" err="1"/>
            <a:t>Senkop</a:t>
          </a:r>
          <a:r>
            <a:rPr lang="tr-TR" sz="1500" kern="1200" dirty="0"/>
            <a:t>, Basit Baygınlık, 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500" kern="1200" dirty="0"/>
            <a:t> Ortostatik hipotansiyon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500" kern="1200" dirty="0"/>
            <a:t> Postural ortostatik taşikardi sendromu (POTS)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500" kern="1200" dirty="0"/>
            <a:t>Egzersizle ilişkili senkop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500" kern="1200" dirty="0" err="1"/>
            <a:t>Situtional</a:t>
          </a:r>
          <a:r>
            <a:rPr lang="tr-TR" sz="1500" kern="1200" dirty="0"/>
            <a:t> senkoplar ( Breath-holding, Öksürük, Defekasyon, Miksiyon)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500" kern="1200" dirty="0"/>
            <a:t>Aşırı vagal tonus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tr-TR" sz="1500" kern="1200" dirty="0"/>
        </a:p>
      </dsp:txBody>
      <dsp:txXfrm>
        <a:off x="0" y="543474"/>
        <a:ext cx="5181600" cy="2477790"/>
      </dsp:txXfrm>
    </dsp:sp>
    <dsp:sp modelId="{438E59E5-F805-C143-B3B0-FD7FC13AFD29}">
      <dsp:nvSpPr>
        <dsp:cNvPr id="0" name=""/>
        <dsp:cNvSpPr/>
      </dsp:nvSpPr>
      <dsp:spPr>
        <a:xfrm>
          <a:off x="0" y="3021264"/>
          <a:ext cx="5181600" cy="5224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 err="1"/>
            <a:t>Kardiyovasküler</a:t>
          </a:r>
          <a:r>
            <a:rPr lang="tr-TR" sz="1900" kern="1200" dirty="0"/>
            <a:t> Nedenler</a:t>
          </a:r>
        </a:p>
      </dsp:txBody>
      <dsp:txXfrm>
        <a:off x="25502" y="3046766"/>
        <a:ext cx="5130596" cy="471400"/>
      </dsp:txXfrm>
    </dsp:sp>
    <dsp:sp modelId="{220C35B9-C97F-5243-B83F-AA8F06943087}">
      <dsp:nvSpPr>
        <dsp:cNvPr id="0" name=""/>
        <dsp:cNvSpPr/>
      </dsp:nvSpPr>
      <dsp:spPr>
        <a:xfrm>
          <a:off x="0" y="3543669"/>
          <a:ext cx="5181600" cy="786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516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500" kern="1200" dirty="0"/>
            <a:t>Aritmik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500" kern="1200" dirty="0"/>
            <a:t>Yapısal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tr-TR" sz="1500" kern="1200" dirty="0"/>
        </a:p>
      </dsp:txBody>
      <dsp:txXfrm>
        <a:off x="0" y="3543669"/>
        <a:ext cx="5181600" cy="7865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23B270-9BED-A54D-8210-073A7DE98F81}">
      <dsp:nvSpPr>
        <dsp:cNvPr id="0" name=""/>
        <dsp:cNvSpPr/>
      </dsp:nvSpPr>
      <dsp:spPr>
        <a:xfrm>
          <a:off x="0" y="94018"/>
          <a:ext cx="5181600" cy="5282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0000"/>
            </a:buClr>
            <a:buSzPct val="85000"/>
            <a:buNone/>
          </a:pPr>
          <a:r>
            <a:rPr lang="tr-TR" sz="2000" b="0" kern="1200" dirty="0" err="1">
              <a:solidFill>
                <a:schemeClr val="bg1"/>
              </a:solidFill>
              <a:latin typeface="Comic Sans MS" panose="030F0902030302020204" pitchFamily="66" charset="0"/>
            </a:rPr>
            <a:t>Nöropsikiyatrik</a:t>
          </a:r>
          <a:r>
            <a:rPr lang="tr-TR" sz="2000" b="0" kern="1200" dirty="0">
              <a:solidFill>
                <a:schemeClr val="bg1"/>
              </a:solidFill>
              <a:latin typeface="Comic Sans MS" panose="030F0902030302020204" pitchFamily="66" charset="0"/>
            </a:rPr>
            <a:t> </a:t>
          </a:r>
          <a:r>
            <a:rPr lang="tr-TR" sz="2000" b="0" kern="1200" dirty="0" err="1">
              <a:solidFill>
                <a:schemeClr val="bg1"/>
              </a:solidFill>
              <a:latin typeface="Comic Sans MS" panose="030F0902030302020204" pitchFamily="66" charset="0"/>
            </a:rPr>
            <a:t>senkoplar</a:t>
          </a:r>
          <a:r>
            <a:rPr lang="tr-TR" sz="2000" b="0" kern="1200" dirty="0">
              <a:solidFill>
                <a:schemeClr val="bg1"/>
              </a:solidFill>
              <a:latin typeface="Comic Sans MS" panose="030F0902030302020204" pitchFamily="66" charset="0"/>
            </a:rPr>
            <a:t>:</a:t>
          </a:r>
        </a:p>
      </dsp:txBody>
      <dsp:txXfrm>
        <a:off x="25787" y="119805"/>
        <a:ext cx="5130026" cy="476681"/>
      </dsp:txXfrm>
    </dsp:sp>
    <dsp:sp modelId="{59D52D96-D3EF-C043-ABC5-5AA4B2A797FF}">
      <dsp:nvSpPr>
        <dsp:cNvPr id="0" name=""/>
        <dsp:cNvSpPr/>
      </dsp:nvSpPr>
      <dsp:spPr>
        <a:xfrm>
          <a:off x="0" y="622273"/>
          <a:ext cx="5181600" cy="16518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516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600" kern="1200" dirty="0" err="1"/>
            <a:t>Anksiyete</a:t>
          </a:r>
          <a:r>
            <a:rPr lang="tr-TR" sz="1600" kern="1200" dirty="0"/>
            <a:t> hastalıkları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600" kern="1200" dirty="0"/>
            <a:t>Histeri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600" kern="1200" dirty="0"/>
            <a:t>Epilepsi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600" kern="1200" dirty="0"/>
            <a:t>Migren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600" kern="1200" dirty="0"/>
            <a:t>Beyin tümörü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tr-TR" sz="1600" kern="1200" dirty="0" err="1"/>
        </a:p>
      </dsp:txBody>
      <dsp:txXfrm>
        <a:off x="0" y="622273"/>
        <a:ext cx="5181600" cy="1651860"/>
      </dsp:txXfrm>
    </dsp:sp>
    <dsp:sp modelId="{438E59E5-F805-C143-B3B0-FD7FC13AFD29}">
      <dsp:nvSpPr>
        <dsp:cNvPr id="0" name=""/>
        <dsp:cNvSpPr/>
      </dsp:nvSpPr>
      <dsp:spPr>
        <a:xfrm>
          <a:off x="0" y="2274133"/>
          <a:ext cx="5181600" cy="5282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 err="1"/>
            <a:t>Metabolik</a:t>
          </a:r>
          <a:r>
            <a:rPr lang="tr-TR" sz="2100" kern="1200" dirty="0"/>
            <a:t> Nedenler</a:t>
          </a:r>
        </a:p>
      </dsp:txBody>
      <dsp:txXfrm>
        <a:off x="25787" y="2299920"/>
        <a:ext cx="5130026" cy="476681"/>
      </dsp:txXfrm>
    </dsp:sp>
    <dsp:sp modelId="{220C35B9-C97F-5243-B83F-AA8F06943087}">
      <dsp:nvSpPr>
        <dsp:cNvPr id="0" name=""/>
        <dsp:cNvSpPr/>
      </dsp:nvSpPr>
      <dsp:spPr>
        <a:xfrm>
          <a:off x="0" y="2802389"/>
          <a:ext cx="5181600" cy="16518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516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600" kern="1200" dirty="0"/>
            <a:t>Hipoglisemi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600" kern="1200" dirty="0"/>
            <a:t>Elektrolit bozuklukları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600" kern="1200" dirty="0" err="1"/>
            <a:t>Dehidratasyon</a:t>
          </a: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600" kern="1200" dirty="0"/>
            <a:t>İlaç ve toksinler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tr-TR" sz="1600" kern="1200" dirty="0"/>
        </a:p>
      </dsp:txBody>
      <dsp:txXfrm>
        <a:off x="0" y="2802389"/>
        <a:ext cx="5181600" cy="16518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23B270-9BED-A54D-8210-073A7DE98F81}">
      <dsp:nvSpPr>
        <dsp:cNvPr id="0" name=""/>
        <dsp:cNvSpPr/>
      </dsp:nvSpPr>
      <dsp:spPr>
        <a:xfrm>
          <a:off x="0" y="104948"/>
          <a:ext cx="5181600" cy="5575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0000"/>
            </a:buClr>
            <a:buSzPct val="85000"/>
            <a:buNone/>
          </a:pPr>
          <a:r>
            <a:rPr lang="tr-TR" sz="2000" b="0" kern="1200" dirty="0">
              <a:solidFill>
                <a:schemeClr val="bg1"/>
              </a:solidFill>
              <a:latin typeface="Comic Sans MS" panose="030F0902030302020204" pitchFamily="66" charset="0"/>
            </a:rPr>
            <a:t>Mekanik  (darlık veya </a:t>
          </a:r>
          <a:r>
            <a:rPr lang="tr-TR" sz="2000" b="0" kern="1200" dirty="0" err="1">
              <a:solidFill>
                <a:schemeClr val="bg1"/>
              </a:solidFill>
              <a:latin typeface="Comic Sans MS" panose="030F0902030302020204" pitchFamily="66" charset="0"/>
            </a:rPr>
            <a:t>disfonksiyon</a:t>
          </a:r>
          <a:r>
            <a:rPr lang="tr-TR" sz="2000" b="0" kern="1200" dirty="0">
              <a:solidFill>
                <a:schemeClr val="bg1"/>
              </a:solidFill>
              <a:latin typeface="Comic Sans MS" panose="030F0902030302020204" pitchFamily="66" charset="0"/>
            </a:rPr>
            <a:t>)</a:t>
          </a:r>
        </a:p>
      </dsp:txBody>
      <dsp:txXfrm>
        <a:off x="27217" y="132165"/>
        <a:ext cx="5127166" cy="503107"/>
      </dsp:txXfrm>
    </dsp:sp>
    <dsp:sp modelId="{04FFB1FC-C777-BB40-AEA7-35751D550345}">
      <dsp:nvSpPr>
        <dsp:cNvPr id="0" name=""/>
        <dsp:cNvSpPr/>
      </dsp:nvSpPr>
      <dsp:spPr>
        <a:xfrm>
          <a:off x="0" y="628343"/>
          <a:ext cx="5181600" cy="1856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516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tr-T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800" kern="1200" dirty="0"/>
            <a:t>Sol </a:t>
          </a:r>
          <a:r>
            <a:rPr lang="tr-TR" sz="1800" kern="1200" dirty="0" err="1"/>
            <a:t>ventrikül</a:t>
          </a:r>
          <a:r>
            <a:rPr lang="tr-TR" sz="1800" kern="1200" dirty="0"/>
            <a:t> çıkış yolu darlığı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800" kern="1200" dirty="0"/>
            <a:t>Pulmoner hipertansiyon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800" kern="1200" dirty="0"/>
            <a:t>Koroner arter anomalileri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800" kern="1200" dirty="0"/>
            <a:t>Kardiyak tümörler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800" kern="1200" dirty="0"/>
            <a:t>Miyokardit (aritmik te olabilir) </a:t>
          </a:r>
        </a:p>
      </dsp:txBody>
      <dsp:txXfrm>
        <a:off x="0" y="628343"/>
        <a:ext cx="5181600" cy="1856790"/>
      </dsp:txXfrm>
    </dsp:sp>
    <dsp:sp modelId="{438E59E5-F805-C143-B3B0-FD7FC13AFD29}">
      <dsp:nvSpPr>
        <dsp:cNvPr id="0" name=""/>
        <dsp:cNvSpPr/>
      </dsp:nvSpPr>
      <dsp:spPr>
        <a:xfrm>
          <a:off x="0" y="2485133"/>
          <a:ext cx="5181600" cy="5575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 err="1"/>
            <a:t>Kardiyomiyopatiler</a:t>
          </a:r>
          <a:endParaRPr lang="tr-TR" sz="2300" kern="1200" dirty="0"/>
        </a:p>
      </dsp:txBody>
      <dsp:txXfrm>
        <a:off x="27217" y="2512350"/>
        <a:ext cx="5127166" cy="503107"/>
      </dsp:txXfrm>
    </dsp:sp>
    <dsp:sp modelId="{220C35B9-C97F-5243-B83F-AA8F06943087}">
      <dsp:nvSpPr>
        <dsp:cNvPr id="0" name=""/>
        <dsp:cNvSpPr/>
      </dsp:nvSpPr>
      <dsp:spPr>
        <a:xfrm>
          <a:off x="0" y="3042675"/>
          <a:ext cx="5181600" cy="12378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516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800" kern="1200" dirty="0" err="1"/>
            <a:t>Hipertrofik</a:t>
          </a:r>
          <a:r>
            <a:rPr lang="tr-TR" sz="1800" kern="1200" dirty="0"/>
            <a:t> KMP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800" kern="1200" dirty="0" err="1"/>
            <a:t>Dilate</a:t>
          </a:r>
          <a:r>
            <a:rPr lang="tr-TR" sz="1800" kern="1200" dirty="0"/>
            <a:t> KMP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800" kern="1200" dirty="0"/>
            <a:t>“Noncompaction” KMP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800" kern="1200" dirty="0"/>
            <a:t>Aritmojenik sağ ventrikül displazisi</a:t>
          </a:r>
        </a:p>
      </dsp:txBody>
      <dsp:txXfrm>
        <a:off x="0" y="3042675"/>
        <a:ext cx="5181600" cy="12378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23B270-9BED-A54D-8210-073A7DE98F81}">
      <dsp:nvSpPr>
        <dsp:cNvPr id="0" name=""/>
        <dsp:cNvSpPr/>
      </dsp:nvSpPr>
      <dsp:spPr>
        <a:xfrm>
          <a:off x="0" y="108499"/>
          <a:ext cx="5181600" cy="5421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0000"/>
            </a:buClr>
            <a:buSzPct val="85000"/>
            <a:buNone/>
          </a:pPr>
          <a:r>
            <a:rPr lang="tr-TR" sz="2000" b="0" kern="1200" dirty="0">
              <a:solidFill>
                <a:schemeClr val="bg1"/>
              </a:solidFill>
              <a:latin typeface="Comic Sans MS" panose="030F0902030302020204" pitchFamily="66" charset="0"/>
            </a:rPr>
            <a:t>Aritmiler</a:t>
          </a:r>
        </a:p>
      </dsp:txBody>
      <dsp:txXfrm>
        <a:off x="26464" y="134963"/>
        <a:ext cx="5128672" cy="489191"/>
      </dsp:txXfrm>
    </dsp:sp>
    <dsp:sp modelId="{59D52D96-D3EF-C043-ABC5-5AA4B2A797FF}">
      <dsp:nvSpPr>
        <dsp:cNvPr id="0" name=""/>
        <dsp:cNvSpPr/>
      </dsp:nvSpPr>
      <dsp:spPr>
        <a:xfrm>
          <a:off x="0" y="589939"/>
          <a:ext cx="5181600" cy="3713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516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tr-T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800" kern="1200" dirty="0" err="1"/>
            <a:t>Wolf</a:t>
          </a:r>
          <a:r>
            <a:rPr lang="tr-TR" sz="1800" kern="1200" dirty="0"/>
            <a:t>-Parkinson-White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800" kern="1200" dirty="0" err="1"/>
            <a:t>Uzun QT sendromları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800" kern="1200" dirty="0" err="1"/>
            <a:t>Katekolaminerjik polimorfik VT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800" kern="1200" dirty="0" err="1"/>
            <a:t>Brugada</a:t>
          </a:r>
          <a:r>
            <a:rPr lang="tr-TR" sz="1800" kern="1200" dirty="0"/>
            <a:t> Sendromu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800" kern="1200" dirty="0" err="1"/>
            <a:t>Aritmojenik</a:t>
          </a:r>
          <a:r>
            <a:rPr lang="tr-TR" sz="1800" kern="1200" dirty="0"/>
            <a:t> sağ </a:t>
          </a:r>
          <a:r>
            <a:rPr lang="tr-TR" sz="1800" kern="1200" dirty="0" err="1"/>
            <a:t>ventrikül</a:t>
          </a:r>
          <a:r>
            <a:rPr lang="tr-TR" sz="1800" kern="1200" dirty="0"/>
            <a:t> </a:t>
          </a:r>
          <a:r>
            <a:rPr lang="tr-TR" sz="1800" kern="1200" dirty="0" err="1"/>
            <a:t>displazisi</a:t>
          </a:r>
          <a:endParaRPr lang="tr-T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800" kern="1200" dirty="0" err="1"/>
            <a:t>Konjenital/akkiz kalp bloku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800" kern="1200" dirty="0" err="1"/>
            <a:t>Ventriküler  taşikardi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800" kern="1200" dirty="0" err="1"/>
            <a:t>Atrial</a:t>
          </a:r>
          <a:r>
            <a:rPr lang="tr-TR" sz="1800" kern="1200" dirty="0"/>
            <a:t> taşikardi /SVT  (normal yapılı  kalpte nadiren </a:t>
          </a:r>
          <a:r>
            <a:rPr lang="tr-TR" sz="1800" kern="1200" dirty="0" err="1"/>
            <a:t>senkopa</a:t>
          </a:r>
          <a:r>
            <a:rPr lang="tr-TR" sz="1800" kern="1200" dirty="0"/>
            <a:t> yol açar)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tr-TR" sz="1800" kern="1200" dirty="0" err="1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tr-TR" sz="1800" kern="1200" dirty="0" err="1"/>
        </a:p>
      </dsp:txBody>
      <dsp:txXfrm>
        <a:off x="0" y="589939"/>
        <a:ext cx="5181600" cy="3713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3D1585-5A44-EB41-B0F6-5BED821DC68E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720B9-AF2E-F14D-9CB2-0731696ACF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9768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C720B9-AF2E-F14D-9CB2-0731696ACF5B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70794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314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67768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4192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632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00443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43217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6788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8442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1604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7724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846777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3833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0216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39418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18241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/>
              <a:t>Prekordiyal</a:t>
            </a:r>
            <a:r>
              <a:rPr lang="tr-TR" dirty="0"/>
              <a:t> aktivite – Geniş L-R </a:t>
            </a:r>
            <a:r>
              <a:rPr lang="tr-TR" dirty="0" err="1"/>
              <a:t>şant</a:t>
            </a:r>
            <a:r>
              <a:rPr lang="tr-TR" dirty="0"/>
              <a:t>, volüm yükü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9992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545955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004549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093392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89973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4046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5754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328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435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32457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69887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69777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E7A4A-DAC2-F04D-A497-2CA9C8DFB085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788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12AB3B-C73F-CF46-9084-33E4FA79B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1ACBAC0-5013-A043-B300-94B79D418A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2197CF6-8F29-C74A-B102-94C2F3A86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A1B2B3-412C-2B44-AAE0-26D400817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0B7DBE2-421C-6C4C-BCC5-1D6C68884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4927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125237-1C7A-A845-8FFF-6BD690B33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C9DFDF9-ECDA-E447-A708-115DD6C042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7AC566-901A-2945-AFB3-F12F756A8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4204CB4-A87B-2244-8FA8-1033B3974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1CDCFB5-E145-B148-B09B-524CF2B53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4027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64D54D16-DA70-4B41-A729-7D497BC29E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A271C24-EF73-BA45-90CC-6D3F6DEECB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EEE704F-14CF-8C49-90D2-38F783178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C34B67-FDD4-6F4B-9BF4-9708FB3AB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2DB8219-4B28-A541-89B9-48A65FF5D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9835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4A3CB7-B498-A649-8C3A-58847DCA8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CCBCFF-83BD-3D48-BE72-E1486D507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694A8C0-DC6B-604F-8042-1E44E8AAC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24B89F7-EA3C-4242-946E-6C6F4910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DFC92FD-2C24-554A-A732-BD5F1E930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8673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10682D-B586-B34B-ADA9-086B9F873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3D5ABDB-FCF6-7B4A-B360-A8823409C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5826FD7-51E0-A848-A081-F4BE3113A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8DCA4F1-F8A2-FA48-B3CE-9225DC59B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1F08605-6343-2D44-9B18-23775CE5D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3315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5D2334-0BDC-9746-B456-B7B153272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F44D27-D3F6-A84A-8991-0E8864CB8F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ADA16B0-69E9-E946-BCFF-F74D82C10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35AAA4-7627-5948-A7D3-316D8C410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496310B-9A14-4245-8E97-CBC8BE04A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C85346F-C576-2B40-A288-6C0B4F10C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15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3E5B47-56D1-294F-AE9F-88AC5999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6FCFA30-24BB-7B48-9AE1-2C67D7E91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C5EF689-884E-A948-9AFC-43A0597E7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7E3D7D3-9DDB-4D4B-A9EE-8071E40A6E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621C51C-E102-BE4B-B639-B544312CF9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B8BC285-6F76-6D40-BC1D-F6AEA3F54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5337ABD-B183-524E-920A-A81BDBDCF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2C681F1-6C3E-BD4F-A5F7-2496C84CC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5568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6A22D5-3D95-CF4A-A0C8-C993053A8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3F37272-D09F-3143-81F7-71385CD72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4BFCAC8-F86B-FF4F-98DE-8E572072C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505A3AA-C94B-0840-B020-26D26CCD0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8973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4047102-8D6F-C14C-9570-4C3822F13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1123F69-B679-F441-ABF1-7147839F1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9C397C1-2B2A-9441-862C-F366EC692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45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ACA921-0574-9B4B-8A77-8CFF93276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FC5DC10-2A0C-1142-9067-5F2B8C918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922DC6D-150E-F94B-B605-05EC5E3581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3E22759-930E-3C47-BA5B-488B2B972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7F76308-2C39-3B46-B5FB-C6791FD0F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8A14947-8269-4B4B-A0D4-84A7F9763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9277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562654-2C25-0B43-9074-DAC928AD9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B9BD73C-C3CD-1242-8BAF-6AC7B02ED9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D7CA787-BC1E-9946-B8BF-9DD215DC42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64FA08B-B8B9-7141-B8A5-189DBD28F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35B099-DC33-694A-8A51-68228F65D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7D8294A-CD0E-A24E-B0BA-DD1FAA5EF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7949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95C4427-1E80-8B42-B383-1590D29EC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B5204E-8835-EC4D-98E6-1E3818112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ACD644A-644C-B14A-BA48-A2565CCCD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1102C-6B94-B04B-A72F-B520DF02F32D}" type="datetimeFigureOut">
              <a:rPr lang="tr-TR" smtClean="0"/>
              <a:t>04.02.2022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8EDD2A-1856-FD4E-9708-3CEE3FA02E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E638B8-74AB-5545-B164-D221CF5299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BC64A-BA94-BE4C-81A6-F4A6A9F946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2193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_i2D1KZkN1w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ER8Bp4L2kM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2 Alt Başlık"/>
          <p:cNvSpPr>
            <a:spLocks noGrp="1"/>
          </p:cNvSpPr>
          <p:nvPr>
            <p:ph type="subTitle" idx="1"/>
          </p:nvPr>
        </p:nvSpPr>
        <p:spPr>
          <a:xfrm>
            <a:off x="6927130" y="4216433"/>
            <a:ext cx="4988564" cy="1296521"/>
          </a:xfrm>
        </p:spPr>
        <p:txBody>
          <a:bodyPr>
            <a:normAutofit fontScale="32500" lnSpcReduction="20000"/>
          </a:bodyPr>
          <a:lstStyle/>
          <a:p>
            <a:r>
              <a:rPr lang="tr-TR" sz="5500" dirty="0">
                <a:latin typeface="Comic Sans MS"/>
                <a:cs typeface="Comic Sans MS"/>
              </a:rPr>
              <a:t>Ankara Üniversitesi Tıp Fakültesi </a:t>
            </a:r>
          </a:p>
          <a:p>
            <a:r>
              <a:rPr lang="tr-TR" sz="5500" dirty="0">
                <a:latin typeface="Comic Sans MS"/>
                <a:cs typeface="Comic Sans MS"/>
              </a:rPr>
              <a:t>  Çocuk Kardiyoloji Bilim Dalı</a:t>
            </a:r>
          </a:p>
          <a:p>
            <a:endParaRPr lang="tr-TR" sz="4000" dirty="0">
              <a:latin typeface="Comic Sans MS"/>
              <a:cs typeface="Comic Sans MS"/>
            </a:endParaRPr>
          </a:p>
          <a:p>
            <a:pPr>
              <a:lnSpc>
                <a:spcPct val="170000"/>
              </a:lnSpc>
            </a:pPr>
            <a:r>
              <a:rPr lang="tr-TR" sz="4000" dirty="0">
                <a:latin typeface="Comic Sans MS"/>
                <a:cs typeface="Comic Sans MS"/>
              </a:rPr>
              <a:t>Dr. Mehmet Gökhan </a:t>
            </a:r>
            <a:r>
              <a:rPr lang="tr-TR" sz="4000" dirty="0" err="1">
                <a:latin typeface="Comic Sans MS"/>
                <a:cs typeface="Comic Sans MS"/>
              </a:rPr>
              <a:t>Ramoğlu</a:t>
            </a:r>
            <a:endParaRPr lang="tr-TR" sz="4000" dirty="0">
              <a:latin typeface="Comic Sans MS"/>
              <a:cs typeface="Comic Sans MS"/>
            </a:endParaRPr>
          </a:p>
          <a:p>
            <a:pPr eaLnBrk="1" hangingPunct="1"/>
            <a:endParaRPr lang="tr-TR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76980" y="104723"/>
            <a:ext cx="6784258" cy="67532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1 Başlık">
            <a:extLst>
              <a:ext uri="{FF2B5EF4-FFF2-40B4-BE49-F238E27FC236}">
                <a16:creationId xmlns:a16="http://schemas.microsoft.com/office/drawing/2014/main" id="{99CFC782-A6AC-214B-B3CB-4C6F7DA4BF50}"/>
              </a:ext>
            </a:extLst>
          </p:cNvPr>
          <p:cNvSpPr txBox="1">
            <a:spLocks/>
          </p:cNvSpPr>
          <p:nvPr/>
        </p:nvSpPr>
        <p:spPr>
          <a:xfrm>
            <a:off x="6300324" y="2690089"/>
            <a:ext cx="6242177" cy="147782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b="1" dirty="0" err="1">
                <a:latin typeface="Comic Sans MS"/>
                <a:cs typeface="Comic Sans MS"/>
              </a:rPr>
              <a:t>Çocuklarda</a:t>
            </a:r>
            <a:r>
              <a:rPr lang="en-US" b="1" dirty="0">
                <a:latin typeface="Comic Sans MS"/>
                <a:cs typeface="Comic Sans MS"/>
              </a:rPr>
              <a:t> </a:t>
            </a:r>
            <a:r>
              <a:rPr lang="en-US" b="1" dirty="0" err="1">
                <a:latin typeface="Comic Sans MS"/>
                <a:cs typeface="Comic Sans MS"/>
              </a:rPr>
              <a:t>Kalp</a:t>
            </a:r>
            <a:r>
              <a:rPr lang="en-US" b="1" dirty="0">
                <a:latin typeface="Comic Sans MS"/>
                <a:cs typeface="Comic Sans MS"/>
              </a:rPr>
              <a:t> </a:t>
            </a:r>
            <a:r>
              <a:rPr lang="en-US" b="1" dirty="0" err="1">
                <a:latin typeface="Comic Sans MS"/>
                <a:cs typeface="Comic Sans MS"/>
              </a:rPr>
              <a:t>Muayenesi</a:t>
            </a:r>
            <a:br>
              <a:rPr lang="en-US" b="1" dirty="0">
                <a:latin typeface="Comic Sans MS"/>
                <a:cs typeface="Comic Sans MS"/>
              </a:rPr>
            </a:br>
            <a:br>
              <a:rPr lang="en-US" sz="2400" b="1" dirty="0">
                <a:latin typeface="Comic Sans MS"/>
                <a:cs typeface="Comic Sans MS"/>
              </a:rPr>
            </a:br>
            <a:b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</a:br>
            <a:endParaRPr lang="tr-TR" sz="24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pic>
        <p:nvPicPr>
          <p:cNvPr id="7" name="Content Placeholder 7" descr="indir.jpeg">
            <a:extLst>
              <a:ext uri="{FF2B5EF4-FFF2-40B4-BE49-F238E27FC236}">
                <a16:creationId xmlns:a16="http://schemas.microsoft.com/office/drawing/2014/main" id="{451BED63-4B6D-844A-830D-4F8223C86F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413" r="-25413"/>
          <a:stretch>
            <a:fillRect/>
          </a:stretch>
        </p:blipFill>
        <p:spPr>
          <a:xfrm>
            <a:off x="8122760" y="293468"/>
            <a:ext cx="2712529" cy="1895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374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  <a:latin typeface="Comic Sans MS"/>
                <a:cs typeface="Comic Sans MS"/>
              </a:rPr>
              <a:t>S2 anormal çiftleşme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1" y="2165672"/>
            <a:ext cx="5332412" cy="5382003"/>
          </a:xfrm>
        </p:spPr>
        <p:txBody>
          <a:bodyPr>
            <a:normAutofit/>
          </a:bodyPr>
          <a:lstStyle/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000" dirty="0">
                <a:latin typeface="Comic Sans MS" panose="030F0902030302020204" pitchFamily="66" charset="0"/>
              </a:rPr>
              <a:t>Dar çiftleşme</a:t>
            </a: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dirty="0" err="1">
                <a:latin typeface="Comic Sans MS" panose="030F0902030302020204" pitchFamily="66" charset="0"/>
              </a:rPr>
              <a:t>Pulmoner</a:t>
            </a:r>
            <a:r>
              <a:rPr lang="tr-TR" altLang="tr-TR" dirty="0">
                <a:latin typeface="Comic Sans MS" panose="030F0902030302020204" pitchFamily="66" charset="0"/>
              </a:rPr>
              <a:t> hipertansiyon</a:t>
            </a: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dirty="0">
                <a:latin typeface="Comic Sans MS" panose="030F0902030302020204" pitchFamily="66" charset="0"/>
              </a:rPr>
              <a:t>Aort darlığı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0" indent="0" algn="l">
              <a:lnSpc>
                <a:spcPct val="160000"/>
              </a:lnSpc>
              <a:buClr>
                <a:srgbClr val="FF0000"/>
              </a:buClr>
              <a:buNone/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13" name="Line 18">
            <a:extLst>
              <a:ext uri="{FF2B5EF4-FFF2-40B4-BE49-F238E27FC236}">
                <a16:creationId xmlns:a16="http://schemas.microsoft.com/office/drawing/2014/main" id="{5A34A3EC-D50A-844E-A1BE-FB58B88A2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7" y="4553301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E033221B-A159-2C42-BFA5-4F2A8640C4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7" y="3260188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D0124194-1B3C-654D-A185-7A1631E80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824" y="2753076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E8C61A89-07D3-4046-BE71-842583C79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4174" y="2753076"/>
            <a:ext cx="144463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5E7B39AB-7F27-4941-B12D-C6FBAF8A6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4399" y="2753076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8E5049DD-6525-D24F-8144-6D09E9211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6052" y="2939443"/>
            <a:ext cx="144462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C8651129-4C12-CE47-A785-837B7E258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412" y="4048476"/>
            <a:ext cx="144462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BF290796-D92C-6E4C-ABDE-0D5036077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5762" y="4048476"/>
            <a:ext cx="144462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6BF29158-0790-1749-B945-65A359636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5987" y="4048476"/>
            <a:ext cx="144462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F4725AC4-D2D1-FF42-844B-D394DA405B9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490867" y="4165718"/>
            <a:ext cx="144463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3" name="Text Box 15">
            <a:extLst>
              <a:ext uri="{FF2B5EF4-FFF2-40B4-BE49-F238E27FC236}">
                <a16:creationId xmlns:a16="http://schemas.microsoft.com/office/drawing/2014/main" id="{0F1792ED-378B-8745-A7E4-4CC101AF6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3949" y="2314926"/>
            <a:ext cx="387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S1                     A2                        S1</a:t>
            </a:r>
          </a:p>
        </p:txBody>
      </p:sp>
      <p:sp>
        <p:nvSpPr>
          <p:cNvPr id="24" name="Text Box 16">
            <a:extLst>
              <a:ext uri="{FF2B5EF4-FFF2-40B4-BE49-F238E27FC236}">
                <a16:creationId xmlns:a16="http://schemas.microsoft.com/office/drawing/2014/main" id="{3DF77594-F9A9-9C43-8C4B-72CAD933D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8739" y="2565400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P2</a:t>
            </a:r>
          </a:p>
        </p:txBody>
      </p:sp>
      <p:sp>
        <p:nvSpPr>
          <p:cNvPr id="25" name="Text Box 19">
            <a:extLst>
              <a:ext uri="{FF2B5EF4-FFF2-40B4-BE49-F238E27FC236}">
                <a16:creationId xmlns:a16="http://schemas.microsoft.com/office/drawing/2014/main" id="{96C80201-F26A-2843-A6AA-8A44FCF79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7" y="2988026"/>
            <a:ext cx="6286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 err="1"/>
              <a:t>Eks</a:t>
            </a:r>
            <a:r>
              <a:rPr lang="tr-TR" altLang="tr-TR" dirty="0"/>
              <a:t>.</a:t>
            </a:r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r>
              <a:rPr lang="tr-TR" altLang="tr-TR" dirty="0" err="1"/>
              <a:t>İns</a:t>
            </a:r>
            <a:r>
              <a:rPr lang="tr-TR" alt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40709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  <a:latin typeface="Comic Sans MS"/>
                <a:cs typeface="Comic Sans MS"/>
              </a:rPr>
              <a:t>S2 anormal çiftleşme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1" y="2165672"/>
            <a:ext cx="5332412" cy="5382003"/>
          </a:xfrm>
        </p:spPr>
        <p:txBody>
          <a:bodyPr>
            <a:normAutofit fontScale="40000" lnSpcReduction="20000"/>
          </a:bodyPr>
          <a:lstStyle/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4200" dirty="0">
                <a:latin typeface="Comic Sans MS" panose="030F0902030302020204" pitchFamily="66" charset="0"/>
              </a:rPr>
              <a:t>Tek S2</a:t>
            </a: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4200" dirty="0" err="1">
                <a:latin typeface="Comic Sans MS" panose="030F0902030302020204" pitchFamily="66" charset="0"/>
              </a:rPr>
              <a:t>Pulmoner</a:t>
            </a:r>
            <a:r>
              <a:rPr lang="tr-TR" altLang="tr-TR" sz="4200" dirty="0">
                <a:latin typeface="Comic Sans MS" panose="030F0902030302020204" pitchFamily="66" charset="0"/>
              </a:rPr>
              <a:t> Hipertansiyon</a:t>
            </a: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4200" dirty="0">
                <a:latin typeface="Comic Sans MS" panose="030F0902030302020204" pitchFamily="66" charset="0"/>
              </a:rPr>
              <a:t>Tek </a:t>
            </a:r>
            <a:r>
              <a:rPr lang="tr-TR" altLang="tr-TR" sz="4200" dirty="0" err="1">
                <a:latin typeface="Comic Sans MS" panose="030F0902030302020204" pitchFamily="66" charset="0"/>
              </a:rPr>
              <a:t>semilunar</a:t>
            </a:r>
            <a:r>
              <a:rPr lang="tr-TR" altLang="tr-TR" sz="4200" dirty="0">
                <a:latin typeface="Comic Sans MS" panose="030F0902030302020204" pitchFamily="66" charset="0"/>
              </a:rPr>
              <a:t> kapak</a:t>
            </a: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4200" dirty="0">
                <a:latin typeface="Comic Sans MS" panose="030F0902030302020204" pitchFamily="66" charset="0"/>
              </a:rPr>
              <a:t>P2 </a:t>
            </a:r>
            <a:r>
              <a:rPr lang="tr-TR" altLang="tr-TR" sz="4200" dirty="0" err="1">
                <a:latin typeface="Comic Sans MS" panose="030F0902030302020204" pitchFamily="66" charset="0"/>
              </a:rPr>
              <a:t>nin</a:t>
            </a:r>
            <a:r>
              <a:rPr lang="tr-TR" altLang="tr-TR" sz="4200" dirty="0">
                <a:latin typeface="Comic Sans MS" panose="030F0902030302020204" pitchFamily="66" charset="0"/>
              </a:rPr>
              <a:t> duyulmaması (BAT, FT, ağır PD)</a:t>
            </a: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4200" dirty="0">
                <a:latin typeface="Comic Sans MS" panose="030F0902030302020204" pitchFamily="66" charset="0"/>
              </a:rPr>
              <a:t>Ağır AD</a:t>
            </a: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914400" lvl="2" indent="0">
              <a:lnSpc>
                <a:spcPct val="160000"/>
              </a:lnSpc>
              <a:spcBef>
                <a:spcPts val="0"/>
              </a:spcBef>
              <a:buNone/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0" indent="0" algn="l">
              <a:lnSpc>
                <a:spcPct val="160000"/>
              </a:lnSpc>
              <a:buClr>
                <a:srgbClr val="FF0000"/>
              </a:buClr>
              <a:buNone/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13" name="Line 18">
            <a:extLst>
              <a:ext uri="{FF2B5EF4-FFF2-40B4-BE49-F238E27FC236}">
                <a16:creationId xmlns:a16="http://schemas.microsoft.com/office/drawing/2014/main" id="{5A34A3EC-D50A-844E-A1BE-FB58B88A2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7" y="4553301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E033221B-A159-2C42-BFA5-4F2A8640C4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7" y="3260188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D0124194-1B3C-654D-A185-7A1631E80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824" y="2753076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E8C61A89-07D3-4046-BE71-842583C79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4174" y="2753076"/>
            <a:ext cx="144463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5E7B39AB-7F27-4941-B12D-C6FBAF8A6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4399" y="2753076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8E5049DD-6525-D24F-8144-6D09E9211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5762" y="2946307"/>
            <a:ext cx="144462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C8651129-4C12-CE47-A785-837B7E258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412" y="4048476"/>
            <a:ext cx="144462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BF290796-D92C-6E4C-ABDE-0D5036077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5762" y="4048476"/>
            <a:ext cx="144462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6BF29158-0790-1749-B945-65A359636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5987" y="4048476"/>
            <a:ext cx="144462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F4725AC4-D2D1-FF42-844B-D394DA405B9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275761" y="4227114"/>
            <a:ext cx="144463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3" name="Text Box 15">
            <a:extLst>
              <a:ext uri="{FF2B5EF4-FFF2-40B4-BE49-F238E27FC236}">
                <a16:creationId xmlns:a16="http://schemas.microsoft.com/office/drawing/2014/main" id="{0F1792ED-378B-8745-A7E4-4CC101AF6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3949" y="2314926"/>
            <a:ext cx="387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S1                     A2                        S1</a:t>
            </a:r>
          </a:p>
        </p:txBody>
      </p:sp>
      <p:sp>
        <p:nvSpPr>
          <p:cNvPr id="24" name="Text Box 16">
            <a:extLst>
              <a:ext uri="{FF2B5EF4-FFF2-40B4-BE49-F238E27FC236}">
                <a16:creationId xmlns:a16="http://schemas.microsoft.com/office/drawing/2014/main" id="{3DF77594-F9A9-9C43-8C4B-72CAD933D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4630" y="5272439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P2</a:t>
            </a:r>
          </a:p>
        </p:txBody>
      </p:sp>
      <p:sp>
        <p:nvSpPr>
          <p:cNvPr id="25" name="Text Box 19">
            <a:extLst>
              <a:ext uri="{FF2B5EF4-FFF2-40B4-BE49-F238E27FC236}">
                <a16:creationId xmlns:a16="http://schemas.microsoft.com/office/drawing/2014/main" id="{96C80201-F26A-2843-A6AA-8A44FCF79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7" y="2988026"/>
            <a:ext cx="6286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 err="1"/>
              <a:t>Eks</a:t>
            </a:r>
            <a:r>
              <a:rPr lang="tr-TR" altLang="tr-TR" dirty="0"/>
              <a:t>.</a:t>
            </a:r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r>
              <a:rPr lang="tr-TR" altLang="tr-TR" dirty="0" err="1"/>
              <a:t>İns</a:t>
            </a:r>
            <a:r>
              <a:rPr lang="tr-TR" alt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7068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  <a:latin typeface="Comic Sans MS"/>
                <a:cs typeface="Comic Sans MS"/>
              </a:rPr>
              <a:t>S2 anormal çiftleşme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1" y="2165672"/>
            <a:ext cx="5332412" cy="5382003"/>
          </a:xfrm>
        </p:spPr>
        <p:txBody>
          <a:bodyPr>
            <a:normAutofit fontScale="55000" lnSpcReduction="20000"/>
          </a:bodyPr>
          <a:lstStyle/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4200" dirty="0">
                <a:latin typeface="Comic Sans MS" panose="030F0902030302020204" pitchFamily="66" charset="0"/>
              </a:rPr>
              <a:t>Paradoksal çiftleşme</a:t>
            </a: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4200" dirty="0">
                <a:latin typeface="Comic Sans MS" panose="030F0902030302020204" pitchFamily="66" charset="0"/>
              </a:rPr>
              <a:t>Ağır AD</a:t>
            </a: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4200" dirty="0">
                <a:latin typeface="Comic Sans MS" panose="030F0902030302020204" pitchFamily="66" charset="0"/>
              </a:rPr>
              <a:t>Sol dal bloğu</a:t>
            </a: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914400" lvl="2" indent="0">
              <a:lnSpc>
                <a:spcPct val="160000"/>
              </a:lnSpc>
              <a:spcBef>
                <a:spcPts val="0"/>
              </a:spcBef>
              <a:buNone/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0" indent="0" algn="l">
              <a:lnSpc>
                <a:spcPct val="160000"/>
              </a:lnSpc>
              <a:buClr>
                <a:srgbClr val="FF0000"/>
              </a:buClr>
              <a:buNone/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13" name="Line 18">
            <a:extLst>
              <a:ext uri="{FF2B5EF4-FFF2-40B4-BE49-F238E27FC236}">
                <a16:creationId xmlns:a16="http://schemas.microsoft.com/office/drawing/2014/main" id="{5A34A3EC-D50A-844E-A1BE-FB58B88A2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7" y="4553301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E033221B-A159-2C42-BFA5-4F2A8640C4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7" y="3260188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D0124194-1B3C-654D-A185-7A1631E80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824" y="2753076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E8C61A89-07D3-4046-BE71-842583C79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9123" y="2783174"/>
            <a:ext cx="144463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5E7B39AB-7F27-4941-B12D-C6FBAF8A6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4399" y="2753076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8E5049DD-6525-D24F-8144-6D09E9211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5762" y="2946307"/>
            <a:ext cx="144462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C8651129-4C12-CE47-A785-837B7E258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412" y="4048476"/>
            <a:ext cx="144462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BF290796-D92C-6E4C-ABDE-0D5036077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9124" y="4105117"/>
            <a:ext cx="144462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6BF29158-0790-1749-B945-65A359636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5987" y="4048476"/>
            <a:ext cx="144462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F4725AC4-D2D1-FF42-844B-D394DA405B9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275761" y="4227114"/>
            <a:ext cx="144463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3" name="Text Box 15">
            <a:extLst>
              <a:ext uri="{FF2B5EF4-FFF2-40B4-BE49-F238E27FC236}">
                <a16:creationId xmlns:a16="http://schemas.microsoft.com/office/drawing/2014/main" id="{0F1792ED-378B-8745-A7E4-4CC101AF6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3949" y="2314926"/>
            <a:ext cx="40319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S1                             A2                 S1</a:t>
            </a:r>
          </a:p>
        </p:txBody>
      </p:sp>
      <p:sp>
        <p:nvSpPr>
          <p:cNvPr id="24" name="Text Box 16">
            <a:extLst>
              <a:ext uri="{FF2B5EF4-FFF2-40B4-BE49-F238E27FC236}">
                <a16:creationId xmlns:a16="http://schemas.microsoft.com/office/drawing/2014/main" id="{3DF77594-F9A9-9C43-8C4B-72CAD933D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6217" y="2329088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P2</a:t>
            </a:r>
          </a:p>
        </p:txBody>
      </p:sp>
      <p:sp>
        <p:nvSpPr>
          <p:cNvPr id="25" name="Text Box 19">
            <a:extLst>
              <a:ext uri="{FF2B5EF4-FFF2-40B4-BE49-F238E27FC236}">
                <a16:creationId xmlns:a16="http://schemas.microsoft.com/office/drawing/2014/main" id="{96C80201-F26A-2843-A6AA-8A44FCF79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7" y="2988026"/>
            <a:ext cx="6286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 err="1"/>
              <a:t>Eks</a:t>
            </a:r>
            <a:r>
              <a:rPr lang="tr-TR" altLang="tr-TR" dirty="0"/>
              <a:t>.</a:t>
            </a:r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r>
              <a:rPr lang="tr-TR" altLang="tr-TR" dirty="0" err="1"/>
              <a:t>İns</a:t>
            </a:r>
            <a:r>
              <a:rPr lang="tr-TR" alt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9687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0876" y="327989"/>
            <a:ext cx="10058400" cy="900862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tr-TR" sz="4400" b="1" dirty="0">
                <a:solidFill>
                  <a:srgbClr val="FF0000"/>
                </a:solidFill>
                <a:latin typeface="Comic Sans MS"/>
                <a:cs typeface="Comic Sans MS"/>
              </a:rPr>
              <a:t>P2 Şiddet Anormalliği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878" y="2355741"/>
            <a:ext cx="10058399" cy="5811865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300" dirty="0">
                <a:latin typeface="Comic Sans MS" panose="030F0902030302020204" pitchFamily="66" charset="0"/>
              </a:rPr>
              <a:t>Artmış şiddet: </a:t>
            </a:r>
            <a:r>
              <a:rPr lang="tr-TR" altLang="tr-TR" sz="2300" dirty="0" err="1">
                <a:latin typeface="Comic Sans MS" panose="030F0902030302020204" pitchFamily="66" charset="0"/>
              </a:rPr>
              <a:t>Pulmoner</a:t>
            </a:r>
            <a:r>
              <a:rPr lang="tr-TR" altLang="tr-TR" sz="2300" dirty="0">
                <a:latin typeface="Comic Sans MS" panose="030F0902030302020204" pitchFamily="66" charset="0"/>
              </a:rPr>
              <a:t> Hipertansiyon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300" dirty="0">
                <a:latin typeface="Comic Sans MS" panose="030F0902030302020204" pitchFamily="66" charset="0"/>
              </a:rPr>
              <a:t>Azalmış şiddet: Ağır </a:t>
            </a:r>
            <a:r>
              <a:rPr lang="tr-TR" altLang="tr-TR" sz="2300" dirty="0" err="1">
                <a:latin typeface="Comic Sans MS" panose="030F0902030302020204" pitchFamily="66" charset="0"/>
              </a:rPr>
              <a:t>pulmoner</a:t>
            </a:r>
            <a:r>
              <a:rPr lang="tr-TR" altLang="tr-TR" sz="2300" dirty="0">
                <a:latin typeface="Comic Sans MS" panose="030F0902030302020204" pitchFamily="66" charset="0"/>
              </a:rPr>
              <a:t> darlık, </a:t>
            </a:r>
            <a:r>
              <a:rPr lang="tr-TR" altLang="tr-TR" sz="2300" dirty="0" err="1">
                <a:latin typeface="Comic Sans MS" panose="030F0902030302020204" pitchFamily="66" charset="0"/>
              </a:rPr>
              <a:t>Fallot</a:t>
            </a:r>
            <a:r>
              <a:rPr lang="tr-TR" altLang="tr-TR" sz="2300" dirty="0"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latin typeface="Comic Sans MS" panose="030F0902030302020204" pitchFamily="66" charset="0"/>
              </a:rPr>
              <a:t>Tetralojisi</a:t>
            </a:r>
            <a:r>
              <a:rPr lang="tr-TR" altLang="tr-TR" sz="2300" dirty="0">
                <a:latin typeface="Comic Sans MS" panose="030F0902030302020204" pitchFamily="66" charset="0"/>
              </a:rPr>
              <a:t>, </a:t>
            </a:r>
            <a:r>
              <a:rPr lang="tr-TR" altLang="tr-TR" sz="2300" dirty="0" err="1">
                <a:latin typeface="Comic Sans MS" panose="030F0902030302020204" pitchFamily="66" charset="0"/>
              </a:rPr>
              <a:t>Trikuspid</a:t>
            </a:r>
            <a:r>
              <a:rPr lang="tr-TR" altLang="tr-TR" sz="2300" dirty="0"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latin typeface="Comic Sans MS" panose="030F0902030302020204" pitchFamily="66" charset="0"/>
              </a:rPr>
              <a:t>stenoz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>
              <a:lnSpc>
                <a:spcPct val="160000"/>
              </a:lnSpc>
              <a:buClr>
                <a:srgbClr val="FF0000"/>
              </a:buClr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92807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  <a:latin typeface="Comic Sans MS"/>
                <a:cs typeface="Comic Sans MS"/>
              </a:rPr>
              <a:t>Kalp Sesleri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0" y="2165672"/>
            <a:ext cx="5788883" cy="5382003"/>
          </a:xfrm>
        </p:spPr>
        <p:txBody>
          <a:bodyPr>
            <a:normAutofit fontScale="32500" lnSpcReduction="20000"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6200" dirty="0">
                <a:latin typeface="Comic Sans MS" panose="030F0902030302020204" pitchFamily="66" charset="0"/>
              </a:rPr>
              <a:t>Üçüncü kalp sesi (S3):</a:t>
            </a:r>
          </a:p>
          <a:p>
            <a:pPr lvl="2" algn="l">
              <a:lnSpc>
                <a:spcPct val="80000"/>
              </a:lnSpc>
            </a:pPr>
            <a:endParaRPr lang="tr-TR" altLang="tr-TR" sz="6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6200" dirty="0">
                <a:latin typeface="Comic Sans MS" panose="030F0902030302020204" pitchFamily="66" charset="0"/>
              </a:rPr>
              <a:t>Erken diyastolde</a:t>
            </a: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6200" dirty="0" err="1">
                <a:latin typeface="Comic Sans MS" panose="030F0902030302020204" pitchFamily="66" charset="0"/>
              </a:rPr>
              <a:t>Ventrikülün</a:t>
            </a:r>
            <a:r>
              <a:rPr lang="tr-TR" altLang="tr-TR" sz="6200" dirty="0">
                <a:latin typeface="Comic Sans MS" panose="030F0902030302020204" pitchFamily="66" charset="0"/>
              </a:rPr>
              <a:t> hızlı doluşuyla ilişkilidir</a:t>
            </a: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6200" dirty="0" err="1">
                <a:latin typeface="Comic Sans MS" panose="030F0902030302020204" pitchFamily="66" charset="0"/>
              </a:rPr>
              <a:t>Apekste</a:t>
            </a:r>
            <a:r>
              <a:rPr lang="tr-TR" altLang="tr-TR" sz="6200" dirty="0">
                <a:latin typeface="Comic Sans MS" panose="030F0902030302020204" pitchFamily="66" charset="0"/>
              </a:rPr>
              <a:t> ve </a:t>
            </a:r>
            <a:r>
              <a:rPr lang="tr-TR" altLang="tr-TR" sz="6200" dirty="0" err="1">
                <a:latin typeface="Comic Sans MS" panose="030F0902030302020204" pitchFamily="66" charset="0"/>
              </a:rPr>
              <a:t>sternum</a:t>
            </a:r>
            <a:r>
              <a:rPr lang="tr-TR" altLang="tr-TR" sz="6200" dirty="0">
                <a:latin typeface="Comic Sans MS" panose="030F0902030302020204" pitchFamily="66" charset="0"/>
              </a:rPr>
              <a:t> sol alt kenarda duyulur</a:t>
            </a: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6200" dirty="0">
                <a:latin typeface="Comic Sans MS" panose="030F0902030302020204" pitchFamily="66" charset="0"/>
              </a:rPr>
              <a:t>Yüksek şiddetli S3 </a:t>
            </a:r>
            <a:r>
              <a:rPr lang="tr-TR" altLang="tr-TR" sz="6200" dirty="0" err="1">
                <a:latin typeface="Comic Sans MS" panose="030F0902030302020204" pitchFamily="66" charset="0"/>
              </a:rPr>
              <a:t>ventriküllerin</a:t>
            </a:r>
            <a:r>
              <a:rPr lang="tr-TR" altLang="tr-TR" sz="6200" dirty="0">
                <a:latin typeface="Comic Sans MS" panose="030F0902030302020204" pitchFamily="66" charset="0"/>
              </a:rPr>
              <a:t> </a:t>
            </a:r>
            <a:r>
              <a:rPr lang="tr-TR" altLang="tr-TR" sz="6200" dirty="0" err="1">
                <a:latin typeface="Comic Sans MS" panose="030F0902030302020204" pitchFamily="66" charset="0"/>
              </a:rPr>
              <a:t>dilate</a:t>
            </a:r>
            <a:r>
              <a:rPr lang="tr-TR" altLang="tr-TR" sz="6200" dirty="0">
                <a:latin typeface="Comic Sans MS" panose="030F0902030302020204" pitchFamily="66" charset="0"/>
              </a:rPr>
              <a:t> olduğu veya </a:t>
            </a:r>
            <a:r>
              <a:rPr lang="tr-TR" altLang="tr-TR" sz="6200" dirty="0" err="1">
                <a:latin typeface="Comic Sans MS" panose="030F0902030302020204" pitchFamily="66" charset="0"/>
              </a:rPr>
              <a:t>kompliansının</a:t>
            </a:r>
            <a:r>
              <a:rPr lang="tr-TR" altLang="tr-TR" sz="6200" dirty="0">
                <a:latin typeface="Comic Sans MS" panose="030F0902030302020204" pitchFamily="66" charset="0"/>
              </a:rPr>
              <a:t> azaldığı durumlarda (Geniş VSD, KKY) duyulur.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>
              <a:lnSpc>
                <a:spcPct val="160000"/>
              </a:lnSpc>
              <a:buClr>
                <a:srgbClr val="FF0000"/>
              </a:buClr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E033221B-A159-2C42-BFA5-4F2A8640C4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2530" y="3374286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D0124194-1B3C-654D-A185-7A1631E80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8067" y="2867174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E8C61A89-07D3-4046-BE71-842583C79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5417" y="2867174"/>
            <a:ext cx="144463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5E7B39AB-7F27-4941-B12D-C6FBAF8A6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45642" y="2867174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8E5049DD-6525-D24F-8144-6D09E9211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6855" y="3011636"/>
            <a:ext cx="144462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3" name="Text Box 15">
            <a:extLst>
              <a:ext uri="{FF2B5EF4-FFF2-40B4-BE49-F238E27FC236}">
                <a16:creationId xmlns:a16="http://schemas.microsoft.com/office/drawing/2014/main" id="{0F1792ED-378B-8745-A7E4-4CC101AF6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5192" y="2429024"/>
            <a:ext cx="387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S1                     S2                        S1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B1D33164-9AD8-5340-A0C1-3CD3D18F1B8C}"/>
              </a:ext>
            </a:extLst>
          </p:cNvPr>
          <p:cNvSpPr/>
          <p:nvPr/>
        </p:nvSpPr>
        <p:spPr>
          <a:xfrm>
            <a:off x="9405779" y="3166585"/>
            <a:ext cx="144463" cy="40923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D9B3E159-5DF3-974B-8BA6-31E4B7C2CE60}"/>
              </a:ext>
            </a:extLst>
          </p:cNvPr>
          <p:cNvSpPr txBox="1"/>
          <p:nvPr/>
        </p:nvSpPr>
        <p:spPr>
          <a:xfrm>
            <a:off x="9291816" y="2638963"/>
            <a:ext cx="516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S3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1CB288AF-3C3C-5340-8E24-7B632F1EF2E7}"/>
              </a:ext>
            </a:extLst>
          </p:cNvPr>
          <p:cNvSpPr/>
          <p:nvPr/>
        </p:nvSpPr>
        <p:spPr>
          <a:xfrm>
            <a:off x="6560698" y="5349581"/>
            <a:ext cx="49694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https://www.youtube.com/watch?v=_i2D1KZkN1w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642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23" grpId="0"/>
      <p:bldP spid="4" grpId="0" animBg="1"/>
      <p:bldP spid="5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  <a:latin typeface="Comic Sans MS"/>
                <a:cs typeface="Comic Sans MS"/>
              </a:rPr>
              <a:t>Kalp Sesleri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0" y="2165672"/>
            <a:ext cx="5788883" cy="5382003"/>
          </a:xfrm>
        </p:spPr>
        <p:txBody>
          <a:bodyPr>
            <a:normAutofit lnSpcReduction="10000"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200" dirty="0">
                <a:latin typeface="Comic Sans MS" panose="030F0902030302020204" pitchFamily="66" charset="0"/>
              </a:rPr>
              <a:t>Dördüncü kalp sesi (S4):</a:t>
            </a:r>
          </a:p>
          <a:p>
            <a:pPr lvl="2" algn="l">
              <a:lnSpc>
                <a:spcPct val="80000"/>
              </a:lnSpc>
            </a:pPr>
            <a:endParaRPr lang="tr-TR" altLang="tr-TR" sz="2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200" dirty="0">
                <a:latin typeface="Comic Sans MS" panose="030F0902030302020204" pitchFamily="66" charset="0"/>
              </a:rPr>
              <a:t>Geç diyastolde duyulur</a:t>
            </a: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200" dirty="0">
                <a:latin typeface="Comic Sans MS" panose="030F0902030302020204" pitchFamily="66" charset="0"/>
              </a:rPr>
              <a:t>Her zaman patolojik</a:t>
            </a: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200" dirty="0" err="1">
                <a:latin typeface="Comic Sans MS" panose="030F0902030302020204" pitchFamily="66" charset="0"/>
              </a:rPr>
              <a:t>Kompliansın</a:t>
            </a:r>
            <a:r>
              <a:rPr lang="tr-TR" altLang="tr-TR" sz="2200" dirty="0">
                <a:latin typeface="Comic Sans MS" panose="030F0902030302020204" pitchFamily="66" charset="0"/>
              </a:rPr>
              <a:t> azaldığı ve KKY de duyulabilir</a:t>
            </a: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0" indent="0" algn="l">
              <a:lnSpc>
                <a:spcPct val="160000"/>
              </a:lnSpc>
              <a:buClr>
                <a:srgbClr val="FF0000"/>
              </a:buClr>
              <a:buNone/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E033221B-A159-2C42-BFA5-4F2A8640C4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528813" y="3883564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D0124194-1B3C-654D-A185-7A1631E80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4350" y="3376452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E8C61A89-07D3-4046-BE71-842583C79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1700" y="3376452"/>
            <a:ext cx="144463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5E7B39AB-7F27-4941-B12D-C6FBAF8A6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41925" y="3376452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8E5049DD-6525-D24F-8144-6D09E9211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3138" y="3520914"/>
            <a:ext cx="144462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3" name="Text Box 15">
            <a:extLst>
              <a:ext uri="{FF2B5EF4-FFF2-40B4-BE49-F238E27FC236}">
                <a16:creationId xmlns:a16="http://schemas.microsoft.com/office/drawing/2014/main" id="{0F1792ED-378B-8745-A7E4-4CC101AF6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1475" y="2938302"/>
            <a:ext cx="387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S1                     S2                        S1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B1D33164-9AD8-5340-A0C1-3CD3D18F1B8C}"/>
              </a:ext>
            </a:extLst>
          </p:cNvPr>
          <p:cNvSpPr/>
          <p:nvPr/>
        </p:nvSpPr>
        <p:spPr>
          <a:xfrm>
            <a:off x="10364738" y="3698897"/>
            <a:ext cx="144463" cy="3693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D9B3E159-5DF3-974B-8BA6-31E4B7C2CE60}"/>
              </a:ext>
            </a:extLst>
          </p:cNvPr>
          <p:cNvSpPr txBox="1"/>
          <p:nvPr/>
        </p:nvSpPr>
        <p:spPr>
          <a:xfrm>
            <a:off x="10250776" y="2938302"/>
            <a:ext cx="516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S4</a:t>
            </a:r>
          </a:p>
        </p:txBody>
      </p:sp>
    </p:spTree>
    <p:extLst>
      <p:ext uri="{BB962C8B-B14F-4D97-AF65-F5344CB8AC3E}">
        <p14:creationId xmlns:p14="http://schemas.microsoft.com/office/powerpoint/2010/main" val="778979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23" grpId="0"/>
      <p:bldP spid="4" grpId="0" animBg="1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0876" y="327989"/>
            <a:ext cx="10058400" cy="900862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tr-TR" sz="4400" b="1" dirty="0">
                <a:solidFill>
                  <a:srgbClr val="FF0000"/>
                </a:solidFill>
                <a:latin typeface="Comic Sans MS"/>
                <a:cs typeface="Comic Sans MS"/>
              </a:rPr>
              <a:t>Ek sesler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580827"/>
            <a:ext cx="10058399" cy="4726983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dirty="0" err="1">
                <a:latin typeface="Comic Sans MS" panose="030F0902030302020204" pitchFamily="66" charset="0"/>
              </a:rPr>
              <a:t>Ejeksiyon</a:t>
            </a:r>
            <a:r>
              <a:rPr lang="tr-TR" altLang="tr-TR" dirty="0">
                <a:latin typeface="Comic Sans MS" panose="030F0902030302020204" pitchFamily="66" charset="0"/>
              </a:rPr>
              <a:t> kliği: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dirty="0" err="1">
                <a:latin typeface="Comic Sans MS" panose="030F0902030302020204" pitchFamily="66" charset="0"/>
              </a:rPr>
              <a:t>Semilüner</a:t>
            </a:r>
            <a:r>
              <a:rPr lang="tr-TR" altLang="tr-TR" dirty="0">
                <a:latin typeface="Comic Sans MS" panose="030F0902030302020204" pitchFamily="66" charset="0"/>
              </a:rPr>
              <a:t> kapakların kalın ve </a:t>
            </a:r>
            <a:r>
              <a:rPr lang="tr-TR" altLang="tr-TR" dirty="0" err="1">
                <a:latin typeface="Comic Sans MS" panose="030F0902030302020204" pitchFamily="66" charset="0"/>
              </a:rPr>
              <a:t>fibrotik</a:t>
            </a:r>
            <a:r>
              <a:rPr lang="tr-TR" altLang="tr-TR" dirty="0">
                <a:latin typeface="Comic Sans MS" panose="030F0902030302020204" pitchFamily="66" charset="0"/>
              </a:rPr>
              <a:t> olduğu durumlarda (AS, PS) açılırken çıkardığı metalik bir sestir.</a:t>
            </a: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dirty="0">
                <a:latin typeface="Comic Sans MS" panose="030F0902030302020204" pitchFamily="66" charset="0"/>
              </a:rPr>
              <a:t> 1. sesten hemen sonra duyulur ve  en iyi </a:t>
            </a:r>
            <a:r>
              <a:rPr lang="tr-TR" altLang="tr-TR" dirty="0" err="1">
                <a:latin typeface="Comic Sans MS" panose="030F0902030302020204" pitchFamily="66" charset="0"/>
              </a:rPr>
              <a:t>sternum</a:t>
            </a:r>
            <a:r>
              <a:rPr lang="tr-TR" altLang="tr-TR" dirty="0">
                <a:latin typeface="Comic Sans MS" panose="030F0902030302020204" pitchFamily="66" charset="0"/>
              </a:rPr>
              <a:t> solu boyunca ve </a:t>
            </a:r>
            <a:r>
              <a:rPr lang="tr-TR" altLang="tr-TR" dirty="0" err="1">
                <a:latin typeface="Comic Sans MS" panose="030F0902030302020204" pitchFamily="66" charset="0"/>
              </a:rPr>
              <a:t>apekste</a:t>
            </a:r>
            <a:r>
              <a:rPr lang="tr-TR" altLang="tr-TR" dirty="0">
                <a:latin typeface="Comic Sans MS" panose="030F0902030302020204" pitchFamily="66" charset="0"/>
              </a:rPr>
              <a:t> duyulur.</a:t>
            </a: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dirty="0">
                <a:latin typeface="Comic Sans MS" panose="030F0902030302020204" pitchFamily="66" charset="0"/>
              </a:rPr>
              <a:t>Genellikle 1. ses çiftleşmesi ile karışır (1. ses çiftleşmesinde M1 ve T1 aynı niteliktedir. </a:t>
            </a:r>
            <a:r>
              <a:rPr lang="tr-TR" altLang="tr-TR" dirty="0" err="1">
                <a:latin typeface="Comic Sans MS" panose="030F0902030302020204" pitchFamily="66" charset="0"/>
              </a:rPr>
              <a:t>Ejeksiyon</a:t>
            </a:r>
            <a:r>
              <a:rPr lang="tr-TR" altLang="tr-TR" dirty="0">
                <a:latin typeface="Comic Sans MS" panose="030F0902030302020204" pitchFamily="66" charset="0"/>
              </a:rPr>
              <a:t> kliğinde ise S1 den kalite olarak metalik olmasıyla çok farklıdır ve genellikle kliğin ardından </a:t>
            </a:r>
            <a:r>
              <a:rPr lang="tr-TR" altLang="tr-TR" dirty="0" err="1">
                <a:latin typeface="Comic Sans MS" panose="030F0902030302020204" pitchFamily="66" charset="0"/>
              </a:rPr>
              <a:t>sistolik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ejeksiyon</a:t>
            </a:r>
            <a:r>
              <a:rPr lang="tr-TR" altLang="tr-TR" dirty="0">
                <a:latin typeface="Comic Sans MS" panose="030F0902030302020204" pitchFamily="66" charset="0"/>
              </a:rPr>
              <a:t> üfürümü takip eder. Ayrıca  1. ses çiftleşmesi </a:t>
            </a:r>
            <a:r>
              <a:rPr lang="tr-TR" altLang="tr-TR" dirty="0" err="1">
                <a:latin typeface="Comic Sans MS" panose="030F0902030302020204" pitchFamily="66" charset="0"/>
              </a:rPr>
              <a:t>apekste</a:t>
            </a:r>
            <a:r>
              <a:rPr lang="tr-TR" altLang="tr-TR" dirty="0">
                <a:latin typeface="Comic Sans MS" panose="030F0902030302020204" pitchFamily="66" charset="0"/>
              </a:rPr>
              <a:t> daha iyi duyulur.)  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>
              <a:lnSpc>
                <a:spcPct val="160000"/>
              </a:lnSpc>
              <a:buClr>
                <a:srgbClr val="FF0000"/>
              </a:buClr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615445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0876" y="327989"/>
            <a:ext cx="10058400" cy="900862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tr-TR" sz="4400" b="1" dirty="0">
                <a:solidFill>
                  <a:srgbClr val="FF0000"/>
                </a:solidFill>
                <a:latin typeface="Comic Sans MS"/>
                <a:cs typeface="Comic Sans MS"/>
              </a:rPr>
              <a:t>Ek sesler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878" y="1683725"/>
            <a:ext cx="10843814" cy="4670580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dirty="0" err="1">
                <a:latin typeface="Comic Sans MS" panose="030F0902030302020204" pitchFamily="66" charset="0"/>
              </a:rPr>
              <a:t>Opening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snap</a:t>
            </a:r>
            <a:r>
              <a:rPr lang="tr-TR" altLang="tr-TR" dirty="0">
                <a:latin typeface="Comic Sans MS" panose="030F0902030302020204" pitchFamily="66" charset="0"/>
              </a:rPr>
              <a:t>: 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dirty="0">
                <a:latin typeface="Comic Sans MS" panose="030F0902030302020204" pitchFamily="66" charset="0"/>
              </a:rPr>
              <a:t>Mitral kapak darlığında (MD) kalın ve </a:t>
            </a:r>
            <a:r>
              <a:rPr lang="tr-TR" altLang="tr-TR" dirty="0" err="1">
                <a:latin typeface="Comic Sans MS" panose="030F0902030302020204" pitchFamily="66" charset="0"/>
              </a:rPr>
              <a:t>fibrotik</a:t>
            </a:r>
            <a:r>
              <a:rPr lang="tr-TR" altLang="tr-TR" dirty="0">
                <a:latin typeface="Comic Sans MS" panose="030F0902030302020204" pitchFamily="66" charset="0"/>
              </a:rPr>
              <a:t> kapağın açılırken çıkardığı bir sestir. </a:t>
            </a: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dirty="0">
                <a:latin typeface="Comic Sans MS" panose="030F0902030302020204" pitchFamily="66" charset="0"/>
              </a:rPr>
              <a:t>En iyi </a:t>
            </a:r>
            <a:r>
              <a:rPr lang="tr-TR" altLang="tr-TR" dirty="0" err="1">
                <a:latin typeface="Comic Sans MS" panose="030F0902030302020204" pitchFamily="66" charset="0"/>
              </a:rPr>
              <a:t>sternumun</a:t>
            </a:r>
            <a:r>
              <a:rPr lang="tr-TR" altLang="tr-TR" dirty="0">
                <a:latin typeface="Comic Sans MS" panose="030F0902030302020204" pitchFamily="66" charset="0"/>
              </a:rPr>
              <a:t> sol alt kenarı ve </a:t>
            </a:r>
            <a:r>
              <a:rPr lang="tr-TR" altLang="tr-TR" dirty="0" err="1">
                <a:latin typeface="Comic Sans MS" panose="030F0902030302020204" pitchFamily="66" charset="0"/>
              </a:rPr>
              <a:t>apekste</a:t>
            </a:r>
            <a:r>
              <a:rPr lang="tr-TR" altLang="tr-TR" dirty="0">
                <a:latin typeface="Comic Sans MS" panose="030F0902030302020204" pitchFamily="66" charset="0"/>
              </a:rPr>
              <a:t> duyulur.</a:t>
            </a: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dirty="0">
                <a:latin typeface="Comic Sans MS" panose="030F0902030302020204" pitchFamily="66" charset="0"/>
              </a:rPr>
              <a:t> Diyastolün başlarında  duyulur ve henüz mitral kapağın hareketli olduğunu gösterir. </a:t>
            </a: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dirty="0">
                <a:latin typeface="Comic Sans MS" panose="030F0902030302020204" pitchFamily="66" charset="0"/>
              </a:rPr>
              <a:t>MD arttıkça </a:t>
            </a:r>
            <a:r>
              <a:rPr lang="tr-TR" altLang="tr-TR" dirty="0" err="1">
                <a:latin typeface="Comic Sans MS" panose="030F0902030302020204" pitchFamily="66" charset="0"/>
              </a:rPr>
              <a:t>opening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snapi</a:t>
            </a:r>
            <a:r>
              <a:rPr lang="tr-TR" altLang="tr-TR" dirty="0">
                <a:latin typeface="Comic Sans MS" panose="030F0902030302020204" pitchFamily="66" charset="0"/>
              </a:rPr>
              <a:t> takiben </a:t>
            </a:r>
            <a:r>
              <a:rPr lang="tr-TR" altLang="tr-TR" dirty="0" err="1">
                <a:latin typeface="Comic Sans MS" panose="030F0902030302020204" pitchFamily="66" charset="0"/>
              </a:rPr>
              <a:t>diyastolik</a:t>
            </a:r>
            <a:r>
              <a:rPr lang="tr-TR" altLang="tr-TR" dirty="0">
                <a:latin typeface="Comic Sans MS" panose="030F0902030302020204" pitchFamily="66" charset="0"/>
              </a:rPr>
              <a:t> rulman da  duyulmaya başlanır. 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>
              <a:lnSpc>
                <a:spcPct val="160000"/>
              </a:lnSpc>
              <a:buClr>
                <a:srgbClr val="FF0000"/>
              </a:buClr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569912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0876" y="327989"/>
            <a:ext cx="10058400" cy="900862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tr-TR" sz="4400" b="1" dirty="0">
                <a:solidFill>
                  <a:srgbClr val="FF0000"/>
                </a:solidFill>
                <a:latin typeface="Comic Sans MS"/>
                <a:cs typeface="Comic Sans MS"/>
              </a:rPr>
              <a:t>Ek sesler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878" y="1683725"/>
            <a:ext cx="10843814" cy="4670580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dirty="0">
                <a:latin typeface="Comic Sans MS" panose="030F0902030302020204" pitchFamily="66" charset="0"/>
              </a:rPr>
              <a:t>Mitral klik: 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dirty="0">
                <a:latin typeface="Comic Sans MS" panose="030F0902030302020204" pitchFamily="66" charset="0"/>
              </a:rPr>
              <a:t>Sistol ortasında ve geç sistolde duyulur. </a:t>
            </a: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dirty="0">
              <a:latin typeface="Comic Sans MS" panose="030F0902030302020204" pitchFamily="66" charset="0"/>
            </a:endParaRP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dirty="0">
                <a:latin typeface="Comic Sans MS" panose="030F0902030302020204" pitchFamily="66" charset="0"/>
              </a:rPr>
              <a:t>Mitral </a:t>
            </a:r>
            <a:r>
              <a:rPr lang="tr-TR" altLang="tr-TR" dirty="0" err="1">
                <a:latin typeface="Comic Sans MS" panose="030F0902030302020204" pitchFamily="66" charset="0"/>
              </a:rPr>
              <a:t>valv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prolapsusunda</a:t>
            </a:r>
            <a:r>
              <a:rPr lang="tr-TR" altLang="tr-TR" dirty="0">
                <a:latin typeface="Comic Sans MS" panose="030F0902030302020204" pitchFamily="66" charset="0"/>
              </a:rPr>
              <a:t> (mitral kapağın sistol ortasında kırılarak  </a:t>
            </a:r>
            <a:r>
              <a:rPr lang="tr-TR" altLang="tr-TR" dirty="0" err="1">
                <a:latin typeface="Comic Sans MS" panose="030F0902030302020204" pitchFamily="66" charset="0"/>
              </a:rPr>
              <a:t>atriyuma</a:t>
            </a:r>
            <a:r>
              <a:rPr lang="tr-TR" altLang="tr-TR" dirty="0">
                <a:latin typeface="Comic Sans MS" panose="030F0902030302020204" pitchFamily="66" charset="0"/>
              </a:rPr>
              <a:t> doğru çökmesi sonucu)  duyulan bir kliktir. Genellikle geç </a:t>
            </a:r>
            <a:r>
              <a:rPr lang="tr-TR" altLang="tr-TR" dirty="0" err="1">
                <a:latin typeface="Comic Sans MS" panose="030F0902030302020204" pitchFamily="66" charset="0"/>
              </a:rPr>
              <a:t>sistolik</a:t>
            </a:r>
            <a:r>
              <a:rPr lang="tr-TR" altLang="tr-TR" dirty="0">
                <a:latin typeface="Comic Sans MS" panose="030F0902030302020204" pitchFamily="66" charset="0"/>
              </a:rPr>
              <a:t> üfürümle birliktedir.</a:t>
            </a:r>
          </a:p>
          <a:p>
            <a:pPr marL="742950" lvl="1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dirty="0">
              <a:latin typeface="Comic Sans MS" panose="030F0902030302020204" pitchFamily="66" charset="0"/>
            </a:endParaRPr>
          </a:p>
          <a:p>
            <a:pPr lvl="1" algn="l">
              <a:lnSpc>
                <a:spcPct val="160000"/>
              </a:lnSpc>
              <a:spcBef>
                <a:spcPts val="0"/>
              </a:spcBef>
            </a:pP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19612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>
            <a:extLst>
              <a:ext uri="{FF2B5EF4-FFF2-40B4-BE49-F238E27FC236}">
                <a16:creationId xmlns:a16="http://schemas.microsoft.com/office/drawing/2014/main" id="{1D9788BB-4E40-4943-9BF2-1EBECB9330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tr-TR" dirty="0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692C7DC7-D6FB-EF4B-A4EA-BC27AAA4B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7713" y="2565401"/>
            <a:ext cx="215900" cy="18716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3DC49D71-3809-C24B-A058-3D19BD142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438" y="2565401"/>
            <a:ext cx="215900" cy="18716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B6D34BE7-DB49-2D48-A4F1-D9553E021D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750" y="2565401"/>
            <a:ext cx="215900" cy="18716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463" name="Line 7">
            <a:extLst>
              <a:ext uri="{FF2B5EF4-FFF2-40B4-BE49-F238E27FC236}">
                <a16:creationId xmlns:a16="http://schemas.microsoft.com/office/drawing/2014/main" id="{F6E1AD28-0E5E-E743-A4BD-61CE614C24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3614" y="3429000"/>
            <a:ext cx="2663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9464" name="Line 8">
            <a:extLst>
              <a:ext uri="{FF2B5EF4-FFF2-40B4-BE49-F238E27FC236}">
                <a16:creationId xmlns:a16="http://schemas.microsoft.com/office/drawing/2014/main" id="{A3C8538E-9F15-EC45-8248-891CDBFBF2B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4926" y="3429000"/>
            <a:ext cx="2663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9465" name="Rectangle 10">
            <a:extLst>
              <a:ext uri="{FF2B5EF4-FFF2-40B4-BE49-F238E27FC236}">
                <a16:creationId xmlns:a16="http://schemas.microsoft.com/office/drawing/2014/main" id="{D8AEB8D0-C7E5-ED43-894A-9F7B24669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3976" y="2349501"/>
            <a:ext cx="144463" cy="2232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466" name="Rectangle 11">
            <a:extLst>
              <a:ext uri="{FF2B5EF4-FFF2-40B4-BE49-F238E27FC236}">
                <a16:creationId xmlns:a16="http://schemas.microsoft.com/office/drawing/2014/main" id="{AB49D697-05F6-4F4F-8E1E-ED233F0A3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2708275"/>
            <a:ext cx="144462" cy="16573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467" name="Rectangle 12">
            <a:extLst>
              <a:ext uri="{FF2B5EF4-FFF2-40B4-BE49-F238E27FC236}">
                <a16:creationId xmlns:a16="http://schemas.microsoft.com/office/drawing/2014/main" id="{DB534F14-E052-6944-8D3E-15070866E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6725" y="3068639"/>
            <a:ext cx="215900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468" name="Text Box 13">
            <a:extLst>
              <a:ext uri="{FF2B5EF4-FFF2-40B4-BE49-F238E27FC236}">
                <a16:creationId xmlns:a16="http://schemas.microsoft.com/office/drawing/2014/main" id="{FFF4A7C4-5144-8D41-ACE9-B460E2966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075" y="1936751"/>
            <a:ext cx="6102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b="1"/>
              <a:t>S1                                        S2                                        S1</a:t>
            </a:r>
          </a:p>
        </p:txBody>
      </p:sp>
      <p:sp>
        <p:nvSpPr>
          <p:cNvPr id="19469" name="Text Box 15">
            <a:extLst>
              <a:ext uri="{FF2B5EF4-FFF2-40B4-BE49-F238E27FC236}">
                <a16:creationId xmlns:a16="http://schemas.microsoft.com/office/drawing/2014/main" id="{9A694398-3916-D34B-A351-B41148927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7728" y="4673601"/>
            <a:ext cx="359762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b="1" dirty="0"/>
              <a:t>EK       MK                              OS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63077B29-99D1-EC4E-B318-3E6E32C48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5358"/>
            <a:ext cx="10515600" cy="1325563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tr-TR" sz="4400" b="1" dirty="0">
                <a:solidFill>
                  <a:srgbClr val="FF0000"/>
                </a:solidFill>
                <a:latin typeface="Comic Sans MS"/>
                <a:cs typeface="Comic Sans MS"/>
              </a:rPr>
              <a:t>Ek sesler</a:t>
            </a:r>
          </a:p>
        </p:txBody>
      </p:sp>
    </p:spTree>
    <p:extLst>
      <p:ext uri="{BB962C8B-B14F-4D97-AF65-F5344CB8AC3E}">
        <p14:creationId xmlns:p14="http://schemas.microsoft.com/office/powerpoint/2010/main" val="2921724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0877" y="575962"/>
            <a:ext cx="10058400" cy="900862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tr-TR" sz="4400" b="1" dirty="0">
                <a:solidFill>
                  <a:srgbClr val="FF0000"/>
                </a:solidFill>
                <a:latin typeface="Comic Sans MS"/>
                <a:cs typeface="Comic Sans MS"/>
              </a:rPr>
              <a:t>Öykü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877" y="1704507"/>
            <a:ext cx="10058399" cy="5676423"/>
          </a:xfrm>
        </p:spPr>
        <p:txBody>
          <a:bodyPr>
            <a:normAutofit fontScale="55000" lnSpcReduction="20000"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300" dirty="0" err="1">
                <a:latin typeface="Comic Sans MS" panose="030F0902030302020204" pitchFamily="66" charset="0"/>
              </a:rPr>
              <a:t>Gestasyonel</a:t>
            </a:r>
            <a:r>
              <a:rPr lang="tr-TR" altLang="tr-TR" sz="2300" dirty="0">
                <a:latin typeface="Comic Sans MS" panose="030F0902030302020204" pitchFamily="66" charset="0"/>
              </a:rPr>
              <a:t> ve </a:t>
            </a:r>
            <a:r>
              <a:rPr lang="tr-TR" altLang="tr-TR" sz="2300" dirty="0" err="1">
                <a:latin typeface="Comic Sans MS" panose="030F0902030302020204" pitchFamily="66" charset="0"/>
              </a:rPr>
              <a:t>natal</a:t>
            </a:r>
            <a:r>
              <a:rPr lang="tr-TR" altLang="tr-TR" sz="2300" dirty="0">
                <a:latin typeface="Comic Sans MS" panose="030F0902030302020204" pitchFamily="66" charset="0"/>
              </a:rPr>
              <a:t> öykü</a:t>
            </a:r>
          </a:p>
          <a:p>
            <a:pPr lvl="2" algn="l">
              <a:lnSpc>
                <a:spcPct val="80000"/>
              </a:lnSpc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Enfeksiyonlar, ilaç alımı, alkol-sigara kullanımı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Annede diyabet, SLE, Doğum kalp hastalığı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300" dirty="0" err="1">
                <a:latin typeface="Comic Sans MS" panose="030F0902030302020204" pitchFamily="66" charset="0"/>
              </a:rPr>
              <a:t>Postnatal</a:t>
            </a:r>
            <a:r>
              <a:rPr lang="tr-TR" altLang="tr-TR" sz="2300" dirty="0">
                <a:latin typeface="Comic Sans MS" panose="030F0902030302020204" pitchFamily="66" charset="0"/>
              </a:rPr>
              <a:t> öykü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Kilo alımı, gelişme ve beslenme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Siyanoz</a:t>
            </a:r>
            <a:r>
              <a:rPr lang="tr-TR" altLang="tr-TR" sz="2300" dirty="0">
                <a:latin typeface="Comic Sans MS" panose="030F0902030302020204" pitchFamily="66" charset="0"/>
              </a:rPr>
              <a:t>, </a:t>
            </a:r>
            <a:r>
              <a:rPr lang="tr-TR" altLang="tr-TR" sz="2300" dirty="0" err="1">
                <a:latin typeface="Comic Sans MS" panose="030F0902030302020204" pitchFamily="66" charset="0"/>
              </a:rPr>
              <a:t>siyanotik</a:t>
            </a:r>
            <a:r>
              <a:rPr lang="tr-TR" altLang="tr-TR" sz="2300" dirty="0"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latin typeface="Comic Sans MS" panose="030F0902030302020204" pitchFamily="66" charset="0"/>
              </a:rPr>
              <a:t>spel</a:t>
            </a:r>
            <a:r>
              <a:rPr lang="tr-TR" altLang="tr-TR" sz="2300" dirty="0">
                <a:latin typeface="Comic Sans MS" panose="030F0902030302020204" pitchFamily="66" charset="0"/>
              </a:rPr>
              <a:t> ve çömelme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Takipne</a:t>
            </a:r>
            <a:r>
              <a:rPr lang="tr-TR" altLang="tr-TR" sz="2300" dirty="0">
                <a:latin typeface="Comic Sans MS" panose="030F0902030302020204" pitchFamily="66" charset="0"/>
              </a:rPr>
              <a:t>, </a:t>
            </a:r>
            <a:r>
              <a:rPr lang="tr-TR" altLang="tr-TR" sz="2300" dirty="0" err="1">
                <a:latin typeface="Comic Sans MS" panose="030F0902030302020204" pitchFamily="66" charset="0"/>
              </a:rPr>
              <a:t>dispne</a:t>
            </a:r>
            <a:r>
              <a:rPr lang="tr-TR" altLang="tr-TR" sz="2300" dirty="0">
                <a:latin typeface="Comic Sans MS" panose="030F0902030302020204" pitchFamily="66" charset="0"/>
              </a:rPr>
              <a:t>, göz kapaklarında şişme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Sık solunum yolu enfeksiyonları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Egzersiz </a:t>
            </a:r>
            <a:r>
              <a:rPr lang="tr-TR" altLang="tr-TR" sz="2300" dirty="0" err="1">
                <a:latin typeface="Comic Sans MS" panose="030F0902030302020204" pitchFamily="66" charset="0"/>
              </a:rPr>
              <a:t>intoleransı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Göğüs ağrısı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Senkop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Çarpıntı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Eklem belirtileri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Nörolojik belirtiler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300" dirty="0">
                <a:latin typeface="Comic Sans MS" panose="030F0902030302020204" pitchFamily="66" charset="0"/>
              </a:rPr>
              <a:t>Aile öyküsü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Kalıtsal hastalıklar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Doğuştan kalp hastalıkları</a:t>
            </a:r>
          </a:p>
          <a:p>
            <a:pPr marL="1200150" lvl="2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Ani ölüm</a:t>
            </a: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>
              <a:lnSpc>
                <a:spcPct val="160000"/>
              </a:lnSpc>
              <a:buClr>
                <a:srgbClr val="FF0000"/>
              </a:buClr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528973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0876" y="327989"/>
            <a:ext cx="10058400" cy="900862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tr-TR" sz="4400" b="1" dirty="0">
                <a:solidFill>
                  <a:srgbClr val="FF0000"/>
                </a:solidFill>
                <a:latin typeface="Comic Sans MS"/>
                <a:cs typeface="Comic Sans MS"/>
              </a:rPr>
              <a:t>Üfürüm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878" y="1683725"/>
            <a:ext cx="10843814" cy="4670580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dirty="0">
                <a:latin typeface="Comic Sans MS" panose="030F0902030302020204" pitchFamily="66" charset="0"/>
              </a:rPr>
              <a:t>Zamanı (</a:t>
            </a:r>
            <a:r>
              <a:rPr lang="tr-TR" altLang="tr-TR" dirty="0" err="1">
                <a:latin typeface="Comic Sans MS" panose="030F0902030302020204" pitchFamily="66" charset="0"/>
              </a:rPr>
              <a:t>sistolik</a:t>
            </a:r>
            <a:r>
              <a:rPr lang="tr-TR" altLang="tr-TR" dirty="0">
                <a:latin typeface="Comic Sans MS" panose="030F0902030302020204" pitchFamily="66" charset="0"/>
              </a:rPr>
              <a:t>, </a:t>
            </a:r>
            <a:r>
              <a:rPr lang="tr-TR" altLang="tr-TR" dirty="0" err="1">
                <a:latin typeface="Comic Sans MS" panose="030F0902030302020204" pitchFamily="66" charset="0"/>
              </a:rPr>
              <a:t>diyastolik</a:t>
            </a:r>
            <a:r>
              <a:rPr lang="tr-TR" altLang="tr-TR" dirty="0">
                <a:latin typeface="Comic Sans MS" panose="030F0902030302020204" pitchFamily="66" charset="0"/>
              </a:rPr>
              <a:t>, </a:t>
            </a:r>
            <a:r>
              <a:rPr lang="tr-TR" altLang="tr-TR" dirty="0" err="1">
                <a:latin typeface="Comic Sans MS" panose="030F0902030302020204" pitchFamily="66" charset="0"/>
              </a:rPr>
              <a:t>sistolodiyastolik</a:t>
            </a:r>
            <a:r>
              <a:rPr lang="tr-TR" altLang="tr-TR" dirty="0">
                <a:latin typeface="Comic Sans MS" panose="030F0902030302020204" pitchFamily="66" charset="0"/>
              </a:rPr>
              <a:t> </a:t>
            </a:r>
            <a:r>
              <a:rPr lang="tr-TR" altLang="tr-TR" dirty="0" err="1">
                <a:latin typeface="Comic Sans MS" panose="030F0902030302020204" pitchFamily="66" charset="0"/>
              </a:rPr>
              <a:t>vb</a:t>
            </a:r>
            <a:r>
              <a:rPr lang="tr-TR" altLang="tr-TR" dirty="0">
                <a:latin typeface="Comic Sans MS" panose="030F0902030302020204" pitchFamily="66" charset="0"/>
              </a:rPr>
              <a:t>)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dirty="0">
                <a:latin typeface="Comic Sans MS" panose="030F0902030302020204" pitchFamily="66" charset="0"/>
              </a:rPr>
              <a:t>Niteliği (haşin, </a:t>
            </a:r>
            <a:r>
              <a:rPr lang="tr-TR" altLang="tr-TR" dirty="0" err="1">
                <a:latin typeface="Comic Sans MS" panose="030F0902030302020204" pitchFamily="66" charset="0"/>
              </a:rPr>
              <a:t>ejeksiyon</a:t>
            </a:r>
            <a:r>
              <a:rPr lang="tr-TR" altLang="tr-TR" dirty="0">
                <a:latin typeface="Comic Sans MS" panose="030F0902030302020204" pitchFamily="66" charset="0"/>
              </a:rPr>
              <a:t>, yumuşak, kreşendo, </a:t>
            </a:r>
            <a:r>
              <a:rPr lang="tr-TR" altLang="tr-TR" dirty="0" err="1">
                <a:latin typeface="Comic Sans MS" panose="030F0902030302020204" pitchFamily="66" charset="0"/>
              </a:rPr>
              <a:t>dekreşendo</a:t>
            </a:r>
            <a:r>
              <a:rPr lang="tr-TR" altLang="tr-TR" dirty="0">
                <a:latin typeface="Comic Sans MS" panose="030F0902030302020204" pitchFamily="66" charset="0"/>
              </a:rPr>
              <a:t>), 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dirty="0">
                <a:latin typeface="Comic Sans MS" panose="030F0902030302020204" pitchFamily="66" charset="0"/>
              </a:rPr>
              <a:t>Şiddeti (1/6 ile 6/6 arası), 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dirty="0">
                <a:latin typeface="Comic Sans MS" panose="030F0902030302020204" pitchFamily="66" charset="0"/>
              </a:rPr>
              <a:t>Yeri (</a:t>
            </a:r>
            <a:r>
              <a:rPr lang="tr-TR" altLang="tr-TR" dirty="0" err="1">
                <a:latin typeface="Comic Sans MS" panose="030F0902030302020204" pitchFamily="66" charset="0"/>
              </a:rPr>
              <a:t>apikal</a:t>
            </a:r>
            <a:r>
              <a:rPr lang="tr-TR" altLang="tr-TR" dirty="0">
                <a:latin typeface="Comic Sans MS" panose="030F0902030302020204" pitchFamily="66" charset="0"/>
              </a:rPr>
              <a:t>, aort odağı </a:t>
            </a:r>
            <a:r>
              <a:rPr lang="tr-TR" altLang="tr-TR" dirty="0" err="1">
                <a:latin typeface="Comic Sans MS" panose="030F0902030302020204" pitchFamily="66" charset="0"/>
              </a:rPr>
              <a:t>vb</a:t>
            </a:r>
            <a:r>
              <a:rPr lang="tr-TR" altLang="tr-TR" dirty="0">
                <a:latin typeface="Comic Sans MS" panose="030F0902030302020204" pitchFamily="66" charset="0"/>
              </a:rPr>
              <a:t>), 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dirty="0">
                <a:latin typeface="Comic Sans MS" panose="030F0902030302020204" pitchFamily="66" charset="0"/>
              </a:rPr>
              <a:t>Yayılma yönü,  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dirty="0">
                <a:latin typeface="Comic Sans MS" panose="030F0902030302020204" pitchFamily="66" charset="0"/>
              </a:rPr>
              <a:t>Solunum, efor ve </a:t>
            </a:r>
            <a:r>
              <a:rPr lang="tr-TR" altLang="tr-TR" dirty="0" err="1">
                <a:latin typeface="Comic Sans MS" panose="030F0902030302020204" pitchFamily="66" charset="0"/>
              </a:rPr>
              <a:t>postürle</a:t>
            </a:r>
            <a:r>
              <a:rPr lang="tr-TR" altLang="tr-TR" dirty="0">
                <a:latin typeface="Comic Sans MS" panose="030F0902030302020204" pitchFamily="66" charset="0"/>
              </a:rPr>
              <a:t> değişip değişmediği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dirty="0">
              <a:latin typeface="Comic Sans MS" panose="030F0902030302020204" pitchFamily="66" charset="0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714491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tr-TR" sz="4400" b="1" dirty="0" err="1">
                <a:solidFill>
                  <a:srgbClr val="FF0000"/>
                </a:solidFill>
                <a:latin typeface="Comic Sans MS"/>
                <a:cs typeface="Comic Sans MS"/>
              </a:rPr>
              <a:t>Sistolik</a:t>
            </a:r>
            <a:r>
              <a:rPr lang="tr-TR" sz="4400" b="1" dirty="0">
                <a:solidFill>
                  <a:srgbClr val="FF0000"/>
                </a:solidFill>
                <a:latin typeface="Comic Sans MS"/>
                <a:cs typeface="Comic Sans MS"/>
              </a:rPr>
              <a:t> üfürüm tipleri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199" y="2076773"/>
            <a:ext cx="6335714" cy="4525506"/>
          </a:xfrm>
        </p:spPr>
        <p:txBody>
          <a:bodyPr>
            <a:no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Sistolik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</a:t>
            </a: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ejeksiyon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üfürümü</a:t>
            </a:r>
          </a:p>
          <a:p>
            <a:pPr lvl="1">
              <a:lnSpc>
                <a:spcPct val="80000"/>
              </a:lnSpc>
            </a:pPr>
            <a:endParaRPr lang="tr-TR" altLang="tr-TR" sz="2000" b="1" dirty="0">
              <a:solidFill>
                <a:srgbClr val="FF0000"/>
              </a:solidFill>
              <a:latin typeface="Comic Sans MS" panose="030F0902030302020204" pitchFamily="66" charset="0"/>
            </a:endParaRP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Semilunar</a:t>
            </a:r>
            <a:r>
              <a:rPr lang="tr-TR" altLang="tr-TR" sz="2000" dirty="0">
                <a:latin typeface="Comic Sans MS" panose="030F0902030302020204" pitchFamily="66" charset="0"/>
              </a:rPr>
              <a:t> kapak darlıkları (AD, PD)</a:t>
            </a: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Semilunar</a:t>
            </a:r>
            <a:r>
              <a:rPr lang="tr-TR" altLang="tr-TR" sz="2000" dirty="0">
                <a:latin typeface="Comic Sans MS" panose="030F0902030302020204" pitchFamily="66" charset="0"/>
              </a:rPr>
              <a:t> kapaklardan geçen kan miktarının  arttığı durumlar (anemi, gebelik, </a:t>
            </a:r>
            <a:r>
              <a:rPr lang="tr-TR" altLang="tr-TR" sz="2000" dirty="0" err="1">
                <a:latin typeface="Comic Sans MS" panose="030F0902030302020204" pitchFamily="66" charset="0"/>
              </a:rPr>
              <a:t>tirotoksikoz</a:t>
            </a:r>
            <a:r>
              <a:rPr lang="tr-TR" altLang="tr-TR" sz="2000" dirty="0">
                <a:latin typeface="Comic Sans MS" panose="030F0902030302020204" pitchFamily="66" charset="0"/>
              </a:rPr>
              <a:t>, ateş)</a:t>
            </a: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>
                <a:latin typeface="Comic Sans MS" panose="030F0902030302020204" pitchFamily="66" charset="0"/>
              </a:rPr>
              <a:t> Masum üfürüm</a:t>
            </a: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endParaRPr lang="tr-TR" altLang="tr-TR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4" name="Line 17">
            <a:extLst>
              <a:ext uri="{FF2B5EF4-FFF2-40B4-BE49-F238E27FC236}">
                <a16:creationId xmlns:a16="http://schemas.microsoft.com/office/drawing/2014/main" id="{51EDD3D7-AC22-F049-B639-ED96813B2586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8" y="3329781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2E2EDD2-B397-7C4C-AD0A-8F65AF85AE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825" y="2826544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9FE2B7C-F436-8848-98D4-D03D9D646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4175" y="2826544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8F64ACEB-DBAE-CD41-8FF8-7FA08D7CA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4400" y="2826544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91ECC6FA-19C6-5749-8190-65542BB0A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5613" y="2971006"/>
            <a:ext cx="144462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9" name="Text Box 15">
            <a:extLst>
              <a:ext uri="{FF2B5EF4-FFF2-40B4-BE49-F238E27FC236}">
                <a16:creationId xmlns:a16="http://schemas.microsoft.com/office/drawing/2014/main" id="{05DD96AE-2DE6-6541-A306-A63B51A00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3950" y="2388394"/>
            <a:ext cx="387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S1                     A2                        S1</a:t>
            </a:r>
          </a:p>
        </p:txBody>
      </p:sp>
      <p:sp>
        <p:nvSpPr>
          <p:cNvPr id="10" name="27 Elmas">
            <a:extLst>
              <a:ext uri="{FF2B5EF4-FFF2-40B4-BE49-F238E27FC236}">
                <a16:creationId xmlns:a16="http://schemas.microsoft.com/office/drawing/2014/main" id="{A25AE59B-5BB3-2249-9DAC-B0810919CBEA}"/>
              </a:ext>
            </a:extLst>
          </p:cNvPr>
          <p:cNvSpPr/>
          <p:nvPr/>
        </p:nvSpPr>
        <p:spPr>
          <a:xfrm>
            <a:off x="8045450" y="3120231"/>
            <a:ext cx="928688" cy="428625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3" name="İçerik Yer Tutucusu 12">
            <a:extLst>
              <a:ext uri="{FF2B5EF4-FFF2-40B4-BE49-F238E27FC236}">
                <a16:creationId xmlns:a16="http://schemas.microsoft.com/office/drawing/2014/main" id="{5FF83277-C307-8841-B1E9-66DC47EE5F9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623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tr-TR" sz="4400" b="1" dirty="0" err="1">
                <a:solidFill>
                  <a:srgbClr val="FF0000"/>
                </a:solidFill>
                <a:latin typeface="Comic Sans MS"/>
                <a:cs typeface="Comic Sans MS"/>
              </a:rPr>
              <a:t>Sistolik</a:t>
            </a:r>
            <a:r>
              <a:rPr lang="tr-TR" sz="4400" b="1" dirty="0">
                <a:solidFill>
                  <a:srgbClr val="FF0000"/>
                </a:solidFill>
                <a:latin typeface="Comic Sans MS"/>
                <a:cs typeface="Comic Sans MS"/>
              </a:rPr>
              <a:t> üfürüm tipleri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199" y="2076773"/>
            <a:ext cx="6335714" cy="4525506"/>
          </a:xfrm>
        </p:spPr>
        <p:txBody>
          <a:bodyPr>
            <a:no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Holosistolik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/ </a:t>
            </a: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pansistolik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üfürüm :</a:t>
            </a: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Ventriküler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septal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defekt</a:t>
            </a:r>
            <a:endParaRPr lang="tr-TR" altLang="tr-TR" sz="2000" dirty="0">
              <a:latin typeface="Comic Sans MS" panose="030F0902030302020204" pitchFamily="66" charset="0"/>
            </a:endParaRP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>
                <a:latin typeface="Comic Sans MS" panose="030F0902030302020204" pitchFamily="66" charset="0"/>
              </a:rPr>
              <a:t>Mitral yetmezlik</a:t>
            </a: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Triküspit</a:t>
            </a:r>
            <a:r>
              <a:rPr lang="tr-TR" altLang="tr-TR" sz="2000" dirty="0">
                <a:latin typeface="Comic Sans MS" panose="030F0902030302020204" pitchFamily="66" charset="0"/>
              </a:rPr>
              <a:t> Yetmezliği</a:t>
            </a:r>
          </a:p>
          <a:p>
            <a:pPr>
              <a:lnSpc>
                <a:spcPct val="16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 Erken </a:t>
            </a: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sistolik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üfürüm (Kısa </a:t>
            </a: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regürjitan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) :</a:t>
            </a: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Ventriküler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septal</a:t>
            </a:r>
            <a:r>
              <a:rPr lang="tr-TR" altLang="tr-TR" sz="2000" dirty="0">
                <a:latin typeface="Comic Sans MS" panose="030F0902030302020204" pitchFamily="66" charset="0"/>
              </a:rPr>
              <a:t> </a:t>
            </a:r>
            <a:r>
              <a:rPr lang="tr-TR" altLang="tr-TR" sz="2000" dirty="0" err="1">
                <a:latin typeface="Comic Sans MS" panose="030F0902030302020204" pitchFamily="66" charset="0"/>
              </a:rPr>
              <a:t>defekt</a:t>
            </a:r>
            <a:endParaRPr lang="tr-TR" altLang="tr-TR" sz="2000" dirty="0">
              <a:latin typeface="Comic Sans MS" panose="030F0902030302020204" pitchFamily="66" charset="0"/>
            </a:endParaRP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>
                <a:latin typeface="Comic Sans MS" panose="030F0902030302020204" pitchFamily="66" charset="0"/>
              </a:rPr>
              <a:t>Mitral yetmezlik</a:t>
            </a: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Triküspit</a:t>
            </a:r>
            <a:r>
              <a:rPr lang="tr-TR" altLang="tr-TR" sz="2000" dirty="0">
                <a:latin typeface="Comic Sans MS" panose="030F0902030302020204" pitchFamily="66" charset="0"/>
              </a:rPr>
              <a:t> Yetmezliği</a:t>
            </a: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12" name="İçerik Yer Tutucusu 11">
            <a:extLst>
              <a:ext uri="{FF2B5EF4-FFF2-40B4-BE49-F238E27FC236}">
                <a16:creationId xmlns:a16="http://schemas.microsoft.com/office/drawing/2014/main" id="{F51DBA3C-015D-7A4D-AEBC-012D32BD63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56374" y="1825625"/>
            <a:ext cx="4397426" cy="4351338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F9E94BD3-810A-3B4D-95B3-3294EB55C9AF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2429" y="3362029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25AC0F25-F114-9345-9094-7EC0A5352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7966" y="2858791"/>
            <a:ext cx="144463" cy="10080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FBD48C0A-5598-3440-B33A-1E5051B88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5316" y="2858791"/>
            <a:ext cx="144463" cy="10080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D4CD92AD-37D5-4E4F-8B67-74F6D6640F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5541" y="2858791"/>
            <a:ext cx="144463" cy="10080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id="{19ADD1F5-361F-1B45-AF90-7985E8908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6754" y="3003254"/>
            <a:ext cx="144462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8" name="18 Dikdörtgen">
            <a:extLst>
              <a:ext uri="{FF2B5EF4-FFF2-40B4-BE49-F238E27FC236}">
                <a16:creationId xmlns:a16="http://schemas.microsoft.com/office/drawing/2014/main" id="{2665C578-CA26-0843-9FA6-A5E425FE1E2C}"/>
              </a:ext>
            </a:extLst>
          </p:cNvPr>
          <p:cNvSpPr/>
          <p:nvPr/>
        </p:nvSpPr>
        <p:spPr>
          <a:xfrm>
            <a:off x="7103066" y="3135016"/>
            <a:ext cx="1500188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9" name="Text Box 15">
            <a:extLst>
              <a:ext uri="{FF2B5EF4-FFF2-40B4-BE49-F238E27FC236}">
                <a16:creationId xmlns:a16="http://schemas.microsoft.com/office/drawing/2014/main" id="{F3419DAB-0B6D-F145-A4F6-81D4D76694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7316" y="2420641"/>
            <a:ext cx="3879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S1                     A2                        S1</a:t>
            </a:r>
          </a:p>
        </p:txBody>
      </p:sp>
      <p:sp>
        <p:nvSpPr>
          <p:cNvPr id="27" name="Line 17">
            <a:extLst>
              <a:ext uri="{FF2B5EF4-FFF2-40B4-BE49-F238E27FC236}">
                <a16:creationId xmlns:a16="http://schemas.microsoft.com/office/drawing/2014/main" id="{5E6FA1D6-EB86-AE46-BBE4-2A9130A9569D}"/>
              </a:ext>
            </a:extLst>
          </p:cNvPr>
          <p:cNvSpPr>
            <a:spLocks noChangeShapeType="1"/>
          </p:cNvSpPr>
          <p:nvPr/>
        </p:nvSpPr>
        <p:spPr bwMode="auto">
          <a:xfrm>
            <a:off x="7132140" y="5626760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8" name="Rectangle 7">
            <a:extLst>
              <a:ext uri="{FF2B5EF4-FFF2-40B4-BE49-F238E27FC236}">
                <a16:creationId xmlns:a16="http://schemas.microsoft.com/office/drawing/2014/main" id="{67EEE50C-F3C1-DD4E-B808-D158A97D0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7677" y="5123522"/>
            <a:ext cx="144463" cy="10080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9" name="Rectangle 8">
            <a:extLst>
              <a:ext uri="{FF2B5EF4-FFF2-40B4-BE49-F238E27FC236}">
                <a16:creationId xmlns:a16="http://schemas.microsoft.com/office/drawing/2014/main" id="{9B4243BE-ECAA-424E-8471-349248D4A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5027" y="5123522"/>
            <a:ext cx="144463" cy="10080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0" name="Rectangle 9">
            <a:extLst>
              <a:ext uri="{FF2B5EF4-FFF2-40B4-BE49-F238E27FC236}">
                <a16:creationId xmlns:a16="http://schemas.microsoft.com/office/drawing/2014/main" id="{3C579923-857B-2943-806F-C82F552D7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5252" y="5123522"/>
            <a:ext cx="144463" cy="10080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1" name="Rectangle 10">
            <a:extLst>
              <a:ext uri="{FF2B5EF4-FFF2-40B4-BE49-F238E27FC236}">
                <a16:creationId xmlns:a16="http://schemas.microsoft.com/office/drawing/2014/main" id="{CB3CFA57-2FEB-6548-9800-FB4CF5E24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6465" y="5267985"/>
            <a:ext cx="144462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2" name="Text Box 15">
            <a:extLst>
              <a:ext uri="{FF2B5EF4-FFF2-40B4-BE49-F238E27FC236}">
                <a16:creationId xmlns:a16="http://schemas.microsoft.com/office/drawing/2014/main" id="{65AAF5CE-932E-2E4B-95C7-0EB7317B6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4802" y="4685372"/>
            <a:ext cx="3879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S1                     A2                        S1</a:t>
            </a:r>
          </a:p>
        </p:txBody>
      </p:sp>
      <p:sp>
        <p:nvSpPr>
          <p:cNvPr id="33" name="13 İkizkenar Üçgen">
            <a:extLst>
              <a:ext uri="{FF2B5EF4-FFF2-40B4-BE49-F238E27FC236}">
                <a16:creationId xmlns:a16="http://schemas.microsoft.com/office/drawing/2014/main" id="{CEED0388-3F11-C340-984E-06EAEA90C197}"/>
              </a:ext>
            </a:extLst>
          </p:cNvPr>
          <p:cNvSpPr/>
          <p:nvPr/>
        </p:nvSpPr>
        <p:spPr>
          <a:xfrm rot="5400000">
            <a:off x="7059114" y="5417210"/>
            <a:ext cx="500063" cy="3571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135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/>
      <p:bldP spid="27" grpId="0" animBg="1"/>
      <p:bldP spid="28" grpId="0" animBg="1"/>
      <p:bldP spid="29" grpId="0" animBg="1"/>
      <p:bldP spid="30" grpId="0" animBg="1"/>
      <p:bldP spid="31" grpId="0" animBg="1"/>
      <p:bldP spid="32" grpId="0"/>
      <p:bldP spid="3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tr-TR" sz="4400" b="1" dirty="0" err="1">
                <a:solidFill>
                  <a:srgbClr val="FF0000"/>
                </a:solidFill>
                <a:latin typeface="Comic Sans MS"/>
                <a:cs typeface="Comic Sans MS"/>
              </a:rPr>
              <a:t>Diyastolik</a:t>
            </a:r>
            <a:r>
              <a:rPr lang="tr-TR" sz="4400" b="1" dirty="0">
                <a:solidFill>
                  <a:srgbClr val="FF0000"/>
                </a:solidFill>
                <a:latin typeface="Comic Sans MS"/>
                <a:cs typeface="Comic Sans MS"/>
              </a:rPr>
              <a:t> üfürüm tipleri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199" y="2076773"/>
            <a:ext cx="6335714" cy="4525506"/>
          </a:xfrm>
        </p:spPr>
        <p:txBody>
          <a:bodyPr>
            <a:no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Erken </a:t>
            </a: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diyastolik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üfürüm :</a:t>
            </a: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>
                <a:latin typeface="Comic Sans MS" panose="030F0902030302020204" pitchFamily="66" charset="0"/>
              </a:rPr>
              <a:t>Aort kapak yetmezliği</a:t>
            </a: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Pulmoner</a:t>
            </a:r>
            <a:r>
              <a:rPr lang="tr-TR" altLang="tr-TR" sz="2000" dirty="0">
                <a:latin typeface="Comic Sans MS" panose="030F0902030302020204" pitchFamily="66" charset="0"/>
              </a:rPr>
              <a:t> kapak yetmezliği</a:t>
            </a: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Middiyastolik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ve geç </a:t>
            </a:r>
            <a:r>
              <a:rPr lang="tr-TR" altLang="tr-TR" sz="2000" b="1" dirty="0" err="1">
                <a:solidFill>
                  <a:srgbClr val="FF0000"/>
                </a:solidFill>
                <a:latin typeface="Comic Sans MS" panose="030F0902030302020204" pitchFamily="66" charset="0"/>
              </a:rPr>
              <a:t>diyastolik</a:t>
            </a:r>
            <a:r>
              <a:rPr lang="tr-TR" altLang="tr-TR" sz="2000" b="1" dirty="0">
                <a:solidFill>
                  <a:srgbClr val="FF0000"/>
                </a:solidFill>
                <a:latin typeface="Comic Sans MS" panose="030F0902030302020204" pitchFamily="66" charset="0"/>
              </a:rPr>
              <a:t> üfürüm :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lvl="1">
              <a:lnSpc>
                <a:spcPct val="80000"/>
              </a:lnSpc>
              <a:buClr>
                <a:schemeClr val="tx1"/>
              </a:buClr>
            </a:pPr>
            <a:r>
              <a:rPr lang="tr-TR" altLang="tr-TR" sz="2000" dirty="0">
                <a:latin typeface="Comic Sans MS" panose="030F0902030302020204" pitchFamily="66" charset="0"/>
              </a:rPr>
              <a:t>Mitral ve </a:t>
            </a:r>
            <a:r>
              <a:rPr lang="tr-TR" altLang="tr-TR" sz="2000" dirty="0" err="1">
                <a:latin typeface="Comic Sans MS" panose="030F0902030302020204" pitchFamily="66" charset="0"/>
              </a:rPr>
              <a:t>triküspit</a:t>
            </a:r>
            <a:r>
              <a:rPr lang="tr-TR" altLang="tr-TR" sz="2000" dirty="0">
                <a:latin typeface="Comic Sans MS" panose="030F0902030302020204" pitchFamily="66" charset="0"/>
              </a:rPr>
              <a:t> kapaktaki anatomik veya göreceli darlığa bağlı duyulur</a:t>
            </a:r>
          </a:p>
          <a:p>
            <a:pPr lvl="1">
              <a:lnSpc>
                <a:spcPct val="80000"/>
              </a:lnSpc>
              <a:buClr>
                <a:schemeClr val="tx1"/>
              </a:buClr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lvl="1">
              <a:lnSpc>
                <a:spcPct val="80000"/>
              </a:lnSpc>
              <a:buClr>
                <a:schemeClr val="tx1"/>
              </a:buClr>
            </a:pPr>
            <a:r>
              <a:rPr lang="tr-TR" altLang="tr-TR" sz="2000" dirty="0">
                <a:latin typeface="Comic Sans MS" panose="030F0902030302020204" pitchFamily="66" charset="0"/>
              </a:rPr>
              <a:t>-MD veya PDA ve VSD ye bağlı göreceli MD</a:t>
            </a:r>
          </a:p>
          <a:p>
            <a:pPr lvl="1">
              <a:lnSpc>
                <a:spcPct val="80000"/>
              </a:lnSpc>
              <a:buClr>
                <a:schemeClr val="tx1"/>
              </a:buClr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lvl="1">
              <a:lnSpc>
                <a:spcPct val="80000"/>
              </a:lnSpc>
              <a:buClr>
                <a:schemeClr val="tx1"/>
              </a:buClr>
            </a:pPr>
            <a:r>
              <a:rPr lang="tr-TR" altLang="tr-TR" sz="2000" dirty="0">
                <a:latin typeface="Comic Sans MS" panose="030F0902030302020204" pitchFamily="66" charset="0"/>
              </a:rPr>
              <a:t>-ASD, PAPVD, TAPVD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12" name="İçerik Yer Tutucusu 11">
            <a:extLst>
              <a:ext uri="{FF2B5EF4-FFF2-40B4-BE49-F238E27FC236}">
                <a16:creationId xmlns:a16="http://schemas.microsoft.com/office/drawing/2014/main" id="{F51DBA3C-015D-7A4D-AEBC-012D32BD63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56374" y="1825625"/>
            <a:ext cx="4397426" cy="4351338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8" name="Line 17">
            <a:extLst>
              <a:ext uri="{FF2B5EF4-FFF2-40B4-BE49-F238E27FC236}">
                <a16:creationId xmlns:a16="http://schemas.microsoft.com/office/drawing/2014/main" id="{37778805-031A-8A47-BED2-F71D951BBED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11269" y="3018160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9" name="Rectangle 7">
            <a:extLst>
              <a:ext uri="{FF2B5EF4-FFF2-40B4-BE49-F238E27FC236}">
                <a16:creationId xmlns:a16="http://schemas.microsoft.com/office/drawing/2014/main" id="{D6094177-F835-6D4E-B60A-430ABA0E1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6806" y="2514923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0" name="Rectangle 8">
            <a:extLst>
              <a:ext uri="{FF2B5EF4-FFF2-40B4-BE49-F238E27FC236}">
                <a16:creationId xmlns:a16="http://schemas.microsoft.com/office/drawing/2014/main" id="{6901A03D-3A3E-D54F-9389-308AC486BF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4156" y="2514923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1" name="Rectangle 9">
            <a:extLst>
              <a:ext uri="{FF2B5EF4-FFF2-40B4-BE49-F238E27FC236}">
                <a16:creationId xmlns:a16="http://schemas.microsoft.com/office/drawing/2014/main" id="{751D96E2-C520-3A49-8DFE-025CB36DE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4381" y="2514923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2" name="Text Box 15">
            <a:extLst>
              <a:ext uri="{FF2B5EF4-FFF2-40B4-BE49-F238E27FC236}">
                <a16:creationId xmlns:a16="http://schemas.microsoft.com/office/drawing/2014/main" id="{83A4689C-E487-6645-B1E4-9305DD8626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3931" y="2076773"/>
            <a:ext cx="387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S1                     S2                        S1</a:t>
            </a:r>
          </a:p>
        </p:txBody>
      </p:sp>
      <p:sp>
        <p:nvSpPr>
          <p:cNvPr id="43" name="10 İkizkenar Üçgen">
            <a:extLst>
              <a:ext uri="{FF2B5EF4-FFF2-40B4-BE49-F238E27FC236}">
                <a16:creationId xmlns:a16="http://schemas.microsoft.com/office/drawing/2014/main" id="{8297F51F-E959-1041-AC29-23D992B78E16}"/>
              </a:ext>
            </a:extLst>
          </p:cNvPr>
          <p:cNvSpPr/>
          <p:nvPr/>
        </p:nvSpPr>
        <p:spPr>
          <a:xfrm rot="5400000">
            <a:off x="9203532" y="2862585"/>
            <a:ext cx="500062" cy="357187"/>
          </a:xfrm>
          <a:prstGeom prst="triangle">
            <a:avLst>
              <a:gd name="adj" fmla="val 416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4" name="10 Altıgen">
            <a:extLst>
              <a:ext uri="{FF2B5EF4-FFF2-40B4-BE49-F238E27FC236}">
                <a16:creationId xmlns:a16="http://schemas.microsoft.com/office/drawing/2014/main" id="{2043901B-0292-024F-8D6E-8E9262985411}"/>
              </a:ext>
            </a:extLst>
          </p:cNvPr>
          <p:cNvSpPr/>
          <p:nvPr/>
        </p:nvSpPr>
        <p:spPr>
          <a:xfrm>
            <a:off x="10515137" y="5466893"/>
            <a:ext cx="357188" cy="28575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5" name="Line 17">
            <a:extLst>
              <a:ext uri="{FF2B5EF4-FFF2-40B4-BE49-F238E27FC236}">
                <a16:creationId xmlns:a16="http://schemas.microsoft.com/office/drawing/2014/main" id="{87E67A84-5D3D-8D48-A1D7-24D6C4227F98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4125" y="5622468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6" name="Rectangle 7">
            <a:extLst>
              <a:ext uri="{FF2B5EF4-FFF2-40B4-BE49-F238E27FC236}">
                <a16:creationId xmlns:a16="http://schemas.microsoft.com/office/drawing/2014/main" id="{7F5F6E17-7661-B544-A16A-C206D7EBF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9662" y="5119231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7" name="Rectangle 9">
            <a:extLst>
              <a:ext uri="{FF2B5EF4-FFF2-40B4-BE49-F238E27FC236}">
                <a16:creationId xmlns:a16="http://schemas.microsoft.com/office/drawing/2014/main" id="{15970609-DF5D-404C-8BE5-3E4D25C04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07237" y="5119231"/>
            <a:ext cx="144463" cy="10080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8" name="Text Box 15">
            <a:extLst>
              <a:ext uri="{FF2B5EF4-FFF2-40B4-BE49-F238E27FC236}">
                <a16:creationId xmlns:a16="http://schemas.microsoft.com/office/drawing/2014/main" id="{3F6BB66A-D1A6-D24A-AD7D-7053727EC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6787" y="4681081"/>
            <a:ext cx="387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S1                     S2                        S1</a:t>
            </a:r>
          </a:p>
        </p:txBody>
      </p:sp>
      <p:sp>
        <p:nvSpPr>
          <p:cNvPr id="49" name="8 Dikdörtgen">
            <a:extLst>
              <a:ext uri="{FF2B5EF4-FFF2-40B4-BE49-F238E27FC236}">
                <a16:creationId xmlns:a16="http://schemas.microsoft.com/office/drawing/2014/main" id="{4C4F3DF6-3E38-064B-802D-A4E4B1024FAF}"/>
              </a:ext>
            </a:extLst>
          </p:cNvPr>
          <p:cNvSpPr/>
          <p:nvPr/>
        </p:nvSpPr>
        <p:spPr>
          <a:xfrm>
            <a:off x="9443575" y="5395456"/>
            <a:ext cx="142875" cy="428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50" name="Rectangle 8">
            <a:extLst>
              <a:ext uri="{FF2B5EF4-FFF2-40B4-BE49-F238E27FC236}">
                <a16:creationId xmlns:a16="http://schemas.microsoft.com/office/drawing/2014/main" id="{B6A2BE96-52BB-684B-8871-E0B2A9048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43512" y="5109706"/>
            <a:ext cx="144463" cy="10080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51" name="9 Altıgen">
            <a:extLst>
              <a:ext uri="{FF2B5EF4-FFF2-40B4-BE49-F238E27FC236}">
                <a16:creationId xmlns:a16="http://schemas.microsoft.com/office/drawing/2014/main" id="{AF097E5E-4C32-114D-9811-F2A66DFFA4CB}"/>
              </a:ext>
            </a:extLst>
          </p:cNvPr>
          <p:cNvSpPr/>
          <p:nvPr/>
        </p:nvSpPr>
        <p:spPr>
          <a:xfrm>
            <a:off x="9586450" y="5466893"/>
            <a:ext cx="214312" cy="28575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52" name="13 Metin kutusu">
            <a:extLst>
              <a:ext uri="{FF2B5EF4-FFF2-40B4-BE49-F238E27FC236}">
                <a16:creationId xmlns:a16="http://schemas.microsoft.com/office/drawing/2014/main" id="{F60091D0-D8A1-6047-95E7-00091B2E7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0700" y="5038268"/>
            <a:ext cx="466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S3</a:t>
            </a:r>
          </a:p>
        </p:txBody>
      </p:sp>
    </p:spTree>
    <p:extLst>
      <p:ext uri="{BB962C8B-B14F-4D97-AF65-F5344CB8AC3E}">
        <p14:creationId xmlns:p14="http://schemas.microsoft.com/office/powerpoint/2010/main" val="327698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46" grpId="0" animBg="1"/>
      <p:bldP spid="47" grpId="0" animBg="1"/>
      <p:bldP spid="48" grpId="0"/>
      <p:bldP spid="49" grpId="0" animBg="1"/>
      <p:bldP spid="50" grpId="0" animBg="1"/>
      <p:bldP spid="51" grpId="0" animBg="1"/>
      <p:bldP spid="5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tr-TR" sz="4400" b="1" dirty="0">
                <a:solidFill>
                  <a:srgbClr val="FF0000"/>
                </a:solidFill>
                <a:latin typeface="Comic Sans MS"/>
                <a:cs typeface="Comic Sans MS"/>
              </a:rPr>
              <a:t>Devamlı üfürüm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199" y="2076773"/>
            <a:ext cx="6335714" cy="4525506"/>
          </a:xfrm>
        </p:spPr>
        <p:txBody>
          <a:bodyPr>
            <a:noAutofit/>
          </a:bodyPr>
          <a:lstStyle/>
          <a:p>
            <a:pPr marL="457200" lvl="1" indent="0">
              <a:lnSpc>
                <a:spcPct val="80000"/>
              </a:lnSpc>
              <a:buNone/>
            </a:pPr>
            <a:endParaRPr lang="tr-TR" altLang="tr-TR" sz="2000" b="1" dirty="0">
              <a:solidFill>
                <a:srgbClr val="FF0000"/>
              </a:solidFill>
              <a:latin typeface="Comic Sans MS" panose="030F0902030302020204" pitchFamily="66" charset="0"/>
            </a:endParaRP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Aortopulmoner</a:t>
            </a:r>
            <a:r>
              <a:rPr lang="tr-TR" altLang="tr-TR" sz="2000" dirty="0">
                <a:latin typeface="Comic Sans MS" panose="030F0902030302020204" pitchFamily="66" charset="0"/>
              </a:rPr>
              <a:t> veya AV bağlantı (PDA, AV Fistül, Sistemik arter-PA  ya </a:t>
            </a:r>
            <a:r>
              <a:rPr lang="tr-TR" altLang="tr-TR" sz="2000" dirty="0" err="1">
                <a:latin typeface="Comic Sans MS" panose="030F0902030302020204" pitchFamily="66" charset="0"/>
              </a:rPr>
              <a:t>şant</a:t>
            </a:r>
            <a:r>
              <a:rPr lang="tr-TR" altLang="tr-TR" sz="2000" dirty="0">
                <a:latin typeface="Comic Sans MS" panose="030F0902030302020204" pitchFamily="66" charset="0"/>
              </a:rPr>
              <a:t> ameliyatı sonrası )</a:t>
            </a:r>
          </a:p>
          <a:p>
            <a:pPr marL="742950" lvl="1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2000" dirty="0" err="1">
                <a:latin typeface="Comic Sans MS" panose="030F0902030302020204" pitchFamily="66" charset="0"/>
              </a:rPr>
              <a:t>Venöz</a:t>
            </a:r>
            <a:r>
              <a:rPr lang="tr-TR" altLang="tr-TR" sz="2000" dirty="0">
                <a:latin typeface="Comic Sans MS" panose="030F0902030302020204" pitchFamily="66" charset="0"/>
              </a:rPr>
              <a:t> hum</a:t>
            </a:r>
          </a:p>
          <a:p>
            <a:pPr marL="457200" lvl="1" indent="0">
              <a:lnSpc>
                <a:spcPct val="160000"/>
              </a:lnSpc>
              <a:spcBef>
                <a:spcPts val="0"/>
              </a:spcBef>
              <a:buNone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endParaRPr lang="tr-TR" altLang="tr-TR" dirty="0">
              <a:latin typeface="Comic Sans MS" panose="030F0902030302020204" pitchFamily="66" charset="0"/>
            </a:endParaRPr>
          </a:p>
          <a:p>
            <a:pPr marL="914400" lvl="2" indent="0">
              <a:lnSpc>
                <a:spcPct val="160000"/>
              </a:lnSpc>
              <a:spcBef>
                <a:spcPts val="0"/>
              </a:spcBef>
              <a:buNone/>
            </a:pPr>
            <a:endParaRPr lang="tr-TR" altLang="tr-TR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000" dirty="0">
              <a:latin typeface="Comic Sans MS" panose="030F0902030302020204" pitchFamily="66" charset="0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12" name="İçerik Yer Tutucusu 11">
            <a:extLst>
              <a:ext uri="{FF2B5EF4-FFF2-40B4-BE49-F238E27FC236}">
                <a16:creationId xmlns:a16="http://schemas.microsoft.com/office/drawing/2014/main" id="{F51DBA3C-015D-7A4D-AEBC-012D32BD63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56374" y="1825625"/>
            <a:ext cx="4397426" cy="4351338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255ACB04-CEFA-6046-8F95-0CD0DF7CBB3E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1251" y="3676111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ADB565DF-5A2D-7E46-AFD9-E94242363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6788" y="3172874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E302CBE6-5403-7E49-A140-DB318CC01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4138" y="3172874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63E2667F-C6F9-1B4E-8CCB-52F4E0813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4363" y="3172874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" name="Text Box 15">
            <a:extLst>
              <a:ext uri="{FF2B5EF4-FFF2-40B4-BE49-F238E27FC236}">
                <a16:creationId xmlns:a16="http://schemas.microsoft.com/office/drawing/2014/main" id="{4F0AE050-6E9F-EF4A-AFD0-A7A8E62A1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3913" y="2734724"/>
            <a:ext cx="387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S1                     S2                        S1</a:t>
            </a:r>
          </a:p>
        </p:txBody>
      </p:sp>
      <p:sp>
        <p:nvSpPr>
          <p:cNvPr id="18" name="7 İkizkenar Üçgen">
            <a:extLst>
              <a:ext uri="{FF2B5EF4-FFF2-40B4-BE49-F238E27FC236}">
                <a16:creationId xmlns:a16="http://schemas.microsoft.com/office/drawing/2014/main" id="{FC1A8C49-48F4-FB43-B33F-F3F667C66E9A}"/>
              </a:ext>
            </a:extLst>
          </p:cNvPr>
          <p:cNvSpPr/>
          <p:nvPr/>
        </p:nvSpPr>
        <p:spPr>
          <a:xfrm rot="5400000">
            <a:off x="9696451" y="2877599"/>
            <a:ext cx="500062" cy="1643062"/>
          </a:xfrm>
          <a:prstGeom prst="triangle">
            <a:avLst>
              <a:gd name="adj" fmla="val 416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9" name="8 İkizkenar Üçgen">
            <a:extLst>
              <a:ext uri="{FF2B5EF4-FFF2-40B4-BE49-F238E27FC236}">
                <a16:creationId xmlns:a16="http://schemas.microsoft.com/office/drawing/2014/main" id="{54059902-7F39-2F45-864B-79F1520EFC05}"/>
              </a:ext>
            </a:extLst>
          </p:cNvPr>
          <p:cNvSpPr/>
          <p:nvPr/>
        </p:nvSpPr>
        <p:spPr>
          <a:xfrm rot="16385962">
            <a:off x="7972426" y="2912524"/>
            <a:ext cx="492125" cy="1501775"/>
          </a:xfrm>
          <a:prstGeom prst="triangle">
            <a:avLst>
              <a:gd name="adj" fmla="val 425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578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tr-TR" sz="4400" b="1" dirty="0">
                <a:solidFill>
                  <a:srgbClr val="FF0000"/>
                </a:solidFill>
                <a:latin typeface="Comic Sans MS"/>
                <a:cs typeface="Comic Sans MS"/>
              </a:rPr>
              <a:t>Göğüs Ağrısı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6200" dirty="0" err="1">
                <a:latin typeface="Comic Sans MS" panose="030F0902030302020204" pitchFamily="66" charset="0"/>
              </a:rPr>
              <a:t>İdiopatik</a:t>
            </a:r>
            <a:r>
              <a:rPr lang="tr-TR" altLang="tr-TR" sz="6200" dirty="0">
                <a:latin typeface="Comic Sans MS" panose="030F0902030302020204" pitchFamily="66" charset="0"/>
              </a:rPr>
              <a:t>: % 20-45 (12-85)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62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6200" dirty="0">
                <a:latin typeface="Comic Sans MS" panose="030F0902030302020204" pitchFamily="66" charset="0"/>
              </a:rPr>
              <a:t>Kas-İskelet: % 15-30 (15-95)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62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6200" dirty="0" err="1">
                <a:latin typeface="Comic Sans MS" panose="030F0902030302020204" pitchFamily="66" charset="0"/>
              </a:rPr>
              <a:t>Psikojenik</a:t>
            </a:r>
            <a:r>
              <a:rPr lang="tr-TR" altLang="tr-TR" sz="6200" dirty="0">
                <a:latin typeface="Comic Sans MS" panose="030F0902030302020204" pitchFamily="66" charset="0"/>
              </a:rPr>
              <a:t>: % 5-20 (0-30)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62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6200" dirty="0">
                <a:latin typeface="Comic Sans MS" panose="030F0902030302020204" pitchFamily="66" charset="0"/>
              </a:rPr>
              <a:t>Solunum: % 12-21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62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6200" dirty="0">
                <a:latin typeface="Comic Sans MS" panose="030F0902030302020204" pitchFamily="66" charset="0"/>
              </a:rPr>
              <a:t>GİS:	% 4-7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62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6200" dirty="0">
                <a:latin typeface="Comic Sans MS" panose="030F0902030302020204" pitchFamily="66" charset="0"/>
              </a:rPr>
              <a:t>Kardiyak: % 1-6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>
              <a:lnSpc>
                <a:spcPct val="160000"/>
              </a:lnSpc>
              <a:buClr>
                <a:srgbClr val="FF0000"/>
              </a:buClr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6B10461-2B50-2E49-A5CE-C035042F314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97324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0876" y="327989"/>
            <a:ext cx="10058400" cy="900862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tr-TR" sz="4400" b="1" dirty="0">
                <a:solidFill>
                  <a:srgbClr val="FF0000"/>
                </a:solidFill>
                <a:latin typeface="Comic Sans MS"/>
                <a:cs typeface="Comic Sans MS"/>
              </a:rPr>
              <a:t>Kardiyak Göğüs Ağrısı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878" y="1683725"/>
            <a:ext cx="10058399" cy="6483882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100" dirty="0">
                <a:latin typeface="Comic Sans MS" panose="030F0902030302020204" pitchFamily="66" charset="0"/>
              </a:rPr>
              <a:t>Egzersizle başlayan, istirahatte azalan ağrı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1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100" dirty="0">
                <a:latin typeface="Comic Sans MS" panose="030F0902030302020204" pitchFamily="66" charset="0"/>
              </a:rPr>
              <a:t>Akut başlayan, şiddetli, sebat eden ağrı (2-15 </a:t>
            </a:r>
            <a:r>
              <a:rPr lang="tr-TR" altLang="tr-TR" sz="2100" dirty="0" err="1">
                <a:latin typeface="Comic Sans MS" panose="030F0902030302020204" pitchFamily="66" charset="0"/>
              </a:rPr>
              <a:t>dk</a:t>
            </a:r>
            <a:r>
              <a:rPr lang="tr-TR" altLang="tr-TR" sz="2100" dirty="0">
                <a:latin typeface="Comic Sans MS" panose="030F0902030302020204" pitchFamily="66" charset="0"/>
              </a:rPr>
              <a:t>)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1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100" dirty="0">
                <a:latin typeface="Comic Sans MS" panose="030F0902030302020204" pitchFamily="66" charset="0"/>
              </a:rPr>
              <a:t>Sıkıştırıcı, ezici, basınç hissi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1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100" dirty="0" err="1">
                <a:latin typeface="Comic Sans MS" panose="030F0902030302020204" pitchFamily="66" charset="0"/>
              </a:rPr>
              <a:t>Diffüz</a:t>
            </a:r>
            <a:r>
              <a:rPr lang="tr-TR" altLang="tr-TR" sz="2100" dirty="0">
                <a:latin typeface="Comic Sans MS" panose="030F0902030302020204" pitchFamily="66" charset="0"/>
              </a:rPr>
              <a:t>: </a:t>
            </a:r>
            <a:r>
              <a:rPr lang="tr-TR" altLang="tr-TR" sz="2100" dirty="0" err="1">
                <a:latin typeface="Comic Sans MS" panose="030F0902030302020204" pitchFamily="66" charset="0"/>
              </a:rPr>
              <a:t>Substernal</a:t>
            </a:r>
            <a:r>
              <a:rPr lang="tr-TR" altLang="tr-TR" sz="2100" dirty="0">
                <a:latin typeface="Comic Sans MS" panose="030F0902030302020204" pitchFamily="66" charset="0"/>
              </a:rPr>
              <a:t>, </a:t>
            </a:r>
            <a:r>
              <a:rPr lang="tr-TR" altLang="tr-TR" sz="2100" dirty="0" err="1">
                <a:latin typeface="Comic Sans MS" panose="030F0902030302020204" pitchFamily="66" charset="0"/>
              </a:rPr>
              <a:t>prekordiyal</a:t>
            </a:r>
            <a:endParaRPr lang="tr-TR" altLang="tr-TR" sz="21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1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100" dirty="0">
                <a:latin typeface="Comic Sans MS" panose="030F0902030302020204" pitchFamily="66" charset="0"/>
              </a:rPr>
              <a:t>Boyun, omuz, sırt, sol kola yayılım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1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100" dirty="0">
                <a:latin typeface="Comic Sans MS" panose="030F0902030302020204" pitchFamily="66" charset="0"/>
              </a:rPr>
              <a:t>Birlikte </a:t>
            </a:r>
            <a:r>
              <a:rPr lang="tr-TR" altLang="tr-TR" sz="2100" dirty="0" err="1">
                <a:latin typeface="Comic Sans MS" panose="030F0902030302020204" pitchFamily="66" charset="0"/>
              </a:rPr>
              <a:t>senkop</a:t>
            </a:r>
            <a:r>
              <a:rPr lang="tr-TR" altLang="tr-TR" sz="2100" dirty="0">
                <a:latin typeface="Comic Sans MS" panose="030F0902030302020204" pitchFamily="66" charset="0"/>
              </a:rPr>
              <a:t>, </a:t>
            </a:r>
            <a:r>
              <a:rPr lang="tr-TR" altLang="tr-TR" sz="2100" dirty="0" err="1">
                <a:latin typeface="Comic Sans MS" panose="030F0902030302020204" pitchFamily="66" charset="0"/>
              </a:rPr>
              <a:t>presenkop</a:t>
            </a:r>
            <a:r>
              <a:rPr lang="tr-TR" altLang="tr-TR" sz="2100" dirty="0">
                <a:latin typeface="Comic Sans MS" panose="030F0902030302020204" pitchFamily="66" charset="0"/>
              </a:rPr>
              <a:t>, baş dönmesi, çarpıntı, terleme, solukluk, bulantı, kusma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1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100" dirty="0">
                <a:latin typeface="Comic Sans MS" panose="030F0902030302020204" pitchFamily="66" charset="0"/>
              </a:rPr>
              <a:t>Kalp hastalığı öyküsü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1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100" dirty="0">
                <a:latin typeface="Comic Sans MS" panose="030F0902030302020204" pitchFamily="66" charset="0"/>
              </a:rPr>
              <a:t>DM, </a:t>
            </a:r>
            <a:r>
              <a:rPr lang="tr-TR" altLang="tr-TR" sz="2100" dirty="0" err="1">
                <a:latin typeface="Comic Sans MS" panose="030F0902030302020204" pitchFamily="66" charset="0"/>
              </a:rPr>
              <a:t>Hiperkolesterolemi</a:t>
            </a:r>
            <a:r>
              <a:rPr lang="tr-TR" altLang="tr-TR" sz="2100" dirty="0">
                <a:latin typeface="Comic Sans MS" panose="030F0902030302020204" pitchFamily="66" charset="0"/>
              </a:rPr>
              <a:t>, </a:t>
            </a:r>
            <a:r>
              <a:rPr lang="tr-TR" altLang="tr-TR" sz="2100" dirty="0" err="1">
                <a:latin typeface="Comic Sans MS" panose="030F0902030302020204" pitchFamily="66" charset="0"/>
              </a:rPr>
              <a:t>tromboza</a:t>
            </a:r>
            <a:r>
              <a:rPr lang="tr-TR" altLang="tr-TR" sz="2100" dirty="0">
                <a:latin typeface="Comic Sans MS" panose="030F0902030302020204" pitchFamily="66" charset="0"/>
              </a:rPr>
              <a:t> yol açan durumlar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1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100" dirty="0">
                <a:latin typeface="Comic Sans MS" panose="030F0902030302020204" pitchFamily="66" charset="0"/>
              </a:rPr>
              <a:t>Ailede erken kardiyak ölüm,  gençlerde nedeni bilinmeyen ani ölüm</a:t>
            </a: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algn="l">
              <a:lnSpc>
                <a:spcPct val="80000"/>
              </a:lnSpc>
              <a:buClr>
                <a:srgbClr val="FF0000"/>
              </a:buClr>
            </a:pP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701843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  <a:latin typeface="Comic Sans MS"/>
                <a:cs typeface="Comic Sans MS"/>
              </a:rPr>
              <a:t>Kardiyak Göğüs Ağrısı Öykü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1354164" y="2107769"/>
            <a:ext cx="9866609" cy="4069194"/>
          </a:xfrm>
        </p:spPr>
        <p:txBody>
          <a:bodyPr>
            <a:normAutofit fontScale="25000" lnSpcReduction="20000"/>
          </a:bodyPr>
          <a:lstStyle/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6400" dirty="0">
                <a:latin typeface="Comic Sans MS" panose="030F0902030302020204" pitchFamily="66" charset="0"/>
              </a:rPr>
              <a:t>Ne zamandır göğüs ağrısı var?</a:t>
            </a: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6400" dirty="0">
              <a:latin typeface="Comic Sans MS" panose="030F0902030302020204" pitchFamily="66" charset="0"/>
            </a:endParaRP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6400" dirty="0">
                <a:latin typeface="Comic Sans MS" panose="030F0902030302020204" pitchFamily="66" charset="0"/>
              </a:rPr>
              <a:t>Ne kadar sürüyor? </a:t>
            </a: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6400" dirty="0">
              <a:latin typeface="Comic Sans MS" panose="030F0902030302020204" pitchFamily="66" charset="0"/>
            </a:endParaRP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6400" dirty="0">
                <a:latin typeface="Comic Sans MS" panose="030F0902030302020204" pitchFamily="66" charset="0"/>
              </a:rPr>
              <a:t>Ne sıklıkta geliyor?</a:t>
            </a: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6400" dirty="0">
              <a:latin typeface="Comic Sans MS" panose="030F0902030302020204" pitchFamily="66" charset="0"/>
            </a:endParaRP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6400" dirty="0">
                <a:latin typeface="Comic Sans MS" panose="030F0902030302020204" pitchFamily="66" charset="0"/>
              </a:rPr>
              <a:t>Lokalizasyonu? Yayılım?</a:t>
            </a: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6400" dirty="0">
              <a:latin typeface="Comic Sans MS" panose="030F0902030302020204" pitchFamily="66" charset="0"/>
            </a:endParaRP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6400" dirty="0">
                <a:latin typeface="Comic Sans MS" panose="030F0902030302020204" pitchFamily="66" charset="0"/>
              </a:rPr>
              <a:t>Kalite: (Sıkıştırıcı, ezici, </a:t>
            </a:r>
            <a:r>
              <a:rPr lang="tr-TR" altLang="tr-TR" sz="6400" dirty="0" err="1">
                <a:latin typeface="Comic Sans MS" panose="030F0902030302020204" pitchFamily="66" charset="0"/>
              </a:rPr>
              <a:t>künt</a:t>
            </a:r>
            <a:r>
              <a:rPr lang="tr-TR" altLang="tr-TR" sz="6400" dirty="0">
                <a:latin typeface="Comic Sans MS" panose="030F0902030302020204" pitchFamily="66" charset="0"/>
              </a:rPr>
              <a:t> / Batıcı, delici, keskin / Yanıcı ?)</a:t>
            </a: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6400" dirty="0">
              <a:latin typeface="Comic Sans MS" panose="030F0902030302020204" pitchFamily="66" charset="0"/>
            </a:endParaRP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6400" dirty="0">
                <a:latin typeface="Comic Sans MS" panose="030F0902030302020204" pitchFamily="66" charset="0"/>
              </a:rPr>
              <a:t>Eşlik eden semptomlar: ( </a:t>
            </a:r>
            <a:r>
              <a:rPr lang="tr-TR" altLang="tr-TR" sz="6400" dirty="0" err="1">
                <a:latin typeface="Comic Sans MS" panose="030F0902030302020204" pitchFamily="66" charset="0"/>
              </a:rPr>
              <a:t>Senkop</a:t>
            </a:r>
            <a:r>
              <a:rPr lang="tr-TR" altLang="tr-TR" sz="6400" dirty="0">
                <a:latin typeface="Comic Sans MS" panose="030F0902030302020204" pitchFamily="66" charset="0"/>
              </a:rPr>
              <a:t>, </a:t>
            </a:r>
            <a:r>
              <a:rPr lang="tr-TR" altLang="tr-TR" sz="6400" dirty="0" err="1">
                <a:latin typeface="Comic Sans MS" panose="030F0902030302020204" pitchFamily="66" charset="0"/>
              </a:rPr>
              <a:t>presenkop</a:t>
            </a:r>
            <a:r>
              <a:rPr lang="tr-TR" altLang="tr-TR" sz="6400" dirty="0">
                <a:latin typeface="Comic Sans MS" panose="030F0902030302020204" pitchFamily="66" charset="0"/>
              </a:rPr>
              <a:t>, çarpıntı, nefes, darlığı)</a:t>
            </a: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6400" dirty="0">
              <a:latin typeface="Comic Sans MS" panose="030F0902030302020204" pitchFamily="66" charset="0"/>
            </a:endParaRPr>
          </a:p>
          <a:p>
            <a:pPr marL="342900" indent="-342900">
              <a:lnSpc>
                <a:spcPct val="17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6400" dirty="0">
                <a:latin typeface="Comic Sans MS" panose="030F0902030302020204" pitchFamily="66" charset="0"/>
              </a:rPr>
              <a:t>Ortaya çıkaran, arttıran, azaltan durumlar (Egzersiz, istirahat, solunum, pozisyon, yemek yeme )</a:t>
            </a: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914400" lvl="2" indent="0">
              <a:lnSpc>
                <a:spcPct val="160000"/>
              </a:lnSpc>
              <a:spcBef>
                <a:spcPts val="0"/>
              </a:spcBef>
              <a:buNone/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0" indent="0" algn="l">
              <a:lnSpc>
                <a:spcPct val="160000"/>
              </a:lnSpc>
              <a:buClr>
                <a:srgbClr val="FF0000"/>
              </a:buClr>
              <a:buNone/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DC0B5E2F-0C21-3A4D-9CAC-8B753E26BB7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1173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32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917267"/>
              </p:ext>
            </p:extLst>
          </p:nvPr>
        </p:nvGraphicFramePr>
        <p:xfrm>
          <a:off x="1955539" y="1738489"/>
          <a:ext cx="8598807" cy="4754387"/>
        </p:xfrm>
        <a:graphic>
          <a:graphicData uri="http://schemas.openxmlformats.org/drawingml/2006/table">
            <a:tbl>
              <a:tblPr/>
              <a:tblGrid>
                <a:gridCol w="28662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6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6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Kalp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Pulmon</a:t>
                      </a: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er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Kas-İskelet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7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Üfürüm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Dispne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Hassasiyet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9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Patolojik kalp sesi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Takipne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Şişlik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Taşikardi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Ral, ronkus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Deformite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9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Ritim bozukluğu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Retraksiyon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Manevralarla ağrı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00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Frotman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Wheezing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Anormal nabız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Siyanoz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218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Marfan, Turner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Solunum seslerinin azalması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4B22658C-B1AF-9640-82FC-E1120AD3E5E3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107214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b="1" dirty="0">
                <a:solidFill>
                  <a:srgbClr val="FF0000"/>
                </a:solidFill>
                <a:latin typeface="Comic Sans MS"/>
                <a:cs typeface="Comic Sans MS"/>
              </a:rPr>
              <a:t>Fizik Muayene</a:t>
            </a:r>
          </a:p>
        </p:txBody>
      </p:sp>
    </p:spTree>
    <p:extLst>
      <p:ext uri="{BB962C8B-B14F-4D97-AF65-F5344CB8AC3E}">
        <p14:creationId xmlns:p14="http://schemas.microsoft.com/office/powerpoint/2010/main" val="25695418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32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495283"/>
              </p:ext>
            </p:extLst>
          </p:nvPr>
        </p:nvGraphicFramePr>
        <p:xfrm>
          <a:off x="838199" y="1691993"/>
          <a:ext cx="10515600" cy="5065268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38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Doğuştan hastalıklar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Edinsel hastalıklar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err="1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1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Sol </a:t>
                      </a:r>
                      <a:r>
                        <a:rPr kumimoji="0" lang="tr-T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ventrikül</a:t>
                      </a: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çıkış yolu darlıkları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  </a:t>
                      </a:r>
                      <a:r>
                        <a:rPr kumimoji="0" lang="tr-T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Perikardit</a:t>
                      </a: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	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41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Hipertrofik</a:t>
                      </a: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tr-T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kardiyomiyopati</a:t>
                      </a: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Miyokardit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5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Koroner arter anomalileri 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Kardiyomiyopati</a:t>
                      </a: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	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41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Mitral kapak </a:t>
                      </a:r>
                      <a:r>
                        <a:rPr kumimoji="0" lang="tr-T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prolapsusu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Kawasaki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41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Sinüs </a:t>
                      </a:r>
                      <a:r>
                        <a:rPr kumimoji="0" lang="tr-T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valsalva</a:t>
                      </a: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anevrizma </a:t>
                      </a:r>
                      <a:r>
                        <a:rPr kumimoji="0" lang="tr-T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rüptürü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Koroner </a:t>
                      </a:r>
                      <a:r>
                        <a:rPr kumimoji="0" lang="tr-T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vazospazm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17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Aort anevrizma </a:t>
                      </a:r>
                      <a:r>
                        <a:rPr kumimoji="0" lang="tr-T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diseksiyonu</a:t>
                      </a: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Tümörler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4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Pulmoner</a:t>
                      </a: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darlık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Ritim bozuklukları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4B22658C-B1AF-9640-82FC-E1120AD3E5E3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1107214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b="1" dirty="0">
                <a:solidFill>
                  <a:srgbClr val="FF0000"/>
                </a:solidFill>
                <a:latin typeface="Comic Sans MS"/>
                <a:cs typeface="Comic Sans MS"/>
              </a:rPr>
              <a:t>Kardiyak Nedenler</a:t>
            </a:r>
          </a:p>
        </p:txBody>
      </p:sp>
    </p:spTree>
    <p:extLst>
      <p:ext uri="{BB962C8B-B14F-4D97-AF65-F5344CB8AC3E}">
        <p14:creationId xmlns:p14="http://schemas.microsoft.com/office/powerpoint/2010/main" val="3509097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0876" y="327989"/>
            <a:ext cx="10058400" cy="900862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tr-TR" sz="4400" b="1" dirty="0">
                <a:solidFill>
                  <a:srgbClr val="FF0000"/>
                </a:solidFill>
                <a:latin typeface="Comic Sans MS"/>
                <a:cs typeface="Comic Sans MS"/>
              </a:rPr>
              <a:t>Fizik Muayene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878" y="1683725"/>
            <a:ext cx="10058399" cy="6483882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300" dirty="0" err="1">
                <a:latin typeface="Comic Sans MS" panose="030F0902030302020204" pitchFamily="66" charset="0"/>
              </a:rPr>
              <a:t>İnspeksiyon</a:t>
            </a:r>
            <a:r>
              <a:rPr lang="tr-TR" altLang="tr-TR" sz="2300" dirty="0">
                <a:latin typeface="Comic Sans MS" panose="030F0902030302020204" pitchFamily="66" charset="0"/>
              </a:rPr>
              <a:t>:</a:t>
            </a:r>
          </a:p>
          <a:p>
            <a:pPr lvl="2" algn="l">
              <a:lnSpc>
                <a:spcPct val="80000"/>
              </a:lnSpc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Genel görünüm ve büyüme </a:t>
            </a:r>
            <a:r>
              <a:rPr lang="tr-TR" altLang="tr-TR" sz="2300" dirty="0" err="1">
                <a:latin typeface="Comic Sans MS" panose="030F0902030302020204" pitchFamily="66" charset="0"/>
              </a:rPr>
              <a:t>paterni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Sendromlar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Kalıtsal ve kalıtsal olmayan sendromlar, diğer sistem </a:t>
            </a:r>
            <a:r>
              <a:rPr lang="tr-TR" altLang="tr-TR" sz="2300" dirty="0" err="1">
                <a:latin typeface="Comic Sans MS" panose="030F0902030302020204" pitchFamily="66" charset="0"/>
              </a:rPr>
              <a:t>malformasyonları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Renk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Çomak parmak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Solunum sayısı ve </a:t>
            </a:r>
            <a:r>
              <a:rPr lang="tr-TR" altLang="tr-TR" sz="2300" dirty="0" err="1">
                <a:latin typeface="Comic Sans MS" panose="030F0902030302020204" pitchFamily="66" charset="0"/>
              </a:rPr>
              <a:t>paterni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Alında terleme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Göğüs </a:t>
            </a:r>
            <a:r>
              <a:rPr lang="tr-TR" altLang="tr-TR" sz="2300" dirty="0" err="1">
                <a:latin typeface="Comic Sans MS" panose="030F0902030302020204" pitchFamily="66" charset="0"/>
              </a:rPr>
              <a:t>deformiteleri</a:t>
            </a:r>
            <a:r>
              <a:rPr lang="tr-TR" altLang="tr-TR" sz="2300" dirty="0">
                <a:latin typeface="Comic Sans MS" panose="030F0902030302020204" pitchFamily="66" charset="0"/>
              </a:rPr>
              <a:t>, geçirilmiş cerrahiye </a:t>
            </a:r>
            <a:r>
              <a:rPr lang="tr-TR" altLang="tr-TR" sz="2300" dirty="0" err="1">
                <a:latin typeface="Comic Sans MS" panose="030F0902030302020204" pitchFamily="66" charset="0"/>
              </a:rPr>
              <a:t>sekonder</a:t>
            </a:r>
            <a:r>
              <a:rPr lang="tr-TR" altLang="tr-TR" sz="2300" dirty="0">
                <a:latin typeface="Comic Sans MS" panose="030F0902030302020204" pitchFamily="66" charset="0"/>
              </a:rPr>
              <a:t> </a:t>
            </a:r>
            <a:r>
              <a:rPr lang="tr-TR" altLang="tr-TR" sz="2300" dirty="0" err="1">
                <a:latin typeface="Comic Sans MS" panose="030F0902030302020204" pitchFamily="66" charset="0"/>
              </a:rPr>
              <a:t>skar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>
              <a:lnSpc>
                <a:spcPct val="160000"/>
              </a:lnSpc>
              <a:buClr>
                <a:srgbClr val="FF0000"/>
              </a:buClr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85527FC0-7F79-DD4A-AD34-E00EDE9A6F4B}"/>
              </a:ext>
            </a:extLst>
          </p:cNvPr>
          <p:cNvSpPr/>
          <p:nvPr/>
        </p:nvSpPr>
        <p:spPr>
          <a:xfrm>
            <a:off x="2415152" y="1582986"/>
            <a:ext cx="7361695" cy="4788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lvl="1" indent="-285750">
              <a:buFont typeface="Wingdings" pitchFamily="2" charset="2"/>
              <a:buChar char="q"/>
              <a:defRPr/>
            </a:pPr>
            <a:r>
              <a:rPr lang="tr-TR" sz="2200" dirty="0" err="1"/>
              <a:t>Allagille</a:t>
            </a:r>
            <a:r>
              <a:rPr lang="tr-TR" sz="2200" dirty="0"/>
              <a:t>...</a:t>
            </a:r>
            <a:r>
              <a:rPr lang="tr-TR" sz="2200" dirty="0" err="1"/>
              <a:t>Periferik</a:t>
            </a:r>
            <a:r>
              <a:rPr lang="tr-TR" sz="2200" dirty="0"/>
              <a:t> PS</a:t>
            </a:r>
          </a:p>
          <a:p>
            <a:pPr marL="742950" lvl="1" indent="-285750">
              <a:buFont typeface="Wingdings" pitchFamily="2" charset="2"/>
              <a:buChar char="q"/>
              <a:defRPr/>
            </a:pPr>
            <a:r>
              <a:rPr lang="tr-TR" sz="2200" dirty="0" err="1"/>
              <a:t>Charge</a:t>
            </a:r>
            <a:r>
              <a:rPr lang="tr-TR" sz="2200" dirty="0"/>
              <a:t> birlikteliği... FT, </a:t>
            </a:r>
            <a:r>
              <a:rPr lang="tr-TR" sz="2200" dirty="0" err="1"/>
              <a:t>Trunkus</a:t>
            </a:r>
            <a:r>
              <a:rPr lang="tr-TR" sz="2200" dirty="0"/>
              <a:t> Art, </a:t>
            </a:r>
            <a:r>
              <a:rPr lang="tr-TR" sz="2200" dirty="0" err="1"/>
              <a:t>Aortik</a:t>
            </a:r>
            <a:r>
              <a:rPr lang="tr-TR" sz="2200" dirty="0"/>
              <a:t> ark an</a:t>
            </a:r>
          </a:p>
          <a:p>
            <a:pPr marL="742950" lvl="1" indent="-285750">
              <a:buFont typeface="Wingdings" pitchFamily="2" charset="2"/>
              <a:buChar char="q"/>
              <a:defRPr/>
            </a:pPr>
            <a:r>
              <a:rPr lang="tr-TR" sz="2200" dirty="0" err="1"/>
              <a:t>DiGeorge</a:t>
            </a:r>
            <a:r>
              <a:rPr lang="tr-TR" sz="2200" dirty="0"/>
              <a:t> </a:t>
            </a:r>
            <a:r>
              <a:rPr lang="tr-TR" sz="2200" dirty="0" err="1"/>
              <a:t>Send</a:t>
            </a:r>
            <a:r>
              <a:rPr lang="tr-TR" sz="2200" dirty="0"/>
              <a:t>... </a:t>
            </a:r>
            <a:r>
              <a:rPr lang="tr-TR" sz="2200" dirty="0" err="1"/>
              <a:t>Aortik</a:t>
            </a:r>
            <a:r>
              <a:rPr lang="tr-TR" sz="2200" dirty="0"/>
              <a:t> ark an, </a:t>
            </a:r>
            <a:r>
              <a:rPr lang="tr-TR" sz="2200" dirty="0" err="1"/>
              <a:t>trunkus</a:t>
            </a:r>
            <a:r>
              <a:rPr lang="tr-TR" sz="2200" dirty="0"/>
              <a:t> art, VSD, PDA, FT</a:t>
            </a:r>
          </a:p>
          <a:p>
            <a:pPr marL="742950" lvl="1" indent="-285750">
              <a:buFont typeface="Wingdings" pitchFamily="2" charset="2"/>
              <a:buChar char="q"/>
              <a:defRPr/>
            </a:pPr>
            <a:r>
              <a:rPr lang="tr-TR" sz="2200" dirty="0"/>
              <a:t>Diyabetik anne  bebeği... BAT, VSD, AK, KMP</a:t>
            </a:r>
          </a:p>
          <a:p>
            <a:pPr marL="742950" lvl="1" indent="-285750">
              <a:buFont typeface="Wingdings" pitchFamily="2" charset="2"/>
              <a:buChar char="q"/>
              <a:defRPr/>
            </a:pPr>
            <a:r>
              <a:rPr lang="tr-TR" sz="2200" dirty="0" err="1"/>
              <a:t>Down</a:t>
            </a:r>
            <a:r>
              <a:rPr lang="tr-TR" sz="2200" dirty="0"/>
              <a:t> </a:t>
            </a:r>
            <a:r>
              <a:rPr lang="tr-TR" sz="2200" dirty="0" err="1"/>
              <a:t>send</a:t>
            </a:r>
            <a:endParaRPr lang="tr-TR" sz="2200" dirty="0"/>
          </a:p>
          <a:p>
            <a:pPr marL="742950" lvl="1" indent="-285750">
              <a:buFont typeface="Wingdings" pitchFamily="2" charset="2"/>
              <a:buChar char="q"/>
              <a:defRPr/>
            </a:pPr>
            <a:r>
              <a:rPr lang="tr-TR" sz="2200" dirty="0" err="1"/>
              <a:t>Ehlers-Danlos</a:t>
            </a:r>
            <a:r>
              <a:rPr lang="tr-TR" sz="2200" dirty="0"/>
              <a:t> </a:t>
            </a:r>
            <a:r>
              <a:rPr lang="tr-TR" sz="2200" dirty="0" err="1"/>
              <a:t>send</a:t>
            </a:r>
            <a:r>
              <a:rPr lang="tr-TR" sz="2200" dirty="0"/>
              <a:t>...ASD, aort </a:t>
            </a:r>
            <a:r>
              <a:rPr lang="tr-TR" sz="2200" dirty="0" err="1"/>
              <a:t>anevr</a:t>
            </a:r>
            <a:r>
              <a:rPr lang="tr-TR" sz="2200" dirty="0"/>
              <a:t>, MVP</a:t>
            </a:r>
          </a:p>
          <a:p>
            <a:pPr marL="742950" lvl="1" indent="-285750">
              <a:buFont typeface="Wingdings" pitchFamily="2" charset="2"/>
              <a:buChar char="q"/>
              <a:defRPr/>
            </a:pPr>
            <a:r>
              <a:rPr lang="tr-TR" sz="2200" dirty="0" err="1"/>
              <a:t>Ellis-van</a:t>
            </a:r>
            <a:r>
              <a:rPr lang="tr-TR" sz="2200" dirty="0"/>
              <a:t> </a:t>
            </a:r>
            <a:r>
              <a:rPr lang="tr-TR" sz="2200" dirty="0" err="1"/>
              <a:t>Creveld</a:t>
            </a:r>
            <a:r>
              <a:rPr lang="tr-TR" sz="2200" dirty="0"/>
              <a:t>... ASD, tek </a:t>
            </a:r>
            <a:r>
              <a:rPr lang="tr-TR" sz="2200" dirty="0" err="1"/>
              <a:t>atrium</a:t>
            </a:r>
            <a:endParaRPr lang="tr-TR" sz="2200" dirty="0"/>
          </a:p>
          <a:p>
            <a:pPr marL="742950" lvl="1" indent="-285750">
              <a:buFont typeface="Wingdings" pitchFamily="2" charset="2"/>
              <a:buChar char="q"/>
              <a:defRPr/>
            </a:pPr>
            <a:r>
              <a:rPr lang="tr-TR" sz="2200" dirty="0"/>
              <a:t>Glikojen depo (</a:t>
            </a:r>
            <a:r>
              <a:rPr lang="tr-TR" sz="2200" dirty="0" err="1"/>
              <a:t>pompe</a:t>
            </a:r>
            <a:r>
              <a:rPr lang="tr-TR" sz="2200" dirty="0"/>
              <a:t>).. KMP</a:t>
            </a:r>
          </a:p>
          <a:p>
            <a:pPr marL="742950" lvl="1" indent="-285750">
              <a:buFont typeface="Wingdings" pitchFamily="2" charset="2"/>
              <a:buChar char="q"/>
              <a:defRPr/>
            </a:pPr>
            <a:r>
              <a:rPr lang="tr-TR" sz="2200" dirty="0" err="1"/>
              <a:t>Marfan</a:t>
            </a:r>
            <a:r>
              <a:rPr lang="tr-TR" sz="2200" dirty="0"/>
              <a:t> </a:t>
            </a:r>
            <a:r>
              <a:rPr lang="tr-TR" sz="2200" dirty="0" err="1"/>
              <a:t>send</a:t>
            </a:r>
            <a:r>
              <a:rPr lang="tr-TR" sz="2200" dirty="0"/>
              <a:t>, </a:t>
            </a:r>
            <a:r>
              <a:rPr lang="tr-TR" sz="2200" dirty="0" err="1"/>
              <a:t>noonan</a:t>
            </a:r>
            <a:r>
              <a:rPr lang="tr-TR" sz="2200" dirty="0"/>
              <a:t> </a:t>
            </a:r>
            <a:r>
              <a:rPr lang="tr-TR" sz="2200" dirty="0" err="1"/>
              <a:t>send</a:t>
            </a:r>
            <a:r>
              <a:rPr lang="tr-TR" sz="2200" dirty="0"/>
              <a:t>, </a:t>
            </a:r>
            <a:r>
              <a:rPr lang="tr-TR" sz="2200" dirty="0" err="1"/>
              <a:t>turner</a:t>
            </a:r>
            <a:r>
              <a:rPr lang="tr-TR" sz="2200" dirty="0"/>
              <a:t> </a:t>
            </a:r>
            <a:r>
              <a:rPr lang="tr-TR" sz="2200" dirty="0" err="1"/>
              <a:t>send</a:t>
            </a:r>
            <a:r>
              <a:rPr lang="tr-TR" sz="2200" dirty="0"/>
              <a:t>, </a:t>
            </a:r>
            <a:r>
              <a:rPr lang="tr-TR" sz="2200" dirty="0" err="1"/>
              <a:t>williams</a:t>
            </a:r>
            <a:r>
              <a:rPr lang="tr-TR" sz="2200" dirty="0"/>
              <a:t> </a:t>
            </a:r>
            <a:r>
              <a:rPr lang="tr-TR" sz="2200" dirty="0" err="1"/>
              <a:t>send</a:t>
            </a:r>
            <a:r>
              <a:rPr lang="tr-TR" sz="2200" dirty="0"/>
              <a:t>.....</a:t>
            </a:r>
          </a:p>
          <a:p>
            <a:pPr algn="ctr"/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423357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3132"/>
            <a:ext cx="10515600" cy="1325563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tr-TR" sz="4400" b="1" dirty="0" err="1">
                <a:solidFill>
                  <a:srgbClr val="FF0000"/>
                </a:solidFill>
                <a:latin typeface="Comic Sans MS"/>
                <a:cs typeface="Comic Sans MS"/>
              </a:rPr>
              <a:t>Senkop</a:t>
            </a:r>
            <a:endParaRPr lang="tr-TR" sz="4400" b="1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0" indent="0" algn="l">
              <a:lnSpc>
                <a:spcPct val="160000"/>
              </a:lnSpc>
              <a:buClr>
                <a:srgbClr val="FF0000"/>
              </a:buClr>
              <a:buNone/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95B74827-D408-4947-9624-1E57BF5D153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8478750"/>
              </p:ext>
            </p:extLst>
          </p:nvPr>
        </p:nvGraphicFramePr>
        <p:xfrm>
          <a:off x="838200" y="1863470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İçerik Yer Tutucusu 4">
            <a:extLst>
              <a:ext uri="{FF2B5EF4-FFF2-40B4-BE49-F238E27FC236}">
                <a16:creationId xmlns:a16="http://schemas.microsoft.com/office/drawing/2014/main" id="{E5736BE8-036D-7740-8ECA-3804059A01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6886710"/>
              </p:ext>
            </p:extLst>
          </p:nvPr>
        </p:nvGraphicFramePr>
        <p:xfrm>
          <a:off x="6172200" y="1765005"/>
          <a:ext cx="5181600" cy="4548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30806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AsOne/>
      </p:bldGraphic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3132"/>
            <a:ext cx="10515600" cy="1325563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tr-TR" sz="4400" b="1" dirty="0">
                <a:solidFill>
                  <a:srgbClr val="FF0000"/>
                </a:solidFill>
                <a:latin typeface="Comic Sans MS"/>
                <a:cs typeface="Comic Sans MS"/>
              </a:rPr>
              <a:t>Kardiyak </a:t>
            </a:r>
            <a:r>
              <a:rPr lang="tr-TR" sz="4400" b="1" dirty="0" err="1">
                <a:solidFill>
                  <a:srgbClr val="FF0000"/>
                </a:solidFill>
                <a:latin typeface="Comic Sans MS"/>
                <a:cs typeface="Comic Sans MS"/>
              </a:rPr>
              <a:t>Senkop</a:t>
            </a:r>
            <a:r>
              <a:rPr lang="tr-TR" sz="4400" b="1" dirty="0">
                <a:solidFill>
                  <a:srgbClr val="FF0000"/>
                </a:solidFill>
                <a:latin typeface="Comic Sans MS"/>
                <a:cs typeface="Comic Sans MS"/>
              </a:rPr>
              <a:t> Nedenleri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0" indent="0" algn="l">
              <a:lnSpc>
                <a:spcPct val="160000"/>
              </a:lnSpc>
              <a:buClr>
                <a:srgbClr val="FF0000"/>
              </a:buClr>
              <a:buNone/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95B74827-D408-4947-9624-1E57BF5D153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94113384"/>
              </p:ext>
            </p:extLst>
          </p:nvPr>
        </p:nvGraphicFramePr>
        <p:xfrm>
          <a:off x="838200" y="1863470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İçerik Yer Tutucusu 4">
            <a:extLst>
              <a:ext uri="{FF2B5EF4-FFF2-40B4-BE49-F238E27FC236}">
                <a16:creationId xmlns:a16="http://schemas.microsoft.com/office/drawing/2014/main" id="{E5736BE8-036D-7740-8ECA-3804059A01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4226020"/>
              </p:ext>
            </p:extLst>
          </p:nvPr>
        </p:nvGraphicFramePr>
        <p:xfrm>
          <a:off x="6172200" y="1863470"/>
          <a:ext cx="5181600" cy="4351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0330273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tr-TR" sz="4400" b="1" dirty="0">
                <a:solidFill>
                  <a:srgbClr val="FF0000"/>
                </a:solidFill>
                <a:latin typeface="Comic Sans MS"/>
                <a:cs typeface="Comic Sans MS"/>
              </a:rPr>
              <a:t>Kardiyak </a:t>
            </a:r>
            <a:r>
              <a:rPr lang="tr-TR" sz="4400" b="1" dirty="0" err="1">
                <a:solidFill>
                  <a:srgbClr val="FF0000"/>
                </a:solidFill>
                <a:latin typeface="Comic Sans MS"/>
                <a:cs typeface="Comic Sans MS"/>
              </a:rPr>
              <a:t>Senkop</a:t>
            </a:r>
            <a:r>
              <a:rPr lang="tr-TR" sz="4400" b="1" dirty="0">
                <a:solidFill>
                  <a:srgbClr val="FF0000"/>
                </a:solidFill>
                <a:latin typeface="Comic Sans MS"/>
                <a:cs typeface="Comic Sans MS"/>
              </a:rPr>
              <a:t> Neden Önemli ?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0" indent="0" algn="ctr">
              <a:lnSpc>
                <a:spcPct val="80000"/>
              </a:lnSpc>
              <a:buClr>
                <a:srgbClr val="FF0000"/>
              </a:buClr>
              <a:buNone/>
            </a:pPr>
            <a:r>
              <a:rPr lang="tr-TR" altLang="tr-TR" sz="3500" dirty="0" err="1">
                <a:latin typeface="Comic Sans MS" panose="030F0902030302020204" pitchFamily="66" charset="0"/>
              </a:rPr>
              <a:t>Mortalite</a:t>
            </a:r>
            <a:r>
              <a:rPr lang="tr-TR" altLang="tr-TR" sz="3500" dirty="0">
                <a:latin typeface="Comic Sans MS" panose="030F0902030302020204" pitchFamily="66" charset="0"/>
              </a:rPr>
              <a:t> Riski !!!</a:t>
            </a:r>
          </a:p>
          <a:p>
            <a:pPr marL="342900" indent="-342900" algn="ctr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3500" dirty="0">
              <a:latin typeface="Comic Sans MS"/>
              <a:cs typeface="Comic Sans MS"/>
            </a:endParaRPr>
          </a:p>
          <a:p>
            <a:pPr marL="0" indent="0" algn="ctr">
              <a:lnSpc>
                <a:spcPct val="160000"/>
              </a:lnSpc>
              <a:buClr>
                <a:srgbClr val="FF0000"/>
              </a:buClr>
              <a:buNone/>
            </a:pPr>
            <a:r>
              <a:rPr lang="tr-TR" sz="3500" dirty="0">
                <a:latin typeface="Comic Sans MS"/>
                <a:cs typeface="Comic Sans MS"/>
              </a:rPr>
              <a:t>Tüm Kardiyak </a:t>
            </a:r>
            <a:r>
              <a:rPr lang="tr-TR" sz="3500" dirty="0" err="1">
                <a:latin typeface="Comic Sans MS"/>
                <a:cs typeface="Comic Sans MS"/>
              </a:rPr>
              <a:t>Senkoplar</a:t>
            </a:r>
            <a:r>
              <a:rPr lang="tr-TR" sz="3500" dirty="0">
                <a:latin typeface="Comic Sans MS"/>
                <a:cs typeface="Comic Sans MS"/>
              </a:rPr>
              <a:t> Tedavi Gerektirir !!!!</a:t>
            </a: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541319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32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247398"/>
              </p:ext>
            </p:extLst>
          </p:nvPr>
        </p:nvGraphicFramePr>
        <p:xfrm>
          <a:off x="838200" y="1487837"/>
          <a:ext cx="10515600" cy="5328177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96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Senkop</a:t>
                      </a: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özellikleri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Aile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öyküsü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err="1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19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Çok az ön belirti ile AKUT KOLLAPS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Ailede Aritmi	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19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Egzersizle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Ani Ölüm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19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Yatar durumda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50 yaş altı akrabalarda ani ölüm- açıklanmayan kalp yetersizliği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19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Gürültü ile tetiklenen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1-2. derece akrabalarda </a:t>
                      </a:r>
                      <a:r>
                        <a:rPr kumimoji="0" lang="tr-T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kardiyomiyopati</a:t>
                      </a: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olması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19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Yüzme sırasında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4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Fiziksel veya </a:t>
                      </a:r>
                      <a:r>
                        <a:rPr kumimoji="0" lang="tr-T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emosyonel</a:t>
                      </a: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stres ile tetiklenen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19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Prodrom</a:t>
                      </a:r>
                      <a:r>
                        <a:rPr kumimoji="0" lang="tr-T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ve olay tarifi NKS ile uyumlu olmayan </a:t>
                      </a:r>
                      <a:r>
                        <a:rPr kumimoji="0" lang="tr-T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senkop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4B22658C-B1AF-9640-82FC-E1120AD3E5E3}"/>
              </a:ext>
            </a:extLst>
          </p:cNvPr>
          <p:cNvSpPr txBox="1">
            <a:spLocks/>
          </p:cNvSpPr>
          <p:nvPr/>
        </p:nvSpPr>
        <p:spPr>
          <a:xfrm>
            <a:off x="838200" y="131123"/>
            <a:ext cx="10515600" cy="1107214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b="1" dirty="0">
                <a:solidFill>
                  <a:srgbClr val="FF0000"/>
                </a:solidFill>
                <a:latin typeface="Comic Sans MS"/>
                <a:cs typeface="Comic Sans MS"/>
              </a:rPr>
              <a:t>Kardiyak </a:t>
            </a:r>
            <a:r>
              <a:rPr lang="tr-TR" b="1" dirty="0" err="1">
                <a:solidFill>
                  <a:srgbClr val="FF0000"/>
                </a:solidFill>
                <a:latin typeface="Comic Sans MS"/>
                <a:cs typeface="Comic Sans MS"/>
              </a:rPr>
              <a:t>Senkop</a:t>
            </a:r>
            <a:r>
              <a:rPr lang="tr-TR" b="1" dirty="0">
                <a:solidFill>
                  <a:srgbClr val="FF0000"/>
                </a:solidFill>
                <a:latin typeface="Comic Sans MS"/>
                <a:cs typeface="Comic Sans MS"/>
              </a:rPr>
              <a:t> İpuçları</a:t>
            </a:r>
          </a:p>
        </p:txBody>
      </p:sp>
    </p:spTree>
    <p:extLst>
      <p:ext uri="{BB962C8B-B14F-4D97-AF65-F5344CB8AC3E}">
        <p14:creationId xmlns:p14="http://schemas.microsoft.com/office/powerpoint/2010/main" val="115926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53BCB7-EED3-4047-97E0-105146F3D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1453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0876" y="327989"/>
            <a:ext cx="10058400" cy="900862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tr-TR" sz="4400" b="1" dirty="0">
                <a:solidFill>
                  <a:srgbClr val="FF0000"/>
                </a:solidFill>
                <a:latin typeface="Comic Sans MS"/>
                <a:cs typeface="Comic Sans MS"/>
              </a:rPr>
              <a:t>Fizik Muayene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878" y="1683725"/>
            <a:ext cx="10058399" cy="6483882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300" dirty="0" err="1">
                <a:latin typeface="Comic Sans MS" panose="030F0902030302020204" pitchFamily="66" charset="0"/>
              </a:rPr>
              <a:t>Palpasyon</a:t>
            </a:r>
            <a:r>
              <a:rPr lang="tr-TR" altLang="tr-TR" sz="2300" dirty="0">
                <a:latin typeface="Comic Sans MS" panose="030F0902030302020204" pitchFamily="66" charset="0"/>
              </a:rPr>
              <a:t>:</a:t>
            </a:r>
          </a:p>
          <a:p>
            <a:pPr lvl="2" algn="l">
              <a:lnSpc>
                <a:spcPct val="80000"/>
              </a:lnSpc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Apikal</a:t>
            </a:r>
            <a:r>
              <a:rPr lang="tr-TR" altLang="tr-TR" sz="2300" dirty="0">
                <a:latin typeface="Comic Sans MS" panose="030F0902030302020204" pitchFamily="66" charset="0"/>
              </a:rPr>
              <a:t> vuru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Prekordiyal</a:t>
            </a:r>
            <a:r>
              <a:rPr lang="tr-TR" altLang="tr-TR" sz="2300" dirty="0">
                <a:latin typeface="Comic Sans MS" panose="030F0902030302020204" pitchFamily="66" charset="0"/>
              </a:rPr>
              <a:t> aktivite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Trill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Kostokondrit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 err="1">
                <a:latin typeface="Comic Sans MS" panose="030F0902030302020204" pitchFamily="66" charset="0"/>
              </a:rPr>
              <a:t>Periferik</a:t>
            </a:r>
            <a:r>
              <a:rPr lang="tr-TR" altLang="tr-TR" sz="2300" dirty="0">
                <a:latin typeface="Comic Sans MS" panose="030F0902030302020204" pitchFamily="66" charset="0"/>
              </a:rPr>
              <a:t> nabızlar</a:t>
            </a: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>
              <a:lnSpc>
                <a:spcPct val="160000"/>
              </a:lnSpc>
              <a:buClr>
                <a:srgbClr val="FF0000"/>
              </a:buClr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55746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0876" y="327989"/>
            <a:ext cx="10058400" cy="900862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tr-TR" sz="4400" b="1" dirty="0">
                <a:solidFill>
                  <a:srgbClr val="FF0000"/>
                </a:solidFill>
                <a:latin typeface="Comic Sans MS"/>
                <a:cs typeface="Comic Sans MS"/>
              </a:rPr>
              <a:t>Fizik Muayene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878" y="1683725"/>
            <a:ext cx="10058399" cy="6483882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2300" dirty="0" err="1">
                <a:latin typeface="Comic Sans MS" panose="030F0902030302020204" pitchFamily="66" charset="0"/>
              </a:rPr>
              <a:t>Oskültasyon</a:t>
            </a:r>
            <a:endParaRPr lang="tr-TR" altLang="tr-TR" sz="2300" dirty="0">
              <a:latin typeface="Comic Sans MS" panose="030F0902030302020204" pitchFamily="66" charset="0"/>
            </a:endParaRPr>
          </a:p>
          <a:p>
            <a:pPr lvl="2" algn="l">
              <a:lnSpc>
                <a:spcPct val="80000"/>
              </a:lnSpc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Kalp hızı ve ritim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Kalp Sesleri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Üfürüm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300" dirty="0">
                <a:latin typeface="Comic Sans MS" panose="030F0902030302020204" pitchFamily="66" charset="0"/>
              </a:rPr>
              <a:t>Ek sesler</a:t>
            </a: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>
              <a:lnSpc>
                <a:spcPct val="160000"/>
              </a:lnSpc>
              <a:buClr>
                <a:srgbClr val="FF0000"/>
              </a:buClr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180585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0876" y="327989"/>
            <a:ext cx="10058400" cy="900862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tr-TR" sz="4400" b="1" dirty="0" err="1">
                <a:solidFill>
                  <a:srgbClr val="FF0000"/>
                </a:solidFill>
                <a:latin typeface="Comic Sans MS"/>
                <a:cs typeface="Comic Sans MS"/>
              </a:rPr>
              <a:t>Oskültasyon</a:t>
            </a:r>
            <a:endParaRPr lang="tr-TR" sz="4400" b="1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878" y="1683725"/>
            <a:ext cx="10058399" cy="6483882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>
              <a:lnSpc>
                <a:spcPct val="160000"/>
              </a:lnSpc>
              <a:buClr>
                <a:srgbClr val="FF0000"/>
              </a:buClr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962567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  <a:latin typeface="Comic Sans MS"/>
                <a:cs typeface="Comic Sans MS"/>
              </a:rPr>
              <a:t>Kalp Sesleri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0" y="2165672"/>
            <a:ext cx="6306519" cy="5382003"/>
          </a:xfrm>
        </p:spPr>
        <p:txBody>
          <a:bodyPr>
            <a:normAutofit fontScale="47500" lnSpcReduction="20000"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4200" dirty="0">
                <a:latin typeface="Comic Sans MS" panose="030F0902030302020204" pitchFamily="66" charset="0"/>
              </a:rPr>
              <a:t>Birinci kalp sesi (S1):</a:t>
            </a:r>
          </a:p>
          <a:p>
            <a:pPr lvl="2" algn="l">
              <a:lnSpc>
                <a:spcPct val="80000"/>
              </a:lnSpc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4200" dirty="0">
                <a:latin typeface="Comic Sans MS" panose="030F0902030302020204" pitchFamily="66" charset="0"/>
              </a:rPr>
              <a:t>Mitral ve </a:t>
            </a:r>
            <a:r>
              <a:rPr lang="tr-TR" altLang="tr-TR" sz="4200" dirty="0" err="1">
                <a:latin typeface="Comic Sans MS" panose="030F0902030302020204" pitchFamily="66" charset="0"/>
              </a:rPr>
              <a:t>triküspit</a:t>
            </a:r>
            <a:r>
              <a:rPr lang="tr-TR" altLang="tr-TR" sz="4200" dirty="0">
                <a:latin typeface="Comic Sans MS" panose="030F0902030302020204" pitchFamily="66" charset="0"/>
              </a:rPr>
              <a:t> kapakların kapanması ile ilişkili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4200" dirty="0">
                <a:latin typeface="Comic Sans MS" panose="030F0902030302020204" pitchFamily="66" charset="0"/>
              </a:rPr>
              <a:t>Sistolün başlangıcını belirtir.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4200" dirty="0" err="1">
                <a:latin typeface="Comic Sans MS" panose="030F0902030302020204" pitchFamily="66" charset="0"/>
              </a:rPr>
              <a:t>Apekste</a:t>
            </a:r>
            <a:r>
              <a:rPr lang="tr-TR" altLang="tr-TR" sz="4200" dirty="0">
                <a:latin typeface="Comic Sans MS" panose="030F0902030302020204" pitchFamily="66" charset="0"/>
              </a:rPr>
              <a:t> ve </a:t>
            </a:r>
            <a:r>
              <a:rPr lang="tr-TR" altLang="tr-TR" sz="4200" dirty="0" err="1">
                <a:latin typeface="Comic Sans MS" panose="030F0902030302020204" pitchFamily="66" charset="0"/>
              </a:rPr>
              <a:t>sternum</a:t>
            </a:r>
            <a:r>
              <a:rPr lang="tr-TR" altLang="tr-TR" sz="4200" dirty="0">
                <a:latin typeface="Comic Sans MS" panose="030F0902030302020204" pitchFamily="66" charset="0"/>
              </a:rPr>
              <a:t> sol alt kenarda duyulur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4200" dirty="0">
                <a:latin typeface="Comic Sans MS" panose="030F0902030302020204" pitchFamily="66" charset="0"/>
              </a:rPr>
              <a:t>S1 in sabit çiftleşmesi nadir. (sağ dal bloğu, </a:t>
            </a:r>
            <a:r>
              <a:rPr lang="tr-TR" altLang="tr-TR" sz="4200" dirty="0" err="1">
                <a:latin typeface="Comic Sans MS" panose="030F0902030302020204" pitchFamily="66" charset="0"/>
              </a:rPr>
              <a:t>Ebstein</a:t>
            </a:r>
            <a:r>
              <a:rPr lang="tr-TR" altLang="tr-TR" sz="4200" dirty="0">
                <a:latin typeface="Comic Sans MS" panose="030F0902030302020204" pitchFamily="66" charset="0"/>
              </a:rPr>
              <a:t> anomalisi)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0" indent="0" algn="l">
              <a:lnSpc>
                <a:spcPct val="160000"/>
              </a:lnSpc>
              <a:buClr>
                <a:srgbClr val="FF0000"/>
              </a:buClr>
              <a:buNone/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pic>
        <p:nvPicPr>
          <p:cNvPr id="12" name="İçerik Yer Tutucusu 11">
            <a:extLst>
              <a:ext uri="{FF2B5EF4-FFF2-40B4-BE49-F238E27FC236}">
                <a16:creationId xmlns:a16="http://schemas.microsoft.com/office/drawing/2014/main" id="{4BC9D451-5D5B-4349-BE39-4E8D63983C5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010400" y="2165672"/>
            <a:ext cx="5181600" cy="1888546"/>
          </a:xfrm>
        </p:spPr>
      </p:pic>
      <p:pic>
        <p:nvPicPr>
          <p:cNvPr id="14" name="Resim 13">
            <a:extLst>
              <a:ext uri="{FF2B5EF4-FFF2-40B4-BE49-F238E27FC236}">
                <a16:creationId xmlns:a16="http://schemas.microsoft.com/office/drawing/2014/main" id="{C0D833D2-3423-0448-8E29-C99B3302CC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0400" y="4054218"/>
            <a:ext cx="5047281" cy="1888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735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  <a:latin typeface="Comic Sans MS"/>
                <a:cs typeface="Comic Sans MS"/>
              </a:rPr>
              <a:t>Kalp Sesleri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1" y="2165672"/>
            <a:ext cx="5332412" cy="5382003"/>
          </a:xfrm>
        </p:spPr>
        <p:txBody>
          <a:bodyPr>
            <a:normAutofit fontScale="47500" lnSpcReduction="20000"/>
          </a:bodyPr>
          <a:lstStyle/>
          <a:p>
            <a:pPr marL="342900" indent="-342900" algn="l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4200" dirty="0">
                <a:latin typeface="Comic Sans MS" panose="030F0902030302020204" pitchFamily="66" charset="0"/>
              </a:rPr>
              <a:t>İkinci kalp sesi (S2):</a:t>
            </a:r>
          </a:p>
          <a:p>
            <a:pPr lvl="2" algn="l">
              <a:lnSpc>
                <a:spcPct val="80000"/>
              </a:lnSpc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4200" dirty="0">
                <a:latin typeface="Comic Sans MS" panose="030F0902030302020204" pitchFamily="66" charset="0"/>
              </a:rPr>
              <a:t>Aort ve </a:t>
            </a:r>
            <a:r>
              <a:rPr lang="tr-TR" altLang="tr-TR" sz="4200" dirty="0" err="1">
                <a:latin typeface="Comic Sans MS" panose="030F0902030302020204" pitchFamily="66" charset="0"/>
              </a:rPr>
              <a:t>pulmoner</a:t>
            </a:r>
            <a:r>
              <a:rPr lang="tr-TR" altLang="tr-TR" sz="4200" dirty="0">
                <a:latin typeface="Comic Sans MS" panose="030F0902030302020204" pitchFamily="66" charset="0"/>
              </a:rPr>
              <a:t> kapağın kapanması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4200" dirty="0">
                <a:latin typeface="Comic Sans MS" panose="030F0902030302020204" pitchFamily="66" charset="0"/>
              </a:rPr>
              <a:t>Aort ve </a:t>
            </a:r>
            <a:r>
              <a:rPr lang="tr-TR" altLang="tr-TR" sz="4200" dirty="0" err="1">
                <a:latin typeface="Comic Sans MS" panose="030F0902030302020204" pitchFamily="66" charset="0"/>
              </a:rPr>
              <a:t>pulmoner</a:t>
            </a:r>
            <a:r>
              <a:rPr lang="tr-TR" altLang="tr-TR" sz="4200" dirty="0">
                <a:latin typeface="Comic Sans MS" panose="030F0902030302020204" pitchFamily="66" charset="0"/>
              </a:rPr>
              <a:t> odak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4200" dirty="0">
                <a:latin typeface="Comic Sans MS" panose="030F0902030302020204" pitchFamily="66" charset="0"/>
              </a:rPr>
              <a:t>Özellikle </a:t>
            </a:r>
            <a:r>
              <a:rPr lang="tr-TR" altLang="tr-TR" sz="4200" dirty="0" err="1">
                <a:latin typeface="Comic Sans MS" panose="030F0902030302020204" pitchFamily="66" charset="0"/>
              </a:rPr>
              <a:t>pulmoner</a:t>
            </a:r>
            <a:r>
              <a:rPr lang="tr-TR" altLang="tr-TR" sz="4200" dirty="0">
                <a:latin typeface="Comic Sans MS" panose="030F0902030302020204" pitchFamily="66" charset="0"/>
              </a:rPr>
              <a:t> odakta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4200" dirty="0" err="1">
                <a:latin typeface="Comic Sans MS" panose="030F0902030302020204" pitchFamily="66" charset="0"/>
              </a:rPr>
              <a:t>Splitting</a:t>
            </a:r>
            <a:r>
              <a:rPr lang="tr-TR" altLang="tr-TR" sz="4200" dirty="0">
                <a:latin typeface="Comic Sans MS" panose="030F0902030302020204" pitchFamily="66" charset="0"/>
              </a:rPr>
              <a:t> ve P2 şiddeti </a:t>
            </a:r>
            <a:r>
              <a:rPr lang="tr-TR" altLang="tr-TR" sz="4200" dirty="0" err="1">
                <a:latin typeface="Comic Sans MS" panose="030F0902030302020204" pitchFamily="66" charset="0"/>
              </a:rPr>
              <a:t>pediyatride</a:t>
            </a:r>
            <a:r>
              <a:rPr lang="tr-TR" altLang="tr-TR" sz="4200" dirty="0">
                <a:latin typeface="Comic Sans MS" panose="030F0902030302020204" pitchFamily="66" charset="0"/>
              </a:rPr>
              <a:t> son derece önemli</a:t>
            </a: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0" indent="0" algn="l">
              <a:lnSpc>
                <a:spcPct val="160000"/>
              </a:lnSpc>
              <a:buClr>
                <a:srgbClr val="FF0000"/>
              </a:buClr>
              <a:buNone/>
            </a:pP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13" name="Line 18">
            <a:extLst>
              <a:ext uri="{FF2B5EF4-FFF2-40B4-BE49-F238E27FC236}">
                <a16:creationId xmlns:a16="http://schemas.microsoft.com/office/drawing/2014/main" id="{5A34A3EC-D50A-844E-A1BE-FB58B88A2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7" y="4553301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E033221B-A159-2C42-BFA5-4F2A8640C4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7" y="3260188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D0124194-1B3C-654D-A185-7A1631E80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824" y="2753076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E8C61A89-07D3-4046-BE71-842583C79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4174" y="2753076"/>
            <a:ext cx="144463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5E7B39AB-7F27-4941-B12D-C6FBAF8A6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4399" y="2753076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8E5049DD-6525-D24F-8144-6D09E9211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5612" y="2897538"/>
            <a:ext cx="144462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C8651129-4C12-CE47-A785-837B7E258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412" y="4048476"/>
            <a:ext cx="144462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BF290796-D92C-6E4C-ABDE-0D5036077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5762" y="4048476"/>
            <a:ext cx="144462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6BF29158-0790-1749-B945-65A359636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5987" y="4048476"/>
            <a:ext cx="144462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F4725AC4-D2D1-FF42-844B-D394DA405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1512" y="4192938"/>
            <a:ext cx="144462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3" name="Text Box 15">
            <a:extLst>
              <a:ext uri="{FF2B5EF4-FFF2-40B4-BE49-F238E27FC236}">
                <a16:creationId xmlns:a16="http://schemas.microsoft.com/office/drawing/2014/main" id="{0F1792ED-378B-8745-A7E4-4CC101AF6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3949" y="2314926"/>
            <a:ext cx="387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S1                     A2                        S1</a:t>
            </a:r>
          </a:p>
        </p:txBody>
      </p:sp>
      <p:sp>
        <p:nvSpPr>
          <p:cNvPr id="24" name="Text Box 16">
            <a:extLst>
              <a:ext uri="{FF2B5EF4-FFF2-40B4-BE49-F238E27FC236}">
                <a16:creationId xmlns:a16="http://schemas.microsoft.com/office/drawing/2014/main" id="{3DF77594-F9A9-9C43-8C4B-72CAD933D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9437" y="2629251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P2</a:t>
            </a:r>
          </a:p>
        </p:txBody>
      </p:sp>
      <p:sp>
        <p:nvSpPr>
          <p:cNvPr id="25" name="Text Box 19">
            <a:extLst>
              <a:ext uri="{FF2B5EF4-FFF2-40B4-BE49-F238E27FC236}">
                <a16:creationId xmlns:a16="http://schemas.microsoft.com/office/drawing/2014/main" id="{96C80201-F26A-2843-A6AA-8A44FCF79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7" y="2988026"/>
            <a:ext cx="6286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 err="1"/>
              <a:t>Eks</a:t>
            </a:r>
            <a:r>
              <a:rPr lang="tr-TR" altLang="tr-TR" dirty="0"/>
              <a:t>.</a:t>
            </a:r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r>
              <a:rPr lang="tr-TR" altLang="tr-TR" dirty="0" err="1"/>
              <a:t>İns</a:t>
            </a:r>
            <a:r>
              <a:rPr lang="tr-TR" altLang="tr-TR" dirty="0"/>
              <a:t>.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DCC5464-B69A-244F-BF30-99AA54BA1F70}"/>
              </a:ext>
            </a:extLst>
          </p:cNvPr>
          <p:cNvSpPr/>
          <p:nvPr/>
        </p:nvSpPr>
        <p:spPr>
          <a:xfrm>
            <a:off x="3075094" y="5710484"/>
            <a:ext cx="49888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https://www.youtube.com/watch?v=xER8Bp4L2kM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3267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  <a:latin typeface="Comic Sans MS"/>
                <a:cs typeface="Comic Sans MS"/>
              </a:rPr>
              <a:t>S2 anormal çiftleşme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1" y="2165672"/>
            <a:ext cx="5332412" cy="5382003"/>
          </a:xfrm>
        </p:spPr>
        <p:txBody>
          <a:bodyPr>
            <a:normAutofit fontScale="47500" lnSpcReduction="20000"/>
          </a:bodyPr>
          <a:lstStyle/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tr-TR" altLang="tr-TR" sz="4200" dirty="0">
                <a:latin typeface="Comic Sans MS" panose="030F0902030302020204" pitchFamily="66" charset="0"/>
              </a:rPr>
              <a:t>Geniş Sabit çiftleşme</a:t>
            </a:r>
          </a:p>
          <a:p>
            <a:pPr marL="342900" indent="-34290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4200" dirty="0">
                <a:latin typeface="Comic Sans MS" panose="030F0902030302020204" pitchFamily="66" charset="0"/>
              </a:rPr>
              <a:t>Hacim yüklenmesi (ASD, PAPVD)</a:t>
            </a: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4200" dirty="0">
                <a:latin typeface="Comic Sans MS" panose="030F0902030302020204" pitchFamily="66" charset="0"/>
              </a:rPr>
              <a:t>Basınç yüklenmesi (PD)</a:t>
            </a: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4200" dirty="0">
                <a:latin typeface="Comic Sans MS" panose="030F0902030302020204" pitchFamily="66" charset="0"/>
              </a:rPr>
              <a:t>Elektriksel Gecikme (Sağ dal bloğu)</a:t>
            </a:r>
          </a:p>
          <a:p>
            <a:pPr marL="1200150" lvl="2" indent="-285750">
              <a:lnSpc>
                <a:spcPct val="160000"/>
              </a:lnSpc>
              <a:spcBef>
                <a:spcPts val="0"/>
              </a:spcBef>
            </a:pPr>
            <a:r>
              <a:rPr lang="tr-TR" altLang="tr-TR" sz="4200" dirty="0">
                <a:latin typeface="Comic Sans MS" panose="030F0902030302020204" pitchFamily="66" charset="0"/>
              </a:rPr>
              <a:t>Erken </a:t>
            </a:r>
            <a:r>
              <a:rPr lang="tr-TR" altLang="tr-TR" sz="4200" dirty="0" err="1">
                <a:latin typeface="Comic Sans MS" panose="030F0902030302020204" pitchFamily="66" charset="0"/>
              </a:rPr>
              <a:t>aortik</a:t>
            </a:r>
            <a:r>
              <a:rPr lang="tr-TR" altLang="tr-TR" sz="4200" dirty="0">
                <a:latin typeface="Comic Sans MS" panose="030F0902030302020204" pitchFamily="66" charset="0"/>
              </a:rPr>
              <a:t> kapanma (MY)</a:t>
            </a:r>
          </a:p>
          <a:p>
            <a:pPr marL="914400" lvl="2" indent="0">
              <a:lnSpc>
                <a:spcPct val="160000"/>
              </a:lnSpc>
              <a:spcBef>
                <a:spcPts val="0"/>
              </a:spcBef>
              <a:buNone/>
            </a:pPr>
            <a:endParaRPr lang="tr-TR" altLang="tr-TR" sz="4200" dirty="0">
              <a:latin typeface="Comic Sans MS" panose="030F0902030302020204" pitchFamily="66" charset="0"/>
            </a:endParaRPr>
          </a:p>
          <a:p>
            <a:pPr marL="1200150" lvl="2" indent="-285750" algn="l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300" dirty="0">
              <a:latin typeface="Comic Sans MS" panose="030F0902030302020204" pitchFamily="66" charset="0"/>
            </a:endParaRPr>
          </a:p>
          <a:p>
            <a:pPr marL="342900" indent="-342900" algn="l">
              <a:lnSpc>
                <a:spcPct val="160000"/>
              </a:lnSpc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0" indent="0" algn="l">
              <a:lnSpc>
                <a:spcPct val="160000"/>
              </a:lnSpc>
              <a:buClr>
                <a:srgbClr val="FF0000"/>
              </a:buClr>
              <a:buNone/>
            </a:pPr>
            <a:br>
              <a:rPr lang="tr-TR" sz="2000" dirty="0">
                <a:latin typeface="Comic Sans MS"/>
                <a:cs typeface="Comic Sans MS"/>
              </a:rPr>
            </a:b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</a:t>
            </a:r>
            <a:br>
              <a:rPr lang="tr-TR" sz="2000" dirty="0">
                <a:latin typeface="Comic Sans MS"/>
                <a:cs typeface="Comic Sans MS"/>
              </a:rPr>
            </a:br>
            <a:r>
              <a:rPr lang="tr-TR" sz="2000" dirty="0">
                <a:latin typeface="Comic Sans MS"/>
                <a:cs typeface="Comic Sans MS"/>
              </a:rPr>
              <a:t>                           </a:t>
            </a: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marL="342900" indent="-342900" algn="l">
              <a:buClr>
                <a:srgbClr val="FF0000"/>
              </a:buClr>
              <a:buFont typeface="Wingdings" charset="2"/>
              <a:buChar char="Ø"/>
            </a:pPr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>
              <a:latin typeface="Comic Sans MS"/>
              <a:cs typeface="Comic Sans MS"/>
            </a:endParaRPr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  <a:p>
            <a:pPr algn="l"/>
            <a:endParaRPr lang="tr-TR" sz="2000" dirty="0"/>
          </a:p>
        </p:txBody>
      </p:sp>
      <p:sp>
        <p:nvSpPr>
          <p:cNvPr id="13" name="Line 18">
            <a:extLst>
              <a:ext uri="{FF2B5EF4-FFF2-40B4-BE49-F238E27FC236}">
                <a16:creationId xmlns:a16="http://schemas.microsoft.com/office/drawing/2014/main" id="{5A34A3EC-D50A-844E-A1BE-FB58B88A2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7" y="4553301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E033221B-A159-2C42-BFA5-4F2A8640C4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1287" y="3260188"/>
            <a:ext cx="33131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D0124194-1B3C-654D-A185-7A1631E80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824" y="2753076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E8C61A89-07D3-4046-BE71-842583C79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4174" y="2753076"/>
            <a:ext cx="144463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5E7B39AB-7F27-4941-B12D-C6FBAF8A6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4399" y="2753076"/>
            <a:ext cx="144463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8E5049DD-6525-D24F-8144-6D09E9211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7474" y="2895249"/>
            <a:ext cx="144462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C8651129-4C12-CE47-A785-837B7E258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412" y="4048476"/>
            <a:ext cx="144462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BF290796-D92C-6E4C-ABDE-0D5036077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5762" y="4048476"/>
            <a:ext cx="144462" cy="100806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6BF29158-0790-1749-B945-65A359636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5987" y="4048476"/>
            <a:ext cx="144462" cy="10080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F4725AC4-D2D1-FF42-844B-D394DA405B9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817471" y="4192938"/>
            <a:ext cx="144463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3" name="Text Box 15">
            <a:extLst>
              <a:ext uri="{FF2B5EF4-FFF2-40B4-BE49-F238E27FC236}">
                <a16:creationId xmlns:a16="http://schemas.microsoft.com/office/drawing/2014/main" id="{0F1792ED-378B-8745-A7E4-4CC101AF6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3949" y="2314926"/>
            <a:ext cx="387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S1                     A2                        S1</a:t>
            </a:r>
          </a:p>
        </p:txBody>
      </p:sp>
      <p:sp>
        <p:nvSpPr>
          <p:cNvPr id="24" name="Text Box 16">
            <a:extLst>
              <a:ext uri="{FF2B5EF4-FFF2-40B4-BE49-F238E27FC236}">
                <a16:creationId xmlns:a16="http://schemas.microsoft.com/office/drawing/2014/main" id="{3DF77594-F9A9-9C43-8C4B-72CAD933D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7930" y="2427500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P2</a:t>
            </a:r>
          </a:p>
        </p:txBody>
      </p:sp>
      <p:sp>
        <p:nvSpPr>
          <p:cNvPr id="25" name="Text Box 19">
            <a:extLst>
              <a:ext uri="{FF2B5EF4-FFF2-40B4-BE49-F238E27FC236}">
                <a16:creationId xmlns:a16="http://schemas.microsoft.com/office/drawing/2014/main" id="{96C80201-F26A-2843-A6AA-8A44FCF79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7" y="2988026"/>
            <a:ext cx="6286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 err="1"/>
              <a:t>Eks</a:t>
            </a:r>
            <a:r>
              <a:rPr lang="tr-TR" altLang="tr-TR" dirty="0"/>
              <a:t>.</a:t>
            </a:r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r>
              <a:rPr lang="tr-TR" altLang="tr-TR" dirty="0" err="1"/>
              <a:t>İns</a:t>
            </a:r>
            <a:r>
              <a:rPr lang="tr-TR" alt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6021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2192</TotalTime>
  <Words>1532</Words>
  <Application>Microsoft Office PowerPoint</Application>
  <PresentationFormat>Geniş ekran</PresentationFormat>
  <Paragraphs>681</Paragraphs>
  <Slides>34</Slides>
  <Notes>29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40" baseType="lpstr">
      <vt:lpstr>Arial</vt:lpstr>
      <vt:lpstr>Calibri</vt:lpstr>
      <vt:lpstr>Calibri Light</vt:lpstr>
      <vt:lpstr>Comic Sans MS</vt:lpstr>
      <vt:lpstr>Wingdings</vt:lpstr>
      <vt:lpstr>Office Teması</vt:lpstr>
      <vt:lpstr>PowerPoint Sunusu</vt:lpstr>
      <vt:lpstr>Öykü</vt:lpstr>
      <vt:lpstr>Fizik Muayene</vt:lpstr>
      <vt:lpstr>Fizik Muayene</vt:lpstr>
      <vt:lpstr>Fizik Muayene</vt:lpstr>
      <vt:lpstr>Oskültasyon</vt:lpstr>
      <vt:lpstr>Kalp Sesleri</vt:lpstr>
      <vt:lpstr>Kalp Sesleri</vt:lpstr>
      <vt:lpstr>S2 anormal çiftleşme</vt:lpstr>
      <vt:lpstr>S2 anormal çiftleşme</vt:lpstr>
      <vt:lpstr>S2 anormal çiftleşme</vt:lpstr>
      <vt:lpstr>S2 anormal çiftleşme</vt:lpstr>
      <vt:lpstr>P2 Şiddet Anormalliği</vt:lpstr>
      <vt:lpstr>Kalp Sesleri</vt:lpstr>
      <vt:lpstr>Kalp Sesleri</vt:lpstr>
      <vt:lpstr>Ek sesler</vt:lpstr>
      <vt:lpstr>Ek sesler</vt:lpstr>
      <vt:lpstr>Ek sesler</vt:lpstr>
      <vt:lpstr>Ek sesler</vt:lpstr>
      <vt:lpstr>Üfürüm</vt:lpstr>
      <vt:lpstr>Sistolik üfürüm tipleri</vt:lpstr>
      <vt:lpstr>Sistolik üfürüm tipleri</vt:lpstr>
      <vt:lpstr>Diyastolik üfürüm tipleri</vt:lpstr>
      <vt:lpstr>Devamlı üfürüm</vt:lpstr>
      <vt:lpstr>Göğüs Ağrısı</vt:lpstr>
      <vt:lpstr>Kardiyak Göğüs Ağrısı</vt:lpstr>
      <vt:lpstr>Kardiyak Göğüs Ağrısı Öykü</vt:lpstr>
      <vt:lpstr>PowerPoint Sunusu</vt:lpstr>
      <vt:lpstr>PowerPoint Sunusu</vt:lpstr>
      <vt:lpstr>Senkop</vt:lpstr>
      <vt:lpstr>Kardiyak Senkop Nedenleri</vt:lpstr>
      <vt:lpstr>Kardiyak Senkop Neden Önemli ?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Mehmet.Gokhan.Ramoglu</dc:creator>
  <cp:lastModifiedBy>MEHMET RAMOGLU</cp:lastModifiedBy>
  <cp:revision>67</cp:revision>
  <dcterms:created xsi:type="dcterms:W3CDTF">2019-09-05T19:01:01Z</dcterms:created>
  <dcterms:modified xsi:type="dcterms:W3CDTF">2022-02-04T14:11:50Z</dcterms:modified>
</cp:coreProperties>
</file>