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F451F03-EF45-7A41-BFAF-1B81E1A52D0F}">
          <p14:sldIdLst>
            <p14:sldId id="276"/>
            <p14:sldId id="277"/>
            <p14:sldId id="278"/>
            <p14:sldId id="279"/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85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6AA74-57FE-BE4A-B62F-DB0B0C82B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Heathcliff’s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DBFAC-DB69-644F-8E76-7678D2383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sz="2400" dirty="0">
                <a:solidFill>
                  <a:schemeClr val="tx1"/>
                </a:solidFill>
              </a:rPr>
              <a:t>well-formed body</a:t>
            </a:r>
          </a:p>
          <a:p>
            <a:r>
              <a:rPr lang="en-TR" sz="2400" dirty="0">
                <a:solidFill>
                  <a:schemeClr val="tx1"/>
                </a:solidFill>
              </a:rPr>
              <a:t>dignified manners</a:t>
            </a:r>
          </a:p>
          <a:p>
            <a:r>
              <a:rPr lang="en-TR" sz="2400" dirty="0">
                <a:solidFill>
                  <a:schemeClr val="tx1"/>
                </a:solidFill>
              </a:rPr>
              <a:t>reserved appearance</a:t>
            </a:r>
          </a:p>
          <a:p>
            <a:r>
              <a:rPr lang="en-TR" sz="2400" dirty="0">
                <a:solidFill>
                  <a:schemeClr val="tx1"/>
                </a:solidFill>
              </a:rPr>
              <a:t>well-dressed</a:t>
            </a:r>
          </a:p>
          <a:p>
            <a:r>
              <a:rPr lang="en-TR" sz="2400" dirty="0">
                <a:solidFill>
                  <a:schemeClr val="tx1"/>
                </a:solidFill>
              </a:rPr>
              <a:t>has money</a:t>
            </a:r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45634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E1B8C-C001-704A-B831-31811DAAC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Heathcliff manipulates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A3CEF-B991-A14F-B032-7BC81F214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>
                <a:solidFill>
                  <a:schemeClr val="tx1"/>
                </a:solidFill>
              </a:rPr>
              <a:t>Hindley</a:t>
            </a:r>
          </a:p>
          <a:p>
            <a:r>
              <a:rPr lang="en-TR" sz="2400" dirty="0">
                <a:solidFill>
                  <a:schemeClr val="tx1"/>
                </a:solidFill>
              </a:rPr>
              <a:t>Isabella</a:t>
            </a:r>
          </a:p>
          <a:p>
            <a:r>
              <a:rPr lang="en-TR" sz="2400" dirty="0">
                <a:solidFill>
                  <a:schemeClr val="tx1"/>
                </a:solidFill>
              </a:rPr>
              <a:t>Edgar</a:t>
            </a:r>
          </a:p>
          <a:p>
            <a:r>
              <a:rPr lang="en-TR" sz="2400" dirty="0">
                <a:solidFill>
                  <a:schemeClr val="tx1"/>
                </a:solidFill>
              </a:rPr>
              <a:t>Linton Heathcliff</a:t>
            </a:r>
          </a:p>
          <a:p>
            <a:r>
              <a:rPr lang="en-TR" sz="2400" dirty="0">
                <a:solidFill>
                  <a:schemeClr val="tx1"/>
                </a:solidFill>
              </a:rPr>
              <a:t>Catherine Linton</a:t>
            </a:r>
          </a:p>
        </p:txBody>
      </p:sp>
    </p:spTree>
    <p:extLst>
      <p:ext uri="{BB962C8B-B14F-4D97-AF65-F5344CB8AC3E}">
        <p14:creationId xmlns:p14="http://schemas.microsoft.com/office/powerpoint/2010/main" val="283054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49EA1-A391-034F-8851-0F3EED7AA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C</a:t>
            </a:r>
            <a:r>
              <a:rPr lang="en-US" b="1" dirty="0">
                <a:solidFill>
                  <a:srgbClr val="C00000"/>
                </a:solidFill>
              </a:rPr>
              <a:t>a</a:t>
            </a:r>
            <a:r>
              <a:rPr lang="en-TR" b="1" dirty="0">
                <a:solidFill>
                  <a:srgbClr val="C00000"/>
                </a:solidFill>
              </a:rPr>
              <a:t>thy to Isabella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18EFA-374B-404B-96E8-7781BB11E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TR" sz="2200" dirty="0">
                <a:solidFill>
                  <a:schemeClr val="tx1"/>
                </a:solidFill>
              </a:rPr>
              <a:t>“Heathcliff is: an unreclaimed creature, without refinement, without cultivation: an arid wilderness of furze and whinstone … Pray, don’t imagine that he conceals depths of benevolence and affection beneath a stern exterior! He’s not a rough diamond - a pearl-containing oyster of a rustic: he’s a fierce, pitiless, wolfish man … he’d crush you like a sparrow’s egg, Isabella, if he found you a troublesome charge. </a:t>
            </a:r>
            <a:r>
              <a:rPr lang="en-US" sz="2200" dirty="0">
                <a:solidFill>
                  <a:schemeClr val="tx1"/>
                </a:solidFill>
              </a:rPr>
              <a:t>I</a:t>
            </a:r>
            <a:r>
              <a:rPr lang="en-TR" sz="2200" dirty="0">
                <a:solidFill>
                  <a:schemeClr val="tx1"/>
                </a:solidFill>
              </a:rPr>
              <a:t> know he couldn’t love a Linton; and yet he’d be quite capable of marrying your fortune and expectations! avarice is growing with him a besetting sin.”  (Chapter 10)</a:t>
            </a:r>
          </a:p>
        </p:txBody>
      </p:sp>
    </p:spTree>
    <p:extLst>
      <p:ext uri="{BB962C8B-B14F-4D97-AF65-F5344CB8AC3E}">
        <p14:creationId xmlns:p14="http://schemas.microsoft.com/office/powerpoint/2010/main" val="313151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246B4-4E3C-8545-AC95-6FAD9FA98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i="1" dirty="0">
                <a:solidFill>
                  <a:srgbClr val="C00000"/>
                </a:solidFill>
              </a:rPr>
              <a:t>What</a:t>
            </a:r>
            <a:r>
              <a:rPr lang="en-TR" b="1" dirty="0">
                <a:solidFill>
                  <a:srgbClr val="C00000"/>
                </a:solidFill>
              </a:rPr>
              <a:t> have I married?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961DF-24B3-A143-9BAF-C98B4649E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TR" sz="2000" b="1" dirty="0">
                <a:solidFill>
                  <a:schemeClr val="tx1"/>
                </a:solidFill>
              </a:rPr>
              <a:t>Chapter 13</a:t>
            </a:r>
          </a:p>
          <a:p>
            <a:pPr marL="0" indent="0">
              <a:buNone/>
            </a:pPr>
            <a:r>
              <a:rPr lang="en-TR" sz="2000" b="1" dirty="0">
                <a:solidFill>
                  <a:schemeClr val="tx1"/>
                </a:solidFill>
              </a:rPr>
              <a:t>Isabella’s letter to Nelly</a:t>
            </a:r>
          </a:p>
          <a:p>
            <a:pPr marL="0" indent="0">
              <a:buNone/>
            </a:pPr>
            <a:r>
              <a:rPr lang="en-TR" sz="2000" b="1" dirty="0">
                <a:solidFill>
                  <a:schemeClr val="tx1"/>
                </a:solidFill>
              </a:rPr>
              <a:t>Prisoner at Wuthering Heights</a:t>
            </a:r>
          </a:p>
          <a:p>
            <a:pPr marL="0" indent="0">
              <a:buNone/>
            </a:pPr>
            <a:r>
              <a:rPr lang="en-TR" sz="2000" b="1" dirty="0">
                <a:solidFill>
                  <a:schemeClr val="tx1"/>
                </a:solidFill>
              </a:rPr>
              <a:t>Beaten and neglected</a:t>
            </a:r>
          </a:p>
          <a:p>
            <a:pPr marL="0" indent="0">
              <a:buNone/>
            </a:pPr>
            <a:r>
              <a:rPr lang="en-TR" sz="2000" b="1" dirty="0">
                <a:solidFill>
                  <a:schemeClr val="tx1"/>
                </a:solidFill>
              </a:rPr>
              <a:t>Degraded</a:t>
            </a:r>
          </a:p>
          <a:p>
            <a:pPr marL="0" indent="0">
              <a:buNone/>
            </a:pPr>
            <a:r>
              <a:rPr lang="en-TR" sz="2000" b="1" dirty="0">
                <a:solidFill>
                  <a:schemeClr val="tx1"/>
                </a:solidFill>
              </a:rPr>
              <a:t>Heathcliff has taken Wuthering Heights from Hindley’s hands and he will take Thrushcross Grange through Isabella.</a:t>
            </a:r>
          </a:p>
        </p:txBody>
      </p:sp>
    </p:spTree>
    <p:extLst>
      <p:ext uri="{BB962C8B-B14F-4D97-AF65-F5344CB8AC3E}">
        <p14:creationId xmlns:p14="http://schemas.microsoft.com/office/powerpoint/2010/main" val="2631577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435A7-174D-304C-A9C4-3D8FD5CF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Lack of Forgiveness = Destruction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5F221-CC65-274B-ADC3-53FA4E9E2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>
                <a:solidFill>
                  <a:schemeClr val="tx1"/>
                </a:solidFill>
              </a:rPr>
              <a:t>Hindley does not forgive Mr Earnshaw. He does not forgive Heathcliff.</a:t>
            </a:r>
          </a:p>
          <a:p>
            <a:r>
              <a:rPr lang="en-TR" dirty="0">
                <a:solidFill>
                  <a:schemeClr val="tx1"/>
                </a:solidFill>
              </a:rPr>
              <a:t>Edgar does not forgive Isabella for eloping with Heathcliff.</a:t>
            </a:r>
          </a:p>
          <a:p>
            <a:pPr marL="0" indent="0">
              <a:buNone/>
            </a:pPr>
            <a:r>
              <a:rPr lang="en-TR" dirty="0">
                <a:solidFill>
                  <a:schemeClr val="tx1"/>
                </a:solidFill>
              </a:rPr>
              <a:t>Forgiving Isabella would mean forgiving Heathcliff. </a:t>
            </a:r>
          </a:p>
          <a:p>
            <a:r>
              <a:rPr lang="en-TR" dirty="0">
                <a:solidFill>
                  <a:schemeClr val="tx1"/>
                </a:solidFill>
              </a:rPr>
              <a:t>Heathcliff does not forgive anyone, including Cathy. He degrades them all, usurps their property, causes their suffering, destruction and death. </a:t>
            </a:r>
          </a:p>
          <a:p>
            <a:pPr marL="0" indent="0">
              <a:buNone/>
            </a:pPr>
            <a:endParaRPr lang="en-T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TR" dirty="0">
                <a:solidFill>
                  <a:schemeClr val="tx1"/>
                </a:solidFill>
              </a:rPr>
              <a:t>“I have no pity! I have no pity! The more the worms writhe, the more I yearn to crush out their entrails! It is a moral teething; and I grind with greater energy, in proportion to the increase of pain.” (Chapter 14)</a:t>
            </a:r>
          </a:p>
        </p:txBody>
      </p:sp>
    </p:spTree>
    <p:extLst>
      <p:ext uri="{BB962C8B-B14F-4D97-AF65-F5344CB8AC3E}">
        <p14:creationId xmlns:p14="http://schemas.microsoft.com/office/powerpoint/2010/main" val="33213905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287</Words>
  <Application>Microsoft Macintosh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Heathcliff’s Transformation</vt:lpstr>
      <vt:lpstr>Heathcliff manipulates</vt:lpstr>
      <vt:lpstr>Cathy to Isabella</vt:lpstr>
      <vt:lpstr>What have I married?</vt:lpstr>
      <vt:lpstr>Lack of Forgiveness = Destruction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WUTHERING HEIGHTS</dc:title>
  <dc:creator>Seda.Peksen</dc:creator>
  <cp:lastModifiedBy>Seda.Peksen</cp:lastModifiedBy>
  <cp:revision>42</cp:revision>
  <dcterms:created xsi:type="dcterms:W3CDTF">2020-09-20T15:19:32Z</dcterms:created>
  <dcterms:modified xsi:type="dcterms:W3CDTF">2022-04-20T18:28:26Z</dcterms:modified>
</cp:coreProperties>
</file>