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5" r:id="rId1"/>
  </p:sldMasterIdLst>
  <p:sldIdLst>
    <p:sldId id="256" r:id="rId2"/>
    <p:sldId id="262" r:id="rId3"/>
    <p:sldId id="268" r:id="rId4"/>
    <p:sldId id="267" r:id="rId5"/>
    <p:sldId id="273" r:id="rId6"/>
    <p:sldId id="272" r:id="rId7"/>
    <p:sldId id="271" r:id="rId8"/>
    <p:sldId id="270" r:id="rId9"/>
    <p:sldId id="269" r:id="rId10"/>
    <p:sldId id="266" r:id="rId11"/>
    <p:sldId id="265" r:id="rId12"/>
    <p:sldId id="264" r:id="rId13"/>
    <p:sldId id="263" r:id="rId14"/>
    <p:sldId id="260" r:id="rId15"/>
    <p:sldId id="275" r:id="rId16"/>
    <p:sldId id="274" r:id="rId17"/>
    <p:sldId id="26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D2AB9F-5DFC-4D7A-8CE5-819B89C0D060}" v="1" dt="2023-10-30T10:07:07.8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6A4B53A7-3209-46A6-9454-F38EAC8F11E7}" type="datetimeFigureOut">
              <a:rPr lang="en-US" smtClean="0"/>
              <a:pPr/>
              <a:t>1/10/2024</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1029815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A4B53A7-3209-46A6-9454-F38EAC8F11E7}" type="datetimeFigureOut">
              <a:rPr lang="en-US" smtClean="0"/>
              <a:pPr/>
              <a:t>1/10/2024</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3142288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A4B53A7-3209-46A6-9454-F38EAC8F11E7}" type="datetimeFigureOut">
              <a:rPr lang="en-US" smtClean="0"/>
              <a:pPr/>
              <a:t>1/10/2024</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3059457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A4B53A7-3209-46A6-9454-F38EAC8F11E7}" type="datetimeFigureOut">
              <a:rPr lang="en-US" smtClean="0"/>
              <a:pPr/>
              <a:t>1/10/2024</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687431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A4B53A7-3209-46A6-9454-F38EAC8F11E7}" type="datetimeFigureOut">
              <a:rPr lang="en-US" smtClean="0"/>
              <a:pPr/>
              <a:t>1/10/2024</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2464866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A4B53A7-3209-46A6-9454-F38EAC8F11E7}" type="datetimeFigureOut">
              <a:rPr lang="en-US" smtClean="0"/>
              <a:pPr/>
              <a:t>1/10/2024</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2776040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A4B53A7-3209-46A6-9454-F38EAC8F11E7}" type="datetimeFigureOut">
              <a:rPr lang="en-US" smtClean="0"/>
              <a:pPr/>
              <a:t>1/10/2024</a:t>
            </a:fld>
            <a:endParaRPr lang="en-US" dirty="0"/>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646223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A4B53A7-3209-46A6-9454-F38EAC8F11E7}" type="datetimeFigureOut">
              <a:rPr lang="en-US" smtClean="0"/>
              <a:pPr/>
              <a:t>1/10/2024</a:t>
            </a:fld>
            <a:endParaRPr lang="en-US" dirty="0"/>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2578628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4B53A7-3209-46A6-9454-F38EAC8F11E7}" type="datetimeFigureOut">
              <a:rPr lang="en-US" smtClean="0"/>
              <a:pPr/>
              <a:t>1/10/2024</a:t>
            </a:fld>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2561299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A4B53A7-3209-46A6-9454-F38EAC8F11E7}" type="datetimeFigureOut">
              <a:rPr lang="en-US" smtClean="0"/>
              <a:pPr/>
              <a:t>1/10/2024</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1228367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A4B53A7-3209-46A6-9454-F38EAC8F11E7}" type="datetimeFigureOut">
              <a:rPr lang="en-US" smtClean="0"/>
              <a:pPr/>
              <a:t>1/10/2024</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3365899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4B53A7-3209-46A6-9454-F38EAC8F11E7}" type="datetimeFigureOut">
              <a:rPr lang="en-US" smtClean="0"/>
              <a:pPr/>
              <a:t>1/10/2024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1245995317"/>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_bookmark12"/><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6" name="Rectangle 28">
            <a:extLst>
              <a:ext uri="{FF2B5EF4-FFF2-40B4-BE49-F238E27FC236}">
                <a16:creationId xmlns:a16="http://schemas.microsoft.com/office/drawing/2014/main" id="{71B2258F-86CA-4D4D-8270-BC05FCDEBF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3" descr="Degrade yüzeyi tasarımında pastel renkleri">
            <a:extLst>
              <a:ext uri="{FF2B5EF4-FFF2-40B4-BE49-F238E27FC236}">
                <a16:creationId xmlns:a16="http://schemas.microsoft.com/office/drawing/2014/main" id="{F5918577-A68F-0B91-C6D1-9DA829212B53}"/>
              </a:ext>
            </a:extLst>
          </p:cNvPr>
          <p:cNvPicPr>
            <a:picLocks noChangeAspect="1"/>
          </p:cNvPicPr>
          <p:nvPr/>
        </p:nvPicPr>
        <p:blipFill rotWithShape="1">
          <a:blip r:embed="rId2">
            <a:alphaModFix amt="50000"/>
          </a:blip>
          <a:srcRect t="7865" b="7865"/>
          <a:stretch/>
        </p:blipFill>
        <p:spPr>
          <a:xfrm>
            <a:off x="20" y="1"/>
            <a:ext cx="12191980" cy="6857999"/>
          </a:xfrm>
          <a:prstGeom prst="rect">
            <a:avLst/>
          </a:prstGeom>
        </p:spPr>
      </p:pic>
      <p:sp>
        <p:nvSpPr>
          <p:cNvPr id="2" name="Başlık 1">
            <a:extLst>
              <a:ext uri="{FF2B5EF4-FFF2-40B4-BE49-F238E27FC236}">
                <a16:creationId xmlns:a16="http://schemas.microsoft.com/office/drawing/2014/main" id="{2706C985-C20B-04AC-76A4-36DCE01DAC70}"/>
              </a:ext>
            </a:extLst>
          </p:cNvPr>
          <p:cNvSpPr>
            <a:spLocks noGrp="1"/>
          </p:cNvSpPr>
          <p:nvPr>
            <p:ph type="ctrTitle"/>
          </p:nvPr>
        </p:nvSpPr>
        <p:spPr>
          <a:xfrm>
            <a:off x="1524000" y="1122362"/>
            <a:ext cx="9144000" cy="2900518"/>
          </a:xfrm>
        </p:spPr>
        <p:txBody>
          <a:bodyPr>
            <a:normAutofit/>
          </a:bodyPr>
          <a:lstStyle/>
          <a:p>
            <a:r>
              <a:rPr lang="tr-TR" sz="4500" b="1" dirty="0">
                <a:solidFill>
                  <a:srgbClr val="FFFFFF"/>
                </a:solidFill>
              </a:rPr>
              <a:t>Eczacılık Lisans Müfredatı İçin Bir Meslek Etiği Dersinin Uygulanması ve Değerlendirilmesi: Bir Fizibilite Çalışması</a:t>
            </a:r>
          </a:p>
        </p:txBody>
      </p:sp>
      <p:sp>
        <p:nvSpPr>
          <p:cNvPr id="3" name="Alt Başlık 2">
            <a:extLst>
              <a:ext uri="{FF2B5EF4-FFF2-40B4-BE49-F238E27FC236}">
                <a16:creationId xmlns:a16="http://schemas.microsoft.com/office/drawing/2014/main" id="{7058AACE-A013-A220-72F3-BA593DAB2922}"/>
              </a:ext>
            </a:extLst>
          </p:cNvPr>
          <p:cNvSpPr>
            <a:spLocks noGrp="1"/>
          </p:cNvSpPr>
          <p:nvPr>
            <p:ph type="subTitle" idx="1"/>
          </p:nvPr>
        </p:nvSpPr>
        <p:spPr>
          <a:xfrm>
            <a:off x="1524000" y="4736452"/>
            <a:ext cx="9144000" cy="1098395"/>
          </a:xfrm>
        </p:spPr>
        <p:txBody>
          <a:bodyPr>
            <a:normAutofit/>
          </a:bodyPr>
          <a:lstStyle/>
          <a:p>
            <a:r>
              <a:rPr lang="tr-TR" dirty="0">
                <a:solidFill>
                  <a:srgbClr val="FFFFFF"/>
                </a:solidFill>
              </a:rPr>
              <a:t>GİZEM NİSA ASLAN</a:t>
            </a:r>
          </a:p>
          <a:p>
            <a:r>
              <a:rPr lang="tr-TR" dirty="0">
                <a:solidFill>
                  <a:srgbClr val="FFFFFF"/>
                </a:solidFill>
              </a:rPr>
              <a:t>19030053</a:t>
            </a:r>
          </a:p>
        </p:txBody>
      </p:sp>
    </p:spTree>
    <p:extLst>
      <p:ext uri="{BB962C8B-B14F-4D97-AF65-F5344CB8AC3E}">
        <p14:creationId xmlns:p14="http://schemas.microsoft.com/office/powerpoint/2010/main" val="364396073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6" name="Rectangle 28">
            <a:extLst>
              <a:ext uri="{FF2B5EF4-FFF2-40B4-BE49-F238E27FC236}">
                <a16:creationId xmlns:a16="http://schemas.microsoft.com/office/drawing/2014/main" id="{71B2258F-86CA-4D4D-8270-BC05FCDEBF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3" descr="Degrade yüzeyi tasarımında pastel renkleri">
            <a:extLst>
              <a:ext uri="{FF2B5EF4-FFF2-40B4-BE49-F238E27FC236}">
                <a16:creationId xmlns:a16="http://schemas.microsoft.com/office/drawing/2014/main" id="{F5918577-A68F-0B91-C6D1-9DA829212B53}"/>
              </a:ext>
            </a:extLst>
          </p:cNvPr>
          <p:cNvPicPr>
            <a:picLocks noChangeAspect="1"/>
          </p:cNvPicPr>
          <p:nvPr/>
        </p:nvPicPr>
        <p:blipFill rotWithShape="1">
          <a:blip r:embed="rId2">
            <a:alphaModFix amt="50000"/>
          </a:blip>
          <a:srcRect t="7865" b="7865"/>
          <a:stretch/>
        </p:blipFill>
        <p:spPr>
          <a:xfrm>
            <a:off x="20" y="1"/>
            <a:ext cx="12191980" cy="6857999"/>
          </a:xfrm>
          <a:prstGeom prst="rect">
            <a:avLst/>
          </a:prstGeom>
        </p:spPr>
      </p:pic>
      <p:sp>
        <p:nvSpPr>
          <p:cNvPr id="2" name="Başlık 1">
            <a:extLst>
              <a:ext uri="{FF2B5EF4-FFF2-40B4-BE49-F238E27FC236}">
                <a16:creationId xmlns:a16="http://schemas.microsoft.com/office/drawing/2014/main" id="{2706C985-C20B-04AC-76A4-36DCE01DAC70}"/>
              </a:ext>
            </a:extLst>
          </p:cNvPr>
          <p:cNvSpPr>
            <a:spLocks noGrp="1"/>
          </p:cNvSpPr>
          <p:nvPr>
            <p:ph type="ctrTitle"/>
          </p:nvPr>
        </p:nvSpPr>
        <p:spPr>
          <a:xfrm>
            <a:off x="1524000" y="1122362"/>
            <a:ext cx="9144000" cy="555518"/>
          </a:xfrm>
        </p:spPr>
        <p:txBody>
          <a:bodyPr>
            <a:normAutofit fontScale="90000"/>
          </a:bodyPr>
          <a:lstStyle/>
          <a:p>
            <a:endParaRPr lang="tr-TR" dirty="0">
              <a:solidFill>
                <a:srgbClr val="FFFFFF"/>
              </a:solidFill>
            </a:endParaRPr>
          </a:p>
        </p:txBody>
      </p:sp>
      <p:sp>
        <p:nvSpPr>
          <p:cNvPr id="3" name="Alt Başlık 2">
            <a:extLst>
              <a:ext uri="{FF2B5EF4-FFF2-40B4-BE49-F238E27FC236}">
                <a16:creationId xmlns:a16="http://schemas.microsoft.com/office/drawing/2014/main" id="{7058AACE-A013-A220-72F3-BA593DAB2922}"/>
              </a:ext>
            </a:extLst>
          </p:cNvPr>
          <p:cNvSpPr>
            <a:spLocks noGrp="1"/>
          </p:cNvSpPr>
          <p:nvPr>
            <p:ph type="subTitle" idx="1"/>
          </p:nvPr>
        </p:nvSpPr>
        <p:spPr>
          <a:xfrm>
            <a:off x="1524000" y="1748901"/>
            <a:ext cx="9144000" cy="4305669"/>
          </a:xfrm>
        </p:spPr>
        <p:txBody>
          <a:bodyPr>
            <a:normAutofit/>
          </a:bodyPr>
          <a:lstStyle/>
          <a:p>
            <a:endParaRPr lang="tr-TR" dirty="0">
              <a:solidFill>
                <a:srgbClr val="FFFFFF"/>
              </a:solidFill>
            </a:endParaRPr>
          </a:p>
        </p:txBody>
      </p:sp>
      <p:pic>
        <p:nvPicPr>
          <p:cNvPr id="5" name="Resim 4">
            <a:extLst>
              <a:ext uri="{FF2B5EF4-FFF2-40B4-BE49-F238E27FC236}">
                <a16:creationId xmlns:a16="http://schemas.microsoft.com/office/drawing/2014/main" id="{FAD6F48A-15C2-9D21-2ACB-931AB4AA80ED}"/>
              </a:ext>
            </a:extLst>
          </p:cNvPr>
          <p:cNvPicPr>
            <a:picLocks noChangeAspect="1"/>
          </p:cNvPicPr>
          <p:nvPr/>
        </p:nvPicPr>
        <p:blipFill>
          <a:blip r:embed="rId3"/>
          <a:stretch>
            <a:fillRect/>
          </a:stretch>
        </p:blipFill>
        <p:spPr>
          <a:xfrm>
            <a:off x="1642404" y="1273282"/>
            <a:ext cx="8907192" cy="4558314"/>
          </a:xfrm>
          <a:prstGeom prst="rect">
            <a:avLst/>
          </a:prstGeom>
        </p:spPr>
      </p:pic>
    </p:spTree>
    <p:extLst>
      <p:ext uri="{BB962C8B-B14F-4D97-AF65-F5344CB8AC3E}">
        <p14:creationId xmlns:p14="http://schemas.microsoft.com/office/powerpoint/2010/main" val="2960352670"/>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6" name="Rectangle 28">
            <a:extLst>
              <a:ext uri="{FF2B5EF4-FFF2-40B4-BE49-F238E27FC236}">
                <a16:creationId xmlns:a16="http://schemas.microsoft.com/office/drawing/2014/main" id="{71B2258F-86CA-4D4D-8270-BC05FCDEBF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3" descr="Degrade yüzeyi tasarımında pastel renkleri">
            <a:extLst>
              <a:ext uri="{FF2B5EF4-FFF2-40B4-BE49-F238E27FC236}">
                <a16:creationId xmlns:a16="http://schemas.microsoft.com/office/drawing/2014/main" id="{F5918577-A68F-0B91-C6D1-9DA829212B53}"/>
              </a:ext>
            </a:extLst>
          </p:cNvPr>
          <p:cNvPicPr>
            <a:picLocks noChangeAspect="1"/>
          </p:cNvPicPr>
          <p:nvPr/>
        </p:nvPicPr>
        <p:blipFill rotWithShape="1">
          <a:blip r:embed="rId2">
            <a:alphaModFix amt="50000"/>
          </a:blip>
          <a:srcRect t="7865" b="7865"/>
          <a:stretch/>
        </p:blipFill>
        <p:spPr>
          <a:xfrm>
            <a:off x="20" y="1"/>
            <a:ext cx="12191980" cy="6857999"/>
          </a:xfrm>
          <a:prstGeom prst="rect">
            <a:avLst/>
          </a:prstGeom>
        </p:spPr>
      </p:pic>
      <p:sp>
        <p:nvSpPr>
          <p:cNvPr id="2" name="Başlık 1">
            <a:extLst>
              <a:ext uri="{FF2B5EF4-FFF2-40B4-BE49-F238E27FC236}">
                <a16:creationId xmlns:a16="http://schemas.microsoft.com/office/drawing/2014/main" id="{2706C985-C20B-04AC-76A4-36DCE01DAC70}"/>
              </a:ext>
            </a:extLst>
          </p:cNvPr>
          <p:cNvSpPr>
            <a:spLocks noGrp="1"/>
          </p:cNvSpPr>
          <p:nvPr>
            <p:ph type="ctrTitle"/>
          </p:nvPr>
        </p:nvSpPr>
        <p:spPr>
          <a:xfrm>
            <a:off x="1524000" y="1122361"/>
            <a:ext cx="9144000" cy="477839"/>
          </a:xfrm>
        </p:spPr>
        <p:txBody>
          <a:bodyPr>
            <a:normAutofit fontScale="90000"/>
          </a:bodyPr>
          <a:lstStyle/>
          <a:p>
            <a:endParaRPr lang="tr-TR" dirty="0">
              <a:solidFill>
                <a:srgbClr val="FFFFFF"/>
              </a:solidFill>
            </a:endParaRPr>
          </a:p>
        </p:txBody>
      </p:sp>
      <p:sp>
        <p:nvSpPr>
          <p:cNvPr id="3" name="Alt Başlık 2">
            <a:extLst>
              <a:ext uri="{FF2B5EF4-FFF2-40B4-BE49-F238E27FC236}">
                <a16:creationId xmlns:a16="http://schemas.microsoft.com/office/drawing/2014/main" id="{7058AACE-A013-A220-72F3-BA593DAB2922}"/>
              </a:ext>
            </a:extLst>
          </p:cNvPr>
          <p:cNvSpPr>
            <a:spLocks noGrp="1"/>
          </p:cNvSpPr>
          <p:nvPr>
            <p:ph type="subTitle" idx="1"/>
          </p:nvPr>
        </p:nvSpPr>
        <p:spPr>
          <a:xfrm>
            <a:off x="1524000" y="1686757"/>
            <a:ext cx="9144000" cy="4048881"/>
          </a:xfrm>
        </p:spPr>
        <p:txBody>
          <a:bodyPr>
            <a:normAutofit/>
          </a:bodyPr>
          <a:lstStyle/>
          <a:p>
            <a:endParaRPr lang="tr-TR" dirty="0">
              <a:solidFill>
                <a:srgbClr val="FFFFFF"/>
              </a:solidFill>
            </a:endParaRPr>
          </a:p>
        </p:txBody>
      </p:sp>
      <p:pic>
        <p:nvPicPr>
          <p:cNvPr id="5" name="Resim 4">
            <a:extLst>
              <a:ext uri="{FF2B5EF4-FFF2-40B4-BE49-F238E27FC236}">
                <a16:creationId xmlns:a16="http://schemas.microsoft.com/office/drawing/2014/main" id="{6BD85539-2063-43B3-F66D-4F9686843836}"/>
              </a:ext>
            </a:extLst>
          </p:cNvPr>
          <p:cNvPicPr>
            <a:picLocks noChangeAspect="1"/>
          </p:cNvPicPr>
          <p:nvPr/>
        </p:nvPicPr>
        <p:blipFill>
          <a:blip r:embed="rId3"/>
          <a:stretch>
            <a:fillRect/>
          </a:stretch>
        </p:blipFill>
        <p:spPr>
          <a:xfrm>
            <a:off x="1927242" y="1035804"/>
            <a:ext cx="8337515" cy="4574883"/>
          </a:xfrm>
          <a:prstGeom prst="rect">
            <a:avLst/>
          </a:prstGeom>
        </p:spPr>
      </p:pic>
    </p:spTree>
    <p:extLst>
      <p:ext uri="{BB962C8B-B14F-4D97-AF65-F5344CB8AC3E}">
        <p14:creationId xmlns:p14="http://schemas.microsoft.com/office/powerpoint/2010/main" val="3826271542"/>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6" name="Rectangle 28">
            <a:extLst>
              <a:ext uri="{FF2B5EF4-FFF2-40B4-BE49-F238E27FC236}">
                <a16:creationId xmlns:a16="http://schemas.microsoft.com/office/drawing/2014/main" id="{71B2258F-86CA-4D4D-8270-BC05FCDEBF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3" descr="Degrade yüzeyi tasarımında pastel renkleri">
            <a:extLst>
              <a:ext uri="{FF2B5EF4-FFF2-40B4-BE49-F238E27FC236}">
                <a16:creationId xmlns:a16="http://schemas.microsoft.com/office/drawing/2014/main" id="{F5918577-A68F-0B91-C6D1-9DA829212B53}"/>
              </a:ext>
            </a:extLst>
          </p:cNvPr>
          <p:cNvPicPr>
            <a:picLocks noChangeAspect="1"/>
          </p:cNvPicPr>
          <p:nvPr/>
        </p:nvPicPr>
        <p:blipFill rotWithShape="1">
          <a:blip r:embed="rId2">
            <a:alphaModFix amt="50000"/>
          </a:blip>
          <a:srcRect t="7865" b="7865"/>
          <a:stretch/>
        </p:blipFill>
        <p:spPr>
          <a:xfrm>
            <a:off x="20" y="1"/>
            <a:ext cx="12191980" cy="6857999"/>
          </a:xfrm>
          <a:prstGeom prst="rect">
            <a:avLst/>
          </a:prstGeom>
        </p:spPr>
      </p:pic>
      <p:sp>
        <p:nvSpPr>
          <p:cNvPr id="2" name="Başlık 1">
            <a:extLst>
              <a:ext uri="{FF2B5EF4-FFF2-40B4-BE49-F238E27FC236}">
                <a16:creationId xmlns:a16="http://schemas.microsoft.com/office/drawing/2014/main" id="{2706C985-C20B-04AC-76A4-36DCE01DAC70}"/>
              </a:ext>
            </a:extLst>
          </p:cNvPr>
          <p:cNvSpPr>
            <a:spLocks noGrp="1"/>
          </p:cNvSpPr>
          <p:nvPr>
            <p:ph type="ctrTitle"/>
          </p:nvPr>
        </p:nvSpPr>
        <p:spPr>
          <a:xfrm>
            <a:off x="1524000" y="1122362"/>
            <a:ext cx="9144000" cy="679805"/>
          </a:xfrm>
        </p:spPr>
        <p:txBody>
          <a:bodyPr>
            <a:normAutofit fontScale="90000"/>
          </a:bodyPr>
          <a:lstStyle/>
          <a:p>
            <a:r>
              <a:rPr lang="tr-TR" dirty="0">
                <a:solidFill>
                  <a:srgbClr val="FFFFFF"/>
                </a:solidFill>
              </a:rPr>
              <a:t>SONUÇ</a:t>
            </a:r>
          </a:p>
        </p:txBody>
      </p:sp>
      <p:sp>
        <p:nvSpPr>
          <p:cNvPr id="3" name="Alt Başlık 2">
            <a:extLst>
              <a:ext uri="{FF2B5EF4-FFF2-40B4-BE49-F238E27FC236}">
                <a16:creationId xmlns:a16="http://schemas.microsoft.com/office/drawing/2014/main" id="{7058AACE-A013-A220-72F3-BA593DAB2922}"/>
              </a:ext>
            </a:extLst>
          </p:cNvPr>
          <p:cNvSpPr>
            <a:spLocks noGrp="1"/>
          </p:cNvSpPr>
          <p:nvPr>
            <p:ph type="subTitle" idx="1"/>
          </p:nvPr>
        </p:nvSpPr>
        <p:spPr>
          <a:xfrm>
            <a:off x="1547674" y="2254930"/>
            <a:ext cx="9144000" cy="3340222"/>
          </a:xfrm>
        </p:spPr>
        <p:txBody>
          <a:bodyPr>
            <a:normAutofit/>
          </a:bodyPr>
          <a:lstStyle/>
          <a:p>
            <a:pPr algn="just">
              <a:lnSpc>
                <a:spcPct val="100000"/>
              </a:lnSpc>
            </a:pPr>
            <a:r>
              <a:rPr lang="tr-TR" sz="1800" dirty="0">
                <a:solidFill>
                  <a:srgbClr val="FFFFFF"/>
                </a:solidFill>
              </a:rPr>
              <a:t>    Bu çalışma, Ürdün'de öğrencilerin ahlaki muhakemelerini ve etik eczacılık uygulamaları hakkındaki bilgilerini geliştirmeyi hedefleyen özel bir eğitim müdahalesinin uygulanmasını ve değerlendirilmesini araştıran ilk çalışmadır. Bu çalışmanın bulguları, bu eğitim müdahalesinin çalışmaya katılan Ürdünlü eczacılık öğrencilerinin etik karar verme becerileri üzerindeki genel olumlu etkisini vurgulamıştır. Çalışma, eczacılık etiği dersinin verilmesinin ardından öğrencilerin etik karar verme konusundaki güven düzeylerinde önemli bir değişim olduğunu vurgulamıştır. Öğrencilerin geri bildirimleri, bu dersin verilmesine ilişkin ihtiyaç/fayda, etki ve geleceğe yönelik öneriler konusunda fikir vermiştir.</a:t>
            </a:r>
          </a:p>
          <a:p>
            <a:pPr algn="just">
              <a:lnSpc>
                <a:spcPct val="100000"/>
              </a:lnSpc>
            </a:pPr>
            <a:r>
              <a:rPr lang="tr-TR" sz="1800" dirty="0">
                <a:solidFill>
                  <a:srgbClr val="FFFFFF"/>
                </a:solidFill>
              </a:rPr>
              <a:t>    Literatür, katılımcıların öğrenme deneyimi üzerinde olumlu bir etki yarattığı kanıtlanmış öğretim yöntemleri olarak rol oynama, simüle hasta karşılaşmaları ve ekip temelli öğrenmenin dahil edilmesinin öneminin altını çizmiştir.</a:t>
            </a:r>
          </a:p>
        </p:txBody>
      </p:sp>
    </p:spTree>
    <p:extLst>
      <p:ext uri="{BB962C8B-B14F-4D97-AF65-F5344CB8AC3E}">
        <p14:creationId xmlns:p14="http://schemas.microsoft.com/office/powerpoint/2010/main" val="1121272436"/>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6" name="Rectangle 28">
            <a:extLst>
              <a:ext uri="{FF2B5EF4-FFF2-40B4-BE49-F238E27FC236}">
                <a16:creationId xmlns:a16="http://schemas.microsoft.com/office/drawing/2014/main" id="{71B2258F-86CA-4D4D-8270-BC05FCDEBF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3" descr="Degrade yüzeyi tasarımında pastel renkleri">
            <a:extLst>
              <a:ext uri="{FF2B5EF4-FFF2-40B4-BE49-F238E27FC236}">
                <a16:creationId xmlns:a16="http://schemas.microsoft.com/office/drawing/2014/main" id="{F5918577-A68F-0B91-C6D1-9DA829212B53}"/>
              </a:ext>
            </a:extLst>
          </p:cNvPr>
          <p:cNvPicPr>
            <a:picLocks noChangeAspect="1"/>
          </p:cNvPicPr>
          <p:nvPr/>
        </p:nvPicPr>
        <p:blipFill rotWithShape="1">
          <a:blip r:embed="rId2">
            <a:alphaModFix amt="50000"/>
          </a:blip>
          <a:srcRect t="7865" b="7865"/>
          <a:stretch/>
        </p:blipFill>
        <p:spPr>
          <a:xfrm>
            <a:off x="20" y="1"/>
            <a:ext cx="12191980" cy="6857999"/>
          </a:xfrm>
          <a:prstGeom prst="rect">
            <a:avLst/>
          </a:prstGeom>
        </p:spPr>
      </p:pic>
      <p:sp>
        <p:nvSpPr>
          <p:cNvPr id="2" name="Başlık 1">
            <a:extLst>
              <a:ext uri="{FF2B5EF4-FFF2-40B4-BE49-F238E27FC236}">
                <a16:creationId xmlns:a16="http://schemas.microsoft.com/office/drawing/2014/main" id="{2706C985-C20B-04AC-76A4-36DCE01DAC70}"/>
              </a:ext>
            </a:extLst>
          </p:cNvPr>
          <p:cNvSpPr>
            <a:spLocks noGrp="1"/>
          </p:cNvSpPr>
          <p:nvPr>
            <p:ph type="ctrTitle"/>
          </p:nvPr>
        </p:nvSpPr>
        <p:spPr>
          <a:xfrm>
            <a:off x="1524000" y="1122362"/>
            <a:ext cx="9144000" cy="477839"/>
          </a:xfrm>
        </p:spPr>
        <p:txBody>
          <a:bodyPr>
            <a:normAutofit fontScale="90000"/>
          </a:bodyPr>
          <a:lstStyle/>
          <a:p>
            <a:endParaRPr lang="tr-TR" dirty="0">
              <a:solidFill>
                <a:srgbClr val="FFFFFF"/>
              </a:solidFill>
            </a:endParaRPr>
          </a:p>
        </p:txBody>
      </p:sp>
      <p:sp>
        <p:nvSpPr>
          <p:cNvPr id="3" name="Alt Başlık 2">
            <a:extLst>
              <a:ext uri="{FF2B5EF4-FFF2-40B4-BE49-F238E27FC236}">
                <a16:creationId xmlns:a16="http://schemas.microsoft.com/office/drawing/2014/main" id="{7058AACE-A013-A220-72F3-BA593DAB2922}"/>
              </a:ext>
            </a:extLst>
          </p:cNvPr>
          <p:cNvSpPr>
            <a:spLocks noGrp="1"/>
          </p:cNvSpPr>
          <p:nvPr>
            <p:ph type="subTitle" idx="1"/>
          </p:nvPr>
        </p:nvSpPr>
        <p:spPr>
          <a:xfrm>
            <a:off x="1524000" y="2299317"/>
            <a:ext cx="9144000" cy="2956263"/>
          </a:xfrm>
        </p:spPr>
        <p:txBody>
          <a:bodyPr>
            <a:normAutofit/>
          </a:bodyPr>
          <a:lstStyle/>
          <a:p>
            <a:pPr algn="just">
              <a:lnSpc>
                <a:spcPct val="100000"/>
              </a:lnSpc>
            </a:pPr>
            <a:r>
              <a:rPr lang="tr-TR" sz="1800" dirty="0">
                <a:solidFill>
                  <a:srgbClr val="FFFFFF"/>
                </a:solidFill>
              </a:rPr>
              <a:t>    Bu çalışma, Ürdün'deki eczacılık lisans müfredatına eczacılık etiği dersinin entegre edilmesinin önemini vurgulamıştır; zira bu ders öğrencilerin karar verme konusunda kendilerine olan güvenlerini artırmış ve öğrencilerin ahlaki muhakeme ve karar verme becerilerini geliştirmiştir. Ayrıca bu ders, tartışmalar ve grup öğrenimi için zengin bir ortam sağlayarak öğrencilerin öğrenme deneyimleri üzerinde elde edilen olumlu etkinin altını çizmiştir. Bu girişimsel çalışma, Ürdün Eczacılık Etik Kuralları ve meslek etiği ilkelerinin eczacılık öğrencilerine eğitimlerinin erken dönemlerinde tanıtılmasının ve gelecekteki mesleki kariyerlerine hazırlanmalarının değerini de vurgulamıştır.</a:t>
            </a:r>
          </a:p>
        </p:txBody>
      </p:sp>
    </p:spTree>
    <p:extLst>
      <p:ext uri="{BB962C8B-B14F-4D97-AF65-F5344CB8AC3E}">
        <p14:creationId xmlns:p14="http://schemas.microsoft.com/office/powerpoint/2010/main" val="3183336554"/>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6" name="Rectangle 28">
            <a:extLst>
              <a:ext uri="{FF2B5EF4-FFF2-40B4-BE49-F238E27FC236}">
                <a16:creationId xmlns:a16="http://schemas.microsoft.com/office/drawing/2014/main" id="{71B2258F-86CA-4D4D-8270-BC05FCDEBF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3" descr="Degrade yüzeyi tasarımında pastel renkleri">
            <a:extLst>
              <a:ext uri="{FF2B5EF4-FFF2-40B4-BE49-F238E27FC236}">
                <a16:creationId xmlns:a16="http://schemas.microsoft.com/office/drawing/2014/main" id="{F5918577-A68F-0B91-C6D1-9DA829212B53}"/>
              </a:ext>
            </a:extLst>
          </p:cNvPr>
          <p:cNvPicPr>
            <a:picLocks noChangeAspect="1"/>
          </p:cNvPicPr>
          <p:nvPr/>
        </p:nvPicPr>
        <p:blipFill rotWithShape="1">
          <a:blip r:embed="rId2">
            <a:alphaModFix amt="50000"/>
          </a:blip>
          <a:srcRect t="7865" b="7865"/>
          <a:stretch/>
        </p:blipFill>
        <p:spPr>
          <a:xfrm>
            <a:off x="20" y="1"/>
            <a:ext cx="12191980" cy="6857999"/>
          </a:xfrm>
          <a:prstGeom prst="rect">
            <a:avLst/>
          </a:prstGeom>
        </p:spPr>
      </p:pic>
      <p:sp>
        <p:nvSpPr>
          <p:cNvPr id="2" name="Başlık 1">
            <a:extLst>
              <a:ext uri="{FF2B5EF4-FFF2-40B4-BE49-F238E27FC236}">
                <a16:creationId xmlns:a16="http://schemas.microsoft.com/office/drawing/2014/main" id="{2706C985-C20B-04AC-76A4-36DCE01DAC70}"/>
              </a:ext>
            </a:extLst>
          </p:cNvPr>
          <p:cNvSpPr>
            <a:spLocks noGrp="1"/>
          </p:cNvSpPr>
          <p:nvPr>
            <p:ph type="ctrTitle"/>
          </p:nvPr>
        </p:nvSpPr>
        <p:spPr>
          <a:xfrm>
            <a:off x="1524000" y="1122362"/>
            <a:ext cx="9144000" cy="839603"/>
          </a:xfrm>
        </p:spPr>
        <p:txBody>
          <a:bodyPr>
            <a:normAutofit fontScale="90000"/>
          </a:bodyPr>
          <a:lstStyle/>
          <a:p>
            <a:pPr algn="l"/>
            <a:r>
              <a:rPr lang="tr-TR" dirty="0">
                <a:solidFill>
                  <a:srgbClr val="FFFFFF"/>
                </a:solidFill>
              </a:rPr>
              <a:t>SORU 1:</a:t>
            </a:r>
          </a:p>
        </p:txBody>
      </p:sp>
      <p:sp>
        <p:nvSpPr>
          <p:cNvPr id="3" name="Alt Başlık 2">
            <a:extLst>
              <a:ext uri="{FF2B5EF4-FFF2-40B4-BE49-F238E27FC236}">
                <a16:creationId xmlns:a16="http://schemas.microsoft.com/office/drawing/2014/main" id="{7058AACE-A013-A220-72F3-BA593DAB2922}"/>
              </a:ext>
            </a:extLst>
          </p:cNvPr>
          <p:cNvSpPr>
            <a:spLocks noGrp="1"/>
          </p:cNvSpPr>
          <p:nvPr>
            <p:ph type="subTitle" idx="1"/>
          </p:nvPr>
        </p:nvSpPr>
        <p:spPr>
          <a:xfrm>
            <a:off x="1524000" y="1961966"/>
            <a:ext cx="9144000" cy="3295834"/>
          </a:xfrm>
        </p:spPr>
        <p:txBody>
          <a:bodyPr>
            <a:normAutofit fontScale="92500"/>
          </a:bodyPr>
          <a:lstStyle/>
          <a:p>
            <a:pPr algn="l"/>
            <a:r>
              <a:rPr lang="tr-TR" dirty="0">
                <a:solidFill>
                  <a:srgbClr val="FFFFFF"/>
                </a:solidFill>
              </a:rPr>
              <a:t>Aşağıdakilerden hangisi etkili karar verme sürecinde yer alan adımlardan biri değildir?</a:t>
            </a:r>
          </a:p>
          <a:p>
            <a:pPr algn="l"/>
            <a:r>
              <a:rPr lang="tr-TR" dirty="0">
                <a:solidFill>
                  <a:srgbClr val="FFFFFF"/>
                </a:solidFill>
              </a:rPr>
              <a:t>A) yasal ve etik çerçeveler bağlamında sorunun tanımlanması </a:t>
            </a:r>
          </a:p>
          <a:p>
            <a:pPr algn="l"/>
            <a:r>
              <a:rPr lang="tr-TR" dirty="0">
                <a:solidFill>
                  <a:srgbClr val="FFFFFF"/>
                </a:solidFill>
              </a:rPr>
              <a:t>B) Kararın başkalarıyla tartışılması</a:t>
            </a:r>
          </a:p>
          <a:p>
            <a:pPr algn="l"/>
            <a:r>
              <a:rPr lang="tr-TR" dirty="0">
                <a:solidFill>
                  <a:srgbClr val="FFFFFF"/>
                </a:solidFill>
              </a:rPr>
              <a:t>C) çeşitli seçeneklerin ve tanımlanan sorunların sonuçlarının değerlendirilmesi</a:t>
            </a:r>
          </a:p>
          <a:p>
            <a:pPr algn="l"/>
            <a:r>
              <a:rPr lang="tr-TR" dirty="0">
                <a:solidFill>
                  <a:srgbClr val="FFFFFF"/>
                </a:solidFill>
              </a:rPr>
              <a:t>D) karar verilmesi </a:t>
            </a:r>
          </a:p>
          <a:p>
            <a:pPr algn="l"/>
            <a:r>
              <a:rPr lang="tr-TR" dirty="0">
                <a:solidFill>
                  <a:srgbClr val="FFFFFF"/>
                </a:solidFill>
              </a:rPr>
              <a:t>E) kararın profesyonel (biyoetik) bir ilkeyle gerekçelendirilebilmesi</a:t>
            </a:r>
          </a:p>
          <a:p>
            <a:pPr algn="l"/>
            <a:r>
              <a:rPr lang="tr-TR" dirty="0">
                <a:solidFill>
                  <a:srgbClr val="FFFFFF"/>
                </a:solidFill>
              </a:rPr>
              <a:t> cevap: B</a:t>
            </a:r>
          </a:p>
          <a:p>
            <a:endParaRPr lang="tr-TR" dirty="0">
              <a:solidFill>
                <a:srgbClr val="FFFFFF"/>
              </a:solidFill>
            </a:endParaRPr>
          </a:p>
        </p:txBody>
      </p:sp>
    </p:spTree>
    <p:extLst>
      <p:ext uri="{BB962C8B-B14F-4D97-AF65-F5344CB8AC3E}">
        <p14:creationId xmlns:p14="http://schemas.microsoft.com/office/powerpoint/2010/main" val="3793745826"/>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6" name="Rectangle 28">
            <a:extLst>
              <a:ext uri="{FF2B5EF4-FFF2-40B4-BE49-F238E27FC236}">
                <a16:creationId xmlns:a16="http://schemas.microsoft.com/office/drawing/2014/main" id="{71B2258F-86CA-4D4D-8270-BC05FCDEBF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3" descr="Degrade yüzeyi tasarımında pastel renkleri">
            <a:extLst>
              <a:ext uri="{FF2B5EF4-FFF2-40B4-BE49-F238E27FC236}">
                <a16:creationId xmlns:a16="http://schemas.microsoft.com/office/drawing/2014/main" id="{F5918577-A68F-0B91-C6D1-9DA829212B53}"/>
              </a:ext>
            </a:extLst>
          </p:cNvPr>
          <p:cNvPicPr>
            <a:picLocks noChangeAspect="1"/>
          </p:cNvPicPr>
          <p:nvPr/>
        </p:nvPicPr>
        <p:blipFill rotWithShape="1">
          <a:blip r:embed="rId2">
            <a:alphaModFix amt="50000"/>
          </a:blip>
          <a:srcRect t="7865" b="7865"/>
          <a:stretch/>
        </p:blipFill>
        <p:spPr>
          <a:xfrm>
            <a:off x="20" y="1"/>
            <a:ext cx="12191980" cy="6857999"/>
          </a:xfrm>
          <a:prstGeom prst="rect">
            <a:avLst/>
          </a:prstGeom>
        </p:spPr>
      </p:pic>
      <p:sp>
        <p:nvSpPr>
          <p:cNvPr id="2" name="Başlık 1">
            <a:extLst>
              <a:ext uri="{FF2B5EF4-FFF2-40B4-BE49-F238E27FC236}">
                <a16:creationId xmlns:a16="http://schemas.microsoft.com/office/drawing/2014/main" id="{2706C985-C20B-04AC-76A4-36DCE01DAC70}"/>
              </a:ext>
            </a:extLst>
          </p:cNvPr>
          <p:cNvSpPr>
            <a:spLocks noGrp="1"/>
          </p:cNvSpPr>
          <p:nvPr>
            <p:ph type="ctrTitle"/>
          </p:nvPr>
        </p:nvSpPr>
        <p:spPr>
          <a:xfrm>
            <a:off x="1524000" y="1122362"/>
            <a:ext cx="9144000" cy="795215"/>
          </a:xfrm>
        </p:spPr>
        <p:txBody>
          <a:bodyPr>
            <a:normAutofit fontScale="90000"/>
          </a:bodyPr>
          <a:lstStyle/>
          <a:p>
            <a:pPr algn="l"/>
            <a:r>
              <a:rPr lang="tr-TR" dirty="0">
                <a:solidFill>
                  <a:srgbClr val="FFFFFF"/>
                </a:solidFill>
              </a:rPr>
              <a:t>SORU:2</a:t>
            </a:r>
          </a:p>
        </p:txBody>
      </p:sp>
      <p:sp>
        <p:nvSpPr>
          <p:cNvPr id="3" name="Alt Başlık 2">
            <a:extLst>
              <a:ext uri="{FF2B5EF4-FFF2-40B4-BE49-F238E27FC236}">
                <a16:creationId xmlns:a16="http://schemas.microsoft.com/office/drawing/2014/main" id="{7058AACE-A013-A220-72F3-BA593DAB2922}"/>
              </a:ext>
            </a:extLst>
          </p:cNvPr>
          <p:cNvSpPr>
            <a:spLocks noGrp="1"/>
          </p:cNvSpPr>
          <p:nvPr>
            <p:ph type="subTitle" idx="1"/>
          </p:nvPr>
        </p:nvSpPr>
        <p:spPr>
          <a:xfrm>
            <a:off x="1524000" y="2041864"/>
            <a:ext cx="9144000" cy="3215935"/>
          </a:xfrm>
        </p:spPr>
        <p:txBody>
          <a:bodyPr>
            <a:normAutofit fontScale="92500" lnSpcReduction="20000"/>
          </a:bodyPr>
          <a:lstStyle/>
          <a:p>
            <a:pPr algn="l"/>
            <a:r>
              <a:rPr lang="tr-TR" dirty="0">
                <a:solidFill>
                  <a:srgbClr val="FFFFFF"/>
                </a:solidFill>
              </a:rPr>
              <a:t>Aşağıdakilerden hangisi fizibilite çalışmalarındaki vakaların içerdiği konulardan biri değildir? </a:t>
            </a:r>
          </a:p>
          <a:p>
            <a:pPr algn="l">
              <a:lnSpc>
                <a:spcPct val="110000"/>
              </a:lnSpc>
            </a:pPr>
            <a:r>
              <a:rPr lang="tr-TR" dirty="0">
                <a:solidFill>
                  <a:srgbClr val="FFFFFF"/>
                </a:solidFill>
              </a:rPr>
              <a:t>A) </a:t>
            </a:r>
            <a:r>
              <a:rPr lang="tr-TR" sz="2400" dirty="0">
                <a:solidFill>
                  <a:srgbClr val="FFFFFF"/>
                </a:solidFill>
              </a:rPr>
              <a:t>hasta özerkliği (aydınlatılmış onam, hastanın mahremiyet hakkı),</a:t>
            </a:r>
          </a:p>
          <a:p>
            <a:pPr algn="l">
              <a:lnSpc>
                <a:spcPct val="110000"/>
              </a:lnSpc>
            </a:pPr>
            <a:r>
              <a:rPr lang="tr-TR" dirty="0">
                <a:solidFill>
                  <a:srgbClr val="FFFFFF"/>
                </a:solidFill>
              </a:rPr>
              <a:t>B)</a:t>
            </a:r>
            <a:r>
              <a:rPr lang="tr-TR" sz="2400" dirty="0">
                <a:solidFill>
                  <a:srgbClr val="FFFFFF"/>
                </a:solidFill>
              </a:rPr>
              <a:t> hastanın ihtiyaçları ve yasal yükümlülükler,</a:t>
            </a:r>
          </a:p>
          <a:p>
            <a:pPr algn="l">
              <a:lnSpc>
                <a:spcPct val="110000"/>
              </a:lnSpc>
            </a:pPr>
            <a:r>
              <a:rPr lang="tr-TR" sz="2400" dirty="0">
                <a:solidFill>
                  <a:srgbClr val="FFFFFF"/>
                </a:solidFill>
              </a:rPr>
              <a:t>C) eczacının vicdani ret hakkı </a:t>
            </a:r>
          </a:p>
          <a:p>
            <a:pPr algn="l">
              <a:lnSpc>
                <a:spcPct val="110000"/>
              </a:lnSpc>
            </a:pPr>
            <a:r>
              <a:rPr lang="tr-TR" sz="2400" dirty="0">
                <a:solidFill>
                  <a:srgbClr val="FFFFFF"/>
                </a:solidFill>
              </a:rPr>
              <a:t>D) meslekler arası ve meslek içi etkileşimler/ilişkiler </a:t>
            </a:r>
          </a:p>
          <a:p>
            <a:pPr algn="l">
              <a:lnSpc>
                <a:spcPct val="110000"/>
              </a:lnSpc>
            </a:pPr>
            <a:r>
              <a:rPr lang="tr-TR" sz="2400" dirty="0">
                <a:solidFill>
                  <a:srgbClr val="FFFFFF"/>
                </a:solidFill>
              </a:rPr>
              <a:t>E) Eczanenin mali gelir/giderleri</a:t>
            </a:r>
          </a:p>
          <a:p>
            <a:pPr algn="l">
              <a:lnSpc>
                <a:spcPct val="110000"/>
              </a:lnSpc>
            </a:pPr>
            <a:r>
              <a:rPr lang="tr-TR">
                <a:solidFill>
                  <a:srgbClr val="FFFFFF"/>
                </a:solidFill>
              </a:rPr>
              <a:t>Cevap: E</a:t>
            </a:r>
            <a:endParaRPr lang="tr-TR" sz="2400" dirty="0">
              <a:solidFill>
                <a:srgbClr val="FFFFFF"/>
              </a:solidFill>
            </a:endParaRPr>
          </a:p>
          <a:p>
            <a:endParaRPr lang="tr-TR" dirty="0">
              <a:solidFill>
                <a:srgbClr val="FFFFFF"/>
              </a:solidFill>
            </a:endParaRPr>
          </a:p>
        </p:txBody>
      </p:sp>
    </p:spTree>
    <p:extLst>
      <p:ext uri="{BB962C8B-B14F-4D97-AF65-F5344CB8AC3E}">
        <p14:creationId xmlns:p14="http://schemas.microsoft.com/office/powerpoint/2010/main" val="2358989738"/>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6" name="Rectangle 28">
            <a:extLst>
              <a:ext uri="{FF2B5EF4-FFF2-40B4-BE49-F238E27FC236}">
                <a16:creationId xmlns:a16="http://schemas.microsoft.com/office/drawing/2014/main" id="{71B2258F-86CA-4D4D-8270-BC05FCDEBF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3" descr="Degrade yüzeyi tasarımında pastel renkleri">
            <a:extLst>
              <a:ext uri="{FF2B5EF4-FFF2-40B4-BE49-F238E27FC236}">
                <a16:creationId xmlns:a16="http://schemas.microsoft.com/office/drawing/2014/main" id="{F5918577-A68F-0B91-C6D1-9DA829212B53}"/>
              </a:ext>
            </a:extLst>
          </p:cNvPr>
          <p:cNvPicPr>
            <a:picLocks noChangeAspect="1"/>
          </p:cNvPicPr>
          <p:nvPr/>
        </p:nvPicPr>
        <p:blipFill rotWithShape="1">
          <a:blip r:embed="rId2">
            <a:alphaModFix amt="50000"/>
          </a:blip>
          <a:srcRect t="7865" b="7865"/>
          <a:stretch/>
        </p:blipFill>
        <p:spPr>
          <a:xfrm>
            <a:off x="20" y="1"/>
            <a:ext cx="12191980" cy="6857999"/>
          </a:xfrm>
          <a:prstGeom prst="rect">
            <a:avLst/>
          </a:prstGeom>
        </p:spPr>
      </p:pic>
      <p:sp>
        <p:nvSpPr>
          <p:cNvPr id="2" name="Başlık 1">
            <a:extLst>
              <a:ext uri="{FF2B5EF4-FFF2-40B4-BE49-F238E27FC236}">
                <a16:creationId xmlns:a16="http://schemas.microsoft.com/office/drawing/2014/main" id="{2706C985-C20B-04AC-76A4-36DCE01DAC70}"/>
              </a:ext>
            </a:extLst>
          </p:cNvPr>
          <p:cNvSpPr>
            <a:spLocks noGrp="1"/>
          </p:cNvSpPr>
          <p:nvPr>
            <p:ph type="ctrTitle"/>
          </p:nvPr>
        </p:nvSpPr>
        <p:spPr>
          <a:xfrm>
            <a:off x="1524000" y="1122362"/>
            <a:ext cx="9144000" cy="795215"/>
          </a:xfrm>
        </p:spPr>
        <p:txBody>
          <a:bodyPr>
            <a:normAutofit fontScale="90000"/>
          </a:bodyPr>
          <a:lstStyle/>
          <a:p>
            <a:pPr algn="l"/>
            <a:r>
              <a:rPr lang="tr-TR" dirty="0">
                <a:solidFill>
                  <a:srgbClr val="FFFFFF"/>
                </a:solidFill>
              </a:rPr>
              <a:t>SORU:3</a:t>
            </a:r>
          </a:p>
        </p:txBody>
      </p:sp>
      <p:sp>
        <p:nvSpPr>
          <p:cNvPr id="3" name="Alt Başlık 2">
            <a:extLst>
              <a:ext uri="{FF2B5EF4-FFF2-40B4-BE49-F238E27FC236}">
                <a16:creationId xmlns:a16="http://schemas.microsoft.com/office/drawing/2014/main" id="{7058AACE-A013-A220-72F3-BA593DAB2922}"/>
              </a:ext>
            </a:extLst>
          </p:cNvPr>
          <p:cNvSpPr>
            <a:spLocks noGrp="1"/>
          </p:cNvSpPr>
          <p:nvPr>
            <p:ph type="subTitle" idx="1"/>
          </p:nvPr>
        </p:nvSpPr>
        <p:spPr>
          <a:xfrm>
            <a:off x="1524000" y="2121764"/>
            <a:ext cx="9144000" cy="3136036"/>
          </a:xfrm>
        </p:spPr>
        <p:txBody>
          <a:bodyPr>
            <a:normAutofit fontScale="92500" lnSpcReduction="20000"/>
          </a:bodyPr>
          <a:lstStyle/>
          <a:p>
            <a:pPr algn="l"/>
            <a:r>
              <a:rPr lang="tr-TR" dirty="0">
                <a:solidFill>
                  <a:srgbClr val="FFFFFF"/>
                </a:solidFill>
              </a:rPr>
              <a:t>Aşağıdakilerden hangisi fizibilite çalışmalarının amacıdır?</a:t>
            </a:r>
          </a:p>
          <a:p>
            <a:pPr marL="457200" indent="-457200" algn="l">
              <a:buAutoNum type="alphaUcParenR"/>
            </a:pPr>
            <a:r>
              <a:rPr lang="tr-TR" dirty="0">
                <a:solidFill>
                  <a:srgbClr val="FFFFFF"/>
                </a:solidFill>
              </a:rPr>
              <a:t>eczacılık öğrencisi için lisans müfredatında özel olarak tasarlanmış bir eczacılık etiği eğitimi bileşeninin geliştirilmesi, uygulanması ve faydası ile uygulanabilirliği</a:t>
            </a:r>
          </a:p>
          <a:p>
            <a:pPr marL="457200" indent="-457200" algn="l">
              <a:buAutoNum type="alphaUcParenR"/>
            </a:pPr>
            <a:r>
              <a:rPr lang="tr-TR" dirty="0">
                <a:solidFill>
                  <a:srgbClr val="FFFFFF"/>
                </a:solidFill>
              </a:rPr>
              <a:t>Eczacılık mesleğinin diğer sağlık alanındaki mesleklerle karşılaştırılması</a:t>
            </a:r>
          </a:p>
          <a:p>
            <a:pPr marL="457200" indent="-457200" algn="l">
              <a:buAutoNum type="alphaUcParenR"/>
            </a:pPr>
            <a:r>
              <a:rPr lang="tr-TR" dirty="0">
                <a:solidFill>
                  <a:srgbClr val="FFFFFF"/>
                </a:solidFill>
              </a:rPr>
              <a:t>Eczanenin mali giderlerinin değerlendirilmesindeki ölçütlerin belirlenmesi</a:t>
            </a:r>
          </a:p>
          <a:p>
            <a:pPr marL="457200" indent="-457200" algn="l">
              <a:buAutoNum type="alphaUcParenR"/>
            </a:pPr>
            <a:r>
              <a:rPr lang="tr-TR" dirty="0" err="1">
                <a:solidFill>
                  <a:srgbClr val="FFFFFF"/>
                </a:solidFill>
              </a:rPr>
              <a:t>Otc</a:t>
            </a:r>
            <a:r>
              <a:rPr lang="tr-TR" dirty="0">
                <a:solidFill>
                  <a:srgbClr val="FFFFFF"/>
                </a:solidFill>
              </a:rPr>
              <a:t> ürünlerin hastalara koşulsuzca satılmasının sonuçları</a:t>
            </a:r>
          </a:p>
          <a:p>
            <a:pPr marL="457200" indent="-457200" algn="l">
              <a:buAutoNum type="alphaUcParenR"/>
            </a:pPr>
            <a:r>
              <a:rPr lang="tr-TR" dirty="0">
                <a:solidFill>
                  <a:srgbClr val="FFFFFF"/>
                </a:solidFill>
              </a:rPr>
              <a:t>Hastalarla iletişim kurmada eczacının davranışlarının değerlendirilmesi</a:t>
            </a:r>
          </a:p>
          <a:p>
            <a:pPr algn="l"/>
            <a:r>
              <a:rPr lang="tr-TR" dirty="0">
                <a:solidFill>
                  <a:srgbClr val="FFFFFF"/>
                </a:solidFill>
              </a:rPr>
              <a:t>Cevap: A</a:t>
            </a:r>
          </a:p>
          <a:p>
            <a:pPr marL="457200" indent="-457200">
              <a:buAutoNum type="alphaUcParenR"/>
            </a:pPr>
            <a:endParaRPr lang="tr-TR" dirty="0">
              <a:solidFill>
                <a:srgbClr val="FFFFFF"/>
              </a:solidFill>
            </a:endParaRPr>
          </a:p>
        </p:txBody>
      </p:sp>
    </p:spTree>
    <p:extLst>
      <p:ext uri="{BB962C8B-B14F-4D97-AF65-F5344CB8AC3E}">
        <p14:creationId xmlns:p14="http://schemas.microsoft.com/office/powerpoint/2010/main" val="261693779"/>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6" name="Rectangle 28">
            <a:extLst>
              <a:ext uri="{FF2B5EF4-FFF2-40B4-BE49-F238E27FC236}">
                <a16:creationId xmlns:a16="http://schemas.microsoft.com/office/drawing/2014/main" id="{71B2258F-86CA-4D4D-8270-BC05FCDEBF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3" descr="Degrade yüzeyi tasarımında pastel renkleri">
            <a:extLst>
              <a:ext uri="{FF2B5EF4-FFF2-40B4-BE49-F238E27FC236}">
                <a16:creationId xmlns:a16="http://schemas.microsoft.com/office/drawing/2014/main" id="{F5918577-A68F-0B91-C6D1-9DA829212B53}"/>
              </a:ext>
            </a:extLst>
          </p:cNvPr>
          <p:cNvPicPr>
            <a:picLocks noChangeAspect="1"/>
          </p:cNvPicPr>
          <p:nvPr/>
        </p:nvPicPr>
        <p:blipFill rotWithShape="1">
          <a:blip r:embed="rId2">
            <a:alphaModFix amt="50000"/>
          </a:blip>
          <a:srcRect t="7865" b="7865"/>
          <a:stretch/>
        </p:blipFill>
        <p:spPr>
          <a:xfrm>
            <a:off x="20" y="1"/>
            <a:ext cx="12191980" cy="6857999"/>
          </a:xfrm>
          <a:prstGeom prst="rect">
            <a:avLst/>
          </a:prstGeom>
        </p:spPr>
      </p:pic>
      <p:sp>
        <p:nvSpPr>
          <p:cNvPr id="2" name="Başlık 1">
            <a:extLst>
              <a:ext uri="{FF2B5EF4-FFF2-40B4-BE49-F238E27FC236}">
                <a16:creationId xmlns:a16="http://schemas.microsoft.com/office/drawing/2014/main" id="{2706C985-C20B-04AC-76A4-36DCE01DAC70}"/>
              </a:ext>
            </a:extLst>
          </p:cNvPr>
          <p:cNvSpPr>
            <a:spLocks noGrp="1"/>
          </p:cNvSpPr>
          <p:nvPr>
            <p:ph type="ctrTitle"/>
          </p:nvPr>
        </p:nvSpPr>
        <p:spPr>
          <a:xfrm>
            <a:off x="1524000" y="1122362"/>
            <a:ext cx="9144000" cy="972768"/>
          </a:xfrm>
        </p:spPr>
        <p:txBody>
          <a:bodyPr>
            <a:normAutofit/>
          </a:bodyPr>
          <a:lstStyle/>
          <a:p>
            <a:r>
              <a:rPr lang="tr-TR" dirty="0">
                <a:solidFill>
                  <a:srgbClr val="FFFFFF"/>
                </a:solidFill>
              </a:rPr>
              <a:t>KAYNAK</a:t>
            </a:r>
          </a:p>
        </p:txBody>
      </p:sp>
      <p:sp>
        <p:nvSpPr>
          <p:cNvPr id="3" name="Alt Başlık 2">
            <a:extLst>
              <a:ext uri="{FF2B5EF4-FFF2-40B4-BE49-F238E27FC236}">
                <a16:creationId xmlns:a16="http://schemas.microsoft.com/office/drawing/2014/main" id="{7058AACE-A013-A220-72F3-BA593DAB2922}"/>
              </a:ext>
            </a:extLst>
          </p:cNvPr>
          <p:cNvSpPr>
            <a:spLocks noGrp="1"/>
          </p:cNvSpPr>
          <p:nvPr>
            <p:ph type="subTitle" idx="1"/>
          </p:nvPr>
        </p:nvSpPr>
        <p:spPr>
          <a:xfrm>
            <a:off x="1524000" y="2361460"/>
            <a:ext cx="9144000" cy="2896339"/>
          </a:xfrm>
        </p:spPr>
        <p:txBody>
          <a:bodyPr>
            <a:normAutofit/>
          </a:bodyPr>
          <a:lstStyle/>
          <a:p>
            <a:r>
              <a:rPr lang="tr-TR" u="sng">
                <a:solidFill>
                  <a:srgbClr val="FFFFFF"/>
                </a:solidFill>
              </a:rPr>
              <a:t>https://www.sciencedirect.com/science/article/abs/pii/S1877129721003555?via%3Dihub</a:t>
            </a:r>
            <a:endParaRPr lang="tr-TR" u="sng" dirty="0">
              <a:solidFill>
                <a:srgbClr val="FFFFFF"/>
              </a:solidFill>
            </a:endParaRPr>
          </a:p>
        </p:txBody>
      </p:sp>
    </p:spTree>
    <p:extLst>
      <p:ext uri="{BB962C8B-B14F-4D97-AF65-F5344CB8AC3E}">
        <p14:creationId xmlns:p14="http://schemas.microsoft.com/office/powerpoint/2010/main" val="3536223465"/>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6" name="Rectangle 28">
            <a:extLst>
              <a:ext uri="{FF2B5EF4-FFF2-40B4-BE49-F238E27FC236}">
                <a16:creationId xmlns:a16="http://schemas.microsoft.com/office/drawing/2014/main" id="{71B2258F-86CA-4D4D-8270-BC05FCDEBF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3" descr="Degrade yüzeyi tasarımında pastel renkleri">
            <a:extLst>
              <a:ext uri="{FF2B5EF4-FFF2-40B4-BE49-F238E27FC236}">
                <a16:creationId xmlns:a16="http://schemas.microsoft.com/office/drawing/2014/main" id="{F5918577-A68F-0B91-C6D1-9DA829212B53}"/>
              </a:ext>
            </a:extLst>
          </p:cNvPr>
          <p:cNvPicPr>
            <a:picLocks noChangeAspect="1"/>
          </p:cNvPicPr>
          <p:nvPr/>
        </p:nvPicPr>
        <p:blipFill rotWithShape="1">
          <a:blip r:embed="rId2">
            <a:alphaModFix amt="50000"/>
          </a:blip>
          <a:srcRect t="7865" b="7865"/>
          <a:stretch/>
        </p:blipFill>
        <p:spPr>
          <a:xfrm>
            <a:off x="20" y="1"/>
            <a:ext cx="12191980" cy="6857999"/>
          </a:xfrm>
          <a:prstGeom prst="rect">
            <a:avLst/>
          </a:prstGeom>
        </p:spPr>
      </p:pic>
      <p:sp>
        <p:nvSpPr>
          <p:cNvPr id="2" name="Başlık 1">
            <a:extLst>
              <a:ext uri="{FF2B5EF4-FFF2-40B4-BE49-F238E27FC236}">
                <a16:creationId xmlns:a16="http://schemas.microsoft.com/office/drawing/2014/main" id="{2706C985-C20B-04AC-76A4-36DCE01DAC70}"/>
              </a:ext>
            </a:extLst>
          </p:cNvPr>
          <p:cNvSpPr>
            <a:spLocks noGrp="1"/>
          </p:cNvSpPr>
          <p:nvPr>
            <p:ph type="ctrTitle"/>
          </p:nvPr>
        </p:nvSpPr>
        <p:spPr>
          <a:xfrm>
            <a:off x="1302058" y="857920"/>
            <a:ext cx="9144000" cy="848481"/>
          </a:xfrm>
        </p:spPr>
        <p:txBody>
          <a:bodyPr>
            <a:normAutofit fontScale="90000"/>
          </a:bodyPr>
          <a:lstStyle/>
          <a:p>
            <a:r>
              <a:rPr lang="tr-TR" dirty="0">
                <a:solidFill>
                  <a:srgbClr val="FFFFFF"/>
                </a:solidFill>
              </a:rPr>
              <a:t>GİRİŞ</a:t>
            </a:r>
          </a:p>
        </p:txBody>
      </p:sp>
      <p:sp>
        <p:nvSpPr>
          <p:cNvPr id="3" name="Alt Başlık 2">
            <a:extLst>
              <a:ext uri="{FF2B5EF4-FFF2-40B4-BE49-F238E27FC236}">
                <a16:creationId xmlns:a16="http://schemas.microsoft.com/office/drawing/2014/main" id="{7058AACE-A013-A220-72F3-BA593DAB2922}"/>
              </a:ext>
            </a:extLst>
          </p:cNvPr>
          <p:cNvSpPr>
            <a:spLocks noGrp="1"/>
          </p:cNvSpPr>
          <p:nvPr>
            <p:ph type="subTitle" idx="1"/>
          </p:nvPr>
        </p:nvSpPr>
        <p:spPr>
          <a:xfrm>
            <a:off x="1524000" y="2130642"/>
            <a:ext cx="9144000" cy="3127158"/>
          </a:xfrm>
        </p:spPr>
        <p:txBody>
          <a:bodyPr>
            <a:normAutofit fontScale="25000" lnSpcReduction="20000"/>
          </a:bodyPr>
          <a:lstStyle/>
          <a:p>
            <a:pPr algn="just">
              <a:lnSpc>
                <a:spcPct val="120000"/>
              </a:lnSpc>
            </a:pPr>
            <a:r>
              <a:rPr lang="tr-TR" sz="7200" dirty="0">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Günümüzde eczacılık uygulamaları "hasta merkezli bakımı" zorunlu kılmaktadır.</a:t>
            </a:r>
            <a:r>
              <a:rPr lang="tr-TR" sz="7200" spc="5" dirty="0">
                <a:solidFill>
                  <a:srgbClr val="2196D1"/>
                </a:solidFill>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Bu hasta merkezlilik, eczacılara daha yüksek düzeyde sorumluluk ve hastalarla etkileşim</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yüklemektedir.</a:t>
            </a:r>
            <a:r>
              <a:rPr lang="tr-TR" sz="7200" spc="5" dirty="0">
                <a:solidFill>
                  <a:srgbClr val="2196D1"/>
                </a:solidFill>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Sonuç olarak, eczacıların artık hastalara danışmanlık yapmak ve karar vermelerine yardımcı olmak için hastalarla</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daha</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yakın</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temas</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halinde</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olmaları</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ve</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hastalarının</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çıkarları</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doğrultusunda</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zorluklarla</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yetkin</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bir</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şekilde</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başa</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çıkabilmeleri</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gerekmektedir.</a:t>
            </a:r>
          </a:p>
          <a:p>
            <a:pPr algn="just">
              <a:lnSpc>
                <a:spcPct val="110000"/>
              </a:lnSpc>
            </a:pPr>
            <a:r>
              <a:rPr lang="tr-TR" sz="7200" dirty="0">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Bu zorluklar genellikle etik ilkeleri ve/veya kurumsal, kişisel veya yasal kısıtlamaları içerir. Bu ilkeler veya kısıtlamalar,</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uygulayıcıları karar verme sürecinde birbiriyle uyumsuz zıt yönlere çekebilir ve birçok durumda "etik ikilemler" olarak tanımlanan</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durumlara yol açabilir. Bu zorlukların üstesinden gelmek için eczacıların etik açıdan sağlam ve gerekçelendirilebilir kararları nasıl alacaklarını öğrenmeleri </a:t>
            </a:r>
            <a:r>
              <a:rPr lang="tr-TR" sz="7200" dirty="0" err="1">
                <a:effectLst/>
                <a:latin typeface="Times New Roman" panose="02020603050405020304" pitchFamily="18" charset="0"/>
                <a:ea typeface="Times New Roman" panose="02020603050405020304" pitchFamily="18" charset="0"/>
              </a:rPr>
              <a:t>gerekir.Eczacılık</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Eğitimi</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Akreditasyon</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Konseyi</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ve</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Eczacılık</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Eğitimini</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Geliştirme</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Merkezi</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gibi</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uluslararası eczacılık kuruluşları, stajyer (ve pratisyen) eczacıların, etik/yasal açıdan doğru karar vermelerini sağlamak için hasta</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merkezli bir uygulama modeli dahilinde, mesleğin yasal ve etik çerçeveleri hakkında farkındalık ve yetkinliklere sahip olmalarını</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şart koşmaktadır.</a:t>
            </a:r>
            <a:r>
              <a:rPr lang="tr-TR" sz="7200" spc="5" dirty="0">
                <a:effectLst/>
                <a:latin typeface="Times New Roman" panose="02020603050405020304" pitchFamily="18" charset="0"/>
                <a:ea typeface="Times New Roman" panose="02020603050405020304" pitchFamily="18" charset="0"/>
              </a:rPr>
              <a:t> </a:t>
            </a:r>
            <a:r>
              <a:rPr lang="tr-TR" sz="7200" u="none" strike="noStrike" dirty="0">
                <a:effectLst/>
                <a:latin typeface="Times New Roman" panose="02020603050405020304" pitchFamily="18" charset="0"/>
                <a:ea typeface="Times New Roman" panose="02020603050405020304" pitchFamily="18" charset="0"/>
                <a:hlinkClick r:id="rId3">
                  <a:extLst>
                    <a:ext uri="{A12FA001-AC4F-418D-AE19-62706E023703}">
                      <ahyp:hlinkClr xmlns:ahyp="http://schemas.microsoft.com/office/drawing/2018/hyperlinkcolor" xmlns="" val="tx"/>
                    </a:ext>
                  </a:extLst>
                </a:hlinkClick>
              </a:rPr>
              <a:t>Bu</a:t>
            </a:r>
            <a:r>
              <a:rPr lang="tr-TR" sz="7200" dirty="0">
                <a:effectLst/>
                <a:latin typeface="Times New Roman" panose="02020603050405020304" pitchFamily="18" charset="0"/>
                <a:ea typeface="Times New Roman" panose="02020603050405020304" pitchFamily="18" charset="0"/>
              </a:rPr>
              <a:t>, etik karar verme konusunda eczacılık müfredatına yerleştirilmiş pedagojik olarak iyi tasarlanmış öğretim</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bileşenleri</a:t>
            </a:r>
            <a:r>
              <a:rPr lang="tr-TR" sz="7200" spc="-5" dirty="0">
                <a:effectLst/>
                <a:latin typeface="Times New Roman" panose="02020603050405020304" pitchFamily="18" charset="0"/>
                <a:ea typeface="Times New Roman" panose="02020603050405020304" pitchFamily="18" charset="0"/>
              </a:rPr>
              <a:t> </a:t>
            </a:r>
            <a:r>
              <a:rPr lang="tr-TR" sz="7200" dirty="0">
                <a:effectLst/>
                <a:latin typeface="Times New Roman" panose="02020603050405020304" pitchFamily="18" charset="0"/>
                <a:ea typeface="Times New Roman" panose="02020603050405020304" pitchFamily="18" charset="0"/>
              </a:rPr>
              <a:t>gerektirir.</a:t>
            </a:r>
          </a:p>
          <a:p>
            <a:pPr algn="l"/>
            <a:endParaRPr lang="tr-TR" dirty="0">
              <a:solidFill>
                <a:srgbClr val="FFFFFF"/>
              </a:solidFill>
            </a:endParaRPr>
          </a:p>
        </p:txBody>
      </p:sp>
    </p:spTree>
    <p:extLst>
      <p:ext uri="{BB962C8B-B14F-4D97-AF65-F5344CB8AC3E}">
        <p14:creationId xmlns:p14="http://schemas.microsoft.com/office/powerpoint/2010/main" val="3159414387"/>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6" name="Rectangle 28">
            <a:extLst>
              <a:ext uri="{FF2B5EF4-FFF2-40B4-BE49-F238E27FC236}">
                <a16:creationId xmlns:a16="http://schemas.microsoft.com/office/drawing/2014/main" id="{71B2258F-86CA-4D4D-8270-BC05FCDEBF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3" descr="Degrade yüzeyi tasarımında pastel renkleri">
            <a:extLst>
              <a:ext uri="{FF2B5EF4-FFF2-40B4-BE49-F238E27FC236}">
                <a16:creationId xmlns:a16="http://schemas.microsoft.com/office/drawing/2014/main" id="{F5918577-A68F-0B91-C6D1-9DA829212B53}"/>
              </a:ext>
            </a:extLst>
          </p:cNvPr>
          <p:cNvPicPr>
            <a:picLocks noChangeAspect="1"/>
          </p:cNvPicPr>
          <p:nvPr/>
        </p:nvPicPr>
        <p:blipFill rotWithShape="1">
          <a:blip r:embed="rId2">
            <a:alphaModFix amt="50000"/>
          </a:blip>
          <a:srcRect t="7865" b="7865"/>
          <a:stretch/>
        </p:blipFill>
        <p:spPr>
          <a:xfrm>
            <a:off x="20" y="1"/>
            <a:ext cx="12191980" cy="6857999"/>
          </a:xfrm>
          <a:prstGeom prst="rect">
            <a:avLst/>
          </a:prstGeom>
        </p:spPr>
      </p:pic>
      <p:sp>
        <p:nvSpPr>
          <p:cNvPr id="3" name="Alt Başlık 2">
            <a:extLst>
              <a:ext uri="{FF2B5EF4-FFF2-40B4-BE49-F238E27FC236}">
                <a16:creationId xmlns:a16="http://schemas.microsoft.com/office/drawing/2014/main" id="{7058AACE-A013-A220-72F3-BA593DAB2922}"/>
              </a:ext>
            </a:extLst>
          </p:cNvPr>
          <p:cNvSpPr>
            <a:spLocks noGrp="1"/>
          </p:cNvSpPr>
          <p:nvPr>
            <p:ph type="subTitle" idx="1"/>
          </p:nvPr>
        </p:nvSpPr>
        <p:spPr>
          <a:xfrm>
            <a:off x="1524000" y="1458560"/>
            <a:ext cx="9144000" cy="3664518"/>
          </a:xfrm>
        </p:spPr>
        <p:txBody>
          <a:bodyPr>
            <a:normAutofit fontScale="25000" lnSpcReduction="20000"/>
          </a:bodyPr>
          <a:lstStyle/>
          <a:p>
            <a:pPr marL="76200" marR="72390" indent="151765" algn="just">
              <a:lnSpc>
                <a:spcPct val="120000"/>
              </a:lnSpc>
              <a:spcAft>
                <a:spcPts val="0"/>
              </a:spcAft>
            </a:pPr>
            <a:r>
              <a:rPr lang="tr-TR" sz="7200" dirty="0"/>
              <a:t>Yakın zamanda yapılan bir çalışmada, Ürdünlü eczacıların sadece etik kurallarını bilmedikleri değil, aynı zamanda etik ikilemleri etik kuralların ilkelerinden ziyade kişisel ahlaki değerlere, yasal gerekliliklere ve uygulama veya yaşam deneyimlerinden elde edilen sağduyuya dayalı olarak çözme eğiliminde oldukları da ortaya çıkmıştır. Aynı çalışmanın sonuçları, eczacıların eczacılık etiği konusundaki okuryazarlıklarının artırılması ihtiyacını ortaya koymuş ve Ürdün'de eczacılık etiği eğitiminin lisans müfredatına dahil edilmesi gerektiğini vurgulamıştır.</a:t>
            </a:r>
          </a:p>
          <a:p>
            <a:pPr marL="76200" marR="72390" indent="151765" algn="just">
              <a:lnSpc>
                <a:spcPct val="120000"/>
              </a:lnSpc>
              <a:spcAft>
                <a:spcPts val="0"/>
              </a:spcAft>
            </a:pPr>
            <a:r>
              <a:rPr lang="tr-TR" sz="7200" dirty="0"/>
              <a:t>Çeşitli ülkelerde yapılan diğer çalışmalarda da benzer konulara değinilmiştir. Sonuç olarak, eczacılık eğitimcileri, meslek etiği ilkelerine ilişkin farkındalığı kolaylaştırmak ve klinik uygulamalarda etik karar verme yetkinliğini artırmak için pedagojik teknikler araştırmışlardır. Etik karar verme yetkinliği, bilgiye (hem klinik hem de etik), ahlaki muhakeme yeteneklerine ve etkili karar verme süreçlerinde yer alan adımların anlaşılmasına dayanır. Bu adımlar şunları içerir: </a:t>
            </a:r>
          </a:p>
          <a:p>
            <a:pPr marL="533400" marR="72390" indent="-457200" algn="just">
              <a:lnSpc>
                <a:spcPct val="113000"/>
              </a:lnSpc>
              <a:spcAft>
                <a:spcPts val="0"/>
              </a:spcAft>
              <a:buAutoNum type="arabicParenBoth"/>
            </a:pPr>
            <a:r>
              <a:rPr lang="tr-TR" sz="7200" dirty="0"/>
              <a:t>yasal ve etik çerçeveler bağlamında sorunun tanımlanması</a:t>
            </a:r>
          </a:p>
          <a:p>
            <a:pPr marL="533400" marR="72390" indent="-457200" algn="just">
              <a:lnSpc>
                <a:spcPct val="113000"/>
              </a:lnSpc>
              <a:spcAft>
                <a:spcPts val="0"/>
              </a:spcAft>
              <a:buAutoNum type="arabicParenBoth"/>
            </a:pPr>
            <a:r>
              <a:rPr lang="tr-TR" sz="7200" dirty="0"/>
              <a:t>çeşitli seçeneklerin ve tanımlanan sorunların sonuçlarının değerlendirilmesi</a:t>
            </a:r>
          </a:p>
          <a:p>
            <a:pPr marL="533400" marR="72390" indent="-457200" algn="just">
              <a:lnSpc>
                <a:spcPct val="113000"/>
              </a:lnSpc>
              <a:spcAft>
                <a:spcPts val="0"/>
              </a:spcAft>
              <a:buAutoNum type="arabicParenBoth"/>
            </a:pPr>
            <a:r>
              <a:rPr lang="tr-TR" sz="7200" dirty="0"/>
              <a:t>karar verilmesi ve kararın profesyonel (biyoetik) bir ilkeyle gerekçelendirilebilmesi.</a:t>
            </a:r>
          </a:p>
          <a:p>
            <a:pPr marL="76200" marR="72390" indent="151765" algn="just">
              <a:lnSpc>
                <a:spcPct val="113000"/>
              </a:lnSpc>
              <a:spcAft>
                <a:spcPts val="0"/>
              </a:spcAft>
            </a:pPr>
            <a:endParaRPr lang="tr-TR" dirty="0"/>
          </a:p>
        </p:txBody>
      </p:sp>
      <p:sp>
        <p:nvSpPr>
          <p:cNvPr id="5" name="Başlık 4">
            <a:extLst>
              <a:ext uri="{FF2B5EF4-FFF2-40B4-BE49-F238E27FC236}">
                <a16:creationId xmlns:a16="http://schemas.microsoft.com/office/drawing/2014/main" id="{A9F3F45E-A865-1ACB-6E8C-183E76B75C47}"/>
              </a:ext>
            </a:extLst>
          </p:cNvPr>
          <p:cNvSpPr>
            <a:spLocks noGrp="1"/>
          </p:cNvSpPr>
          <p:nvPr>
            <p:ph type="ctrTitle"/>
          </p:nvPr>
        </p:nvSpPr>
        <p:spPr>
          <a:xfrm>
            <a:off x="1524000" y="1122363"/>
            <a:ext cx="7389181" cy="182654"/>
          </a:xfrm>
        </p:spPr>
        <p:txBody>
          <a:bodyPr>
            <a:normAutofit fontScale="90000"/>
          </a:bodyPr>
          <a:lstStyle/>
          <a:p>
            <a:endParaRPr lang="tr-TR" dirty="0"/>
          </a:p>
        </p:txBody>
      </p:sp>
    </p:spTree>
    <p:extLst>
      <p:ext uri="{BB962C8B-B14F-4D97-AF65-F5344CB8AC3E}">
        <p14:creationId xmlns:p14="http://schemas.microsoft.com/office/powerpoint/2010/main" val="3888364283"/>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6" name="Rectangle 28">
            <a:extLst>
              <a:ext uri="{FF2B5EF4-FFF2-40B4-BE49-F238E27FC236}">
                <a16:creationId xmlns:a16="http://schemas.microsoft.com/office/drawing/2014/main" id="{71B2258F-86CA-4D4D-8270-BC05FCDEBF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3" descr="Degrade yüzeyi tasarımında pastel renkleri">
            <a:extLst>
              <a:ext uri="{FF2B5EF4-FFF2-40B4-BE49-F238E27FC236}">
                <a16:creationId xmlns:a16="http://schemas.microsoft.com/office/drawing/2014/main" id="{F5918577-A68F-0B91-C6D1-9DA829212B53}"/>
              </a:ext>
            </a:extLst>
          </p:cNvPr>
          <p:cNvPicPr>
            <a:picLocks noChangeAspect="1"/>
          </p:cNvPicPr>
          <p:nvPr/>
        </p:nvPicPr>
        <p:blipFill rotWithShape="1">
          <a:blip r:embed="rId2">
            <a:alphaModFix amt="50000"/>
          </a:blip>
          <a:srcRect t="7865" b="7865"/>
          <a:stretch/>
        </p:blipFill>
        <p:spPr>
          <a:xfrm>
            <a:off x="20" y="1"/>
            <a:ext cx="12191980" cy="6857999"/>
          </a:xfrm>
          <a:prstGeom prst="rect">
            <a:avLst/>
          </a:prstGeom>
        </p:spPr>
      </p:pic>
      <p:sp>
        <p:nvSpPr>
          <p:cNvPr id="2" name="Başlık 1">
            <a:extLst>
              <a:ext uri="{FF2B5EF4-FFF2-40B4-BE49-F238E27FC236}">
                <a16:creationId xmlns:a16="http://schemas.microsoft.com/office/drawing/2014/main" id="{2706C985-C20B-04AC-76A4-36DCE01DAC70}"/>
              </a:ext>
            </a:extLst>
          </p:cNvPr>
          <p:cNvSpPr>
            <a:spLocks noGrp="1"/>
          </p:cNvSpPr>
          <p:nvPr>
            <p:ph type="ctrTitle"/>
          </p:nvPr>
        </p:nvSpPr>
        <p:spPr>
          <a:xfrm>
            <a:off x="1524000" y="1122362"/>
            <a:ext cx="9144000" cy="804092"/>
          </a:xfrm>
        </p:spPr>
        <p:txBody>
          <a:bodyPr>
            <a:normAutofit fontScale="90000"/>
          </a:bodyPr>
          <a:lstStyle/>
          <a:p>
            <a:r>
              <a:rPr lang="tr-TR" dirty="0">
                <a:solidFill>
                  <a:srgbClr val="FFFFFF"/>
                </a:solidFill>
              </a:rPr>
              <a:t>AMAÇ</a:t>
            </a:r>
          </a:p>
        </p:txBody>
      </p:sp>
      <p:sp>
        <p:nvSpPr>
          <p:cNvPr id="3" name="Alt Başlık 2">
            <a:extLst>
              <a:ext uri="{FF2B5EF4-FFF2-40B4-BE49-F238E27FC236}">
                <a16:creationId xmlns:a16="http://schemas.microsoft.com/office/drawing/2014/main" id="{7058AACE-A013-A220-72F3-BA593DAB2922}"/>
              </a:ext>
            </a:extLst>
          </p:cNvPr>
          <p:cNvSpPr>
            <a:spLocks noGrp="1"/>
          </p:cNvSpPr>
          <p:nvPr>
            <p:ph type="subTitle" idx="1"/>
          </p:nvPr>
        </p:nvSpPr>
        <p:spPr>
          <a:xfrm>
            <a:off x="1524000" y="2237174"/>
            <a:ext cx="9144000" cy="3089428"/>
          </a:xfrm>
        </p:spPr>
        <p:txBody>
          <a:bodyPr>
            <a:normAutofit fontScale="92500" lnSpcReduction="20000"/>
          </a:bodyPr>
          <a:lstStyle/>
          <a:p>
            <a:pPr algn="just">
              <a:lnSpc>
                <a:spcPct val="100000"/>
              </a:lnSpc>
            </a:pPr>
            <a:r>
              <a:rPr lang="tr-TR" sz="1900" dirty="0">
                <a:solidFill>
                  <a:srgbClr val="FFFFFF"/>
                </a:solidFill>
              </a:rPr>
              <a:t>    Etik farkındalık ve yeterliliğe odaklanan önceki eğitim müdahalelerinde ortaya konan olumlu etki ve Ürdünlü eczacılar için bu tür eğitimlerdeki belirgin "boşluklar" göz önüne alındığında bu çalışmanın amacı, Eczacılıkta Mesleki Etik  testinin P- skorunu ve güvenirlik ölçütlerini kullanarak, Ürdün'ün saygın üniversitelerinden biri olan Uygulamalı Bilimler Üniversitesi'ndeki (ASU) bir grup eczacılık öğrencisi için lisans müfredatında özel olarak tasarlanmış bir eczacılık etiği eğitimi bileşeninin geliştirilmesi, uygulanması ve faydası ile uygulanabilirliğinin değerlendirilmesidir.</a:t>
            </a:r>
          </a:p>
          <a:p>
            <a:pPr algn="just">
              <a:lnSpc>
                <a:spcPct val="100000"/>
              </a:lnSpc>
            </a:pPr>
            <a:r>
              <a:rPr lang="tr-TR" sz="1900" dirty="0">
                <a:solidFill>
                  <a:srgbClr val="FFFFFF"/>
                </a:solidFill>
              </a:rPr>
              <a:t>    Bu, karma yöntem yaklaşımıyla gerçekleştirilen bir ön-son müdahale fizibilite çalışmasıdır. Eğitim müdahalesi kursu, literatüre ve araştırmacıların nitel araştırma konusundaki deneyimlerine dayanarak tasarlanmıştır. Zemin  araştırmacısının kendisi de Ürdün'de kayıtlı bir eczacıdır, Ürdün kültürünün ve geçmişinin farkındadır ve Ürdün'deki eczacılık uygulamalarına aşinadır. Daha sonra, ahlaki muhakemenin vekil bir ölçüsü olan Eczacılıkta Mesleki Etik testi kullanılarak nicel bir yaklaşım uygulanmıştır.</a:t>
            </a:r>
          </a:p>
          <a:p>
            <a:pPr algn="l">
              <a:lnSpc>
                <a:spcPct val="100000"/>
              </a:lnSpc>
            </a:pPr>
            <a:endParaRPr lang="tr-TR" sz="1500" dirty="0">
              <a:solidFill>
                <a:srgbClr val="FFFFFF"/>
              </a:solidFill>
            </a:endParaRPr>
          </a:p>
        </p:txBody>
      </p:sp>
    </p:spTree>
    <p:extLst>
      <p:ext uri="{BB962C8B-B14F-4D97-AF65-F5344CB8AC3E}">
        <p14:creationId xmlns:p14="http://schemas.microsoft.com/office/powerpoint/2010/main" val="3702307439"/>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6" name="Rectangle 28">
            <a:extLst>
              <a:ext uri="{FF2B5EF4-FFF2-40B4-BE49-F238E27FC236}">
                <a16:creationId xmlns:a16="http://schemas.microsoft.com/office/drawing/2014/main" id="{71B2258F-86CA-4D4D-8270-BC05FCDEBF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3" descr="Degrade yüzeyi tasarımında pastel renkleri">
            <a:extLst>
              <a:ext uri="{FF2B5EF4-FFF2-40B4-BE49-F238E27FC236}">
                <a16:creationId xmlns:a16="http://schemas.microsoft.com/office/drawing/2014/main" id="{F5918577-A68F-0B91-C6D1-9DA829212B53}"/>
              </a:ext>
            </a:extLst>
          </p:cNvPr>
          <p:cNvPicPr>
            <a:picLocks noChangeAspect="1"/>
          </p:cNvPicPr>
          <p:nvPr/>
        </p:nvPicPr>
        <p:blipFill rotWithShape="1">
          <a:blip r:embed="rId2">
            <a:alphaModFix amt="50000"/>
          </a:blip>
          <a:srcRect t="7865" b="7865"/>
          <a:stretch/>
        </p:blipFill>
        <p:spPr>
          <a:xfrm>
            <a:off x="20" y="664"/>
            <a:ext cx="12191980" cy="6857999"/>
          </a:xfrm>
          <a:prstGeom prst="rect">
            <a:avLst/>
          </a:prstGeom>
        </p:spPr>
      </p:pic>
      <p:sp>
        <p:nvSpPr>
          <p:cNvPr id="2" name="Başlık 1">
            <a:extLst>
              <a:ext uri="{FF2B5EF4-FFF2-40B4-BE49-F238E27FC236}">
                <a16:creationId xmlns:a16="http://schemas.microsoft.com/office/drawing/2014/main" id="{2706C985-C20B-04AC-76A4-36DCE01DAC70}"/>
              </a:ext>
            </a:extLst>
          </p:cNvPr>
          <p:cNvSpPr>
            <a:spLocks noGrp="1"/>
          </p:cNvSpPr>
          <p:nvPr>
            <p:ph type="ctrTitle"/>
          </p:nvPr>
        </p:nvSpPr>
        <p:spPr>
          <a:xfrm>
            <a:off x="1524000" y="1122362"/>
            <a:ext cx="9144000" cy="1168077"/>
          </a:xfrm>
        </p:spPr>
        <p:txBody>
          <a:bodyPr>
            <a:normAutofit/>
          </a:bodyPr>
          <a:lstStyle/>
          <a:p>
            <a:endParaRPr lang="tr-TR" dirty="0">
              <a:solidFill>
                <a:srgbClr val="FFFFFF"/>
              </a:solidFill>
            </a:endParaRPr>
          </a:p>
        </p:txBody>
      </p:sp>
      <p:sp>
        <p:nvSpPr>
          <p:cNvPr id="3" name="Alt Başlık 2">
            <a:extLst>
              <a:ext uri="{FF2B5EF4-FFF2-40B4-BE49-F238E27FC236}">
                <a16:creationId xmlns:a16="http://schemas.microsoft.com/office/drawing/2014/main" id="{7058AACE-A013-A220-72F3-BA593DAB2922}"/>
              </a:ext>
            </a:extLst>
          </p:cNvPr>
          <p:cNvSpPr>
            <a:spLocks noGrp="1"/>
          </p:cNvSpPr>
          <p:nvPr>
            <p:ph type="subTitle" idx="1"/>
          </p:nvPr>
        </p:nvSpPr>
        <p:spPr>
          <a:xfrm>
            <a:off x="1524000" y="2201663"/>
            <a:ext cx="9144000" cy="2594498"/>
          </a:xfrm>
        </p:spPr>
        <p:txBody>
          <a:bodyPr>
            <a:normAutofit fontScale="25000" lnSpcReduction="20000"/>
          </a:bodyPr>
          <a:lstStyle/>
          <a:p>
            <a:pPr algn="just">
              <a:lnSpc>
                <a:spcPct val="120000"/>
              </a:lnSpc>
            </a:pPr>
            <a:r>
              <a:rPr lang="tr-TR" sz="7200" dirty="0">
                <a:effectLst/>
                <a:ea typeface="Times New Roman" panose="02020603050405020304" pitchFamily="18" charset="0"/>
              </a:rPr>
              <a:t>    Bu</a:t>
            </a:r>
            <a:r>
              <a:rPr lang="tr-TR" sz="7200" spc="5" dirty="0">
                <a:effectLst/>
                <a:ea typeface="Times New Roman" panose="02020603050405020304" pitchFamily="18" charset="0"/>
              </a:rPr>
              <a:t> </a:t>
            </a:r>
            <a:r>
              <a:rPr lang="tr-TR" sz="7200" dirty="0">
                <a:effectLst/>
                <a:ea typeface="Times New Roman" panose="02020603050405020304" pitchFamily="18" charset="0"/>
              </a:rPr>
              <a:t>çalışmanın</a:t>
            </a:r>
            <a:r>
              <a:rPr lang="tr-TR" sz="7200" spc="5" dirty="0">
                <a:effectLst/>
                <a:ea typeface="Times New Roman" panose="02020603050405020304" pitchFamily="18" charset="0"/>
              </a:rPr>
              <a:t> </a:t>
            </a:r>
            <a:r>
              <a:rPr lang="tr-TR" sz="7200" dirty="0">
                <a:effectLst/>
                <a:ea typeface="Times New Roman" panose="02020603050405020304" pitchFamily="18" charset="0"/>
              </a:rPr>
              <a:t>amaçları</a:t>
            </a:r>
            <a:r>
              <a:rPr lang="tr-TR" sz="7200" spc="5" dirty="0">
                <a:effectLst/>
                <a:ea typeface="Times New Roman" panose="02020603050405020304" pitchFamily="18" charset="0"/>
              </a:rPr>
              <a:t> </a:t>
            </a:r>
            <a:r>
              <a:rPr lang="tr-TR" sz="7200" dirty="0">
                <a:effectLst/>
                <a:ea typeface="Times New Roman" panose="02020603050405020304" pitchFamily="18" charset="0"/>
              </a:rPr>
              <a:t>doğrultusunda,</a:t>
            </a:r>
            <a:r>
              <a:rPr lang="tr-TR" sz="7200" spc="5" dirty="0">
                <a:effectLst/>
                <a:ea typeface="Times New Roman" panose="02020603050405020304" pitchFamily="18" charset="0"/>
              </a:rPr>
              <a:t> </a:t>
            </a:r>
            <a:r>
              <a:rPr lang="tr-TR" sz="7200" dirty="0">
                <a:effectLst/>
                <a:ea typeface="Times New Roman" panose="02020603050405020304" pitchFamily="18" charset="0"/>
              </a:rPr>
              <a:t>senaryolardan</a:t>
            </a:r>
            <a:r>
              <a:rPr lang="tr-TR" sz="7200" spc="5" dirty="0">
                <a:effectLst/>
                <a:ea typeface="Times New Roman" panose="02020603050405020304" pitchFamily="18" charset="0"/>
              </a:rPr>
              <a:t> </a:t>
            </a:r>
            <a:r>
              <a:rPr lang="tr-TR" sz="7200" dirty="0">
                <a:effectLst/>
                <a:ea typeface="Times New Roman" panose="02020603050405020304" pitchFamily="18" charset="0"/>
              </a:rPr>
              <a:t>bazıları</a:t>
            </a:r>
            <a:r>
              <a:rPr lang="tr-TR" sz="7200" spc="5" dirty="0">
                <a:effectLst/>
                <a:ea typeface="Times New Roman" panose="02020603050405020304" pitchFamily="18" charset="0"/>
              </a:rPr>
              <a:t> </a:t>
            </a:r>
            <a:r>
              <a:rPr lang="tr-TR" sz="7200" dirty="0">
                <a:effectLst/>
                <a:ea typeface="Times New Roman" panose="02020603050405020304" pitchFamily="18" charset="0"/>
              </a:rPr>
              <a:t>Ürdün</a:t>
            </a:r>
            <a:r>
              <a:rPr lang="tr-TR" sz="7200" spc="5" dirty="0">
                <a:effectLst/>
                <a:ea typeface="Times New Roman" panose="02020603050405020304" pitchFamily="18" charset="0"/>
              </a:rPr>
              <a:t> </a:t>
            </a:r>
            <a:r>
              <a:rPr lang="tr-TR" sz="7200" dirty="0">
                <a:effectLst/>
                <a:ea typeface="Times New Roman" panose="02020603050405020304" pitchFamily="18" charset="0"/>
              </a:rPr>
              <a:t>eczacılık</a:t>
            </a:r>
            <a:r>
              <a:rPr lang="tr-TR" sz="7200" spc="5" dirty="0">
                <a:effectLst/>
                <a:ea typeface="Times New Roman" panose="02020603050405020304" pitchFamily="18" charset="0"/>
              </a:rPr>
              <a:t> </a:t>
            </a:r>
            <a:r>
              <a:rPr lang="tr-TR" sz="7200" dirty="0">
                <a:effectLst/>
                <a:ea typeface="Times New Roman" panose="02020603050405020304" pitchFamily="18" charset="0"/>
              </a:rPr>
              <a:t>uygulamaları</a:t>
            </a:r>
            <a:r>
              <a:rPr lang="tr-TR" sz="7200" spc="5" dirty="0">
                <a:effectLst/>
                <a:ea typeface="Times New Roman" panose="02020603050405020304" pitchFamily="18" charset="0"/>
              </a:rPr>
              <a:t> </a:t>
            </a:r>
            <a:r>
              <a:rPr lang="tr-TR" sz="7200" dirty="0">
                <a:effectLst/>
                <a:ea typeface="Times New Roman" panose="02020603050405020304" pitchFamily="18" charset="0"/>
              </a:rPr>
              <a:t>bağlamına</a:t>
            </a:r>
            <a:r>
              <a:rPr lang="tr-TR" sz="7200" spc="5" dirty="0">
                <a:effectLst/>
                <a:ea typeface="Times New Roman" panose="02020603050405020304" pitchFamily="18" charset="0"/>
              </a:rPr>
              <a:t> </a:t>
            </a:r>
            <a:r>
              <a:rPr lang="tr-TR" sz="7200" dirty="0">
                <a:effectLst/>
                <a:ea typeface="Times New Roman" panose="02020603050405020304" pitchFamily="18" charset="0"/>
              </a:rPr>
              <a:t>uyacak</a:t>
            </a:r>
            <a:r>
              <a:rPr lang="tr-TR" sz="7200" spc="5" dirty="0">
                <a:effectLst/>
                <a:ea typeface="Times New Roman" panose="02020603050405020304" pitchFamily="18" charset="0"/>
              </a:rPr>
              <a:t> </a:t>
            </a:r>
            <a:r>
              <a:rPr lang="tr-TR" sz="7200" dirty="0">
                <a:effectLst/>
                <a:ea typeface="Times New Roman" panose="02020603050405020304" pitchFamily="18" charset="0"/>
              </a:rPr>
              <a:t>şekilde</a:t>
            </a:r>
            <a:r>
              <a:rPr lang="tr-TR" sz="7200" spc="5" dirty="0">
                <a:effectLst/>
                <a:ea typeface="Times New Roman" panose="02020603050405020304" pitchFamily="18" charset="0"/>
              </a:rPr>
              <a:t> </a:t>
            </a:r>
            <a:r>
              <a:rPr lang="tr-TR" sz="7200" spc="-5" dirty="0">
                <a:effectLst/>
                <a:ea typeface="Times New Roman" panose="02020603050405020304" pitchFamily="18" charset="0"/>
              </a:rPr>
              <a:t>uyarlanmış,</a:t>
            </a:r>
            <a:r>
              <a:rPr lang="tr-TR" sz="7200" spc="-40" dirty="0">
                <a:effectLst/>
                <a:ea typeface="Times New Roman" panose="02020603050405020304" pitchFamily="18" charset="0"/>
              </a:rPr>
              <a:t> </a:t>
            </a:r>
            <a:r>
              <a:rPr lang="tr-TR" sz="7200" dirty="0">
                <a:effectLst/>
                <a:ea typeface="Times New Roman" panose="02020603050405020304" pitchFamily="18" charset="0"/>
              </a:rPr>
              <a:t>anket</a:t>
            </a:r>
            <a:r>
              <a:rPr lang="tr-TR" sz="7200" spc="-40" dirty="0">
                <a:effectLst/>
                <a:ea typeface="Times New Roman" panose="02020603050405020304" pitchFamily="18" charset="0"/>
              </a:rPr>
              <a:t> </a:t>
            </a:r>
            <a:r>
              <a:rPr lang="tr-TR" sz="7200" dirty="0">
                <a:effectLst/>
                <a:ea typeface="Times New Roman" panose="02020603050405020304" pitchFamily="18" charset="0"/>
              </a:rPr>
              <a:t>Arapçaya</a:t>
            </a:r>
            <a:r>
              <a:rPr lang="tr-TR" sz="7200" spc="-55" dirty="0">
                <a:effectLst/>
                <a:ea typeface="Times New Roman" panose="02020603050405020304" pitchFamily="18" charset="0"/>
              </a:rPr>
              <a:t> </a:t>
            </a:r>
            <a:r>
              <a:rPr lang="tr-TR" sz="7200" dirty="0">
                <a:effectLst/>
                <a:ea typeface="Times New Roman" panose="02020603050405020304" pitchFamily="18" charset="0"/>
              </a:rPr>
              <a:t>da</a:t>
            </a:r>
            <a:r>
              <a:rPr lang="tr-TR" sz="7200" spc="-35" dirty="0">
                <a:effectLst/>
                <a:ea typeface="Times New Roman" panose="02020603050405020304" pitchFamily="18" charset="0"/>
              </a:rPr>
              <a:t> </a:t>
            </a:r>
            <a:r>
              <a:rPr lang="tr-TR" sz="7200" dirty="0">
                <a:effectLst/>
                <a:ea typeface="Times New Roman" panose="02020603050405020304" pitchFamily="18" charset="0"/>
              </a:rPr>
              <a:t>çevrilmiş</a:t>
            </a:r>
            <a:r>
              <a:rPr lang="tr-TR" sz="7200" spc="-55" dirty="0">
                <a:effectLst/>
                <a:ea typeface="Times New Roman" panose="02020603050405020304" pitchFamily="18" charset="0"/>
              </a:rPr>
              <a:t> </a:t>
            </a:r>
            <a:r>
              <a:rPr lang="tr-TR" sz="7200" dirty="0">
                <a:effectLst/>
                <a:ea typeface="Times New Roman" panose="02020603050405020304" pitchFamily="18" charset="0"/>
              </a:rPr>
              <a:t>ve</a:t>
            </a:r>
            <a:r>
              <a:rPr lang="tr-TR" sz="7200" spc="-55" dirty="0">
                <a:effectLst/>
                <a:ea typeface="Times New Roman" panose="02020603050405020304" pitchFamily="18" charset="0"/>
              </a:rPr>
              <a:t> </a:t>
            </a:r>
            <a:r>
              <a:rPr lang="tr-TR" sz="7200" dirty="0">
                <a:effectLst/>
                <a:ea typeface="Times New Roman" panose="02020603050405020304" pitchFamily="18" charset="0"/>
              </a:rPr>
              <a:t>öğrencilere</a:t>
            </a:r>
            <a:r>
              <a:rPr lang="tr-TR" sz="7200" spc="-55" dirty="0">
                <a:effectLst/>
                <a:ea typeface="Times New Roman" panose="02020603050405020304" pitchFamily="18" charset="0"/>
              </a:rPr>
              <a:t> </a:t>
            </a:r>
            <a:r>
              <a:rPr lang="tr-TR" sz="7200" dirty="0">
                <a:effectLst/>
                <a:ea typeface="Times New Roman" panose="02020603050405020304" pitchFamily="18" charset="0"/>
              </a:rPr>
              <a:t>e-posta</a:t>
            </a:r>
            <a:r>
              <a:rPr lang="tr-TR" sz="7200" spc="-50" dirty="0">
                <a:effectLst/>
                <a:ea typeface="Times New Roman" panose="02020603050405020304" pitchFamily="18" charset="0"/>
              </a:rPr>
              <a:t> </a:t>
            </a:r>
            <a:r>
              <a:rPr lang="tr-TR" sz="7200" dirty="0">
                <a:effectLst/>
                <a:ea typeface="Times New Roman" panose="02020603050405020304" pitchFamily="18" charset="0"/>
              </a:rPr>
              <a:t>yoluyla</a:t>
            </a:r>
            <a:r>
              <a:rPr lang="tr-TR" sz="7200" spc="-55" dirty="0">
                <a:effectLst/>
                <a:ea typeface="Times New Roman" panose="02020603050405020304" pitchFamily="18" charset="0"/>
              </a:rPr>
              <a:t> </a:t>
            </a:r>
            <a:r>
              <a:rPr lang="tr-TR" sz="7200" dirty="0">
                <a:effectLst/>
                <a:ea typeface="Times New Roman" panose="02020603050405020304" pitchFamily="18" charset="0"/>
              </a:rPr>
              <a:t>gönderilmiştir.</a:t>
            </a:r>
            <a:r>
              <a:rPr lang="tr-TR" sz="7200" spc="-55" dirty="0">
                <a:effectLst/>
                <a:ea typeface="Times New Roman" panose="02020603050405020304" pitchFamily="18" charset="0"/>
              </a:rPr>
              <a:t> </a:t>
            </a:r>
            <a:r>
              <a:rPr lang="tr-TR" sz="7200" dirty="0">
                <a:effectLst/>
                <a:ea typeface="Times New Roman" panose="02020603050405020304" pitchFamily="18" charset="0"/>
              </a:rPr>
              <a:t>Örneğin,</a:t>
            </a:r>
            <a:r>
              <a:rPr lang="tr-TR" sz="7200" spc="-55" dirty="0">
                <a:effectLst/>
                <a:ea typeface="Times New Roman" panose="02020603050405020304" pitchFamily="18" charset="0"/>
              </a:rPr>
              <a:t> </a:t>
            </a:r>
            <a:r>
              <a:rPr lang="tr-TR" sz="7200" dirty="0">
                <a:effectLst/>
                <a:ea typeface="Times New Roman" panose="02020603050405020304" pitchFamily="18" charset="0"/>
              </a:rPr>
              <a:t>İkilem</a:t>
            </a:r>
            <a:r>
              <a:rPr lang="tr-TR" sz="7200" spc="-55" dirty="0">
                <a:effectLst/>
                <a:ea typeface="Times New Roman" panose="02020603050405020304" pitchFamily="18" charset="0"/>
              </a:rPr>
              <a:t> </a:t>
            </a:r>
            <a:r>
              <a:rPr lang="tr-TR" sz="7200" dirty="0">
                <a:effectLst/>
                <a:ea typeface="Times New Roman" panose="02020603050405020304" pitchFamily="18" charset="0"/>
              </a:rPr>
              <a:t>1,</a:t>
            </a:r>
            <a:r>
              <a:rPr lang="tr-TR" sz="7200" spc="-55" dirty="0">
                <a:effectLst/>
                <a:ea typeface="Times New Roman" panose="02020603050405020304" pitchFamily="18" charset="0"/>
              </a:rPr>
              <a:t> </a:t>
            </a:r>
            <a:r>
              <a:rPr lang="tr-TR" sz="7200" dirty="0">
                <a:effectLst/>
                <a:ea typeface="Times New Roman" panose="02020603050405020304" pitchFamily="18" charset="0"/>
              </a:rPr>
              <a:t>eczacı</a:t>
            </a:r>
            <a:r>
              <a:rPr lang="tr-TR" sz="7200" spc="-55" dirty="0">
                <a:effectLst/>
                <a:ea typeface="Times New Roman" panose="02020603050405020304" pitchFamily="18" charset="0"/>
              </a:rPr>
              <a:t> </a:t>
            </a:r>
            <a:r>
              <a:rPr lang="tr-TR" sz="7200" dirty="0">
                <a:effectLst/>
                <a:ea typeface="Times New Roman" panose="02020603050405020304" pitchFamily="18" charset="0"/>
              </a:rPr>
              <a:t>için</a:t>
            </a:r>
            <a:r>
              <a:rPr lang="tr-TR" sz="7200" spc="-35" dirty="0">
                <a:effectLst/>
                <a:ea typeface="Times New Roman" panose="02020603050405020304" pitchFamily="18" charset="0"/>
              </a:rPr>
              <a:t> </a:t>
            </a:r>
            <a:r>
              <a:rPr lang="tr-TR" sz="7200" dirty="0">
                <a:effectLst/>
                <a:ea typeface="Times New Roman" panose="02020603050405020304" pitchFamily="18" charset="0"/>
              </a:rPr>
              <a:t>artan</a:t>
            </a:r>
            <a:r>
              <a:rPr lang="tr-TR" sz="7200" spc="-40" dirty="0">
                <a:effectLst/>
                <a:ea typeface="Times New Roman" panose="02020603050405020304" pitchFamily="18" charset="0"/>
              </a:rPr>
              <a:t> </a:t>
            </a:r>
            <a:r>
              <a:rPr lang="tr-TR" sz="7200" dirty="0">
                <a:effectLst/>
                <a:ea typeface="Times New Roman" panose="02020603050405020304" pitchFamily="18" charset="0"/>
              </a:rPr>
              <a:t>mali</a:t>
            </a:r>
            <a:r>
              <a:rPr lang="tr-TR" sz="7200" spc="-205" dirty="0">
                <a:effectLst/>
                <a:ea typeface="Times New Roman" panose="02020603050405020304" pitchFamily="18" charset="0"/>
              </a:rPr>
              <a:t> </a:t>
            </a:r>
            <a:r>
              <a:rPr lang="tr-TR" sz="7200" dirty="0">
                <a:effectLst/>
                <a:ea typeface="Times New Roman" panose="02020603050405020304" pitchFamily="18" charset="0"/>
              </a:rPr>
              <a:t>baskı karşısında, hastaya semptomları için faydası belirsiz bir ürün sağlamanın etik ikilemini tanımlamaktadır ve tam olarak </a:t>
            </a:r>
            <a:r>
              <a:rPr lang="tr-TR" sz="7200" dirty="0" err="1">
                <a:effectLst/>
                <a:ea typeface="Times New Roman" panose="02020603050405020304" pitchFamily="18" charset="0"/>
              </a:rPr>
              <a:t>PEP'in</a:t>
            </a:r>
            <a:r>
              <a:rPr lang="tr-TR" sz="7200" spc="5" dirty="0">
                <a:effectLst/>
                <a:ea typeface="Times New Roman" panose="02020603050405020304" pitchFamily="18" charset="0"/>
              </a:rPr>
              <a:t> </a:t>
            </a:r>
            <a:r>
              <a:rPr lang="tr-TR" sz="7200" dirty="0">
                <a:effectLst/>
                <a:ea typeface="Times New Roman" panose="02020603050405020304" pitchFamily="18" charset="0"/>
              </a:rPr>
              <a:t>aynı</a:t>
            </a:r>
            <a:r>
              <a:rPr lang="tr-TR" sz="7200" spc="-40" dirty="0">
                <a:effectLst/>
                <a:ea typeface="Times New Roman" panose="02020603050405020304" pitchFamily="18" charset="0"/>
              </a:rPr>
              <a:t> </a:t>
            </a:r>
            <a:r>
              <a:rPr lang="tr-TR" sz="7200" dirty="0">
                <a:effectLst/>
                <a:ea typeface="Times New Roman" panose="02020603050405020304" pitchFamily="18" charset="0"/>
              </a:rPr>
              <a:t>tasarım</a:t>
            </a:r>
            <a:r>
              <a:rPr lang="tr-TR" sz="7200" spc="-40" dirty="0">
                <a:effectLst/>
                <a:ea typeface="Times New Roman" panose="02020603050405020304" pitchFamily="18" charset="0"/>
              </a:rPr>
              <a:t> </a:t>
            </a:r>
            <a:r>
              <a:rPr lang="tr-TR" sz="7200" dirty="0">
                <a:effectLst/>
                <a:ea typeface="Times New Roman" panose="02020603050405020304" pitchFamily="18" charset="0"/>
              </a:rPr>
              <a:t>ve</a:t>
            </a:r>
            <a:r>
              <a:rPr lang="tr-TR" sz="7200" spc="-35" dirty="0">
                <a:effectLst/>
                <a:ea typeface="Times New Roman" panose="02020603050405020304" pitchFamily="18" charset="0"/>
              </a:rPr>
              <a:t> </a:t>
            </a:r>
            <a:r>
              <a:rPr lang="tr-TR" sz="7200" dirty="0">
                <a:effectLst/>
                <a:ea typeface="Times New Roman" panose="02020603050405020304" pitchFamily="18" charset="0"/>
              </a:rPr>
              <a:t>yapısındadır.</a:t>
            </a:r>
            <a:r>
              <a:rPr lang="tr-TR" sz="7200" spc="-40" dirty="0">
                <a:effectLst/>
                <a:ea typeface="Times New Roman" panose="02020603050405020304" pitchFamily="18" charset="0"/>
              </a:rPr>
              <a:t> </a:t>
            </a:r>
            <a:r>
              <a:rPr lang="tr-TR" sz="7200" dirty="0">
                <a:effectLst/>
                <a:ea typeface="Times New Roman" panose="02020603050405020304" pitchFamily="18" charset="0"/>
              </a:rPr>
              <a:t>İkilem</a:t>
            </a:r>
            <a:r>
              <a:rPr lang="tr-TR" sz="7200" spc="-40" dirty="0">
                <a:effectLst/>
                <a:ea typeface="Times New Roman" panose="02020603050405020304" pitchFamily="18" charset="0"/>
              </a:rPr>
              <a:t> </a:t>
            </a:r>
            <a:r>
              <a:rPr lang="tr-TR" sz="7200" dirty="0">
                <a:effectLst/>
                <a:ea typeface="Times New Roman" panose="02020603050405020304" pitchFamily="18" charset="0"/>
              </a:rPr>
              <a:t>2,</a:t>
            </a:r>
            <a:r>
              <a:rPr lang="tr-TR" sz="7200" spc="-35" dirty="0">
                <a:effectLst/>
                <a:ea typeface="Times New Roman" panose="02020603050405020304" pitchFamily="18" charset="0"/>
              </a:rPr>
              <a:t> </a:t>
            </a:r>
            <a:r>
              <a:rPr lang="tr-TR" sz="7200" dirty="0">
                <a:effectLst/>
                <a:ea typeface="Times New Roman" panose="02020603050405020304" pitchFamily="18" charset="0"/>
              </a:rPr>
              <a:t>orijinal</a:t>
            </a:r>
            <a:r>
              <a:rPr lang="tr-TR" sz="7200" spc="-40" dirty="0">
                <a:effectLst/>
                <a:ea typeface="Times New Roman" panose="02020603050405020304" pitchFamily="18" charset="0"/>
              </a:rPr>
              <a:t> </a:t>
            </a:r>
            <a:r>
              <a:rPr lang="tr-TR" sz="7200" dirty="0" err="1">
                <a:effectLst/>
                <a:ea typeface="Times New Roman" panose="02020603050405020304" pitchFamily="18" charset="0"/>
              </a:rPr>
              <a:t>PEP'te</a:t>
            </a:r>
            <a:r>
              <a:rPr lang="tr-TR" sz="7200" spc="-40" dirty="0">
                <a:effectLst/>
                <a:ea typeface="Times New Roman" panose="02020603050405020304" pitchFamily="18" charset="0"/>
              </a:rPr>
              <a:t> </a:t>
            </a:r>
            <a:r>
              <a:rPr lang="tr-TR" sz="7200" dirty="0">
                <a:effectLst/>
                <a:ea typeface="Times New Roman" panose="02020603050405020304" pitchFamily="18" charset="0"/>
              </a:rPr>
              <a:t>olduğu</a:t>
            </a:r>
            <a:r>
              <a:rPr lang="tr-TR" sz="7200" spc="-35" dirty="0">
                <a:effectLst/>
                <a:ea typeface="Times New Roman" panose="02020603050405020304" pitchFamily="18" charset="0"/>
              </a:rPr>
              <a:t> </a:t>
            </a:r>
            <a:r>
              <a:rPr lang="tr-TR" sz="7200" dirty="0">
                <a:effectLst/>
                <a:ea typeface="Times New Roman" panose="02020603050405020304" pitchFamily="18" charset="0"/>
              </a:rPr>
              <a:t>gibi,</a:t>
            </a:r>
            <a:r>
              <a:rPr lang="tr-TR" sz="7200" spc="-40" dirty="0">
                <a:effectLst/>
                <a:ea typeface="Times New Roman" panose="02020603050405020304" pitchFamily="18" charset="0"/>
              </a:rPr>
              <a:t> </a:t>
            </a:r>
            <a:r>
              <a:rPr lang="tr-TR" sz="7200" dirty="0">
                <a:effectLst/>
                <a:ea typeface="Times New Roman" panose="02020603050405020304" pitchFamily="18" charset="0"/>
              </a:rPr>
              <a:t>dayanılmaz</a:t>
            </a:r>
            <a:r>
              <a:rPr lang="tr-TR" sz="7200" spc="-40" dirty="0">
                <a:effectLst/>
                <a:ea typeface="Times New Roman" panose="02020603050405020304" pitchFamily="18" charset="0"/>
              </a:rPr>
              <a:t> </a:t>
            </a:r>
            <a:r>
              <a:rPr lang="tr-TR" sz="7200" dirty="0">
                <a:effectLst/>
                <a:ea typeface="Times New Roman" panose="02020603050405020304" pitchFamily="18" charset="0"/>
              </a:rPr>
              <a:t>ağrılar</a:t>
            </a:r>
            <a:r>
              <a:rPr lang="tr-TR" sz="7200" spc="-35" dirty="0">
                <a:effectLst/>
                <a:ea typeface="Times New Roman" panose="02020603050405020304" pitchFamily="18" charset="0"/>
              </a:rPr>
              <a:t> </a:t>
            </a:r>
            <a:r>
              <a:rPr lang="tr-TR" sz="7200" dirty="0">
                <a:effectLst/>
                <a:ea typeface="Times New Roman" panose="02020603050405020304" pitchFamily="18" charset="0"/>
              </a:rPr>
              <a:t>çeken</a:t>
            </a:r>
            <a:r>
              <a:rPr lang="tr-TR" sz="7200" spc="-40" dirty="0">
                <a:effectLst/>
                <a:ea typeface="Times New Roman" panose="02020603050405020304" pitchFamily="18" charset="0"/>
              </a:rPr>
              <a:t> </a:t>
            </a:r>
            <a:r>
              <a:rPr lang="tr-TR" sz="7200" dirty="0">
                <a:effectLst/>
                <a:ea typeface="Times New Roman" panose="02020603050405020304" pitchFamily="18" charset="0"/>
              </a:rPr>
              <a:t>bir</a:t>
            </a:r>
            <a:r>
              <a:rPr lang="tr-TR" sz="7200" spc="-40" dirty="0">
                <a:effectLst/>
                <a:ea typeface="Times New Roman" panose="02020603050405020304" pitchFamily="18" charset="0"/>
              </a:rPr>
              <a:t> </a:t>
            </a:r>
            <a:r>
              <a:rPr lang="tr-TR" sz="7200" dirty="0">
                <a:effectLst/>
                <a:ea typeface="Times New Roman" panose="02020603050405020304" pitchFamily="18" charset="0"/>
              </a:rPr>
              <a:t>hastanın</a:t>
            </a:r>
            <a:r>
              <a:rPr lang="tr-TR" sz="7200" spc="-20" dirty="0">
                <a:effectLst/>
                <a:ea typeface="Times New Roman" panose="02020603050405020304" pitchFamily="18" charset="0"/>
              </a:rPr>
              <a:t> </a:t>
            </a:r>
            <a:r>
              <a:rPr lang="tr-TR" sz="7200" dirty="0">
                <a:effectLst/>
                <a:ea typeface="Times New Roman" panose="02020603050405020304" pitchFamily="18" charset="0"/>
              </a:rPr>
              <a:t>kısıtlı</a:t>
            </a:r>
            <a:r>
              <a:rPr lang="tr-TR" sz="7200" spc="-20" dirty="0">
                <a:effectLst/>
                <a:ea typeface="Times New Roman" panose="02020603050405020304" pitchFamily="18" charset="0"/>
              </a:rPr>
              <a:t> </a:t>
            </a:r>
            <a:r>
              <a:rPr lang="tr-TR" sz="7200" dirty="0">
                <a:effectLst/>
                <a:ea typeface="Times New Roman" panose="02020603050405020304" pitchFamily="18" charset="0"/>
              </a:rPr>
              <a:t>bir</a:t>
            </a:r>
            <a:r>
              <a:rPr lang="tr-TR" sz="7200" spc="-25" dirty="0">
                <a:effectLst/>
                <a:ea typeface="Times New Roman" panose="02020603050405020304" pitchFamily="18" charset="0"/>
              </a:rPr>
              <a:t> </a:t>
            </a:r>
            <a:r>
              <a:rPr lang="tr-TR" sz="7200" dirty="0">
                <a:effectLst/>
                <a:ea typeface="Times New Roman" panose="02020603050405020304" pitchFamily="18" charset="0"/>
              </a:rPr>
              <a:t>ağrı</a:t>
            </a:r>
            <a:r>
              <a:rPr lang="tr-TR" sz="7200" spc="-20" dirty="0">
                <a:effectLst/>
                <a:ea typeface="Times New Roman" panose="02020603050405020304" pitchFamily="18" charset="0"/>
              </a:rPr>
              <a:t> </a:t>
            </a:r>
            <a:r>
              <a:rPr lang="tr-TR" sz="7200" dirty="0">
                <a:effectLst/>
                <a:ea typeface="Times New Roman" panose="02020603050405020304" pitchFamily="18" charset="0"/>
              </a:rPr>
              <a:t>kesici</a:t>
            </a:r>
            <a:r>
              <a:rPr lang="tr-TR" sz="7200" spc="-20" dirty="0">
                <a:effectLst/>
                <a:ea typeface="Times New Roman" panose="02020603050405020304" pitchFamily="18" charset="0"/>
              </a:rPr>
              <a:t> </a:t>
            </a:r>
            <a:r>
              <a:rPr lang="tr-TR" sz="7200" dirty="0">
                <a:effectLst/>
                <a:ea typeface="Times New Roman" panose="02020603050405020304" pitchFamily="18" charset="0"/>
              </a:rPr>
              <a:t>(</a:t>
            </a:r>
            <a:r>
              <a:rPr lang="tr-TR" sz="7200" dirty="0" err="1">
                <a:effectLst/>
                <a:ea typeface="Times New Roman" panose="02020603050405020304" pitchFamily="18" charset="0"/>
              </a:rPr>
              <a:t>tramadol</a:t>
            </a:r>
            <a:r>
              <a:rPr lang="tr-TR" sz="7200" dirty="0">
                <a:effectLst/>
                <a:ea typeface="Times New Roman" panose="02020603050405020304" pitchFamily="18" charset="0"/>
              </a:rPr>
              <a:t>)</a:t>
            </a:r>
            <a:r>
              <a:rPr lang="tr-TR" sz="7200" spc="-25" dirty="0">
                <a:effectLst/>
                <a:ea typeface="Times New Roman" panose="02020603050405020304" pitchFamily="18" charset="0"/>
              </a:rPr>
              <a:t> </a:t>
            </a:r>
            <a:r>
              <a:rPr lang="tr-TR" sz="7200" dirty="0">
                <a:effectLst/>
                <a:ea typeface="Times New Roman" panose="02020603050405020304" pitchFamily="18" charset="0"/>
              </a:rPr>
              <a:t>için</a:t>
            </a:r>
            <a:r>
              <a:rPr lang="tr-TR" sz="7200" spc="-195" dirty="0">
                <a:effectLst/>
                <a:ea typeface="Times New Roman" panose="02020603050405020304" pitchFamily="18" charset="0"/>
              </a:rPr>
              <a:t> </a:t>
            </a:r>
            <a:r>
              <a:rPr lang="tr-TR" sz="7200" dirty="0">
                <a:effectLst/>
                <a:ea typeface="Times New Roman" panose="02020603050405020304" pitchFamily="18" charset="0"/>
              </a:rPr>
              <a:t>meşru bir talepte bulunduğu, ancak doktorların yasal reçeteyi sağlamak için mevcut olmadığı/erişilemediği durumlarda eczacının</a:t>
            </a:r>
            <a:r>
              <a:rPr lang="tr-TR" sz="7200" spc="5" dirty="0">
                <a:effectLst/>
                <a:ea typeface="Times New Roman" panose="02020603050405020304" pitchFamily="18" charset="0"/>
              </a:rPr>
              <a:t> </a:t>
            </a:r>
            <a:r>
              <a:rPr lang="tr-TR" sz="7200" dirty="0">
                <a:effectLst/>
                <a:ea typeface="Times New Roman" panose="02020603050405020304" pitchFamily="18" charset="0"/>
              </a:rPr>
              <a:t>yasal olarak dağıtması için yasal gereklilikleri karşılayan geçerli bir reçeteye sahip olmadığı bir senaryoda öğrencilerin ahlaki</a:t>
            </a:r>
            <a:r>
              <a:rPr lang="tr-TR" sz="7200" spc="5" dirty="0">
                <a:effectLst/>
                <a:ea typeface="Times New Roman" panose="02020603050405020304" pitchFamily="18" charset="0"/>
              </a:rPr>
              <a:t> </a:t>
            </a:r>
            <a:r>
              <a:rPr lang="tr-TR" sz="7200" dirty="0">
                <a:effectLst/>
                <a:ea typeface="Times New Roman" panose="02020603050405020304" pitchFamily="18" charset="0"/>
              </a:rPr>
              <a:t>sorumluluk duygusuna meydan okumaktadır. Son ikilem (İkilem 3), yakın bir aile üyesinin eczacıdan hastanın özel bilgilerini rızası</a:t>
            </a:r>
            <a:r>
              <a:rPr lang="tr-TR" sz="7200" spc="5" dirty="0">
                <a:effectLst/>
                <a:ea typeface="Times New Roman" panose="02020603050405020304" pitchFamily="18" charset="0"/>
              </a:rPr>
              <a:t> </a:t>
            </a:r>
            <a:r>
              <a:rPr lang="tr-TR" sz="7200" dirty="0">
                <a:effectLst/>
                <a:ea typeface="Times New Roman" panose="02020603050405020304" pitchFamily="18" charset="0"/>
              </a:rPr>
              <a:t>olmadan</a:t>
            </a:r>
            <a:r>
              <a:rPr lang="tr-TR" sz="7200" spc="-5" dirty="0">
                <a:effectLst/>
                <a:ea typeface="Times New Roman" panose="02020603050405020304" pitchFamily="18" charset="0"/>
              </a:rPr>
              <a:t> </a:t>
            </a:r>
            <a:r>
              <a:rPr lang="tr-TR" sz="7200" dirty="0">
                <a:effectLst/>
                <a:ea typeface="Times New Roman" panose="02020603050405020304" pitchFamily="18" charset="0"/>
              </a:rPr>
              <a:t>ifşa</a:t>
            </a:r>
            <a:r>
              <a:rPr lang="tr-TR" sz="7200" spc="-5" dirty="0">
                <a:effectLst/>
                <a:ea typeface="Times New Roman" panose="02020603050405020304" pitchFamily="18" charset="0"/>
              </a:rPr>
              <a:t> </a:t>
            </a:r>
            <a:r>
              <a:rPr lang="tr-TR" sz="7200" dirty="0">
                <a:effectLst/>
                <a:ea typeface="Times New Roman" panose="02020603050405020304" pitchFamily="18" charset="0"/>
              </a:rPr>
              <a:t>etmesini istediği</a:t>
            </a:r>
            <a:r>
              <a:rPr lang="tr-TR" sz="7200" spc="-5" dirty="0">
                <a:effectLst/>
                <a:ea typeface="Times New Roman" panose="02020603050405020304" pitchFamily="18" charset="0"/>
              </a:rPr>
              <a:t> </a:t>
            </a:r>
            <a:r>
              <a:rPr lang="tr-TR" sz="7200" dirty="0">
                <a:effectLst/>
                <a:ea typeface="Times New Roman" panose="02020603050405020304" pitchFamily="18" charset="0"/>
              </a:rPr>
              <a:t>bir senaryoydu.</a:t>
            </a:r>
          </a:p>
          <a:p>
            <a:endParaRPr lang="tr-TR" dirty="0">
              <a:solidFill>
                <a:srgbClr val="FFFFFF"/>
              </a:solidFill>
            </a:endParaRPr>
          </a:p>
        </p:txBody>
      </p:sp>
    </p:spTree>
    <p:extLst>
      <p:ext uri="{BB962C8B-B14F-4D97-AF65-F5344CB8AC3E}">
        <p14:creationId xmlns:p14="http://schemas.microsoft.com/office/powerpoint/2010/main" val="3606996893"/>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6" name="Rectangle 28">
            <a:extLst>
              <a:ext uri="{FF2B5EF4-FFF2-40B4-BE49-F238E27FC236}">
                <a16:creationId xmlns:a16="http://schemas.microsoft.com/office/drawing/2014/main" id="{71B2258F-86CA-4D4D-8270-BC05FCDEBF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3" descr="Degrade yüzeyi tasarımında pastel renkleri">
            <a:extLst>
              <a:ext uri="{FF2B5EF4-FFF2-40B4-BE49-F238E27FC236}">
                <a16:creationId xmlns:a16="http://schemas.microsoft.com/office/drawing/2014/main" id="{F5918577-A68F-0B91-C6D1-9DA829212B53}"/>
              </a:ext>
            </a:extLst>
          </p:cNvPr>
          <p:cNvPicPr>
            <a:picLocks noChangeAspect="1"/>
          </p:cNvPicPr>
          <p:nvPr/>
        </p:nvPicPr>
        <p:blipFill rotWithShape="1">
          <a:blip r:embed="rId2">
            <a:alphaModFix amt="50000"/>
          </a:blip>
          <a:srcRect t="7865" b="7865"/>
          <a:stretch/>
        </p:blipFill>
        <p:spPr>
          <a:xfrm>
            <a:off x="20" y="1"/>
            <a:ext cx="12191980" cy="6857999"/>
          </a:xfrm>
          <a:prstGeom prst="rect">
            <a:avLst/>
          </a:prstGeom>
        </p:spPr>
      </p:pic>
      <p:sp>
        <p:nvSpPr>
          <p:cNvPr id="2" name="Başlık 1">
            <a:extLst>
              <a:ext uri="{FF2B5EF4-FFF2-40B4-BE49-F238E27FC236}">
                <a16:creationId xmlns:a16="http://schemas.microsoft.com/office/drawing/2014/main" id="{2706C985-C20B-04AC-76A4-36DCE01DAC70}"/>
              </a:ext>
            </a:extLst>
          </p:cNvPr>
          <p:cNvSpPr>
            <a:spLocks noGrp="1"/>
          </p:cNvSpPr>
          <p:nvPr>
            <p:ph type="ctrTitle"/>
          </p:nvPr>
        </p:nvSpPr>
        <p:spPr>
          <a:xfrm>
            <a:off x="1524000" y="1122362"/>
            <a:ext cx="9144000" cy="555518"/>
          </a:xfrm>
        </p:spPr>
        <p:txBody>
          <a:bodyPr>
            <a:normAutofit fontScale="90000"/>
          </a:bodyPr>
          <a:lstStyle/>
          <a:p>
            <a:endParaRPr lang="tr-TR" dirty="0">
              <a:solidFill>
                <a:srgbClr val="FFFFFF"/>
              </a:solidFill>
            </a:endParaRPr>
          </a:p>
        </p:txBody>
      </p:sp>
      <p:sp>
        <p:nvSpPr>
          <p:cNvPr id="3" name="Alt Başlık 2">
            <a:extLst>
              <a:ext uri="{FF2B5EF4-FFF2-40B4-BE49-F238E27FC236}">
                <a16:creationId xmlns:a16="http://schemas.microsoft.com/office/drawing/2014/main" id="{7058AACE-A013-A220-72F3-BA593DAB2922}"/>
              </a:ext>
            </a:extLst>
          </p:cNvPr>
          <p:cNvSpPr>
            <a:spLocks noGrp="1"/>
          </p:cNvSpPr>
          <p:nvPr>
            <p:ph type="subTitle" idx="1"/>
          </p:nvPr>
        </p:nvSpPr>
        <p:spPr>
          <a:xfrm>
            <a:off x="1524000" y="1890944"/>
            <a:ext cx="9144000" cy="3366855"/>
          </a:xfrm>
        </p:spPr>
        <p:txBody>
          <a:bodyPr>
            <a:normAutofit/>
          </a:bodyPr>
          <a:lstStyle/>
          <a:p>
            <a:r>
              <a:rPr lang="tr-TR" dirty="0">
                <a:solidFill>
                  <a:srgbClr val="FFFFFF"/>
                </a:solidFill>
              </a:rPr>
              <a:t>Aşama I</a:t>
            </a:r>
          </a:p>
          <a:p>
            <a:pPr algn="just">
              <a:lnSpc>
                <a:spcPct val="100000"/>
              </a:lnSpc>
            </a:pPr>
            <a:r>
              <a:rPr lang="tr-TR" sz="1800" dirty="0">
                <a:solidFill>
                  <a:srgbClr val="FFFFFF"/>
                </a:solidFill>
              </a:rPr>
              <a:t>    Bu aşama, didaktik dersler aracılığıyla öğrencilere eczacılık etiği hakkında temel bilgiler vermeyi ve böylece onları </a:t>
            </a:r>
            <a:r>
              <a:rPr lang="tr-TR" sz="1800" dirty="0" err="1">
                <a:solidFill>
                  <a:srgbClr val="FFFFFF"/>
                </a:solidFill>
              </a:rPr>
              <a:t>Miller'ın</a:t>
            </a:r>
            <a:r>
              <a:rPr lang="tr-TR" sz="1800" dirty="0">
                <a:solidFill>
                  <a:srgbClr val="FFFFFF"/>
                </a:solidFill>
              </a:rPr>
              <a:t> "bilir/bilgi" ve "bilir/yetkinlik" aşamalarına geçirmeyi amaçlamıştır. Bu aşama, Microsoft </a:t>
            </a:r>
            <a:r>
              <a:rPr lang="tr-TR" sz="1800" dirty="0" err="1">
                <a:solidFill>
                  <a:srgbClr val="FFFFFF"/>
                </a:solidFill>
              </a:rPr>
              <a:t>Teams</a:t>
            </a:r>
            <a:r>
              <a:rPr lang="tr-TR" sz="1800" dirty="0">
                <a:solidFill>
                  <a:srgbClr val="FFFFFF"/>
                </a:solidFill>
              </a:rPr>
              <a:t> aracılığıyla biyoetiğin tarihi ve meslek etiğinin temel ilkelerine giriş hakkında bir dizi didaktik dersin verilmesinden oluşmuştur. Buna ek olarak, eczacılık öğrencilerine etik karar verme ve mesleki iletişim becerileri de tanıtılmıştır. Uygun karar vermeyi kolaylaştırmak için öğrenciler Ürdün Eczacılık Etik Kuralları hakkında da bilgilendirilmiştir.</a:t>
            </a:r>
          </a:p>
          <a:p>
            <a:endParaRPr lang="tr-TR" dirty="0">
              <a:solidFill>
                <a:srgbClr val="FFFFFF"/>
              </a:solidFill>
            </a:endParaRPr>
          </a:p>
        </p:txBody>
      </p:sp>
    </p:spTree>
    <p:extLst>
      <p:ext uri="{BB962C8B-B14F-4D97-AF65-F5344CB8AC3E}">
        <p14:creationId xmlns:p14="http://schemas.microsoft.com/office/powerpoint/2010/main" val="3159344702"/>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6" name="Rectangle 28">
            <a:extLst>
              <a:ext uri="{FF2B5EF4-FFF2-40B4-BE49-F238E27FC236}">
                <a16:creationId xmlns:a16="http://schemas.microsoft.com/office/drawing/2014/main" id="{71B2258F-86CA-4D4D-8270-BC05FCDEBF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3" descr="Degrade yüzeyi tasarımında pastel renkleri">
            <a:extLst>
              <a:ext uri="{FF2B5EF4-FFF2-40B4-BE49-F238E27FC236}">
                <a16:creationId xmlns:a16="http://schemas.microsoft.com/office/drawing/2014/main" id="{F5918577-A68F-0B91-C6D1-9DA829212B53}"/>
              </a:ext>
            </a:extLst>
          </p:cNvPr>
          <p:cNvPicPr>
            <a:picLocks noChangeAspect="1"/>
          </p:cNvPicPr>
          <p:nvPr/>
        </p:nvPicPr>
        <p:blipFill rotWithShape="1">
          <a:blip r:embed="rId2">
            <a:alphaModFix amt="50000"/>
          </a:blip>
          <a:srcRect t="7865" b="7865"/>
          <a:stretch/>
        </p:blipFill>
        <p:spPr>
          <a:xfrm>
            <a:off x="20" y="-1"/>
            <a:ext cx="12191980" cy="6857999"/>
          </a:xfrm>
          <a:prstGeom prst="rect">
            <a:avLst/>
          </a:prstGeom>
        </p:spPr>
      </p:pic>
      <p:sp>
        <p:nvSpPr>
          <p:cNvPr id="2" name="Başlık 1">
            <a:extLst>
              <a:ext uri="{FF2B5EF4-FFF2-40B4-BE49-F238E27FC236}">
                <a16:creationId xmlns:a16="http://schemas.microsoft.com/office/drawing/2014/main" id="{2706C985-C20B-04AC-76A4-36DCE01DAC70}"/>
              </a:ext>
            </a:extLst>
          </p:cNvPr>
          <p:cNvSpPr>
            <a:spLocks noGrp="1"/>
          </p:cNvSpPr>
          <p:nvPr>
            <p:ph type="ctrTitle"/>
          </p:nvPr>
        </p:nvSpPr>
        <p:spPr>
          <a:xfrm>
            <a:off x="1524000" y="683582"/>
            <a:ext cx="8969406" cy="355105"/>
          </a:xfrm>
        </p:spPr>
        <p:txBody>
          <a:bodyPr>
            <a:normAutofit fontScale="90000"/>
          </a:bodyPr>
          <a:lstStyle/>
          <a:p>
            <a:endParaRPr lang="tr-TR" dirty="0">
              <a:solidFill>
                <a:srgbClr val="FFFFFF"/>
              </a:solidFill>
            </a:endParaRPr>
          </a:p>
        </p:txBody>
      </p:sp>
      <p:sp>
        <p:nvSpPr>
          <p:cNvPr id="3" name="Alt Başlık 2">
            <a:extLst>
              <a:ext uri="{FF2B5EF4-FFF2-40B4-BE49-F238E27FC236}">
                <a16:creationId xmlns:a16="http://schemas.microsoft.com/office/drawing/2014/main" id="{7058AACE-A013-A220-72F3-BA593DAB2922}"/>
              </a:ext>
            </a:extLst>
          </p:cNvPr>
          <p:cNvSpPr>
            <a:spLocks noGrp="1"/>
          </p:cNvSpPr>
          <p:nvPr>
            <p:ph type="subTitle" idx="1"/>
          </p:nvPr>
        </p:nvSpPr>
        <p:spPr>
          <a:xfrm>
            <a:off x="1436703" y="1278386"/>
            <a:ext cx="9144000" cy="4598633"/>
          </a:xfrm>
        </p:spPr>
        <p:txBody>
          <a:bodyPr>
            <a:normAutofit fontScale="92500"/>
          </a:bodyPr>
          <a:lstStyle/>
          <a:p>
            <a:r>
              <a:rPr lang="tr-TR" sz="2600" dirty="0">
                <a:solidFill>
                  <a:srgbClr val="FFFFFF"/>
                </a:solidFill>
              </a:rPr>
              <a:t>Aşama II</a:t>
            </a:r>
          </a:p>
          <a:p>
            <a:pPr algn="l">
              <a:lnSpc>
                <a:spcPct val="120000"/>
              </a:lnSpc>
            </a:pPr>
            <a:r>
              <a:rPr lang="tr-TR" sz="2100" dirty="0">
                <a:solidFill>
                  <a:srgbClr val="FFFFFF"/>
                </a:solidFill>
              </a:rPr>
              <a:t>    Teorinin pratiğe dönüştürülmesini sağlamak için, yine Microsoft </a:t>
            </a:r>
            <a:r>
              <a:rPr lang="tr-TR" sz="2100" dirty="0" err="1">
                <a:solidFill>
                  <a:srgbClr val="FFFFFF"/>
                </a:solidFill>
              </a:rPr>
              <a:t>Teams</a:t>
            </a:r>
            <a:r>
              <a:rPr lang="tr-TR" sz="2100" dirty="0">
                <a:solidFill>
                  <a:srgbClr val="FFFFFF"/>
                </a:solidFill>
              </a:rPr>
              <a:t> aracılığıyla iki beceri temelli atölye çalışması gerçekleştirilmiştir. </a:t>
            </a:r>
          </a:p>
          <a:p>
            <a:pPr algn="l">
              <a:lnSpc>
                <a:spcPct val="120000"/>
              </a:lnSpc>
            </a:pPr>
            <a:r>
              <a:rPr lang="tr-TR" sz="2100" dirty="0">
                <a:solidFill>
                  <a:srgbClr val="FFFFFF"/>
                </a:solidFill>
              </a:rPr>
              <a:t>    Vakalar;</a:t>
            </a:r>
          </a:p>
          <a:p>
            <a:pPr algn="l">
              <a:lnSpc>
                <a:spcPct val="120000"/>
              </a:lnSpc>
            </a:pPr>
            <a:r>
              <a:rPr lang="tr-TR" sz="2100" dirty="0">
                <a:solidFill>
                  <a:srgbClr val="FFFFFF"/>
                </a:solidFill>
              </a:rPr>
              <a:t> (1) hasta özerkliği (aydınlatılmış onam, hastanın mahremiyet hakkı),</a:t>
            </a:r>
          </a:p>
          <a:p>
            <a:pPr algn="l">
              <a:lnSpc>
                <a:spcPct val="120000"/>
              </a:lnSpc>
            </a:pPr>
            <a:r>
              <a:rPr lang="tr-TR" sz="2100" dirty="0">
                <a:solidFill>
                  <a:srgbClr val="FFFFFF"/>
                </a:solidFill>
              </a:rPr>
              <a:t>(2) hastanın ihtiyaçları ve yasal yükümlülükler,</a:t>
            </a:r>
          </a:p>
          <a:p>
            <a:pPr algn="l">
              <a:lnSpc>
                <a:spcPct val="120000"/>
              </a:lnSpc>
            </a:pPr>
            <a:r>
              <a:rPr lang="tr-TR" sz="2100" dirty="0">
                <a:solidFill>
                  <a:srgbClr val="FFFFFF"/>
                </a:solidFill>
              </a:rPr>
              <a:t> (3)eczacının vicdani ret hakkı </a:t>
            </a:r>
          </a:p>
          <a:p>
            <a:pPr algn="l">
              <a:lnSpc>
                <a:spcPct val="120000"/>
              </a:lnSpc>
            </a:pPr>
            <a:r>
              <a:rPr lang="tr-TR" sz="2100" dirty="0">
                <a:solidFill>
                  <a:srgbClr val="FFFFFF"/>
                </a:solidFill>
              </a:rPr>
              <a:t> (4) meslekler arası ve meslek içi etkileşimler/ilişkiler ile ilgili etik konuları içermektedir.</a:t>
            </a:r>
          </a:p>
          <a:p>
            <a:pPr algn="l">
              <a:lnSpc>
                <a:spcPct val="120000"/>
              </a:lnSpc>
            </a:pPr>
            <a:r>
              <a:rPr lang="tr-TR" sz="2100" dirty="0">
                <a:solidFill>
                  <a:srgbClr val="FFFFFF"/>
                </a:solidFill>
              </a:rPr>
              <a:t>    Bu atölye çalışmaları, elde edilen teorik bilginin uygulamaya ve aktif karar vermeye dönüştürülmesini amaçlamıştır.</a:t>
            </a:r>
          </a:p>
          <a:p>
            <a:endParaRPr lang="tr-TR" dirty="0">
              <a:solidFill>
                <a:srgbClr val="FFFFFF"/>
              </a:solidFill>
            </a:endParaRPr>
          </a:p>
        </p:txBody>
      </p:sp>
    </p:spTree>
    <p:extLst>
      <p:ext uri="{BB962C8B-B14F-4D97-AF65-F5344CB8AC3E}">
        <p14:creationId xmlns:p14="http://schemas.microsoft.com/office/powerpoint/2010/main" val="1976040339"/>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6" name="Rectangle 28">
            <a:extLst>
              <a:ext uri="{FF2B5EF4-FFF2-40B4-BE49-F238E27FC236}">
                <a16:creationId xmlns:a16="http://schemas.microsoft.com/office/drawing/2014/main" id="{71B2258F-86CA-4D4D-8270-BC05FCDEBF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3" descr="Degrade yüzeyi tasarımında pastel renkleri">
            <a:extLst>
              <a:ext uri="{FF2B5EF4-FFF2-40B4-BE49-F238E27FC236}">
                <a16:creationId xmlns:a16="http://schemas.microsoft.com/office/drawing/2014/main" id="{F5918577-A68F-0B91-C6D1-9DA829212B53}"/>
              </a:ext>
            </a:extLst>
          </p:cNvPr>
          <p:cNvPicPr>
            <a:picLocks noChangeAspect="1"/>
          </p:cNvPicPr>
          <p:nvPr/>
        </p:nvPicPr>
        <p:blipFill rotWithShape="1">
          <a:blip r:embed="rId2">
            <a:alphaModFix amt="50000"/>
          </a:blip>
          <a:srcRect t="7865" b="7865"/>
          <a:stretch/>
        </p:blipFill>
        <p:spPr>
          <a:xfrm>
            <a:off x="20" y="1"/>
            <a:ext cx="12191980" cy="6857999"/>
          </a:xfrm>
          <a:prstGeom prst="rect">
            <a:avLst/>
          </a:prstGeom>
        </p:spPr>
      </p:pic>
      <p:sp>
        <p:nvSpPr>
          <p:cNvPr id="2" name="Başlık 1">
            <a:extLst>
              <a:ext uri="{FF2B5EF4-FFF2-40B4-BE49-F238E27FC236}">
                <a16:creationId xmlns:a16="http://schemas.microsoft.com/office/drawing/2014/main" id="{2706C985-C20B-04AC-76A4-36DCE01DAC70}"/>
              </a:ext>
            </a:extLst>
          </p:cNvPr>
          <p:cNvSpPr>
            <a:spLocks noGrp="1"/>
          </p:cNvSpPr>
          <p:nvPr>
            <p:ph type="ctrTitle"/>
          </p:nvPr>
        </p:nvSpPr>
        <p:spPr>
          <a:xfrm>
            <a:off x="1524000" y="1122362"/>
            <a:ext cx="9144000" cy="477839"/>
          </a:xfrm>
        </p:spPr>
        <p:txBody>
          <a:bodyPr>
            <a:normAutofit fontScale="90000"/>
          </a:bodyPr>
          <a:lstStyle/>
          <a:p>
            <a:endParaRPr lang="tr-TR" dirty="0">
              <a:solidFill>
                <a:srgbClr val="FFFFFF"/>
              </a:solidFill>
            </a:endParaRPr>
          </a:p>
        </p:txBody>
      </p:sp>
      <p:sp>
        <p:nvSpPr>
          <p:cNvPr id="3" name="Alt Başlık 2">
            <a:extLst>
              <a:ext uri="{FF2B5EF4-FFF2-40B4-BE49-F238E27FC236}">
                <a16:creationId xmlns:a16="http://schemas.microsoft.com/office/drawing/2014/main" id="{7058AACE-A013-A220-72F3-BA593DAB2922}"/>
              </a:ext>
            </a:extLst>
          </p:cNvPr>
          <p:cNvSpPr>
            <a:spLocks noGrp="1"/>
          </p:cNvSpPr>
          <p:nvPr>
            <p:ph type="subTitle" idx="1"/>
          </p:nvPr>
        </p:nvSpPr>
        <p:spPr>
          <a:xfrm>
            <a:off x="1524000" y="1837678"/>
            <a:ext cx="9144000" cy="3420121"/>
          </a:xfrm>
        </p:spPr>
        <p:txBody>
          <a:bodyPr>
            <a:normAutofit/>
          </a:bodyPr>
          <a:lstStyle/>
          <a:p>
            <a:r>
              <a:rPr lang="tr-TR" dirty="0">
                <a:solidFill>
                  <a:srgbClr val="FFFFFF"/>
                </a:solidFill>
              </a:rPr>
              <a:t>Aşama III</a:t>
            </a:r>
          </a:p>
          <a:p>
            <a:pPr algn="just">
              <a:lnSpc>
                <a:spcPct val="100000"/>
              </a:lnSpc>
            </a:pPr>
            <a:r>
              <a:rPr lang="tr-TR" sz="1800" dirty="0">
                <a:solidFill>
                  <a:srgbClr val="FFFFFF"/>
                </a:solidFill>
              </a:rPr>
              <a:t>     Bu aşama, müdahalenin ikinci bölümünde verilen konuyla ilgili derslere ve atölye çalışmalarına katılarak  kazanılan yetkinliklerin "nasıl/performans gösterdiğine" ve değerlendirilmesine odaklanmıştır. Öğrenciler beş ila altı öğrenciden oluşan gruplara ve vaka çalışmalarına atanmıştır. Her gruptan bir etik ikilem vaka çalışmasını sunum formatında sunmaları istenmiştir. Amaç, öğrencilerin etik kavramlar hakkında derin bir anlayış geliştirmeleri ve öğrendikleri bu kavramları uygulayarak ikilemleri çözme becerisi kazanmalarıydı. Bu nedenle, öğrencilerin üst düzey "düşünme becerileri" de dahil olmak üzere genel performanslarını artırmayı amaçlayan süreç odaklı rehberli sorgulama öğrenme stratejisinin iki öğrenme bileşeni "içerik ve süreç" ele alınmıştır.</a:t>
            </a:r>
          </a:p>
        </p:txBody>
      </p:sp>
    </p:spTree>
    <p:extLst>
      <p:ext uri="{BB962C8B-B14F-4D97-AF65-F5344CB8AC3E}">
        <p14:creationId xmlns:p14="http://schemas.microsoft.com/office/powerpoint/2010/main" val="765174389"/>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6" name="Rectangle 28">
            <a:extLst>
              <a:ext uri="{FF2B5EF4-FFF2-40B4-BE49-F238E27FC236}">
                <a16:creationId xmlns:a16="http://schemas.microsoft.com/office/drawing/2014/main" id="{71B2258F-86CA-4D4D-8270-BC05FCDEBF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3" descr="Degrade yüzeyi tasarımında pastel renkleri">
            <a:extLst>
              <a:ext uri="{FF2B5EF4-FFF2-40B4-BE49-F238E27FC236}">
                <a16:creationId xmlns:a16="http://schemas.microsoft.com/office/drawing/2014/main" id="{F5918577-A68F-0B91-C6D1-9DA829212B53}"/>
              </a:ext>
            </a:extLst>
          </p:cNvPr>
          <p:cNvPicPr>
            <a:picLocks noChangeAspect="1"/>
          </p:cNvPicPr>
          <p:nvPr/>
        </p:nvPicPr>
        <p:blipFill rotWithShape="1">
          <a:blip r:embed="rId2">
            <a:alphaModFix amt="50000"/>
          </a:blip>
          <a:srcRect t="7865" b="7865"/>
          <a:stretch/>
        </p:blipFill>
        <p:spPr>
          <a:xfrm>
            <a:off x="0" y="1"/>
            <a:ext cx="12191980" cy="6857999"/>
          </a:xfrm>
          <a:prstGeom prst="rect">
            <a:avLst/>
          </a:prstGeom>
        </p:spPr>
      </p:pic>
      <p:sp>
        <p:nvSpPr>
          <p:cNvPr id="2" name="Başlık 1">
            <a:extLst>
              <a:ext uri="{FF2B5EF4-FFF2-40B4-BE49-F238E27FC236}">
                <a16:creationId xmlns:a16="http://schemas.microsoft.com/office/drawing/2014/main" id="{2706C985-C20B-04AC-76A4-36DCE01DAC70}"/>
              </a:ext>
            </a:extLst>
          </p:cNvPr>
          <p:cNvSpPr>
            <a:spLocks noGrp="1"/>
          </p:cNvSpPr>
          <p:nvPr>
            <p:ph type="ctrTitle"/>
          </p:nvPr>
        </p:nvSpPr>
        <p:spPr>
          <a:xfrm>
            <a:off x="1524000" y="603682"/>
            <a:ext cx="9144000" cy="996519"/>
          </a:xfrm>
        </p:spPr>
        <p:txBody>
          <a:bodyPr>
            <a:normAutofit/>
          </a:bodyPr>
          <a:lstStyle/>
          <a:p>
            <a:r>
              <a:rPr lang="tr-TR" dirty="0">
                <a:solidFill>
                  <a:srgbClr val="FFFFFF"/>
                </a:solidFill>
              </a:rPr>
              <a:t>Bulgular</a:t>
            </a:r>
          </a:p>
        </p:txBody>
      </p:sp>
      <p:sp>
        <p:nvSpPr>
          <p:cNvPr id="3" name="Alt Başlık 2">
            <a:extLst>
              <a:ext uri="{FF2B5EF4-FFF2-40B4-BE49-F238E27FC236}">
                <a16:creationId xmlns:a16="http://schemas.microsoft.com/office/drawing/2014/main" id="{7058AACE-A013-A220-72F3-BA593DAB2922}"/>
              </a:ext>
            </a:extLst>
          </p:cNvPr>
          <p:cNvSpPr>
            <a:spLocks noGrp="1"/>
          </p:cNvSpPr>
          <p:nvPr>
            <p:ph type="subTitle" idx="1"/>
          </p:nvPr>
        </p:nvSpPr>
        <p:spPr>
          <a:xfrm>
            <a:off x="1648287" y="1509204"/>
            <a:ext cx="9144000" cy="4381130"/>
          </a:xfrm>
        </p:spPr>
        <p:txBody>
          <a:bodyPr>
            <a:noAutofit/>
          </a:bodyPr>
          <a:lstStyle/>
          <a:p>
            <a:pPr algn="just">
              <a:lnSpc>
                <a:spcPct val="120000"/>
              </a:lnSpc>
            </a:pPr>
            <a:r>
              <a:rPr lang="tr-TR" sz="1800" dirty="0">
                <a:solidFill>
                  <a:srgbClr val="FFFFFF"/>
                </a:solidFill>
              </a:rPr>
              <a:t>    Bu eczacılık etiği dersinin verilmesinden sonra öğrencilerin güven ölçütleri daha yüksek çıkmıştır. Öğrenciler tüm ikilemlerde daha kararlıydı, bu durum özellikle ve önemli ölçüde İkilem 3'te fark edildi; öğrencilerin %27,9'u başlangıçta bir aile üyesinin başkasının ilacıyla ilgili sorusunun yönetimi konusunda kararsızken, aynı öğrencilerin sadece %7'si müdahaleden sonra kararsızdı (Şekil 3).</a:t>
            </a:r>
          </a:p>
          <a:p>
            <a:pPr algn="just">
              <a:lnSpc>
                <a:spcPct val="120000"/>
              </a:lnSpc>
            </a:pPr>
            <a:r>
              <a:rPr lang="tr-TR" sz="1800" dirty="0">
                <a:solidFill>
                  <a:srgbClr val="FFFFFF"/>
                </a:solidFill>
              </a:rPr>
              <a:t>    Bu dersin verilmesinin ardından, başlangıçta olduğundan daha fazla öğrencinin daha ilkeli seçimler yaptığı görülmüştür. Örneğin, öğrencilerin %84'ü İkilem 1'de (ahlaki açıdan tercih edilebilir seçim) yaşlı bir hastaya faydaları şüpheli olan reçetesiz bir ürünü önermeyi reddetmiştir; bu oran dersin verilmesinden önce %72 idi. Ayrıca, müdahale öncesinde %25,6 olan öğrencilerin %84'ü müdahale sonrasında İkilem 3'te (ahlaki açıdan tercih edilebilir seçenek) bir hastanın özel bilgilerini yakın bir aile üyesine açıklamayı reddetmiştir.</a:t>
            </a:r>
          </a:p>
        </p:txBody>
      </p:sp>
    </p:spTree>
    <p:extLst>
      <p:ext uri="{BB962C8B-B14F-4D97-AF65-F5344CB8AC3E}">
        <p14:creationId xmlns:p14="http://schemas.microsoft.com/office/powerpoint/2010/main" val="2072294761"/>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2013 - 2022 Theme</Template>
  <TotalTime>584</TotalTime>
  <Words>1438</Words>
  <Application>Microsoft Office PowerPoint</Application>
  <PresentationFormat>Geniş ekran</PresentationFormat>
  <Paragraphs>60</Paragraphs>
  <Slides>17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17</vt:i4>
      </vt:variant>
    </vt:vector>
  </HeadingPairs>
  <TitlesOfParts>
    <vt:vector size="22" baseType="lpstr">
      <vt:lpstr>Arial</vt:lpstr>
      <vt:lpstr>Calibri</vt:lpstr>
      <vt:lpstr>Calibri Light</vt:lpstr>
      <vt:lpstr>Times New Roman</vt:lpstr>
      <vt:lpstr>Office Teması</vt:lpstr>
      <vt:lpstr>Eczacılık Lisans Müfredatı İçin Bir Meslek Etiği Dersinin Uygulanması ve Değerlendirilmesi: Bir Fizibilite Çalışması</vt:lpstr>
      <vt:lpstr>GİRİŞ</vt:lpstr>
      <vt:lpstr>PowerPoint Sunusu</vt:lpstr>
      <vt:lpstr>AMAÇ</vt:lpstr>
      <vt:lpstr>PowerPoint Sunusu</vt:lpstr>
      <vt:lpstr>PowerPoint Sunusu</vt:lpstr>
      <vt:lpstr>PowerPoint Sunusu</vt:lpstr>
      <vt:lpstr>PowerPoint Sunusu</vt:lpstr>
      <vt:lpstr>Bulgular</vt:lpstr>
      <vt:lpstr>PowerPoint Sunusu</vt:lpstr>
      <vt:lpstr>PowerPoint Sunusu</vt:lpstr>
      <vt:lpstr>SONUÇ</vt:lpstr>
      <vt:lpstr>PowerPoint Sunusu</vt:lpstr>
      <vt:lpstr>SORU 1:</vt:lpstr>
      <vt:lpstr>SORU:2</vt:lpstr>
      <vt:lpstr>SORU:3</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GİZEM NİSA ASLAN 19030053</dc:title>
  <dc:creator>ECZANE ARVEN</dc:creator>
  <cp:lastModifiedBy>gülbin özçelikay</cp:lastModifiedBy>
  <cp:revision>4</cp:revision>
  <dcterms:created xsi:type="dcterms:W3CDTF">2023-10-30T10:00:40Z</dcterms:created>
  <dcterms:modified xsi:type="dcterms:W3CDTF">2024-01-10T07:54:49Z</dcterms:modified>
</cp:coreProperties>
</file>