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E351B-1C0E-4787-906D-407A5C0EC33C}" type="datetimeFigureOut">
              <a:rPr lang="tr-TR" smtClean="0"/>
              <a:t>6.11.2019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B14AC-01BB-4B5E-9C81-546DC083B529}" type="slidenum">
              <a:rPr lang="tr-TR" smtClean="0"/>
              <a:t>‹#›</a:t>
            </a:fld>
            <a:endParaRPr lang="tr-TR"/>
          </a:p>
        </p:txBody>
      </p:sp>
    </p:spTree>
    <p:extLst>
      <p:ext uri="{BB962C8B-B14F-4D97-AF65-F5344CB8AC3E}">
        <p14:creationId xmlns:p14="http://schemas.microsoft.com/office/powerpoint/2010/main" val="363524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3</a:t>
            </a:fld>
            <a:endParaRPr lang="en-US"/>
          </a:p>
        </p:txBody>
      </p:sp>
    </p:spTree>
    <p:extLst>
      <p:ext uri="{BB962C8B-B14F-4D97-AF65-F5344CB8AC3E}">
        <p14:creationId xmlns:p14="http://schemas.microsoft.com/office/powerpoint/2010/main" val="310563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4</a:t>
            </a:fld>
            <a:endParaRPr lang="en-US"/>
          </a:p>
        </p:txBody>
      </p:sp>
    </p:spTree>
    <p:extLst>
      <p:ext uri="{BB962C8B-B14F-4D97-AF65-F5344CB8AC3E}">
        <p14:creationId xmlns:p14="http://schemas.microsoft.com/office/powerpoint/2010/main" val="363859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5</a:t>
            </a:fld>
            <a:endParaRPr lang="en-US"/>
          </a:p>
        </p:txBody>
      </p:sp>
    </p:spTree>
    <p:extLst>
      <p:ext uri="{BB962C8B-B14F-4D97-AF65-F5344CB8AC3E}">
        <p14:creationId xmlns:p14="http://schemas.microsoft.com/office/powerpoint/2010/main" val="180537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6</a:t>
            </a:fld>
            <a:endParaRPr lang="en-US"/>
          </a:p>
        </p:txBody>
      </p:sp>
    </p:spTree>
    <p:extLst>
      <p:ext uri="{BB962C8B-B14F-4D97-AF65-F5344CB8AC3E}">
        <p14:creationId xmlns:p14="http://schemas.microsoft.com/office/powerpoint/2010/main" val="84076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7</a:t>
            </a:fld>
            <a:endParaRPr lang="en-US"/>
          </a:p>
        </p:txBody>
      </p:sp>
    </p:spTree>
    <p:extLst>
      <p:ext uri="{BB962C8B-B14F-4D97-AF65-F5344CB8AC3E}">
        <p14:creationId xmlns:p14="http://schemas.microsoft.com/office/powerpoint/2010/main" val="399899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130</a:t>
            </a:fld>
            <a:endParaRPr lang="en-US"/>
          </a:p>
        </p:txBody>
      </p:sp>
    </p:spTree>
    <p:extLst>
      <p:ext uri="{BB962C8B-B14F-4D97-AF65-F5344CB8AC3E}">
        <p14:creationId xmlns:p14="http://schemas.microsoft.com/office/powerpoint/2010/main" val="2075408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137</a:t>
            </a:fld>
            <a:endParaRPr lang="en-US"/>
          </a:p>
        </p:txBody>
      </p:sp>
    </p:spTree>
    <p:extLst>
      <p:ext uri="{BB962C8B-B14F-4D97-AF65-F5344CB8AC3E}">
        <p14:creationId xmlns:p14="http://schemas.microsoft.com/office/powerpoint/2010/main" val="1478635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138</a:t>
            </a:fld>
            <a:endParaRPr lang="en-US"/>
          </a:p>
        </p:txBody>
      </p:sp>
    </p:spTree>
    <p:extLst>
      <p:ext uri="{BB962C8B-B14F-4D97-AF65-F5344CB8AC3E}">
        <p14:creationId xmlns:p14="http://schemas.microsoft.com/office/powerpoint/2010/main" val="428246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55887-E8D9-FE45-8A61-85CB7F8E6248}" type="slidenum">
              <a:rPr lang="en-US" smtClean="0"/>
              <a:t>139</a:t>
            </a:fld>
            <a:endParaRPr lang="en-US"/>
          </a:p>
        </p:txBody>
      </p:sp>
    </p:spTree>
    <p:extLst>
      <p:ext uri="{BB962C8B-B14F-4D97-AF65-F5344CB8AC3E}">
        <p14:creationId xmlns:p14="http://schemas.microsoft.com/office/powerpoint/2010/main" val="266370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5897DA04-95BA-4BCC-A74F-E18C8D970179}" type="datetimeFigureOut">
              <a:rPr lang="tr-TR" smtClean="0"/>
              <a:t>6.11.2019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3479793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897DA04-95BA-4BCC-A74F-E18C8D970179}" type="datetimeFigureOut">
              <a:rPr lang="tr-TR" smtClean="0"/>
              <a:t>6.11.2019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289121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897DA04-95BA-4BCC-A74F-E18C8D970179}" type="datetimeFigureOut">
              <a:rPr lang="tr-TR" smtClean="0"/>
              <a:t>6.11.2019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277201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897DA04-95BA-4BCC-A74F-E18C8D970179}" type="datetimeFigureOut">
              <a:rPr lang="tr-TR" smtClean="0"/>
              <a:t>6.11.2019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155976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5897DA04-95BA-4BCC-A74F-E18C8D970179}" type="datetimeFigureOut">
              <a:rPr lang="tr-TR" smtClean="0"/>
              <a:t>6.11.2019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199741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897DA04-95BA-4BCC-A74F-E18C8D970179}" type="datetimeFigureOut">
              <a:rPr lang="tr-TR" smtClean="0"/>
              <a:t>6.11.2019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351614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897DA04-95BA-4BCC-A74F-E18C8D970179}" type="datetimeFigureOut">
              <a:rPr lang="tr-TR" smtClean="0"/>
              <a:t>6.11.2019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3398829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897DA04-95BA-4BCC-A74F-E18C8D970179}" type="datetimeFigureOut">
              <a:rPr lang="tr-TR" smtClean="0"/>
              <a:t>6.11.2019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119056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897DA04-95BA-4BCC-A74F-E18C8D970179}" type="datetimeFigureOut">
              <a:rPr lang="tr-TR" smtClean="0"/>
              <a:t>6.11.2019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216526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897DA04-95BA-4BCC-A74F-E18C8D970179}" type="datetimeFigureOut">
              <a:rPr lang="tr-TR" smtClean="0"/>
              <a:t>6.11.2019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3821998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897DA04-95BA-4BCC-A74F-E18C8D970179}" type="datetimeFigureOut">
              <a:rPr lang="tr-TR" smtClean="0"/>
              <a:t>6.11.2019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E79216B-79C8-487D-A786-50FA11E3CF02}" type="slidenum">
              <a:rPr lang="tr-TR" smtClean="0"/>
              <a:t>‹#›</a:t>
            </a:fld>
            <a:endParaRPr lang="tr-TR"/>
          </a:p>
        </p:txBody>
      </p:sp>
    </p:spTree>
    <p:extLst>
      <p:ext uri="{BB962C8B-B14F-4D97-AF65-F5344CB8AC3E}">
        <p14:creationId xmlns:p14="http://schemas.microsoft.com/office/powerpoint/2010/main" val="39380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7DA04-95BA-4BCC-A74F-E18C8D970179}" type="datetimeFigureOut">
              <a:rPr lang="tr-TR" smtClean="0"/>
              <a:t>6.11.2019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9216B-79C8-487D-A786-50FA11E3CF02}" type="slidenum">
              <a:rPr lang="tr-TR" smtClean="0"/>
              <a:t>‹#›</a:t>
            </a:fld>
            <a:endParaRPr lang="tr-TR"/>
          </a:p>
        </p:txBody>
      </p:sp>
    </p:spTree>
    <p:extLst>
      <p:ext uri="{BB962C8B-B14F-4D97-AF65-F5344CB8AC3E}">
        <p14:creationId xmlns:p14="http://schemas.microsoft.com/office/powerpoint/2010/main" val="341953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DECF-6205-7D45-9F1B-5ECCF6C1EF71}"/>
              </a:ext>
            </a:extLst>
          </p:cNvPr>
          <p:cNvSpPr>
            <a:spLocks noGrp="1"/>
          </p:cNvSpPr>
          <p:nvPr>
            <p:ph type="ctrTitle"/>
          </p:nvPr>
        </p:nvSpPr>
        <p:spPr/>
        <p:txBody>
          <a:bodyPr/>
          <a:lstStyle/>
          <a:p>
            <a:r>
              <a:rPr lang="tr-TR" b="1" dirty="0">
                <a:solidFill>
                  <a:srgbClr val="7030A0"/>
                </a:solidFill>
              </a:rPr>
              <a:t>Doç. Dr. İdil Baştan </a:t>
            </a:r>
          </a:p>
        </p:txBody>
      </p:sp>
      <p:sp>
        <p:nvSpPr>
          <p:cNvPr id="3" name="Subtitle 2">
            <a:extLst>
              <a:ext uri="{FF2B5EF4-FFF2-40B4-BE49-F238E27FC236}">
                <a16:creationId xmlns:a16="http://schemas.microsoft.com/office/drawing/2014/main" id="{76BDA576-8FEE-1C43-971D-777B1DFB21E4}"/>
              </a:ext>
            </a:extLst>
          </p:cNvPr>
          <p:cNvSpPr>
            <a:spLocks noGrp="1"/>
          </p:cNvSpPr>
          <p:nvPr>
            <p:ph type="subTitle" idx="1"/>
          </p:nvPr>
        </p:nvSpPr>
        <p:spPr/>
        <p:txBody>
          <a:bodyPr/>
          <a:lstStyle/>
          <a:p>
            <a:r>
              <a:rPr lang="tr-TR" b="1" dirty="0">
                <a:solidFill>
                  <a:srgbClr val="7030A0"/>
                </a:solidFill>
              </a:rPr>
              <a:t>Ankara Üniversitesi </a:t>
            </a:r>
          </a:p>
          <a:p>
            <a:r>
              <a:rPr lang="tr-TR" b="1" dirty="0">
                <a:solidFill>
                  <a:srgbClr val="7030A0"/>
                </a:solidFill>
              </a:rPr>
              <a:t>Veteriner Fakültesi </a:t>
            </a:r>
          </a:p>
          <a:p>
            <a:r>
              <a:rPr lang="tr-TR" b="1" dirty="0">
                <a:solidFill>
                  <a:srgbClr val="7030A0"/>
                </a:solidFill>
              </a:rPr>
              <a:t>İç Hastalıkları Anabilim Dalı </a:t>
            </a:r>
          </a:p>
        </p:txBody>
      </p:sp>
    </p:spTree>
    <p:extLst>
      <p:ext uri="{BB962C8B-B14F-4D97-AF65-F5344CB8AC3E}">
        <p14:creationId xmlns:p14="http://schemas.microsoft.com/office/powerpoint/2010/main" val="1666937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E983-9617-B74C-86DA-4BD36EB8271F}"/>
              </a:ext>
            </a:extLst>
          </p:cNvPr>
          <p:cNvSpPr>
            <a:spLocks noGrp="1"/>
          </p:cNvSpPr>
          <p:nvPr>
            <p:ph type="title"/>
          </p:nvPr>
        </p:nvSpPr>
        <p:spPr>
          <a:xfrm>
            <a:off x="838200" y="365125"/>
            <a:ext cx="10515600" cy="682839"/>
          </a:xfrm>
          <a:ln>
            <a:solidFill>
              <a:srgbClr val="0070C0"/>
            </a:solidFill>
          </a:ln>
        </p:spPr>
        <p:txBody>
          <a:bodyPr>
            <a:normAutofit fontScale="90000"/>
          </a:bodyPr>
          <a:lstStyle/>
          <a:p>
            <a:r>
              <a:rPr lang="tr-TR" b="1" dirty="0" err="1">
                <a:solidFill>
                  <a:srgbClr val="FF0000"/>
                </a:solidFill>
              </a:rPr>
              <a:t>Stomatitis</a:t>
            </a:r>
            <a:r>
              <a:rPr lang="tr-TR" b="1" dirty="0">
                <a:solidFill>
                  <a:srgbClr val="FF0000"/>
                </a:solidFill>
              </a:rPr>
              <a:t> </a:t>
            </a:r>
            <a:endParaRPr lang="tr-TR" sz="2800" dirty="0">
              <a:solidFill>
                <a:srgbClr val="FF0000"/>
              </a:solidFill>
            </a:endParaRPr>
          </a:p>
        </p:txBody>
      </p:sp>
      <p:sp>
        <p:nvSpPr>
          <p:cNvPr id="3" name="Content Placeholder 2">
            <a:extLst>
              <a:ext uri="{FF2B5EF4-FFF2-40B4-BE49-F238E27FC236}">
                <a16:creationId xmlns:a16="http://schemas.microsoft.com/office/drawing/2014/main" id="{B01E4138-26B6-9940-B915-04451765A245}"/>
              </a:ext>
            </a:extLst>
          </p:cNvPr>
          <p:cNvSpPr>
            <a:spLocks noGrp="1"/>
          </p:cNvSpPr>
          <p:nvPr>
            <p:ph idx="1"/>
          </p:nvPr>
        </p:nvSpPr>
        <p:spPr>
          <a:xfrm>
            <a:off x="838200" y="1387011"/>
            <a:ext cx="10515600" cy="4789952"/>
          </a:xfrm>
        </p:spPr>
        <p:txBody>
          <a:bodyPr>
            <a:normAutofit/>
          </a:bodyPr>
          <a:lstStyle/>
          <a:p>
            <a:pPr>
              <a:lnSpc>
                <a:spcPct val="150000"/>
              </a:lnSpc>
            </a:pPr>
            <a:r>
              <a:rPr lang="en-US" sz="2200" dirty="0" err="1"/>
              <a:t>Ağiz</a:t>
            </a:r>
            <a:r>
              <a:rPr lang="en-US" sz="2200" dirty="0"/>
              <a:t> </a:t>
            </a:r>
            <a:r>
              <a:rPr lang="en-US" sz="2200" dirty="0" err="1"/>
              <a:t>mukozasinin</a:t>
            </a:r>
            <a:r>
              <a:rPr lang="en-US" sz="2200" dirty="0"/>
              <a:t> </a:t>
            </a:r>
            <a:r>
              <a:rPr lang="en-US" sz="2200" dirty="0" err="1"/>
              <a:t>yangısıdır</a:t>
            </a:r>
            <a:endParaRPr lang="en-US" sz="2200" dirty="0"/>
          </a:p>
          <a:p>
            <a:pPr>
              <a:lnSpc>
                <a:spcPct val="150000"/>
              </a:lnSpc>
            </a:pPr>
            <a:r>
              <a:rPr lang="en-US" sz="2200" dirty="0" err="1"/>
              <a:t>Yangı</a:t>
            </a:r>
            <a:r>
              <a:rPr lang="en-US" sz="2200" dirty="0"/>
              <a:t>; mukozal </a:t>
            </a:r>
            <a:r>
              <a:rPr lang="en-US" sz="2200" dirty="0" err="1"/>
              <a:t>inflamasyon</a:t>
            </a:r>
            <a:r>
              <a:rPr lang="en-US" sz="2200" dirty="0"/>
              <a:t>, </a:t>
            </a:r>
            <a:r>
              <a:rPr lang="en-US" sz="2200" dirty="0" err="1"/>
              <a:t>erezyon</a:t>
            </a:r>
            <a:r>
              <a:rPr lang="en-US" sz="2200" dirty="0"/>
              <a:t>, </a:t>
            </a:r>
            <a:r>
              <a:rPr lang="en-US" sz="2200" dirty="0" err="1"/>
              <a:t>derin</a:t>
            </a:r>
            <a:r>
              <a:rPr lang="en-US" sz="2200" dirty="0"/>
              <a:t> ülserasyon</a:t>
            </a:r>
          </a:p>
          <a:p>
            <a:pPr>
              <a:lnSpc>
                <a:spcPct val="150000"/>
              </a:lnSpc>
            </a:pPr>
            <a:r>
              <a:rPr lang="en-US" sz="2200" dirty="0" err="1"/>
              <a:t>Halitozis</a:t>
            </a:r>
            <a:r>
              <a:rPr lang="en-US" sz="2200" dirty="0"/>
              <a:t>, </a:t>
            </a:r>
            <a:r>
              <a:rPr lang="en-US" sz="2200" dirty="0" err="1"/>
              <a:t>hipersalivasyon,gıda</a:t>
            </a:r>
            <a:r>
              <a:rPr lang="en-US" sz="2200" dirty="0"/>
              <a:t> </a:t>
            </a:r>
            <a:r>
              <a:rPr lang="en-US" sz="2200" dirty="0" err="1"/>
              <a:t>alınımında</a:t>
            </a:r>
            <a:r>
              <a:rPr lang="en-US" sz="2200" dirty="0"/>
              <a:t> </a:t>
            </a:r>
            <a:r>
              <a:rPr lang="en-US" sz="2200" dirty="0" err="1"/>
              <a:t>azalmai</a:t>
            </a:r>
            <a:r>
              <a:rPr lang="en-US" sz="2200" dirty="0"/>
              <a:t> disfaji, </a:t>
            </a:r>
            <a:r>
              <a:rPr lang="en-US" sz="2200" dirty="0" err="1"/>
              <a:t>letarji</a:t>
            </a:r>
            <a:r>
              <a:rPr lang="en-US" sz="2200" dirty="0"/>
              <a:t>, </a:t>
            </a:r>
            <a:r>
              <a:rPr lang="en-US" sz="2200" dirty="0" err="1"/>
              <a:t>depresyon</a:t>
            </a:r>
            <a:r>
              <a:rPr lang="en-US" sz="2200" dirty="0"/>
              <a:t>, kilo </a:t>
            </a:r>
            <a:r>
              <a:rPr lang="en-US" sz="2200" dirty="0" err="1"/>
              <a:t>kaybı</a:t>
            </a:r>
            <a:r>
              <a:rPr lang="en-US" sz="2200" dirty="0"/>
              <a:t> </a:t>
            </a:r>
          </a:p>
          <a:p>
            <a:pPr>
              <a:lnSpc>
                <a:spcPct val="150000"/>
              </a:lnSpc>
            </a:pPr>
            <a:r>
              <a:rPr lang="en-US" sz="2200" dirty="0" err="1"/>
              <a:t>Ülserler</a:t>
            </a:r>
            <a:r>
              <a:rPr lang="en-US" sz="2200" dirty="0"/>
              <a:t> </a:t>
            </a:r>
            <a:r>
              <a:rPr lang="en-US" sz="2200" dirty="0" err="1"/>
              <a:t>ağrılıdır</a:t>
            </a:r>
            <a:endParaRPr lang="en-US" sz="2200" dirty="0"/>
          </a:p>
          <a:p>
            <a:pPr>
              <a:lnSpc>
                <a:spcPct val="150000"/>
              </a:lnSpc>
            </a:pPr>
            <a:r>
              <a:rPr lang="en-US" sz="2200" dirty="0" err="1"/>
              <a:t>Eozinofilik</a:t>
            </a:r>
            <a:r>
              <a:rPr lang="en-US" sz="2200" dirty="0"/>
              <a:t> granuloma </a:t>
            </a:r>
            <a:r>
              <a:rPr lang="en-US" sz="2200" dirty="0" err="1"/>
              <a:t>köpeklere</a:t>
            </a:r>
            <a:r>
              <a:rPr lang="en-US" sz="2200" dirty="0"/>
              <a:t> </a:t>
            </a:r>
            <a:r>
              <a:rPr lang="en-US" sz="2200" dirty="0" err="1"/>
              <a:t>oranla</a:t>
            </a:r>
            <a:r>
              <a:rPr lang="en-US" sz="2200" dirty="0"/>
              <a:t> </a:t>
            </a:r>
            <a:r>
              <a:rPr lang="en-US" sz="2200" dirty="0" err="1"/>
              <a:t>kedilerde</a:t>
            </a:r>
            <a:r>
              <a:rPr lang="en-US" sz="2200" dirty="0"/>
              <a:t> </a:t>
            </a:r>
            <a:r>
              <a:rPr lang="en-US" sz="2200" dirty="0" err="1"/>
              <a:t>daha</a:t>
            </a:r>
            <a:r>
              <a:rPr lang="en-US" sz="2200" dirty="0"/>
              <a:t> </a:t>
            </a:r>
            <a:r>
              <a:rPr lang="en-US" sz="2200" dirty="0" err="1"/>
              <a:t>sıklıkla</a:t>
            </a:r>
            <a:r>
              <a:rPr lang="en-US" sz="2200" dirty="0"/>
              <a:t> </a:t>
            </a:r>
            <a:r>
              <a:rPr lang="en-US" sz="2200" dirty="0" err="1"/>
              <a:t>görülür</a:t>
            </a:r>
            <a:endParaRPr lang="en-US" sz="2200" dirty="0"/>
          </a:p>
          <a:p>
            <a:pPr>
              <a:lnSpc>
                <a:spcPct val="150000"/>
              </a:lnSpc>
            </a:pPr>
            <a:r>
              <a:rPr lang="en-US" sz="2200" dirty="0"/>
              <a:t>Oral </a:t>
            </a:r>
            <a:r>
              <a:rPr lang="en-US" sz="2200" dirty="0" err="1"/>
              <a:t>candidisasis</a:t>
            </a:r>
            <a:r>
              <a:rPr lang="en-US" sz="2200" dirty="0"/>
              <a:t> oral </a:t>
            </a:r>
            <a:r>
              <a:rPr lang="en-US" sz="2200" dirty="0" err="1"/>
              <a:t>mukoza</a:t>
            </a:r>
            <a:r>
              <a:rPr lang="en-US" sz="2200" dirty="0"/>
              <a:t> </a:t>
            </a:r>
            <a:r>
              <a:rPr lang="en-US" sz="2200" dirty="0" err="1"/>
              <a:t>ve</a:t>
            </a:r>
            <a:r>
              <a:rPr lang="en-US" sz="2200" dirty="0"/>
              <a:t> </a:t>
            </a:r>
            <a:r>
              <a:rPr lang="en-US" sz="2200" dirty="0" err="1"/>
              <a:t>mukokutenöz</a:t>
            </a:r>
            <a:r>
              <a:rPr lang="en-US" sz="2200" dirty="0"/>
              <a:t> </a:t>
            </a:r>
            <a:r>
              <a:rPr lang="en-US" sz="2200" dirty="0" err="1"/>
              <a:t>birleşim</a:t>
            </a:r>
            <a:r>
              <a:rPr lang="en-US" sz="2200" dirty="0"/>
              <a:t> </a:t>
            </a:r>
            <a:r>
              <a:rPr lang="en-US" sz="2200" dirty="0" err="1"/>
              <a:t>yerlerinde</a:t>
            </a:r>
            <a:r>
              <a:rPr lang="en-US" sz="2200" dirty="0"/>
              <a:t> </a:t>
            </a:r>
            <a:r>
              <a:rPr lang="en-US" sz="2200" dirty="0" err="1"/>
              <a:t>ülser</a:t>
            </a:r>
            <a:r>
              <a:rPr lang="en-US" sz="2200" dirty="0"/>
              <a:t> </a:t>
            </a:r>
            <a:r>
              <a:rPr lang="en-US" sz="2200" dirty="0" err="1"/>
              <a:t>ve</a:t>
            </a:r>
            <a:r>
              <a:rPr lang="en-US" sz="2200" dirty="0"/>
              <a:t> </a:t>
            </a:r>
            <a:r>
              <a:rPr lang="en-US" sz="2200" dirty="0" err="1"/>
              <a:t>erezyonlara</a:t>
            </a:r>
            <a:r>
              <a:rPr lang="en-US" sz="2200" dirty="0"/>
              <a:t> </a:t>
            </a:r>
            <a:r>
              <a:rPr lang="en-US" sz="2200" dirty="0" err="1"/>
              <a:t>neden</a:t>
            </a:r>
            <a:r>
              <a:rPr lang="en-US" sz="2200" dirty="0"/>
              <a:t> </a:t>
            </a:r>
            <a:r>
              <a:rPr lang="en-US" sz="2200" dirty="0" err="1"/>
              <a:t>olabilir</a:t>
            </a:r>
            <a:r>
              <a:rPr lang="en-US" sz="2200" dirty="0"/>
              <a:t>. </a:t>
            </a:r>
            <a:r>
              <a:rPr lang="en-US" sz="2200" dirty="0" err="1"/>
              <a:t>Ülserler</a:t>
            </a:r>
            <a:r>
              <a:rPr lang="en-US" sz="2200" dirty="0"/>
              <a:t> </a:t>
            </a:r>
            <a:r>
              <a:rPr lang="en-US" sz="2200" dirty="0" err="1"/>
              <a:t>iyileşmez</a:t>
            </a:r>
            <a:r>
              <a:rPr lang="en-US" sz="2200" dirty="0"/>
              <a:t> </a:t>
            </a:r>
            <a:r>
              <a:rPr lang="en-US" sz="2200" dirty="0" err="1"/>
              <a:t>ve</a:t>
            </a:r>
            <a:r>
              <a:rPr lang="en-US" sz="2200" dirty="0"/>
              <a:t> </a:t>
            </a:r>
            <a:r>
              <a:rPr lang="en-US" sz="2200" dirty="0" err="1"/>
              <a:t>eritemlidir</a:t>
            </a:r>
            <a:r>
              <a:rPr lang="en-US" sz="2200" dirty="0"/>
              <a:t> </a:t>
            </a:r>
            <a:r>
              <a:rPr lang="en-US" sz="2200" dirty="0" err="1"/>
              <a:t>ve</a:t>
            </a:r>
            <a:r>
              <a:rPr lang="en-US" sz="2200" dirty="0"/>
              <a:t> </a:t>
            </a:r>
            <a:r>
              <a:rPr lang="en-US" sz="2200" dirty="0" err="1"/>
              <a:t>beyazımsı</a:t>
            </a:r>
            <a:r>
              <a:rPr lang="en-US" sz="2200" dirty="0"/>
              <a:t> </a:t>
            </a:r>
            <a:r>
              <a:rPr lang="en-US" sz="2200" dirty="0" err="1"/>
              <a:t>gri</a:t>
            </a:r>
            <a:r>
              <a:rPr lang="en-US" sz="2200" dirty="0"/>
              <a:t> </a:t>
            </a:r>
            <a:r>
              <a:rPr lang="en-US" sz="2200" dirty="0" err="1"/>
              <a:t>plaklarla</a:t>
            </a:r>
            <a:r>
              <a:rPr lang="en-US" sz="2200" dirty="0"/>
              <a:t> </a:t>
            </a:r>
            <a:r>
              <a:rPr lang="en-US" sz="2200" dirty="0" err="1"/>
              <a:t>kaplıdır</a:t>
            </a:r>
            <a:r>
              <a:rPr lang="en-US" sz="2200" dirty="0"/>
              <a:t>.</a:t>
            </a:r>
          </a:p>
        </p:txBody>
      </p:sp>
    </p:spTree>
    <p:extLst>
      <p:ext uri="{BB962C8B-B14F-4D97-AF65-F5344CB8AC3E}">
        <p14:creationId xmlns:p14="http://schemas.microsoft.com/office/powerpoint/2010/main" val="604120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9CDBC-3830-7A46-BE46-2681BA83D332}"/>
              </a:ext>
            </a:extLst>
          </p:cNvPr>
          <p:cNvSpPr>
            <a:spLocks noGrp="1"/>
          </p:cNvSpPr>
          <p:nvPr>
            <p:ph type="title"/>
          </p:nvPr>
        </p:nvSpPr>
        <p:spPr>
          <a:xfrm>
            <a:off x="838200" y="365125"/>
            <a:ext cx="10515600" cy="801523"/>
          </a:xfrm>
          <a:ln>
            <a:solidFill>
              <a:schemeClr val="accent1"/>
            </a:solidFill>
          </a:ln>
        </p:spPr>
        <p:txBody>
          <a:bodyPr>
            <a:normAutofit/>
          </a:bodyPr>
          <a:lstStyle/>
          <a:p>
            <a:pPr algn="ctr"/>
            <a:r>
              <a:rPr lang="tr-TR" sz="3600" b="1" dirty="0">
                <a:solidFill>
                  <a:srgbClr val="FF0000"/>
                </a:solidFill>
              </a:rPr>
              <a:t>TRANSUDAT </a:t>
            </a:r>
            <a:endParaRPr lang="en-US" sz="3600" b="1" dirty="0">
              <a:solidFill>
                <a:srgbClr val="FF0000"/>
              </a:solidFill>
            </a:endParaRPr>
          </a:p>
        </p:txBody>
      </p:sp>
      <p:sp>
        <p:nvSpPr>
          <p:cNvPr id="3" name="Content Placeholder 2">
            <a:extLst>
              <a:ext uri="{FF2B5EF4-FFF2-40B4-BE49-F238E27FC236}">
                <a16:creationId xmlns:a16="http://schemas.microsoft.com/office/drawing/2014/main" id="{2F3867B3-8C39-EC46-ABAF-65ECE76F5767}"/>
              </a:ext>
            </a:extLst>
          </p:cNvPr>
          <p:cNvSpPr>
            <a:spLocks noGrp="1"/>
          </p:cNvSpPr>
          <p:nvPr>
            <p:ph idx="1"/>
          </p:nvPr>
        </p:nvSpPr>
        <p:spPr/>
        <p:txBody>
          <a:bodyPr>
            <a:normAutofit/>
          </a:bodyPr>
          <a:lstStyle/>
          <a:p>
            <a:pPr marL="0" indent="0" algn="just">
              <a:lnSpc>
                <a:spcPct val="150000"/>
              </a:lnSpc>
              <a:buNone/>
            </a:pPr>
            <a:r>
              <a:rPr lang="en-US" sz="2200" dirty="0" err="1"/>
              <a:t>Saf</a:t>
            </a:r>
            <a:r>
              <a:rPr lang="en-US" sz="2200" dirty="0"/>
              <a:t> </a:t>
            </a:r>
            <a:r>
              <a:rPr lang="en-US" sz="2200" dirty="0" err="1"/>
              <a:t>transudatlar</a:t>
            </a:r>
            <a:r>
              <a:rPr lang="en-US" sz="2200" dirty="0"/>
              <a:t> </a:t>
            </a:r>
            <a:r>
              <a:rPr lang="en-US" sz="2200" dirty="0" err="1"/>
              <a:t>genellikle</a:t>
            </a:r>
            <a:r>
              <a:rPr lang="en-US" sz="2200" dirty="0"/>
              <a:t> </a:t>
            </a:r>
            <a:r>
              <a:rPr lang="en-US" sz="2200" dirty="0" err="1"/>
              <a:t>hipoalbunemi</a:t>
            </a:r>
            <a:r>
              <a:rPr lang="en-US" sz="2200" dirty="0"/>
              <a:t> </a:t>
            </a:r>
            <a:r>
              <a:rPr lang="en-US" sz="2200" dirty="0" err="1"/>
              <a:t>nedeni</a:t>
            </a:r>
            <a:r>
              <a:rPr lang="en-US" sz="2200" dirty="0"/>
              <a:t> </a:t>
            </a:r>
            <a:r>
              <a:rPr lang="en-US" sz="2200" dirty="0" err="1"/>
              <a:t>ile</a:t>
            </a:r>
            <a:r>
              <a:rPr lang="en-US" sz="2200" dirty="0"/>
              <a:t>  (serum albumin </a:t>
            </a:r>
            <a:r>
              <a:rPr lang="en-US" sz="2200" dirty="0" err="1"/>
              <a:t>konsantrasyonu</a:t>
            </a:r>
            <a:r>
              <a:rPr lang="en-US" sz="2200" dirty="0"/>
              <a:t> 1,5 gr/</a:t>
            </a:r>
            <a:r>
              <a:rPr lang="en-US" sz="2200" dirty="0" err="1"/>
              <a:t>dL</a:t>
            </a:r>
            <a:r>
              <a:rPr lang="en-US" sz="2200" dirty="0"/>
              <a:t> </a:t>
            </a:r>
            <a:r>
              <a:rPr lang="en-US" sz="2200" dirty="0" err="1"/>
              <a:t>altında</a:t>
            </a:r>
            <a:r>
              <a:rPr lang="en-US" sz="2200" dirty="0"/>
              <a:t>) serum </a:t>
            </a:r>
            <a:r>
              <a:rPr lang="en-US" sz="2200" dirty="0" err="1"/>
              <a:t>kolloidal</a:t>
            </a:r>
            <a:r>
              <a:rPr lang="en-US" sz="2200" dirty="0"/>
              <a:t> </a:t>
            </a:r>
            <a:r>
              <a:rPr lang="en-US" sz="2200" dirty="0" err="1"/>
              <a:t>osmatik</a:t>
            </a:r>
            <a:r>
              <a:rPr lang="en-US" sz="2200" dirty="0"/>
              <a:t> </a:t>
            </a:r>
            <a:r>
              <a:rPr lang="en-US" sz="2200" dirty="0" err="1"/>
              <a:t>basıncın</a:t>
            </a:r>
            <a:r>
              <a:rPr lang="en-US" sz="2200" dirty="0"/>
              <a:t> </a:t>
            </a:r>
            <a:r>
              <a:rPr lang="en-US" sz="2200" dirty="0" err="1"/>
              <a:t>düşmesi</a:t>
            </a:r>
            <a:r>
              <a:rPr lang="en-US" sz="2200" dirty="0"/>
              <a:t> </a:t>
            </a:r>
            <a:r>
              <a:rPr lang="en-US" sz="2200" dirty="0" err="1"/>
              <a:t>sonucu</a:t>
            </a:r>
            <a:r>
              <a:rPr lang="en-US" sz="2200" dirty="0"/>
              <a:t> </a:t>
            </a:r>
            <a:r>
              <a:rPr lang="en-US" sz="2200" dirty="0" err="1"/>
              <a:t>gelişir</a:t>
            </a:r>
            <a:r>
              <a:rPr lang="en-US" sz="2200" dirty="0"/>
              <a:t>. </a:t>
            </a:r>
          </a:p>
          <a:p>
            <a:pPr marL="0" indent="0" algn="just">
              <a:lnSpc>
                <a:spcPct val="150000"/>
              </a:lnSpc>
              <a:buNone/>
            </a:pPr>
            <a:r>
              <a:rPr lang="en-US" sz="2200" dirty="0"/>
              <a:t>Serum albumin </a:t>
            </a:r>
            <a:r>
              <a:rPr lang="en-US" sz="2200" dirty="0" err="1"/>
              <a:t>konsantrasonu</a:t>
            </a:r>
            <a:r>
              <a:rPr lang="en-US" sz="2200" dirty="0"/>
              <a:t> 1.5gr/</a:t>
            </a:r>
            <a:r>
              <a:rPr lang="en-US" sz="2200" dirty="0" err="1"/>
              <a:t>dL</a:t>
            </a:r>
            <a:r>
              <a:rPr lang="en-US" sz="2200" dirty="0"/>
              <a:t> den </a:t>
            </a:r>
            <a:r>
              <a:rPr lang="en-US" sz="2200" dirty="0" err="1"/>
              <a:t>daha</a:t>
            </a:r>
            <a:r>
              <a:rPr lang="en-US" sz="2200" dirty="0"/>
              <a:t> </a:t>
            </a:r>
            <a:r>
              <a:rPr lang="en-US" sz="2200" dirty="0" err="1"/>
              <a:t>yüksek</a:t>
            </a:r>
            <a:r>
              <a:rPr lang="en-US" sz="2200" dirty="0"/>
              <a:t> </a:t>
            </a:r>
            <a:r>
              <a:rPr lang="en-US" sz="2200" dirty="0" err="1"/>
              <a:t>olduğunda</a:t>
            </a:r>
            <a:r>
              <a:rPr lang="en-US" sz="2200" dirty="0"/>
              <a:t> </a:t>
            </a:r>
            <a:r>
              <a:rPr lang="en-US" sz="2200" dirty="0" err="1"/>
              <a:t>transudat</a:t>
            </a:r>
            <a:r>
              <a:rPr lang="en-US" sz="2200" dirty="0"/>
              <a:t> </a:t>
            </a:r>
            <a:r>
              <a:rPr lang="en-US" sz="2200" dirty="0" err="1"/>
              <a:t>oluşur</a:t>
            </a:r>
            <a:r>
              <a:rPr lang="en-US" sz="2200" dirty="0"/>
              <a:t> </a:t>
            </a:r>
            <a:r>
              <a:rPr lang="en-US" sz="2200" dirty="0" err="1"/>
              <a:t>ise</a:t>
            </a:r>
            <a:r>
              <a:rPr lang="en-US" sz="2200" dirty="0"/>
              <a:t>, </a:t>
            </a:r>
            <a:r>
              <a:rPr lang="en-US" sz="2200" dirty="0" err="1"/>
              <a:t>diğer</a:t>
            </a:r>
            <a:r>
              <a:rPr lang="en-US" sz="2200" dirty="0"/>
              <a:t> </a:t>
            </a:r>
            <a:r>
              <a:rPr lang="en-US" sz="2200" dirty="0" err="1"/>
              <a:t>hastalıklar</a:t>
            </a:r>
            <a:r>
              <a:rPr lang="en-US" sz="2200" dirty="0"/>
              <a:t> </a:t>
            </a:r>
            <a:r>
              <a:rPr lang="en-US" sz="2200" dirty="0" err="1"/>
              <a:t>düşünülmelidir</a:t>
            </a:r>
            <a:r>
              <a:rPr lang="en-US" sz="2200" dirty="0"/>
              <a:t> (</a:t>
            </a:r>
            <a:r>
              <a:rPr lang="en-US" sz="2200" dirty="0" err="1"/>
              <a:t>örn</a:t>
            </a:r>
            <a:r>
              <a:rPr lang="en-US" sz="2200" dirty="0"/>
              <a:t>. Pre </a:t>
            </a:r>
            <a:r>
              <a:rPr lang="en-US" sz="2200" dirty="0" err="1"/>
              <a:t>ve</a:t>
            </a:r>
            <a:r>
              <a:rPr lang="en-US" sz="2200" dirty="0"/>
              <a:t> post- </a:t>
            </a:r>
            <a:r>
              <a:rPr lang="en-US" sz="2200" dirty="0" err="1"/>
              <a:t>sinüzoidal</a:t>
            </a:r>
            <a:r>
              <a:rPr lang="en-US" sz="2200" dirty="0"/>
              <a:t> </a:t>
            </a:r>
            <a:r>
              <a:rPr lang="en-US" sz="2200" dirty="0" err="1"/>
              <a:t>obstrüksiyon</a:t>
            </a:r>
            <a:r>
              <a:rPr lang="en-US" sz="2200" dirty="0"/>
              <a:t>)</a:t>
            </a:r>
          </a:p>
          <a:p>
            <a:pPr marL="0" indent="0" algn="just">
              <a:lnSpc>
                <a:spcPct val="150000"/>
              </a:lnSpc>
              <a:buNone/>
            </a:pPr>
            <a:r>
              <a:rPr lang="en-US" sz="2200" dirty="0"/>
              <a:t>Peritoneal transudate </a:t>
            </a:r>
            <a:r>
              <a:rPr lang="en-US" sz="2200" dirty="0" err="1"/>
              <a:t>ve</a:t>
            </a:r>
            <a:r>
              <a:rPr lang="en-US" sz="2200" dirty="0"/>
              <a:t> </a:t>
            </a:r>
            <a:r>
              <a:rPr lang="en-US" sz="2200" dirty="0" err="1"/>
              <a:t>modifiye</a:t>
            </a:r>
            <a:r>
              <a:rPr lang="en-US" sz="2200" dirty="0"/>
              <a:t> transudate </a:t>
            </a:r>
            <a:r>
              <a:rPr lang="en-US" sz="2200" dirty="0" err="1"/>
              <a:t>oluşumuna</a:t>
            </a:r>
            <a:r>
              <a:rPr lang="en-US" sz="2200" dirty="0"/>
              <a:t> </a:t>
            </a:r>
            <a:r>
              <a:rPr lang="en-US" sz="2200" dirty="0" err="1"/>
              <a:t>yol</a:t>
            </a:r>
            <a:r>
              <a:rPr lang="en-US" sz="2200" dirty="0"/>
              <a:t> </a:t>
            </a:r>
            <a:r>
              <a:rPr lang="en-US" sz="2200" dirty="0" err="1"/>
              <a:t>açan</a:t>
            </a:r>
            <a:r>
              <a:rPr lang="en-US" sz="2200" dirty="0"/>
              <a:t> </a:t>
            </a:r>
            <a:r>
              <a:rPr lang="en-US" sz="2200" dirty="0" err="1"/>
              <a:t>fizyopatolojik</a:t>
            </a:r>
            <a:r>
              <a:rPr lang="en-US" sz="2200" dirty="0"/>
              <a:t> </a:t>
            </a:r>
            <a:r>
              <a:rPr lang="en-US" sz="2200" dirty="0" err="1"/>
              <a:t>gelişmeler</a:t>
            </a:r>
            <a:r>
              <a:rPr lang="en-US" sz="2200" dirty="0"/>
              <a:t> </a:t>
            </a:r>
            <a:r>
              <a:rPr lang="en-US" sz="2200" dirty="0" err="1"/>
              <a:t>lenfatik</a:t>
            </a:r>
            <a:r>
              <a:rPr lang="en-US" sz="2200" dirty="0"/>
              <a:t> </a:t>
            </a:r>
            <a:r>
              <a:rPr lang="en-US" sz="2200" dirty="0" err="1"/>
              <a:t>kanallardaki</a:t>
            </a:r>
            <a:r>
              <a:rPr lang="en-US" sz="2200" dirty="0"/>
              <a:t> protein </a:t>
            </a:r>
            <a:r>
              <a:rPr lang="en-US" sz="2200" dirty="0" err="1"/>
              <a:t>konsantrasyonuyla</a:t>
            </a:r>
            <a:r>
              <a:rPr lang="en-US" sz="2200" dirty="0"/>
              <a:t> </a:t>
            </a:r>
            <a:r>
              <a:rPr lang="en-US" sz="2200" dirty="0" err="1"/>
              <a:t>ilgili</a:t>
            </a:r>
            <a:r>
              <a:rPr lang="en-US" sz="2200" dirty="0"/>
              <a:t> </a:t>
            </a:r>
            <a:r>
              <a:rPr lang="en-US" sz="2200" dirty="0" err="1"/>
              <a:t>olabilir</a:t>
            </a:r>
            <a:r>
              <a:rPr lang="en-US" sz="2200" dirty="0"/>
              <a:t>. </a:t>
            </a:r>
          </a:p>
        </p:txBody>
      </p:sp>
    </p:spTree>
    <p:extLst>
      <p:ext uri="{BB962C8B-B14F-4D97-AF65-F5344CB8AC3E}">
        <p14:creationId xmlns:p14="http://schemas.microsoft.com/office/powerpoint/2010/main" val="15778373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E8E86-5E73-1C4C-BB64-435990D40379}"/>
              </a:ext>
            </a:extLst>
          </p:cNvPr>
          <p:cNvSpPr>
            <a:spLocks noGrp="1"/>
          </p:cNvSpPr>
          <p:nvPr>
            <p:ph idx="1"/>
          </p:nvPr>
        </p:nvSpPr>
        <p:spPr>
          <a:xfrm>
            <a:off x="1" y="469437"/>
            <a:ext cx="7098584" cy="1886508"/>
          </a:xfrm>
        </p:spPr>
        <p:txBody>
          <a:bodyPr>
            <a:normAutofit fontScale="92500" lnSpcReduction="20000"/>
          </a:bodyPr>
          <a:lstStyle/>
          <a:p>
            <a:pPr algn="just">
              <a:lnSpc>
                <a:spcPct val="150000"/>
              </a:lnSpc>
            </a:pPr>
            <a:r>
              <a:rPr lang="en-US" sz="2400" dirty="0"/>
              <a:t>Hepatik </a:t>
            </a:r>
            <a:r>
              <a:rPr lang="en-US" sz="2400" dirty="0" err="1"/>
              <a:t>paranşim</a:t>
            </a:r>
            <a:r>
              <a:rPr lang="en-US" sz="2400" dirty="0"/>
              <a:t> </a:t>
            </a:r>
            <a:r>
              <a:rPr lang="en-US" sz="2400" dirty="0" err="1"/>
              <a:t>içinde</a:t>
            </a:r>
            <a:r>
              <a:rPr lang="en-US" sz="2400" dirty="0"/>
              <a:t> </a:t>
            </a:r>
            <a:r>
              <a:rPr lang="en-US" sz="2400" dirty="0" err="1"/>
              <a:t>bulunan</a:t>
            </a:r>
            <a:r>
              <a:rPr lang="en-US" sz="2400" dirty="0"/>
              <a:t> </a:t>
            </a:r>
            <a:r>
              <a:rPr lang="en-US" sz="2400" dirty="0" err="1"/>
              <a:t>lenf</a:t>
            </a:r>
            <a:r>
              <a:rPr lang="en-US" sz="2400" dirty="0"/>
              <a:t> </a:t>
            </a:r>
            <a:r>
              <a:rPr lang="en-US" sz="2400" dirty="0" err="1"/>
              <a:t>damarlarının</a:t>
            </a:r>
            <a:r>
              <a:rPr lang="en-US" sz="2400" dirty="0"/>
              <a:t> </a:t>
            </a:r>
            <a:r>
              <a:rPr lang="en-US" sz="2400" dirty="0" err="1"/>
              <a:t>oluşturduğu</a:t>
            </a:r>
            <a:r>
              <a:rPr lang="en-US" sz="2400" dirty="0"/>
              <a:t> </a:t>
            </a:r>
            <a:r>
              <a:rPr lang="en-US" sz="2400" dirty="0" err="1"/>
              <a:t>hepatik</a:t>
            </a:r>
            <a:r>
              <a:rPr lang="en-US" sz="2400" dirty="0"/>
              <a:t> </a:t>
            </a:r>
            <a:r>
              <a:rPr lang="en-US" sz="2400" dirty="0" err="1"/>
              <a:t>lenf</a:t>
            </a:r>
            <a:r>
              <a:rPr lang="en-US" sz="2400" dirty="0"/>
              <a:t>, </a:t>
            </a:r>
            <a:r>
              <a:rPr lang="en-US" sz="2400" dirty="0" err="1"/>
              <a:t>nisbeten</a:t>
            </a:r>
            <a:r>
              <a:rPr lang="en-US" sz="2400" dirty="0"/>
              <a:t> </a:t>
            </a:r>
            <a:r>
              <a:rPr lang="en-US" sz="2400" dirty="0" err="1"/>
              <a:t>yüksek</a:t>
            </a:r>
            <a:r>
              <a:rPr lang="en-US" sz="2400" dirty="0"/>
              <a:t> protein </a:t>
            </a:r>
            <a:r>
              <a:rPr lang="en-US" sz="2400" dirty="0" err="1"/>
              <a:t>konsantrasyonuna</a:t>
            </a:r>
            <a:r>
              <a:rPr lang="en-US" sz="2400" dirty="0"/>
              <a:t> </a:t>
            </a:r>
            <a:r>
              <a:rPr lang="en-US" sz="2400" dirty="0" err="1"/>
              <a:t>sahiptir</a:t>
            </a:r>
            <a:r>
              <a:rPr lang="en-US" sz="2400" dirty="0"/>
              <a:t>. İntestinal </a:t>
            </a:r>
            <a:r>
              <a:rPr lang="en-US" sz="2400" dirty="0" err="1"/>
              <a:t>sistemle</a:t>
            </a:r>
            <a:r>
              <a:rPr lang="en-US" sz="2400" dirty="0"/>
              <a:t> </a:t>
            </a:r>
            <a:r>
              <a:rPr lang="en-US" sz="2400" dirty="0" err="1"/>
              <a:t>ilgili</a:t>
            </a:r>
            <a:r>
              <a:rPr lang="en-US" sz="2400" dirty="0"/>
              <a:t> </a:t>
            </a:r>
            <a:r>
              <a:rPr lang="en-US" sz="2400" dirty="0" err="1"/>
              <a:t>lenfatik</a:t>
            </a:r>
            <a:r>
              <a:rPr lang="en-US" sz="2400" dirty="0"/>
              <a:t> </a:t>
            </a:r>
            <a:r>
              <a:rPr lang="en-US" sz="2400" dirty="0" err="1"/>
              <a:t>damarlar</a:t>
            </a:r>
            <a:r>
              <a:rPr lang="en-US" sz="2400" dirty="0"/>
              <a:t>, </a:t>
            </a:r>
            <a:r>
              <a:rPr lang="en-US" sz="2400" dirty="0" err="1"/>
              <a:t>daha</a:t>
            </a:r>
            <a:r>
              <a:rPr lang="en-US" sz="2400" dirty="0"/>
              <a:t> </a:t>
            </a:r>
            <a:r>
              <a:rPr lang="en-US" sz="2400" dirty="0" err="1"/>
              <a:t>düşük</a:t>
            </a:r>
            <a:r>
              <a:rPr lang="en-US" sz="2400" dirty="0"/>
              <a:t> </a:t>
            </a:r>
            <a:r>
              <a:rPr lang="en-US" sz="2400" dirty="0" err="1"/>
              <a:t>lenf</a:t>
            </a:r>
            <a:r>
              <a:rPr lang="en-US" sz="2400" dirty="0"/>
              <a:t> </a:t>
            </a:r>
            <a:r>
              <a:rPr lang="en-US" sz="2400" dirty="0" err="1"/>
              <a:t>proteinine</a:t>
            </a:r>
            <a:r>
              <a:rPr lang="en-US" sz="2400" dirty="0"/>
              <a:t> </a:t>
            </a:r>
            <a:r>
              <a:rPr lang="en-US" sz="2400" dirty="0" err="1"/>
              <a:t>sahiptir</a:t>
            </a:r>
            <a:r>
              <a:rPr lang="en-US" sz="2400" dirty="0"/>
              <a:t> </a:t>
            </a:r>
          </a:p>
        </p:txBody>
      </p:sp>
      <p:sp>
        <p:nvSpPr>
          <p:cNvPr id="4" name="Frame 3">
            <a:extLst>
              <a:ext uri="{FF2B5EF4-FFF2-40B4-BE49-F238E27FC236}">
                <a16:creationId xmlns:a16="http://schemas.microsoft.com/office/drawing/2014/main" id="{64E15C94-29C5-4E45-A8B2-6A8C8B7691C2}"/>
              </a:ext>
            </a:extLst>
          </p:cNvPr>
          <p:cNvSpPr/>
          <p:nvPr/>
        </p:nvSpPr>
        <p:spPr>
          <a:xfrm>
            <a:off x="1896437" y="3199909"/>
            <a:ext cx="3647326" cy="2691830"/>
          </a:xfrm>
          <a:prstGeom prst="frame">
            <a:avLst>
              <a:gd name="adj1" fmla="val 372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tx1"/>
              </a:solidFill>
            </a:endParaRPr>
          </a:p>
        </p:txBody>
      </p:sp>
      <p:sp>
        <p:nvSpPr>
          <p:cNvPr id="5" name="Left Arrow 4">
            <a:extLst>
              <a:ext uri="{FF2B5EF4-FFF2-40B4-BE49-F238E27FC236}">
                <a16:creationId xmlns:a16="http://schemas.microsoft.com/office/drawing/2014/main" id="{B3B2A2FD-46EB-7644-92A0-0945ACBEE096}"/>
              </a:ext>
            </a:extLst>
          </p:cNvPr>
          <p:cNvSpPr/>
          <p:nvPr/>
        </p:nvSpPr>
        <p:spPr>
          <a:xfrm>
            <a:off x="807377" y="3572820"/>
            <a:ext cx="1664413" cy="672467"/>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chemeClr val="tx1"/>
                </a:solidFill>
              </a:rPr>
              <a:t>HEPATIK VEN</a:t>
            </a:r>
          </a:p>
        </p:txBody>
      </p:sp>
      <p:sp>
        <p:nvSpPr>
          <p:cNvPr id="6" name="Left Arrow 5">
            <a:extLst>
              <a:ext uri="{FF2B5EF4-FFF2-40B4-BE49-F238E27FC236}">
                <a16:creationId xmlns:a16="http://schemas.microsoft.com/office/drawing/2014/main" id="{70029CEA-E808-5543-85DF-9D4126B7E6E2}"/>
              </a:ext>
            </a:extLst>
          </p:cNvPr>
          <p:cNvSpPr/>
          <p:nvPr/>
        </p:nvSpPr>
        <p:spPr>
          <a:xfrm>
            <a:off x="4711556" y="3572821"/>
            <a:ext cx="1664413" cy="672467"/>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chemeClr val="tx1"/>
                </a:solidFill>
              </a:rPr>
              <a:t>PORTAL VEN</a:t>
            </a:r>
          </a:p>
        </p:txBody>
      </p:sp>
      <p:sp>
        <p:nvSpPr>
          <p:cNvPr id="8" name="Double Wave 7">
            <a:extLst>
              <a:ext uri="{FF2B5EF4-FFF2-40B4-BE49-F238E27FC236}">
                <a16:creationId xmlns:a16="http://schemas.microsoft.com/office/drawing/2014/main" id="{7FFFBC54-5E43-6D4C-9441-BD3757B19DB8}"/>
              </a:ext>
            </a:extLst>
          </p:cNvPr>
          <p:cNvSpPr/>
          <p:nvPr/>
        </p:nvSpPr>
        <p:spPr>
          <a:xfrm>
            <a:off x="1999179" y="4779678"/>
            <a:ext cx="1756881" cy="423689"/>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9" name="Double Wave 8">
            <a:extLst>
              <a:ext uri="{FF2B5EF4-FFF2-40B4-BE49-F238E27FC236}">
                <a16:creationId xmlns:a16="http://schemas.microsoft.com/office/drawing/2014/main" id="{3F524F82-F245-334A-A165-DFF5AA84F66E}"/>
              </a:ext>
            </a:extLst>
          </p:cNvPr>
          <p:cNvSpPr/>
          <p:nvPr/>
        </p:nvSpPr>
        <p:spPr>
          <a:xfrm>
            <a:off x="3756060" y="4779677"/>
            <a:ext cx="1715785" cy="423689"/>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0" name="Sun 9">
            <a:extLst>
              <a:ext uri="{FF2B5EF4-FFF2-40B4-BE49-F238E27FC236}">
                <a16:creationId xmlns:a16="http://schemas.microsoft.com/office/drawing/2014/main" id="{051F898C-F30E-B64A-A61A-1104834A632F}"/>
              </a:ext>
            </a:extLst>
          </p:cNvPr>
          <p:cNvSpPr/>
          <p:nvPr/>
        </p:nvSpPr>
        <p:spPr>
          <a:xfrm>
            <a:off x="2071098" y="4530399"/>
            <a:ext cx="400692" cy="33122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1" name="Sun 10">
            <a:extLst>
              <a:ext uri="{FF2B5EF4-FFF2-40B4-BE49-F238E27FC236}">
                <a16:creationId xmlns:a16="http://schemas.microsoft.com/office/drawing/2014/main" id="{EDA36670-7F2D-9844-A16D-5E52653D94E5}"/>
              </a:ext>
            </a:extLst>
          </p:cNvPr>
          <p:cNvSpPr/>
          <p:nvPr/>
        </p:nvSpPr>
        <p:spPr>
          <a:xfrm>
            <a:off x="3410589" y="4612345"/>
            <a:ext cx="400692" cy="33122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2" name="Sun 11">
            <a:extLst>
              <a:ext uri="{FF2B5EF4-FFF2-40B4-BE49-F238E27FC236}">
                <a16:creationId xmlns:a16="http://schemas.microsoft.com/office/drawing/2014/main" id="{CFA4B485-31F8-4B41-82C0-C386AFA82F15}"/>
              </a:ext>
            </a:extLst>
          </p:cNvPr>
          <p:cNvSpPr/>
          <p:nvPr/>
        </p:nvSpPr>
        <p:spPr>
          <a:xfrm>
            <a:off x="3897329" y="4560031"/>
            <a:ext cx="400692" cy="33122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3" name="Sun 12">
            <a:extLst>
              <a:ext uri="{FF2B5EF4-FFF2-40B4-BE49-F238E27FC236}">
                <a16:creationId xmlns:a16="http://schemas.microsoft.com/office/drawing/2014/main" id="{955A70E5-04F7-7349-BB18-FE1B274DB976}"/>
              </a:ext>
            </a:extLst>
          </p:cNvPr>
          <p:cNvSpPr/>
          <p:nvPr/>
        </p:nvSpPr>
        <p:spPr>
          <a:xfrm>
            <a:off x="4584841" y="4554793"/>
            <a:ext cx="400692" cy="33122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4" name="Sun 13">
            <a:extLst>
              <a:ext uri="{FF2B5EF4-FFF2-40B4-BE49-F238E27FC236}">
                <a16:creationId xmlns:a16="http://schemas.microsoft.com/office/drawing/2014/main" id="{4A549126-FFB9-0048-8987-6172B62A951D}"/>
              </a:ext>
            </a:extLst>
          </p:cNvPr>
          <p:cNvSpPr/>
          <p:nvPr/>
        </p:nvSpPr>
        <p:spPr>
          <a:xfrm>
            <a:off x="5071581" y="4640970"/>
            <a:ext cx="400692" cy="33122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15" name="Sun 14">
            <a:extLst>
              <a:ext uri="{FF2B5EF4-FFF2-40B4-BE49-F238E27FC236}">
                <a16:creationId xmlns:a16="http://schemas.microsoft.com/office/drawing/2014/main" id="{DA1A68AB-0D9C-774F-83C8-85A84027D8B3}"/>
              </a:ext>
            </a:extLst>
          </p:cNvPr>
          <p:cNvSpPr/>
          <p:nvPr/>
        </p:nvSpPr>
        <p:spPr>
          <a:xfrm>
            <a:off x="2670419" y="4554793"/>
            <a:ext cx="400692" cy="33122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pic>
        <p:nvPicPr>
          <p:cNvPr id="16" name="Picture 15">
            <a:extLst>
              <a:ext uri="{FF2B5EF4-FFF2-40B4-BE49-F238E27FC236}">
                <a16:creationId xmlns:a16="http://schemas.microsoft.com/office/drawing/2014/main" id="{8428F7FD-8D0D-084A-B9C3-B91FCA11A5B0}"/>
              </a:ext>
            </a:extLst>
          </p:cNvPr>
          <p:cNvPicPr>
            <a:picLocks noChangeAspect="1"/>
          </p:cNvPicPr>
          <p:nvPr/>
        </p:nvPicPr>
        <p:blipFill>
          <a:blip r:embed="rId2"/>
          <a:stretch>
            <a:fillRect/>
          </a:stretch>
        </p:blipFill>
        <p:spPr>
          <a:xfrm>
            <a:off x="7809295" y="3603138"/>
            <a:ext cx="4185007" cy="3138755"/>
          </a:xfrm>
          <a:prstGeom prst="rect">
            <a:avLst/>
          </a:prstGeom>
        </p:spPr>
      </p:pic>
      <p:sp>
        <p:nvSpPr>
          <p:cNvPr id="17" name="TextBox 16">
            <a:extLst>
              <a:ext uri="{FF2B5EF4-FFF2-40B4-BE49-F238E27FC236}">
                <a16:creationId xmlns:a16="http://schemas.microsoft.com/office/drawing/2014/main" id="{8AFF84DE-FDFE-4943-9681-4AA6FC04DD17}"/>
              </a:ext>
            </a:extLst>
          </p:cNvPr>
          <p:cNvSpPr txBox="1"/>
          <p:nvPr/>
        </p:nvSpPr>
        <p:spPr>
          <a:xfrm>
            <a:off x="3037888" y="2755447"/>
            <a:ext cx="1026243" cy="464871"/>
          </a:xfrm>
          <a:prstGeom prst="rect">
            <a:avLst/>
          </a:prstGeom>
          <a:noFill/>
        </p:spPr>
        <p:txBody>
          <a:bodyPr wrap="none" rtlCol="0">
            <a:spAutoFit/>
          </a:bodyPr>
          <a:lstStyle/>
          <a:p>
            <a:pPr>
              <a:lnSpc>
                <a:spcPct val="150000"/>
              </a:lnSpc>
            </a:pPr>
            <a:r>
              <a:rPr lang="en-US" b="1" dirty="0"/>
              <a:t>HEPATİK</a:t>
            </a:r>
            <a:r>
              <a:rPr lang="en-US" dirty="0"/>
              <a:t> </a:t>
            </a:r>
          </a:p>
        </p:txBody>
      </p:sp>
      <p:sp>
        <p:nvSpPr>
          <p:cNvPr id="18" name="TextBox 17">
            <a:extLst>
              <a:ext uri="{FF2B5EF4-FFF2-40B4-BE49-F238E27FC236}">
                <a16:creationId xmlns:a16="http://schemas.microsoft.com/office/drawing/2014/main" id="{951F243C-B952-FA4D-B5B2-E44DA7027709}"/>
              </a:ext>
            </a:extLst>
          </p:cNvPr>
          <p:cNvSpPr txBox="1"/>
          <p:nvPr/>
        </p:nvSpPr>
        <p:spPr>
          <a:xfrm>
            <a:off x="477285" y="2751627"/>
            <a:ext cx="1578637" cy="464871"/>
          </a:xfrm>
          <a:prstGeom prst="rect">
            <a:avLst/>
          </a:prstGeom>
          <a:noFill/>
        </p:spPr>
        <p:txBody>
          <a:bodyPr wrap="none" rtlCol="0">
            <a:spAutoFit/>
          </a:bodyPr>
          <a:lstStyle/>
          <a:p>
            <a:pPr>
              <a:lnSpc>
                <a:spcPct val="150000"/>
              </a:lnSpc>
            </a:pPr>
            <a:r>
              <a:rPr lang="en-US" b="1" dirty="0"/>
              <a:t>POST HEPATİK</a:t>
            </a:r>
            <a:r>
              <a:rPr lang="en-US" dirty="0"/>
              <a:t> </a:t>
            </a:r>
          </a:p>
        </p:txBody>
      </p:sp>
      <p:sp>
        <p:nvSpPr>
          <p:cNvPr id="19" name="TextBox 18">
            <a:extLst>
              <a:ext uri="{FF2B5EF4-FFF2-40B4-BE49-F238E27FC236}">
                <a16:creationId xmlns:a16="http://schemas.microsoft.com/office/drawing/2014/main" id="{F56892B5-5BF5-534F-9267-D605DFEF4199}"/>
              </a:ext>
            </a:extLst>
          </p:cNvPr>
          <p:cNvSpPr txBox="1"/>
          <p:nvPr/>
        </p:nvSpPr>
        <p:spPr>
          <a:xfrm>
            <a:off x="5495818" y="4796784"/>
            <a:ext cx="1450782" cy="464871"/>
          </a:xfrm>
          <a:prstGeom prst="rect">
            <a:avLst/>
          </a:prstGeom>
          <a:noFill/>
        </p:spPr>
        <p:txBody>
          <a:bodyPr wrap="none" rtlCol="0">
            <a:spAutoFit/>
          </a:bodyPr>
          <a:lstStyle/>
          <a:p>
            <a:pPr>
              <a:lnSpc>
                <a:spcPct val="150000"/>
              </a:lnSpc>
            </a:pPr>
            <a:r>
              <a:rPr lang="en-US" b="1" dirty="0" err="1"/>
              <a:t>Disse</a:t>
            </a:r>
            <a:r>
              <a:rPr lang="en-US" b="1" dirty="0"/>
              <a:t> </a:t>
            </a:r>
            <a:r>
              <a:rPr lang="en-US" b="1" dirty="0" err="1"/>
              <a:t>Aralığı</a:t>
            </a:r>
            <a:r>
              <a:rPr lang="en-US" b="1" dirty="0"/>
              <a:t> </a:t>
            </a:r>
            <a:r>
              <a:rPr lang="en-US" dirty="0"/>
              <a:t> </a:t>
            </a:r>
          </a:p>
        </p:txBody>
      </p:sp>
      <p:sp>
        <p:nvSpPr>
          <p:cNvPr id="20" name="TextBox 19">
            <a:extLst>
              <a:ext uri="{FF2B5EF4-FFF2-40B4-BE49-F238E27FC236}">
                <a16:creationId xmlns:a16="http://schemas.microsoft.com/office/drawing/2014/main" id="{C583D6DB-F9FC-604E-80A2-75BF07CD220C}"/>
              </a:ext>
            </a:extLst>
          </p:cNvPr>
          <p:cNvSpPr txBox="1"/>
          <p:nvPr/>
        </p:nvSpPr>
        <p:spPr>
          <a:xfrm>
            <a:off x="3179851" y="4176492"/>
            <a:ext cx="1092800" cy="464871"/>
          </a:xfrm>
          <a:prstGeom prst="rect">
            <a:avLst/>
          </a:prstGeom>
          <a:noFill/>
        </p:spPr>
        <p:txBody>
          <a:bodyPr wrap="none" rtlCol="0">
            <a:spAutoFit/>
          </a:bodyPr>
          <a:lstStyle/>
          <a:p>
            <a:pPr>
              <a:lnSpc>
                <a:spcPct val="150000"/>
              </a:lnSpc>
            </a:pPr>
            <a:r>
              <a:rPr lang="en-US" b="1" dirty="0" err="1"/>
              <a:t>Sinuzoid</a:t>
            </a:r>
            <a:r>
              <a:rPr lang="en-US" b="1" dirty="0"/>
              <a:t> </a:t>
            </a:r>
            <a:r>
              <a:rPr lang="en-US" dirty="0"/>
              <a:t> </a:t>
            </a:r>
          </a:p>
        </p:txBody>
      </p:sp>
      <p:sp>
        <p:nvSpPr>
          <p:cNvPr id="21" name="TextBox 20">
            <a:extLst>
              <a:ext uri="{FF2B5EF4-FFF2-40B4-BE49-F238E27FC236}">
                <a16:creationId xmlns:a16="http://schemas.microsoft.com/office/drawing/2014/main" id="{A9B760B7-7E36-9F49-AAC9-A413ADDD5A9B}"/>
              </a:ext>
            </a:extLst>
          </p:cNvPr>
          <p:cNvSpPr txBox="1"/>
          <p:nvPr/>
        </p:nvSpPr>
        <p:spPr>
          <a:xfrm>
            <a:off x="-41394" y="4943571"/>
            <a:ext cx="1985352" cy="880369"/>
          </a:xfrm>
          <a:prstGeom prst="rect">
            <a:avLst/>
          </a:prstGeom>
          <a:noFill/>
        </p:spPr>
        <p:txBody>
          <a:bodyPr wrap="none" rtlCol="0">
            <a:spAutoFit/>
          </a:bodyPr>
          <a:lstStyle/>
          <a:p>
            <a:pPr algn="ctr">
              <a:lnSpc>
                <a:spcPct val="150000"/>
              </a:lnSpc>
            </a:pPr>
            <a:r>
              <a:rPr lang="en-US" b="1" dirty="0" err="1"/>
              <a:t>Proteinden</a:t>
            </a:r>
            <a:r>
              <a:rPr lang="en-US" b="1" dirty="0"/>
              <a:t> </a:t>
            </a:r>
            <a:r>
              <a:rPr lang="en-US" b="1" dirty="0" err="1"/>
              <a:t>Zengin</a:t>
            </a:r>
            <a:r>
              <a:rPr lang="en-US" b="1" dirty="0"/>
              <a:t> </a:t>
            </a:r>
          </a:p>
          <a:p>
            <a:pPr algn="ctr">
              <a:lnSpc>
                <a:spcPct val="150000"/>
              </a:lnSpc>
            </a:pPr>
            <a:r>
              <a:rPr lang="en-US" b="1" dirty="0" err="1"/>
              <a:t>Lenf</a:t>
            </a:r>
            <a:r>
              <a:rPr lang="en-US" b="1" dirty="0"/>
              <a:t> </a:t>
            </a:r>
            <a:endParaRPr lang="en-US" dirty="0"/>
          </a:p>
        </p:txBody>
      </p:sp>
      <p:sp>
        <p:nvSpPr>
          <p:cNvPr id="27" name="Bent-Up Arrow 26">
            <a:extLst>
              <a:ext uri="{FF2B5EF4-FFF2-40B4-BE49-F238E27FC236}">
                <a16:creationId xmlns:a16="http://schemas.microsoft.com/office/drawing/2014/main" id="{51B40748-4A92-CC4F-AAAF-9B48AE1371CA}"/>
              </a:ext>
            </a:extLst>
          </p:cNvPr>
          <p:cNvSpPr/>
          <p:nvPr/>
        </p:nvSpPr>
        <p:spPr>
          <a:xfrm>
            <a:off x="1593446" y="4678933"/>
            <a:ext cx="1166337" cy="731520"/>
          </a:xfrm>
          <a:prstGeom prst="bentUpArrow">
            <a:avLst>
              <a:gd name="adj1" fmla="val 10954"/>
              <a:gd name="adj2" fmla="val 20787"/>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pic>
        <p:nvPicPr>
          <p:cNvPr id="28" name="Picture 27">
            <a:extLst>
              <a:ext uri="{FF2B5EF4-FFF2-40B4-BE49-F238E27FC236}">
                <a16:creationId xmlns:a16="http://schemas.microsoft.com/office/drawing/2014/main" id="{4FEC7ACA-AA61-A046-AFB5-E67546D27D0B}"/>
              </a:ext>
            </a:extLst>
          </p:cNvPr>
          <p:cNvPicPr>
            <a:picLocks noChangeAspect="1"/>
          </p:cNvPicPr>
          <p:nvPr/>
        </p:nvPicPr>
        <p:blipFill>
          <a:blip r:embed="rId3"/>
          <a:stretch>
            <a:fillRect/>
          </a:stretch>
        </p:blipFill>
        <p:spPr>
          <a:xfrm>
            <a:off x="7181636" y="19025"/>
            <a:ext cx="4738394" cy="3553796"/>
          </a:xfrm>
          <a:prstGeom prst="rect">
            <a:avLst/>
          </a:prstGeom>
        </p:spPr>
      </p:pic>
    </p:spTree>
    <p:extLst>
      <p:ext uri="{BB962C8B-B14F-4D97-AF65-F5344CB8AC3E}">
        <p14:creationId xmlns:p14="http://schemas.microsoft.com/office/powerpoint/2010/main" val="40543810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D7ED7D-1180-2443-A59D-99D49700D697}"/>
              </a:ext>
            </a:extLst>
          </p:cNvPr>
          <p:cNvPicPr>
            <a:picLocks noChangeAspect="1"/>
          </p:cNvPicPr>
          <p:nvPr/>
        </p:nvPicPr>
        <p:blipFill>
          <a:blip r:embed="rId2"/>
          <a:stretch>
            <a:fillRect/>
          </a:stretch>
        </p:blipFill>
        <p:spPr>
          <a:xfrm>
            <a:off x="2547990" y="472611"/>
            <a:ext cx="7489861" cy="5617396"/>
          </a:xfrm>
          <a:prstGeom prst="rect">
            <a:avLst/>
          </a:prstGeom>
        </p:spPr>
      </p:pic>
      <p:sp>
        <p:nvSpPr>
          <p:cNvPr id="9" name="Frame 8">
            <a:extLst>
              <a:ext uri="{FF2B5EF4-FFF2-40B4-BE49-F238E27FC236}">
                <a16:creationId xmlns:a16="http://schemas.microsoft.com/office/drawing/2014/main" id="{ADC878CB-A1B3-6E46-9E56-4B32C506F00A}"/>
              </a:ext>
            </a:extLst>
          </p:cNvPr>
          <p:cNvSpPr/>
          <p:nvPr/>
        </p:nvSpPr>
        <p:spPr>
          <a:xfrm>
            <a:off x="2743199" y="2938409"/>
            <a:ext cx="4356244" cy="995309"/>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2BF0C25C-AE57-234D-B23F-DC714EF0D6D3}"/>
              </a:ext>
            </a:extLst>
          </p:cNvPr>
          <p:cNvSpPr/>
          <p:nvPr/>
        </p:nvSpPr>
        <p:spPr>
          <a:xfrm rot="21065593">
            <a:off x="2789032" y="4004996"/>
            <a:ext cx="4138773" cy="914400"/>
          </a:xfrm>
          <a:prstGeom prst="fra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D4594EF7-8C5C-7249-8E45-8A3B70938C86}"/>
              </a:ext>
            </a:extLst>
          </p:cNvPr>
          <p:cNvSpPr txBox="1"/>
          <p:nvPr/>
        </p:nvSpPr>
        <p:spPr>
          <a:xfrm>
            <a:off x="1621978" y="4626478"/>
            <a:ext cx="1048034" cy="369332"/>
          </a:xfrm>
          <a:prstGeom prst="rect">
            <a:avLst/>
          </a:prstGeom>
          <a:solidFill>
            <a:srgbClr val="92D050"/>
          </a:solidFill>
        </p:spPr>
        <p:txBody>
          <a:bodyPr wrap="square" rtlCol="0">
            <a:spAutoFit/>
          </a:bodyPr>
          <a:lstStyle/>
          <a:p>
            <a:r>
              <a:rPr lang="en-US" b="1" dirty="0">
                <a:solidFill>
                  <a:srgbClr val="002060"/>
                </a:solidFill>
              </a:rPr>
              <a:t>BÖLGE-2</a:t>
            </a:r>
          </a:p>
        </p:txBody>
      </p:sp>
      <p:sp>
        <p:nvSpPr>
          <p:cNvPr id="13" name="TextBox 12">
            <a:extLst>
              <a:ext uri="{FF2B5EF4-FFF2-40B4-BE49-F238E27FC236}">
                <a16:creationId xmlns:a16="http://schemas.microsoft.com/office/drawing/2014/main" id="{13DA29EC-407C-EE4F-AA10-1BA2AA999D1F}"/>
              </a:ext>
            </a:extLst>
          </p:cNvPr>
          <p:cNvSpPr txBox="1"/>
          <p:nvPr/>
        </p:nvSpPr>
        <p:spPr>
          <a:xfrm>
            <a:off x="1639549" y="3096643"/>
            <a:ext cx="1006045" cy="369332"/>
          </a:xfrm>
          <a:prstGeom prst="rect">
            <a:avLst/>
          </a:prstGeom>
          <a:solidFill>
            <a:srgbClr val="FFFF00"/>
          </a:solidFill>
        </p:spPr>
        <p:txBody>
          <a:bodyPr wrap="none" rtlCol="0">
            <a:spAutoFit/>
          </a:bodyPr>
          <a:lstStyle/>
          <a:p>
            <a:r>
              <a:rPr lang="en-US" b="1" dirty="0">
                <a:solidFill>
                  <a:srgbClr val="002060"/>
                </a:solidFill>
              </a:rPr>
              <a:t>BÖLGE-1</a:t>
            </a:r>
          </a:p>
        </p:txBody>
      </p:sp>
    </p:spTree>
    <p:extLst>
      <p:ext uri="{BB962C8B-B14F-4D97-AF65-F5344CB8AC3E}">
        <p14:creationId xmlns:p14="http://schemas.microsoft.com/office/powerpoint/2010/main" val="18491671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BE88-3FC7-8746-A415-BFB8243B62E8}"/>
              </a:ext>
            </a:extLst>
          </p:cNvPr>
          <p:cNvSpPr>
            <a:spLocks noGrp="1"/>
          </p:cNvSpPr>
          <p:nvPr>
            <p:ph type="title"/>
          </p:nvPr>
        </p:nvSpPr>
        <p:spPr>
          <a:xfrm>
            <a:off x="838200" y="365125"/>
            <a:ext cx="10515600" cy="738461"/>
          </a:xfrm>
          <a:ln>
            <a:solidFill>
              <a:schemeClr val="accent1"/>
            </a:solidFill>
          </a:ln>
        </p:spPr>
        <p:txBody>
          <a:bodyPr>
            <a:normAutofit/>
          </a:bodyPr>
          <a:lstStyle/>
          <a:p>
            <a:pPr algn="ctr"/>
            <a:r>
              <a:rPr lang="en-US" sz="3600" b="1" dirty="0">
                <a:solidFill>
                  <a:srgbClr val="FF0000"/>
                </a:solidFill>
              </a:rPr>
              <a:t>SAF TRANSUDAT </a:t>
            </a:r>
          </a:p>
        </p:txBody>
      </p:sp>
      <p:sp>
        <p:nvSpPr>
          <p:cNvPr id="3" name="Content Placeholder 2">
            <a:extLst>
              <a:ext uri="{FF2B5EF4-FFF2-40B4-BE49-F238E27FC236}">
                <a16:creationId xmlns:a16="http://schemas.microsoft.com/office/drawing/2014/main" id="{496A06FC-40B1-5948-A2EF-1E9F13EBAC51}"/>
              </a:ext>
            </a:extLst>
          </p:cNvPr>
          <p:cNvSpPr>
            <a:spLocks noGrp="1"/>
          </p:cNvSpPr>
          <p:nvPr>
            <p:ph idx="1"/>
          </p:nvPr>
        </p:nvSpPr>
        <p:spPr/>
        <p:txBody>
          <a:bodyPr/>
          <a:lstStyle/>
          <a:p>
            <a:pPr marL="514350" indent="-514350">
              <a:lnSpc>
                <a:spcPct val="150000"/>
              </a:lnSpc>
              <a:buAutoNum type="arabicParenR"/>
            </a:pPr>
            <a:r>
              <a:rPr lang="en-US" dirty="0">
                <a:solidFill>
                  <a:srgbClr val="FF0000"/>
                </a:solidFill>
              </a:rPr>
              <a:t>Protein </a:t>
            </a:r>
            <a:r>
              <a:rPr lang="en-US" dirty="0" err="1">
                <a:solidFill>
                  <a:srgbClr val="FF0000"/>
                </a:solidFill>
              </a:rPr>
              <a:t>kaybına</a:t>
            </a:r>
            <a:r>
              <a:rPr lang="en-US" dirty="0">
                <a:solidFill>
                  <a:srgbClr val="FF0000"/>
                </a:solidFill>
              </a:rPr>
              <a:t> </a:t>
            </a:r>
            <a:r>
              <a:rPr lang="en-US" dirty="0" err="1">
                <a:solidFill>
                  <a:srgbClr val="FF0000"/>
                </a:solidFill>
              </a:rPr>
              <a:t>yol</a:t>
            </a:r>
            <a:r>
              <a:rPr lang="en-US" dirty="0">
                <a:solidFill>
                  <a:srgbClr val="FF0000"/>
                </a:solidFill>
              </a:rPr>
              <a:t> </a:t>
            </a:r>
            <a:r>
              <a:rPr lang="en-US" dirty="0" err="1">
                <a:solidFill>
                  <a:srgbClr val="FF0000"/>
                </a:solidFill>
              </a:rPr>
              <a:t>açan</a:t>
            </a:r>
            <a:r>
              <a:rPr lang="en-US" dirty="0">
                <a:solidFill>
                  <a:srgbClr val="FF0000"/>
                </a:solidFill>
              </a:rPr>
              <a:t> </a:t>
            </a:r>
            <a:r>
              <a:rPr lang="en-US" dirty="0" err="1">
                <a:solidFill>
                  <a:srgbClr val="FF0000"/>
                </a:solidFill>
              </a:rPr>
              <a:t>nefropati</a:t>
            </a:r>
            <a:endParaRPr lang="en-US" dirty="0">
              <a:solidFill>
                <a:srgbClr val="FF0000"/>
              </a:solidFill>
            </a:endParaRPr>
          </a:p>
          <a:p>
            <a:pPr marL="514350" indent="-514350">
              <a:lnSpc>
                <a:spcPct val="150000"/>
              </a:lnSpc>
              <a:buAutoNum type="arabicParenR"/>
            </a:pPr>
            <a:r>
              <a:rPr lang="en-US" dirty="0"/>
              <a:t>Hepatik </a:t>
            </a:r>
            <a:r>
              <a:rPr lang="en-US" dirty="0" err="1"/>
              <a:t>yetmezlik</a:t>
            </a:r>
            <a:r>
              <a:rPr lang="en-US" dirty="0"/>
              <a:t> </a:t>
            </a:r>
          </a:p>
          <a:p>
            <a:pPr marL="514350" indent="-514350">
              <a:lnSpc>
                <a:spcPct val="150000"/>
              </a:lnSpc>
              <a:buAutoNum type="arabicParenR"/>
            </a:pPr>
            <a:r>
              <a:rPr lang="en-US" dirty="0"/>
              <a:t>Protein </a:t>
            </a:r>
            <a:r>
              <a:rPr lang="en-US" dirty="0" err="1"/>
              <a:t>kaybına</a:t>
            </a:r>
            <a:r>
              <a:rPr lang="en-US" dirty="0"/>
              <a:t> </a:t>
            </a:r>
            <a:r>
              <a:rPr lang="en-US" dirty="0" err="1"/>
              <a:t>yol</a:t>
            </a:r>
            <a:r>
              <a:rPr lang="en-US" dirty="0"/>
              <a:t> </a:t>
            </a:r>
            <a:r>
              <a:rPr lang="en-US" dirty="0" err="1"/>
              <a:t>açan</a:t>
            </a:r>
            <a:r>
              <a:rPr lang="en-US" dirty="0"/>
              <a:t> </a:t>
            </a:r>
            <a:r>
              <a:rPr lang="en-US" dirty="0" err="1"/>
              <a:t>enteropati</a:t>
            </a:r>
            <a:endParaRPr lang="en-US" dirty="0"/>
          </a:p>
          <a:p>
            <a:pPr>
              <a:lnSpc>
                <a:spcPct val="150000"/>
              </a:lnSpc>
            </a:pPr>
            <a:endParaRPr lang="en-US" dirty="0"/>
          </a:p>
        </p:txBody>
      </p:sp>
    </p:spTree>
    <p:extLst>
      <p:ext uri="{BB962C8B-B14F-4D97-AF65-F5344CB8AC3E}">
        <p14:creationId xmlns:p14="http://schemas.microsoft.com/office/powerpoint/2010/main" val="34270325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5656E8-B9E8-1F4B-BE19-A1CF1E025D1A}"/>
              </a:ext>
            </a:extLst>
          </p:cNvPr>
          <p:cNvSpPr>
            <a:spLocks noGrp="1"/>
          </p:cNvSpPr>
          <p:nvPr>
            <p:ph type="title"/>
          </p:nvPr>
        </p:nvSpPr>
        <p:spPr>
          <a:xfrm>
            <a:off x="831850" y="3678148"/>
            <a:ext cx="10515600" cy="884327"/>
          </a:xfrm>
          <a:ln>
            <a:solidFill>
              <a:srgbClr val="0070C0"/>
            </a:solidFill>
          </a:ln>
        </p:spPr>
        <p:txBody>
          <a:bodyPr>
            <a:normAutofit/>
          </a:bodyPr>
          <a:lstStyle/>
          <a:p>
            <a:r>
              <a:rPr lang="en-US" sz="4800" b="1" dirty="0">
                <a:solidFill>
                  <a:srgbClr val="FF0000"/>
                </a:solidFill>
              </a:rPr>
              <a:t>PROTEIN KAYBINA YOL AÇAN NEFROPATI</a:t>
            </a:r>
            <a:endParaRPr lang="en-US" sz="4800" dirty="0"/>
          </a:p>
        </p:txBody>
      </p:sp>
    </p:spTree>
    <p:extLst>
      <p:ext uri="{BB962C8B-B14F-4D97-AF65-F5344CB8AC3E}">
        <p14:creationId xmlns:p14="http://schemas.microsoft.com/office/powerpoint/2010/main" val="2729454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379B-A5EF-8745-8CD1-3784B88DA732}"/>
              </a:ext>
            </a:extLst>
          </p:cNvPr>
          <p:cNvSpPr>
            <a:spLocks noGrp="1"/>
          </p:cNvSpPr>
          <p:nvPr>
            <p:ph type="title"/>
          </p:nvPr>
        </p:nvSpPr>
        <p:spPr>
          <a:xfrm>
            <a:off x="838200" y="365126"/>
            <a:ext cx="10515600" cy="713662"/>
          </a:xfrm>
          <a:ln>
            <a:solidFill>
              <a:schemeClr val="accent1"/>
            </a:solidFill>
          </a:ln>
        </p:spPr>
        <p:txBody>
          <a:bodyPr>
            <a:normAutofit/>
          </a:bodyPr>
          <a:lstStyle/>
          <a:p>
            <a:pPr algn="ctr"/>
            <a:r>
              <a:rPr lang="tr-TR" sz="3600" b="1" dirty="0">
                <a:solidFill>
                  <a:srgbClr val="002060"/>
                </a:solidFill>
              </a:rPr>
              <a:t>Köpeklerde </a:t>
            </a:r>
            <a:r>
              <a:rPr lang="tr-TR" sz="3600" b="1" dirty="0" err="1">
                <a:solidFill>
                  <a:srgbClr val="002060"/>
                </a:solidFill>
              </a:rPr>
              <a:t>Glomerular</a:t>
            </a:r>
            <a:r>
              <a:rPr lang="tr-TR" sz="3600" b="1" dirty="0">
                <a:solidFill>
                  <a:srgbClr val="002060"/>
                </a:solidFill>
              </a:rPr>
              <a:t> Hastalıklar </a:t>
            </a:r>
          </a:p>
        </p:txBody>
      </p:sp>
      <p:sp>
        <p:nvSpPr>
          <p:cNvPr id="3" name="Content Placeholder 2">
            <a:extLst>
              <a:ext uri="{FF2B5EF4-FFF2-40B4-BE49-F238E27FC236}">
                <a16:creationId xmlns:a16="http://schemas.microsoft.com/office/drawing/2014/main" id="{1AEF5EB7-14E6-A54E-9D2B-83BFED184F05}"/>
              </a:ext>
            </a:extLst>
          </p:cNvPr>
          <p:cNvSpPr>
            <a:spLocks noGrp="1"/>
          </p:cNvSpPr>
          <p:nvPr>
            <p:ph idx="1"/>
          </p:nvPr>
        </p:nvSpPr>
        <p:spPr>
          <a:xfrm>
            <a:off x="416959" y="1345917"/>
            <a:ext cx="5295472" cy="4944064"/>
          </a:xfrm>
        </p:spPr>
        <p:txBody>
          <a:bodyPr>
            <a:noAutofit/>
          </a:bodyPr>
          <a:lstStyle/>
          <a:p>
            <a:pPr marL="0" indent="0">
              <a:lnSpc>
                <a:spcPct val="150000"/>
              </a:lnSpc>
              <a:buNone/>
            </a:pPr>
            <a:r>
              <a:rPr lang="tr-TR" sz="2200" b="1" dirty="0" err="1">
                <a:solidFill>
                  <a:srgbClr val="00B0F0"/>
                </a:solidFill>
              </a:rPr>
              <a:t>Amiloidozis</a:t>
            </a:r>
            <a:r>
              <a:rPr lang="tr-TR" sz="2200" b="1" dirty="0">
                <a:solidFill>
                  <a:srgbClr val="00B0F0"/>
                </a:solidFill>
              </a:rPr>
              <a:t> </a:t>
            </a:r>
            <a:r>
              <a:rPr lang="tr-TR" sz="2200" dirty="0">
                <a:solidFill>
                  <a:srgbClr val="00B0F0"/>
                </a:solidFill>
              </a:rPr>
              <a:t/>
            </a:r>
            <a:br>
              <a:rPr lang="tr-TR" sz="2200" dirty="0">
                <a:solidFill>
                  <a:srgbClr val="00B0F0"/>
                </a:solidFill>
              </a:rPr>
            </a:br>
            <a:r>
              <a:rPr lang="tr-TR" sz="2200" b="1" dirty="0" err="1">
                <a:solidFill>
                  <a:srgbClr val="00B0F0"/>
                </a:solidFill>
              </a:rPr>
              <a:t>Fokal</a:t>
            </a:r>
            <a:r>
              <a:rPr lang="tr-TR" sz="2200" b="1" dirty="0">
                <a:solidFill>
                  <a:srgbClr val="00B0F0"/>
                </a:solidFill>
              </a:rPr>
              <a:t> </a:t>
            </a:r>
            <a:r>
              <a:rPr lang="tr-TR" sz="2200" b="1" dirty="0" err="1">
                <a:solidFill>
                  <a:srgbClr val="00B0F0"/>
                </a:solidFill>
              </a:rPr>
              <a:t>segmental</a:t>
            </a:r>
            <a:r>
              <a:rPr lang="tr-TR" sz="2200" b="1" dirty="0">
                <a:solidFill>
                  <a:srgbClr val="00B0F0"/>
                </a:solidFill>
              </a:rPr>
              <a:t> </a:t>
            </a:r>
            <a:r>
              <a:rPr lang="tr-TR" sz="2200" b="1" dirty="0" err="1">
                <a:solidFill>
                  <a:srgbClr val="00B0F0"/>
                </a:solidFill>
              </a:rPr>
              <a:t>glomerulosclerosis</a:t>
            </a:r>
            <a:r>
              <a:rPr lang="tr-TR" sz="2200" b="1" dirty="0">
                <a:solidFill>
                  <a:srgbClr val="00B0F0"/>
                </a:solidFill>
              </a:rPr>
              <a:t> </a:t>
            </a:r>
            <a:r>
              <a:rPr lang="tr-TR" sz="2200" b="1" dirty="0" err="1">
                <a:solidFill>
                  <a:srgbClr val="00B0F0"/>
                </a:solidFill>
              </a:rPr>
              <a:t>Glomerulonefritis</a:t>
            </a:r>
            <a:r>
              <a:rPr lang="tr-TR" sz="2200" b="1" dirty="0">
                <a:solidFill>
                  <a:srgbClr val="00B0F0"/>
                </a:solidFill>
              </a:rPr>
              <a:t> </a:t>
            </a:r>
          </a:p>
          <a:p>
            <a:pPr marL="0" indent="0">
              <a:lnSpc>
                <a:spcPct val="100000"/>
              </a:lnSpc>
              <a:buNone/>
            </a:pPr>
            <a:r>
              <a:rPr lang="tr-TR" sz="2200" dirty="0" err="1"/>
              <a:t>Crescentic</a:t>
            </a:r>
            <a:r>
              <a:rPr lang="tr-TR" sz="2200" dirty="0"/>
              <a:t> (</a:t>
            </a:r>
            <a:r>
              <a:rPr lang="tr-TR" sz="2200" dirty="0" err="1"/>
              <a:t>rare</a:t>
            </a:r>
            <a:r>
              <a:rPr lang="tr-TR" sz="2200" dirty="0"/>
              <a:t>) </a:t>
            </a:r>
          </a:p>
          <a:p>
            <a:pPr marL="0" indent="0">
              <a:lnSpc>
                <a:spcPct val="100000"/>
              </a:lnSpc>
              <a:buNone/>
            </a:pPr>
            <a:r>
              <a:rPr lang="tr-TR" sz="2200" dirty="0" err="1"/>
              <a:t>Membranoproliferative</a:t>
            </a:r>
            <a:r>
              <a:rPr lang="tr-TR" sz="2200" dirty="0"/>
              <a:t> </a:t>
            </a:r>
          </a:p>
          <a:p>
            <a:pPr marL="0" indent="0">
              <a:lnSpc>
                <a:spcPct val="100000"/>
              </a:lnSpc>
              <a:buNone/>
            </a:pPr>
            <a:r>
              <a:rPr lang="tr-TR" sz="2200" dirty="0"/>
              <a:t>	</a:t>
            </a:r>
            <a:r>
              <a:rPr lang="tr-TR" sz="2200" dirty="0" err="1"/>
              <a:t>Type</a:t>
            </a:r>
            <a:r>
              <a:rPr lang="tr-TR" sz="2200" dirty="0"/>
              <a:t> I (</a:t>
            </a:r>
            <a:r>
              <a:rPr lang="tr-TR" sz="2200" dirty="0" err="1"/>
              <a:t>mesangiocapillary</a:t>
            </a:r>
            <a:r>
              <a:rPr lang="tr-TR" sz="2200" dirty="0"/>
              <a:t>) en yaygın </a:t>
            </a:r>
          </a:p>
          <a:p>
            <a:pPr marL="0" indent="0">
              <a:lnSpc>
                <a:spcPct val="100000"/>
              </a:lnSpc>
              <a:buNone/>
            </a:pPr>
            <a:r>
              <a:rPr lang="tr-TR" sz="2200" dirty="0"/>
              <a:t>	</a:t>
            </a:r>
            <a:r>
              <a:rPr lang="tr-TR" sz="2200" dirty="0" err="1"/>
              <a:t>Type</a:t>
            </a:r>
            <a:r>
              <a:rPr lang="tr-TR" sz="2200" dirty="0"/>
              <a:t> II (dense </a:t>
            </a:r>
            <a:r>
              <a:rPr lang="tr-TR" sz="2200" dirty="0" err="1"/>
              <a:t>deposit</a:t>
            </a:r>
            <a:r>
              <a:rPr lang="tr-TR" sz="2200" dirty="0"/>
              <a:t> </a:t>
            </a:r>
            <a:r>
              <a:rPr lang="tr-TR" sz="2200" dirty="0" err="1"/>
              <a:t>disease</a:t>
            </a:r>
            <a:r>
              <a:rPr lang="tr-TR" sz="2200" dirty="0"/>
              <a:t>)ender</a:t>
            </a:r>
          </a:p>
          <a:p>
            <a:pPr marL="0" indent="0">
              <a:lnSpc>
                <a:spcPct val="100000"/>
              </a:lnSpc>
              <a:buNone/>
            </a:pPr>
            <a:r>
              <a:rPr lang="tr-TR" sz="2200" dirty="0" err="1"/>
              <a:t>Proliferative</a:t>
            </a:r>
            <a:r>
              <a:rPr lang="tr-TR" sz="2200" dirty="0"/>
              <a:t> (</a:t>
            </a:r>
            <a:r>
              <a:rPr lang="tr-TR" sz="2200" dirty="0" err="1"/>
              <a:t>mesangial</a:t>
            </a:r>
            <a:r>
              <a:rPr lang="tr-TR" sz="2200" dirty="0"/>
              <a:t> </a:t>
            </a:r>
            <a:r>
              <a:rPr lang="tr-TR" sz="2200" dirty="0" err="1"/>
              <a:t>and</a:t>
            </a:r>
            <a:r>
              <a:rPr lang="tr-TR" sz="2200" dirty="0"/>
              <a:t> </a:t>
            </a:r>
            <a:r>
              <a:rPr lang="tr-TR" sz="2200" dirty="0" err="1"/>
              <a:t>endocapillary</a:t>
            </a:r>
            <a:r>
              <a:rPr lang="tr-TR" sz="2200" dirty="0"/>
              <a:t>) </a:t>
            </a:r>
          </a:p>
          <a:p>
            <a:pPr marL="0" indent="0">
              <a:lnSpc>
                <a:spcPct val="100000"/>
              </a:lnSpc>
              <a:buNone/>
            </a:pPr>
            <a:r>
              <a:rPr lang="tr-TR" sz="2200" dirty="0"/>
              <a:t>	</a:t>
            </a:r>
            <a:r>
              <a:rPr lang="tr-TR" sz="2200" dirty="0" err="1"/>
              <a:t>IgA</a:t>
            </a:r>
            <a:r>
              <a:rPr lang="tr-TR" sz="2200" dirty="0"/>
              <a:t> </a:t>
            </a:r>
            <a:r>
              <a:rPr lang="tr-TR" sz="2200" dirty="0" err="1"/>
              <a:t>nephropathy</a:t>
            </a:r>
            <a:endParaRPr lang="tr-TR" sz="2200" b="1" dirty="0"/>
          </a:p>
        </p:txBody>
      </p:sp>
      <p:sp>
        <p:nvSpPr>
          <p:cNvPr id="4" name="Content Placeholder 2">
            <a:extLst>
              <a:ext uri="{FF2B5EF4-FFF2-40B4-BE49-F238E27FC236}">
                <a16:creationId xmlns:a16="http://schemas.microsoft.com/office/drawing/2014/main" id="{735C51A3-D20F-314A-9C74-60CE707EEB1B}"/>
              </a:ext>
            </a:extLst>
          </p:cNvPr>
          <p:cNvSpPr txBox="1">
            <a:spLocks/>
          </p:cNvSpPr>
          <p:nvPr/>
        </p:nvSpPr>
        <p:spPr>
          <a:xfrm>
            <a:off x="6246688" y="1510303"/>
            <a:ext cx="5107112" cy="49440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tr-TR" sz="2200" b="1" dirty="0" err="1">
                <a:solidFill>
                  <a:srgbClr val="00B0F0"/>
                </a:solidFill>
              </a:rPr>
              <a:t>Glomerulosclerosis</a:t>
            </a:r>
            <a:r>
              <a:rPr lang="tr-TR" sz="2200" b="1" dirty="0">
                <a:solidFill>
                  <a:srgbClr val="00B0F0"/>
                </a:solidFill>
              </a:rPr>
              <a:t> </a:t>
            </a:r>
          </a:p>
          <a:p>
            <a:pPr marL="0" indent="0">
              <a:lnSpc>
                <a:spcPct val="150000"/>
              </a:lnSpc>
              <a:buNone/>
            </a:pPr>
            <a:r>
              <a:rPr lang="tr-TR" sz="2200" dirty="0"/>
              <a:t>	</a:t>
            </a:r>
            <a:r>
              <a:rPr lang="tr-TR" sz="2200" dirty="0" err="1"/>
              <a:t>Focal</a:t>
            </a:r>
            <a:r>
              <a:rPr lang="tr-TR" sz="2200" dirty="0"/>
              <a:t> </a:t>
            </a:r>
            <a:r>
              <a:rPr lang="tr-TR" sz="2200" dirty="0" err="1"/>
              <a:t>segmental</a:t>
            </a:r>
            <a:r>
              <a:rPr lang="tr-TR" sz="2200" dirty="0"/>
              <a:t> </a:t>
            </a:r>
            <a:r>
              <a:rPr lang="tr-TR" sz="2200" dirty="0" err="1"/>
              <a:t>glomerulosclerosis</a:t>
            </a:r>
            <a:endParaRPr lang="tr-TR" sz="2200" dirty="0"/>
          </a:p>
          <a:p>
            <a:pPr marL="0" indent="0">
              <a:lnSpc>
                <a:spcPct val="150000"/>
              </a:lnSpc>
              <a:buNone/>
            </a:pPr>
            <a:r>
              <a:rPr lang="tr-TR" sz="2200" b="1" dirty="0" err="1">
                <a:solidFill>
                  <a:srgbClr val="00B0F0"/>
                </a:solidFill>
              </a:rPr>
              <a:t>Hereditary</a:t>
            </a:r>
            <a:r>
              <a:rPr lang="tr-TR" sz="2200" b="1" dirty="0">
                <a:solidFill>
                  <a:srgbClr val="00B0F0"/>
                </a:solidFill>
              </a:rPr>
              <a:t> </a:t>
            </a:r>
            <a:r>
              <a:rPr lang="tr-TR" sz="2200" b="1" dirty="0" err="1">
                <a:solidFill>
                  <a:srgbClr val="00B0F0"/>
                </a:solidFill>
              </a:rPr>
              <a:t>nephritis</a:t>
            </a:r>
            <a:r>
              <a:rPr lang="tr-TR" sz="2200" b="1" dirty="0">
                <a:solidFill>
                  <a:srgbClr val="00B0F0"/>
                </a:solidFill>
              </a:rPr>
              <a:t/>
            </a:r>
            <a:br>
              <a:rPr lang="tr-TR" sz="2200" b="1" dirty="0">
                <a:solidFill>
                  <a:srgbClr val="00B0F0"/>
                </a:solidFill>
              </a:rPr>
            </a:br>
            <a:r>
              <a:rPr lang="tr-TR" sz="2200" b="1" dirty="0" err="1">
                <a:solidFill>
                  <a:srgbClr val="00B0F0"/>
                </a:solidFill>
              </a:rPr>
              <a:t>Lupus</a:t>
            </a:r>
            <a:r>
              <a:rPr lang="tr-TR" sz="2200" b="1" dirty="0">
                <a:solidFill>
                  <a:srgbClr val="00B0F0"/>
                </a:solidFill>
              </a:rPr>
              <a:t> </a:t>
            </a:r>
            <a:r>
              <a:rPr lang="tr-TR" sz="2200" b="1" dirty="0" err="1">
                <a:solidFill>
                  <a:srgbClr val="00B0F0"/>
                </a:solidFill>
              </a:rPr>
              <a:t>nephritis</a:t>
            </a:r>
            <a:r>
              <a:rPr lang="tr-TR" sz="2200" b="1" dirty="0">
                <a:solidFill>
                  <a:srgbClr val="00B0F0"/>
                </a:solidFill>
              </a:rPr>
              <a:t/>
            </a:r>
            <a:br>
              <a:rPr lang="tr-TR" sz="2200" b="1" dirty="0">
                <a:solidFill>
                  <a:srgbClr val="00B0F0"/>
                </a:solidFill>
              </a:rPr>
            </a:br>
            <a:r>
              <a:rPr lang="tr-TR" sz="2200" b="1" dirty="0" err="1">
                <a:solidFill>
                  <a:srgbClr val="00B0F0"/>
                </a:solidFill>
              </a:rPr>
              <a:t>Membranous</a:t>
            </a:r>
            <a:r>
              <a:rPr lang="tr-TR" sz="2200" b="1" dirty="0">
                <a:solidFill>
                  <a:srgbClr val="00B0F0"/>
                </a:solidFill>
              </a:rPr>
              <a:t> </a:t>
            </a:r>
            <a:r>
              <a:rPr lang="tr-TR" sz="2200" b="1" dirty="0" err="1">
                <a:solidFill>
                  <a:srgbClr val="00B0F0"/>
                </a:solidFill>
              </a:rPr>
              <a:t>Nephropathya</a:t>
            </a:r>
            <a:r>
              <a:rPr lang="tr-TR" sz="2200" b="1" dirty="0">
                <a:solidFill>
                  <a:srgbClr val="00B0F0"/>
                </a:solidFill>
              </a:rPr>
              <a:t> </a:t>
            </a:r>
          </a:p>
          <a:p>
            <a:pPr marL="0" indent="0">
              <a:lnSpc>
                <a:spcPct val="150000"/>
              </a:lnSpc>
              <a:buNone/>
            </a:pPr>
            <a:r>
              <a:rPr lang="tr-TR" sz="2200" b="1" dirty="0">
                <a:solidFill>
                  <a:srgbClr val="00B0F0"/>
                </a:solidFill>
              </a:rPr>
              <a:t>Minimal </a:t>
            </a:r>
            <a:r>
              <a:rPr lang="tr-TR" sz="2200" b="1" dirty="0" err="1">
                <a:solidFill>
                  <a:srgbClr val="00B0F0"/>
                </a:solidFill>
              </a:rPr>
              <a:t>change</a:t>
            </a:r>
            <a:r>
              <a:rPr lang="tr-TR" sz="2200" b="1" dirty="0">
                <a:solidFill>
                  <a:srgbClr val="00B0F0"/>
                </a:solidFill>
              </a:rPr>
              <a:t> </a:t>
            </a:r>
            <a:r>
              <a:rPr lang="tr-TR" sz="2200" b="1" dirty="0" err="1">
                <a:solidFill>
                  <a:srgbClr val="00B0F0"/>
                </a:solidFill>
              </a:rPr>
              <a:t>glomerulopathy</a:t>
            </a:r>
            <a:r>
              <a:rPr lang="tr-TR" sz="2200" b="1" dirty="0">
                <a:solidFill>
                  <a:srgbClr val="00B0F0"/>
                </a:solidFill>
              </a:rPr>
              <a:t> </a:t>
            </a:r>
          </a:p>
          <a:p>
            <a:pPr lvl="1"/>
            <a:endParaRPr lang="tr-TR" sz="2200" b="1" dirty="0"/>
          </a:p>
        </p:txBody>
      </p:sp>
    </p:spTree>
    <p:extLst>
      <p:ext uri="{BB962C8B-B14F-4D97-AF65-F5344CB8AC3E}">
        <p14:creationId xmlns:p14="http://schemas.microsoft.com/office/powerpoint/2010/main" val="11458003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0A07-D401-6248-9228-DC3E614053AF}"/>
              </a:ext>
            </a:extLst>
          </p:cNvPr>
          <p:cNvSpPr>
            <a:spLocks noGrp="1"/>
          </p:cNvSpPr>
          <p:nvPr>
            <p:ph type="title"/>
          </p:nvPr>
        </p:nvSpPr>
        <p:spPr>
          <a:xfrm>
            <a:off x="441790" y="478142"/>
            <a:ext cx="11209104" cy="816402"/>
          </a:xfrm>
          <a:ln>
            <a:solidFill>
              <a:srgbClr val="0070C0"/>
            </a:solidFill>
          </a:ln>
        </p:spPr>
        <p:txBody>
          <a:bodyPr>
            <a:normAutofit/>
          </a:bodyPr>
          <a:lstStyle/>
          <a:p>
            <a:r>
              <a:rPr lang="tr-TR" sz="2800" b="1" dirty="0">
                <a:solidFill>
                  <a:srgbClr val="FF0000"/>
                </a:solidFill>
              </a:rPr>
              <a:t>KÖPEKLERDE GLOMERULAR HASTALIKLAR İLE İLİŞKİLENDİRİLEN  HASTALIKLAR </a:t>
            </a:r>
            <a:endParaRPr lang="en-US" sz="2800" b="1" dirty="0">
              <a:solidFill>
                <a:srgbClr val="FF0000"/>
              </a:solidFill>
            </a:endParaRPr>
          </a:p>
        </p:txBody>
      </p:sp>
      <p:sp>
        <p:nvSpPr>
          <p:cNvPr id="3" name="Content Placeholder 2">
            <a:extLst>
              <a:ext uri="{FF2B5EF4-FFF2-40B4-BE49-F238E27FC236}">
                <a16:creationId xmlns:a16="http://schemas.microsoft.com/office/drawing/2014/main" id="{41E78EB6-9F66-834C-86B3-20348E8FA4CF}"/>
              </a:ext>
            </a:extLst>
          </p:cNvPr>
          <p:cNvSpPr>
            <a:spLocks noGrp="1"/>
          </p:cNvSpPr>
          <p:nvPr>
            <p:ph idx="1"/>
          </p:nvPr>
        </p:nvSpPr>
        <p:spPr>
          <a:xfrm>
            <a:off x="838200" y="2212422"/>
            <a:ext cx="3682429" cy="3872515"/>
          </a:xfrm>
          <a:ln>
            <a:solidFill>
              <a:srgbClr val="7030A0"/>
            </a:solidFill>
          </a:ln>
        </p:spPr>
        <p:txBody>
          <a:bodyPr>
            <a:normAutofit/>
          </a:bodyPr>
          <a:lstStyle/>
          <a:p>
            <a:pPr lvl="1" algn="just"/>
            <a:endParaRPr lang="tr-TR" sz="2200" dirty="0"/>
          </a:p>
          <a:p>
            <a:pPr lvl="1" algn="just">
              <a:lnSpc>
                <a:spcPct val="150000"/>
              </a:lnSpc>
            </a:pPr>
            <a:r>
              <a:rPr lang="tr-TR" sz="2200" dirty="0" err="1"/>
              <a:t>Leukemia</a:t>
            </a:r>
            <a:r>
              <a:rPr lang="tr-TR" sz="2200" dirty="0"/>
              <a:t> </a:t>
            </a:r>
          </a:p>
          <a:p>
            <a:pPr lvl="1" algn="just">
              <a:lnSpc>
                <a:spcPct val="150000"/>
              </a:lnSpc>
            </a:pPr>
            <a:r>
              <a:rPr lang="tr-TR" sz="2200" dirty="0" err="1"/>
              <a:t>Lymphosarcoma</a:t>
            </a:r>
            <a:r>
              <a:rPr lang="tr-TR" sz="2200" dirty="0"/>
              <a:t> </a:t>
            </a:r>
          </a:p>
          <a:p>
            <a:pPr lvl="1" algn="just">
              <a:lnSpc>
                <a:spcPct val="150000"/>
              </a:lnSpc>
            </a:pPr>
            <a:r>
              <a:rPr lang="tr-TR" sz="2200" dirty="0" err="1"/>
              <a:t>Mastocytosis</a:t>
            </a:r>
            <a:endParaRPr lang="tr-TR" sz="2200" dirty="0"/>
          </a:p>
          <a:p>
            <a:pPr lvl="1" algn="just">
              <a:lnSpc>
                <a:spcPct val="150000"/>
              </a:lnSpc>
            </a:pPr>
            <a:r>
              <a:rPr lang="tr-TR" sz="2200" dirty="0" err="1"/>
              <a:t>Primary</a:t>
            </a:r>
            <a:r>
              <a:rPr lang="tr-TR" sz="2200" dirty="0"/>
              <a:t> </a:t>
            </a:r>
            <a:r>
              <a:rPr lang="tr-TR" sz="2200" dirty="0" err="1"/>
              <a:t>erythrocytosis</a:t>
            </a:r>
            <a:r>
              <a:rPr lang="tr-TR" sz="2200" dirty="0"/>
              <a:t> </a:t>
            </a:r>
          </a:p>
          <a:p>
            <a:pPr lvl="1" algn="just">
              <a:lnSpc>
                <a:spcPct val="150000"/>
              </a:lnSpc>
            </a:pPr>
            <a:r>
              <a:rPr lang="tr-TR" sz="2200" dirty="0" err="1"/>
              <a:t>Systemic</a:t>
            </a:r>
            <a:r>
              <a:rPr lang="tr-TR" sz="2200" dirty="0"/>
              <a:t> </a:t>
            </a:r>
            <a:r>
              <a:rPr lang="tr-TR" sz="2200" dirty="0" err="1"/>
              <a:t>histiocytosis</a:t>
            </a:r>
            <a:r>
              <a:rPr lang="tr-TR" sz="2200" dirty="0"/>
              <a:t> </a:t>
            </a:r>
          </a:p>
          <a:p>
            <a:pPr lvl="1" algn="just">
              <a:lnSpc>
                <a:spcPct val="150000"/>
              </a:lnSpc>
            </a:pPr>
            <a:r>
              <a:rPr lang="tr-TR" sz="2200" dirty="0" err="1"/>
              <a:t>Other</a:t>
            </a:r>
            <a:r>
              <a:rPr lang="tr-TR" sz="2200" dirty="0"/>
              <a:t> </a:t>
            </a:r>
            <a:r>
              <a:rPr lang="tr-TR" sz="2200" dirty="0" err="1"/>
              <a:t>neoplasms</a:t>
            </a:r>
            <a:endParaRPr lang="en-US" sz="2200" dirty="0"/>
          </a:p>
        </p:txBody>
      </p:sp>
      <p:sp>
        <p:nvSpPr>
          <p:cNvPr id="6" name="Rectangle 5">
            <a:extLst>
              <a:ext uri="{FF2B5EF4-FFF2-40B4-BE49-F238E27FC236}">
                <a16:creationId xmlns:a16="http://schemas.microsoft.com/office/drawing/2014/main" id="{41014A1B-2753-8C49-B4C1-4CEA81CA0D27}"/>
              </a:ext>
            </a:extLst>
          </p:cNvPr>
          <p:cNvSpPr/>
          <p:nvPr/>
        </p:nvSpPr>
        <p:spPr>
          <a:xfrm>
            <a:off x="838200" y="1697236"/>
            <a:ext cx="3682429" cy="461665"/>
          </a:xfrm>
          <a:prstGeom prst="rect">
            <a:avLst/>
          </a:prstGeom>
          <a:ln>
            <a:solidFill>
              <a:srgbClr val="7030A0"/>
            </a:solidFill>
          </a:ln>
        </p:spPr>
        <p:txBody>
          <a:bodyPr wrap="square">
            <a:spAutoFit/>
          </a:bodyPr>
          <a:lstStyle/>
          <a:p>
            <a:pPr algn="ctr"/>
            <a:r>
              <a:rPr lang="tr-TR" sz="2400" b="1" dirty="0">
                <a:solidFill>
                  <a:srgbClr val="00B0F0"/>
                </a:solidFill>
              </a:rPr>
              <a:t>NEOPLASTİK</a:t>
            </a:r>
            <a:r>
              <a:rPr lang="tr-TR" sz="2400" dirty="0"/>
              <a:t> </a:t>
            </a:r>
          </a:p>
        </p:txBody>
      </p:sp>
      <p:sp>
        <p:nvSpPr>
          <p:cNvPr id="7" name="Content Placeholder 2">
            <a:extLst>
              <a:ext uri="{FF2B5EF4-FFF2-40B4-BE49-F238E27FC236}">
                <a16:creationId xmlns:a16="http://schemas.microsoft.com/office/drawing/2014/main" id="{256F7C25-FFE2-7044-880F-462F1029B7AE}"/>
              </a:ext>
            </a:extLst>
          </p:cNvPr>
          <p:cNvSpPr txBox="1">
            <a:spLocks/>
          </p:cNvSpPr>
          <p:nvPr/>
        </p:nvSpPr>
        <p:spPr>
          <a:xfrm>
            <a:off x="5655068" y="2237339"/>
            <a:ext cx="5475674" cy="3872516"/>
          </a:xfrm>
          <a:prstGeom prst="rect">
            <a:avLst/>
          </a:prstGeom>
          <a:ln>
            <a:solidFill>
              <a:srgbClr val="7030A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tr-TR" sz="2200" dirty="0" err="1"/>
              <a:t>Chronic</a:t>
            </a:r>
            <a:r>
              <a:rPr lang="tr-TR" sz="2200" dirty="0"/>
              <a:t> </a:t>
            </a:r>
            <a:r>
              <a:rPr lang="tr-TR" sz="2200" dirty="0" err="1"/>
              <a:t>dermatitis</a:t>
            </a:r>
            <a:endParaRPr lang="tr-TR" sz="2200" dirty="0"/>
          </a:p>
          <a:p>
            <a:pPr lvl="1">
              <a:lnSpc>
                <a:spcPct val="150000"/>
              </a:lnSpc>
            </a:pPr>
            <a:r>
              <a:rPr lang="tr-TR" sz="2200" dirty="0" err="1"/>
              <a:t>Inflammatory</a:t>
            </a:r>
            <a:r>
              <a:rPr lang="tr-TR" sz="2200" dirty="0"/>
              <a:t> </a:t>
            </a:r>
            <a:r>
              <a:rPr lang="tr-TR" sz="2200" dirty="0" err="1"/>
              <a:t>bowel</a:t>
            </a:r>
            <a:r>
              <a:rPr lang="tr-TR" sz="2200" dirty="0"/>
              <a:t> </a:t>
            </a:r>
            <a:r>
              <a:rPr lang="tr-TR" sz="2200" dirty="0" err="1"/>
              <a:t>disease</a:t>
            </a:r>
            <a:endParaRPr lang="tr-TR" sz="2200" dirty="0"/>
          </a:p>
          <a:p>
            <a:pPr lvl="1">
              <a:lnSpc>
                <a:spcPct val="150000"/>
              </a:lnSpc>
            </a:pPr>
            <a:r>
              <a:rPr lang="tr-TR" sz="2200" dirty="0" err="1"/>
              <a:t>Pancreatitis</a:t>
            </a:r>
            <a:r>
              <a:rPr lang="tr-TR" sz="2200" dirty="0"/>
              <a:t> </a:t>
            </a:r>
          </a:p>
          <a:p>
            <a:pPr lvl="1">
              <a:lnSpc>
                <a:spcPct val="150000"/>
              </a:lnSpc>
            </a:pPr>
            <a:r>
              <a:rPr lang="tr-TR" sz="2200" dirty="0" err="1"/>
              <a:t>Periodontal</a:t>
            </a:r>
            <a:r>
              <a:rPr lang="tr-TR" sz="2200" dirty="0"/>
              <a:t> </a:t>
            </a:r>
            <a:r>
              <a:rPr lang="tr-TR" sz="2200" dirty="0" err="1"/>
              <a:t>disease</a:t>
            </a:r>
            <a:endParaRPr lang="tr-TR" sz="2200" dirty="0"/>
          </a:p>
          <a:p>
            <a:pPr lvl="1">
              <a:lnSpc>
                <a:spcPct val="150000"/>
              </a:lnSpc>
            </a:pPr>
            <a:r>
              <a:rPr lang="tr-TR" sz="2200" dirty="0" err="1"/>
              <a:t>Polyarthritis</a:t>
            </a:r>
            <a:r>
              <a:rPr lang="tr-TR" sz="2200" dirty="0"/>
              <a:t> </a:t>
            </a:r>
          </a:p>
          <a:p>
            <a:pPr lvl="1">
              <a:lnSpc>
                <a:spcPct val="150000"/>
              </a:lnSpc>
            </a:pPr>
            <a:r>
              <a:rPr lang="tr-TR" sz="2200" dirty="0" err="1"/>
              <a:t>Systemic</a:t>
            </a:r>
            <a:r>
              <a:rPr lang="tr-TR" sz="2200" dirty="0"/>
              <a:t> </a:t>
            </a:r>
            <a:r>
              <a:rPr lang="tr-TR" sz="2200" dirty="0" err="1"/>
              <a:t>lupus</a:t>
            </a:r>
            <a:r>
              <a:rPr lang="tr-TR" sz="2200" dirty="0"/>
              <a:t> </a:t>
            </a:r>
            <a:r>
              <a:rPr lang="tr-TR" sz="2200" dirty="0" err="1"/>
              <a:t>erythematosis</a:t>
            </a:r>
            <a:r>
              <a:rPr lang="tr-TR" sz="2200" dirty="0"/>
              <a:t> </a:t>
            </a:r>
          </a:p>
          <a:p>
            <a:pPr lvl="1">
              <a:lnSpc>
                <a:spcPct val="150000"/>
              </a:lnSpc>
            </a:pPr>
            <a:r>
              <a:rPr lang="tr-TR" sz="2200" dirty="0" err="1"/>
              <a:t>Other</a:t>
            </a:r>
            <a:r>
              <a:rPr lang="tr-TR" sz="2200" dirty="0"/>
              <a:t> </a:t>
            </a:r>
            <a:r>
              <a:rPr lang="tr-TR" sz="2200" dirty="0" err="1"/>
              <a:t>immune-mediated</a:t>
            </a:r>
            <a:r>
              <a:rPr lang="tr-TR" sz="2200" dirty="0"/>
              <a:t> </a:t>
            </a:r>
            <a:r>
              <a:rPr lang="tr-TR" sz="2200" dirty="0" err="1"/>
              <a:t>diseases</a:t>
            </a:r>
            <a:r>
              <a:rPr lang="tr-TR" sz="2200" dirty="0"/>
              <a:t> </a:t>
            </a:r>
          </a:p>
        </p:txBody>
      </p:sp>
      <p:sp>
        <p:nvSpPr>
          <p:cNvPr id="8" name="Rectangle 7">
            <a:extLst>
              <a:ext uri="{FF2B5EF4-FFF2-40B4-BE49-F238E27FC236}">
                <a16:creationId xmlns:a16="http://schemas.microsoft.com/office/drawing/2014/main" id="{5E5B42BA-DC1D-014C-8881-4802D239015F}"/>
              </a:ext>
            </a:extLst>
          </p:cNvPr>
          <p:cNvSpPr/>
          <p:nvPr/>
        </p:nvSpPr>
        <p:spPr>
          <a:xfrm>
            <a:off x="5655067" y="1689202"/>
            <a:ext cx="5475675" cy="523220"/>
          </a:xfrm>
          <a:prstGeom prst="rect">
            <a:avLst/>
          </a:prstGeom>
          <a:ln>
            <a:solidFill>
              <a:srgbClr val="7030A0"/>
            </a:solidFill>
          </a:ln>
        </p:spPr>
        <p:txBody>
          <a:bodyPr wrap="square">
            <a:spAutoFit/>
          </a:bodyPr>
          <a:lstStyle/>
          <a:p>
            <a:pPr algn="ctr"/>
            <a:r>
              <a:rPr lang="tr-TR" sz="2800" b="1" dirty="0">
                <a:solidFill>
                  <a:srgbClr val="00B0F0"/>
                </a:solidFill>
              </a:rPr>
              <a:t>NON-INFECTİOUS INFLAMMATORY </a:t>
            </a:r>
          </a:p>
        </p:txBody>
      </p:sp>
    </p:spTree>
    <p:extLst>
      <p:ext uri="{BB962C8B-B14F-4D97-AF65-F5344CB8AC3E}">
        <p14:creationId xmlns:p14="http://schemas.microsoft.com/office/powerpoint/2010/main" val="17127886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4BB1ABC-F637-9540-8873-CA99EA3EFD71}"/>
              </a:ext>
            </a:extLst>
          </p:cNvPr>
          <p:cNvSpPr txBox="1">
            <a:spLocks/>
          </p:cNvSpPr>
          <p:nvPr/>
        </p:nvSpPr>
        <p:spPr>
          <a:xfrm>
            <a:off x="146898" y="863011"/>
            <a:ext cx="6499735" cy="5679106"/>
          </a:xfrm>
          <a:prstGeom prst="rect">
            <a:avLst/>
          </a:prstGeom>
          <a:ln>
            <a:solidFill>
              <a:srgbClr val="7030A0"/>
            </a:solidFill>
          </a:ln>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tr-TR" sz="2200" dirty="0" err="1"/>
              <a:t>Bacterial</a:t>
            </a:r>
            <a:r>
              <a:rPr lang="tr-TR" sz="2200" dirty="0"/>
              <a:t>: </a:t>
            </a:r>
            <a:r>
              <a:rPr lang="tr-TR" sz="2200" dirty="0" err="1"/>
              <a:t>Borreliosis</a:t>
            </a:r>
            <a:endParaRPr lang="tr-TR" sz="2200" dirty="0"/>
          </a:p>
          <a:p>
            <a:pPr lvl="1">
              <a:lnSpc>
                <a:spcPct val="150000"/>
              </a:lnSpc>
            </a:pPr>
            <a:r>
              <a:rPr lang="tr-TR" sz="2200" dirty="0" err="1"/>
              <a:t>Bartonellosis</a:t>
            </a:r>
            <a:endParaRPr lang="tr-TR" sz="2200" dirty="0"/>
          </a:p>
          <a:p>
            <a:pPr lvl="1">
              <a:lnSpc>
                <a:spcPct val="150000"/>
              </a:lnSpc>
            </a:pPr>
            <a:r>
              <a:rPr lang="tr-TR" sz="2200" dirty="0" err="1"/>
              <a:t>Brucellosis</a:t>
            </a:r>
            <a:endParaRPr lang="tr-TR" sz="2200" dirty="0"/>
          </a:p>
          <a:p>
            <a:pPr lvl="1">
              <a:lnSpc>
                <a:spcPct val="150000"/>
              </a:lnSpc>
            </a:pPr>
            <a:r>
              <a:rPr lang="tr-TR" sz="2200" dirty="0" err="1"/>
              <a:t>Endocarditis</a:t>
            </a:r>
            <a:endParaRPr lang="tr-TR" sz="2200" dirty="0"/>
          </a:p>
          <a:p>
            <a:pPr lvl="1">
              <a:lnSpc>
                <a:spcPct val="150000"/>
              </a:lnSpc>
            </a:pPr>
            <a:r>
              <a:rPr lang="tr-TR" sz="2200" dirty="0" err="1"/>
              <a:t>Pyelonephritis</a:t>
            </a:r>
            <a:endParaRPr lang="tr-TR" sz="2200" dirty="0"/>
          </a:p>
          <a:p>
            <a:pPr lvl="1">
              <a:lnSpc>
                <a:spcPct val="150000"/>
              </a:lnSpc>
            </a:pPr>
            <a:r>
              <a:rPr lang="tr-TR" sz="2200" dirty="0" err="1"/>
              <a:t>Pyometra</a:t>
            </a:r>
            <a:endParaRPr lang="tr-TR" sz="2200" dirty="0"/>
          </a:p>
          <a:p>
            <a:pPr lvl="1">
              <a:lnSpc>
                <a:spcPct val="150000"/>
              </a:lnSpc>
            </a:pPr>
            <a:r>
              <a:rPr lang="tr-TR" sz="2200" dirty="0" err="1"/>
              <a:t>Pyoderma</a:t>
            </a:r>
            <a:endParaRPr lang="tr-TR" sz="2200" dirty="0"/>
          </a:p>
          <a:p>
            <a:pPr lvl="1">
              <a:lnSpc>
                <a:spcPct val="150000"/>
              </a:lnSpc>
            </a:pPr>
            <a:r>
              <a:rPr lang="tr-TR" sz="2200" dirty="0" err="1"/>
              <a:t>Other</a:t>
            </a:r>
            <a:r>
              <a:rPr lang="tr-TR" sz="2200" dirty="0"/>
              <a:t> </a:t>
            </a:r>
            <a:r>
              <a:rPr lang="tr-TR" sz="2200" dirty="0" err="1"/>
              <a:t>chronic</a:t>
            </a:r>
            <a:r>
              <a:rPr lang="tr-TR" sz="2200" dirty="0"/>
              <a:t> </a:t>
            </a:r>
            <a:r>
              <a:rPr lang="tr-TR" sz="2200" dirty="0" err="1"/>
              <a:t>bacterial</a:t>
            </a:r>
            <a:r>
              <a:rPr lang="tr-TR" sz="2200" dirty="0"/>
              <a:t> </a:t>
            </a:r>
            <a:r>
              <a:rPr lang="tr-TR" sz="2200" dirty="0" err="1"/>
              <a:t>infections</a:t>
            </a:r>
            <a:endParaRPr lang="tr-TR" sz="2200" dirty="0"/>
          </a:p>
          <a:p>
            <a:pPr lvl="1">
              <a:lnSpc>
                <a:spcPct val="150000"/>
              </a:lnSpc>
            </a:pPr>
            <a:r>
              <a:rPr lang="tr-TR" sz="2200" dirty="0" err="1"/>
              <a:t>Protozoal</a:t>
            </a:r>
            <a:r>
              <a:rPr lang="tr-TR" sz="2200" dirty="0"/>
              <a:t>: </a:t>
            </a:r>
            <a:r>
              <a:rPr lang="tr-TR" sz="2200" dirty="0" err="1"/>
              <a:t>Babesiosis</a:t>
            </a:r>
            <a:endParaRPr lang="tr-TR" sz="2200" dirty="0"/>
          </a:p>
          <a:p>
            <a:pPr lvl="1">
              <a:lnSpc>
                <a:spcPct val="150000"/>
              </a:lnSpc>
            </a:pPr>
            <a:r>
              <a:rPr lang="tr-TR" sz="2200" dirty="0" err="1"/>
              <a:t>Hepatozoonosis</a:t>
            </a:r>
            <a:endParaRPr lang="tr-TR" sz="2200" dirty="0"/>
          </a:p>
          <a:p>
            <a:pPr lvl="1">
              <a:lnSpc>
                <a:spcPct val="150000"/>
              </a:lnSpc>
            </a:pPr>
            <a:r>
              <a:rPr lang="tr-TR" sz="2200" dirty="0" err="1"/>
              <a:t>Leishmaniasis</a:t>
            </a:r>
            <a:endParaRPr lang="tr-TR" sz="2200" dirty="0"/>
          </a:p>
          <a:p>
            <a:pPr lvl="1">
              <a:lnSpc>
                <a:spcPct val="150000"/>
              </a:lnSpc>
            </a:pPr>
            <a:r>
              <a:rPr lang="tr-TR" sz="2200" dirty="0" err="1"/>
              <a:t>Trypanosomiasis</a:t>
            </a:r>
            <a:endParaRPr lang="tr-TR" sz="2200" dirty="0"/>
          </a:p>
          <a:p>
            <a:pPr lvl="1">
              <a:lnSpc>
                <a:spcPct val="150000"/>
              </a:lnSpc>
            </a:pPr>
            <a:r>
              <a:rPr lang="tr-TR" sz="2200" dirty="0" err="1"/>
              <a:t>Rickettsial:Ehrlichiosi</a:t>
            </a:r>
            <a:endParaRPr lang="tr-TR" sz="2200" dirty="0"/>
          </a:p>
          <a:p>
            <a:pPr lvl="1">
              <a:lnSpc>
                <a:spcPct val="150000"/>
              </a:lnSpc>
            </a:pPr>
            <a:r>
              <a:rPr lang="tr-TR" sz="2200" dirty="0" err="1"/>
              <a:t>Viral</a:t>
            </a:r>
            <a:r>
              <a:rPr lang="tr-TR" sz="2200" dirty="0"/>
              <a:t>: Canine </a:t>
            </a:r>
            <a:r>
              <a:rPr lang="tr-TR" sz="2200" dirty="0" err="1"/>
              <a:t>adenovirus</a:t>
            </a:r>
            <a:r>
              <a:rPr lang="tr-TR" sz="2200" dirty="0"/>
              <a:t> </a:t>
            </a:r>
            <a:r>
              <a:rPr lang="tr-TR" sz="2200" dirty="0" err="1"/>
              <a:t>type</a:t>
            </a:r>
            <a:r>
              <a:rPr lang="tr-TR" sz="2200" dirty="0"/>
              <a:t> 1</a:t>
            </a:r>
          </a:p>
          <a:p>
            <a:pPr lvl="1">
              <a:lnSpc>
                <a:spcPct val="150000"/>
              </a:lnSpc>
            </a:pPr>
            <a:r>
              <a:rPr lang="tr-TR" sz="2200" dirty="0" err="1"/>
              <a:t>Parasitic</a:t>
            </a:r>
            <a:r>
              <a:rPr lang="tr-TR" sz="2200" dirty="0"/>
              <a:t>: </a:t>
            </a:r>
            <a:r>
              <a:rPr lang="tr-TR" sz="2200" dirty="0" err="1"/>
              <a:t>Dirofilariasis</a:t>
            </a:r>
            <a:endParaRPr lang="tr-TR" sz="2200" dirty="0"/>
          </a:p>
          <a:p>
            <a:pPr lvl="1">
              <a:lnSpc>
                <a:spcPct val="150000"/>
              </a:lnSpc>
            </a:pPr>
            <a:r>
              <a:rPr lang="tr-TR" sz="2200" dirty="0" err="1"/>
              <a:t>Fungal</a:t>
            </a:r>
            <a:r>
              <a:rPr lang="tr-TR" sz="2200" dirty="0"/>
              <a:t>: </a:t>
            </a:r>
            <a:r>
              <a:rPr lang="tr-TR" sz="2200" dirty="0" err="1"/>
              <a:t>Blastomycosis</a:t>
            </a:r>
            <a:r>
              <a:rPr lang="tr-TR" sz="2200" dirty="0"/>
              <a:t>  </a:t>
            </a:r>
            <a:r>
              <a:rPr lang="tr-TR" sz="2200" dirty="0" err="1"/>
              <a:t>Coccidiomycosis</a:t>
            </a:r>
            <a:r>
              <a:rPr lang="tr-TR" sz="2200" dirty="0"/>
              <a:t> </a:t>
            </a:r>
          </a:p>
          <a:p>
            <a:pPr marL="457200" lvl="1" indent="0">
              <a:lnSpc>
                <a:spcPct val="150000"/>
              </a:lnSpc>
              <a:buNone/>
            </a:pPr>
            <a:endParaRPr lang="tr-TR" sz="2200" dirty="0"/>
          </a:p>
        </p:txBody>
      </p:sp>
      <p:sp>
        <p:nvSpPr>
          <p:cNvPr id="5" name="Rectangle 4">
            <a:extLst>
              <a:ext uri="{FF2B5EF4-FFF2-40B4-BE49-F238E27FC236}">
                <a16:creationId xmlns:a16="http://schemas.microsoft.com/office/drawing/2014/main" id="{3B8BB47E-2D39-F247-8B19-D136642AE3E2}"/>
              </a:ext>
            </a:extLst>
          </p:cNvPr>
          <p:cNvSpPr/>
          <p:nvPr/>
        </p:nvSpPr>
        <p:spPr>
          <a:xfrm>
            <a:off x="146899" y="276655"/>
            <a:ext cx="6499734" cy="461665"/>
          </a:xfrm>
          <a:prstGeom prst="rect">
            <a:avLst/>
          </a:prstGeom>
          <a:ln>
            <a:solidFill>
              <a:srgbClr val="7030A0"/>
            </a:solidFill>
          </a:ln>
        </p:spPr>
        <p:txBody>
          <a:bodyPr wrap="square">
            <a:spAutoFit/>
          </a:bodyPr>
          <a:lstStyle/>
          <a:p>
            <a:pPr algn="ctr"/>
            <a:r>
              <a:rPr lang="tr-TR" sz="2400" b="1" dirty="0">
                <a:solidFill>
                  <a:srgbClr val="00B0F0"/>
                </a:solidFill>
              </a:rPr>
              <a:t>ENFEKSİYÖZ</a:t>
            </a:r>
            <a:r>
              <a:rPr lang="tr-TR" b="1" dirty="0">
                <a:solidFill>
                  <a:srgbClr val="00B0F0"/>
                </a:solidFill>
              </a:rPr>
              <a:t> </a:t>
            </a:r>
            <a:endParaRPr lang="tr-TR" dirty="0"/>
          </a:p>
        </p:txBody>
      </p:sp>
      <p:sp>
        <p:nvSpPr>
          <p:cNvPr id="6" name="Content Placeholder 2">
            <a:extLst>
              <a:ext uri="{FF2B5EF4-FFF2-40B4-BE49-F238E27FC236}">
                <a16:creationId xmlns:a16="http://schemas.microsoft.com/office/drawing/2014/main" id="{33D74471-615E-544B-AD3F-7FD3EB9581F1}"/>
              </a:ext>
            </a:extLst>
          </p:cNvPr>
          <p:cNvSpPr txBox="1">
            <a:spLocks/>
          </p:cNvSpPr>
          <p:nvPr/>
        </p:nvSpPr>
        <p:spPr>
          <a:xfrm>
            <a:off x="7162435" y="863011"/>
            <a:ext cx="4375444" cy="5679106"/>
          </a:xfrm>
          <a:prstGeom prst="rect">
            <a:avLst/>
          </a:prstGeom>
          <a:ln>
            <a:solidFill>
              <a:srgbClr val="7030A0"/>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tr-TR" sz="2400" dirty="0" err="1"/>
              <a:t>Corticosteroid</a:t>
            </a:r>
            <a:r>
              <a:rPr lang="tr-TR" sz="2400" dirty="0"/>
              <a:t> </a:t>
            </a:r>
            <a:r>
              <a:rPr lang="tr-TR" sz="2400" dirty="0" err="1"/>
              <a:t>excess</a:t>
            </a:r>
            <a:endParaRPr lang="tr-TR" sz="2400" dirty="0"/>
          </a:p>
          <a:p>
            <a:pPr>
              <a:lnSpc>
                <a:spcPct val="150000"/>
              </a:lnSpc>
            </a:pPr>
            <a:r>
              <a:rPr lang="tr-TR" sz="2400" dirty="0" err="1"/>
              <a:t>Trimethoprim-sulfa</a:t>
            </a:r>
            <a:endParaRPr lang="tr-TR" sz="2400" dirty="0"/>
          </a:p>
          <a:p>
            <a:pPr>
              <a:lnSpc>
                <a:spcPct val="150000"/>
              </a:lnSpc>
            </a:pPr>
            <a:r>
              <a:rPr lang="tr-TR" sz="2400" dirty="0" err="1"/>
              <a:t>Hyperlipidemia</a:t>
            </a:r>
            <a:r>
              <a:rPr lang="tr-TR" sz="2400" dirty="0"/>
              <a:t> </a:t>
            </a:r>
          </a:p>
          <a:p>
            <a:pPr>
              <a:lnSpc>
                <a:spcPct val="150000"/>
              </a:lnSpc>
            </a:pPr>
            <a:r>
              <a:rPr lang="tr-TR" sz="2400" dirty="0" err="1"/>
              <a:t>Chronic</a:t>
            </a:r>
            <a:r>
              <a:rPr lang="tr-TR" sz="2400" dirty="0"/>
              <a:t> </a:t>
            </a:r>
            <a:r>
              <a:rPr lang="tr-TR" sz="2400" dirty="0" err="1"/>
              <a:t>insulin</a:t>
            </a:r>
            <a:r>
              <a:rPr lang="tr-TR" sz="2400" dirty="0"/>
              <a:t> </a:t>
            </a:r>
            <a:r>
              <a:rPr lang="tr-TR" sz="2400" dirty="0" err="1"/>
              <a:t>infusion</a:t>
            </a:r>
            <a:endParaRPr lang="tr-TR" sz="2400" dirty="0"/>
          </a:p>
          <a:p>
            <a:pPr>
              <a:lnSpc>
                <a:spcPct val="150000"/>
              </a:lnSpc>
            </a:pPr>
            <a:r>
              <a:rPr lang="tr-TR" sz="2400" dirty="0" err="1"/>
              <a:t>Congenital</a:t>
            </a:r>
            <a:r>
              <a:rPr lang="tr-TR" sz="2400" dirty="0"/>
              <a:t> C3 </a:t>
            </a:r>
            <a:r>
              <a:rPr lang="tr-TR" sz="2400" dirty="0" err="1"/>
              <a:t>deficiency</a:t>
            </a:r>
            <a:endParaRPr lang="tr-TR" sz="2400" dirty="0"/>
          </a:p>
          <a:p>
            <a:pPr>
              <a:lnSpc>
                <a:spcPct val="150000"/>
              </a:lnSpc>
            </a:pPr>
            <a:r>
              <a:rPr lang="tr-TR" sz="2400" dirty="0" err="1"/>
              <a:t>Cyclic</a:t>
            </a:r>
            <a:r>
              <a:rPr lang="tr-TR" sz="2400" dirty="0"/>
              <a:t> </a:t>
            </a:r>
            <a:r>
              <a:rPr lang="tr-TR" sz="2400" dirty="0" err="1"/>
              <a:t>hematopoiesis</a:t>
            </a:r>
            <a:r>
              <a:rPr lang="tr-TR" sz="2400" dirty="0"/>
              <a:t> in </a:t>
            </a:r>
            <a:r>
              <a:rPr lang="tr-TR" sz="2400" dirty="0" err="1"/>
              <a:t>grey</a:t>
            </a:r>
            <a:r>
              <a:rPr lang="tr-TR" sz="2400" dirty="0"/>
              <a:t> </a:t>
            </a:r>
            <a:r>
              <a:rPr lang="tr-TR" sz="2400" dirty="0" err="1"/>
              <a:t>collies</a:t>
            </a:r>
            <a:r>
              <a:rPr lang="tr-TR" sz="2400" dirty="0"/>
              <a:t> </a:t>
            </a:r>
          </a:p>
          <a:p>
            <a:pPr>
              <a:lnSpc>
                <a:spcPct val="150000"/>
              </a:lnSpc>
            </a:pPr>
            <a:r>
              <a:rPr lang="tr-TR" sz="2400" dirty="0" err="1"/>
              <a:t>Idiopathic</a:t>
            </a:r>
            <a:r>
              <a:rPr lang="tr-TR" sz="2400" dirty="0"/>
              <a:t> </a:t>
            </a:r>
          </a:p>
          <a:p>
            <a:pPr marL="0" indent="0">
              <a:buNone/>
            </a:pPr>
            <a:r>
              <a:rPr lang="tr-TR" dirty="0"/>
              <a:t/>
            </a:r>
            <a:br>
              <a:rPr lang="tr-TR" dirty="0"/>
            </a:br>
            <a:endParaRPr lang="tr-TR" dirty="0"/>
          </a:p>
        </p:txBody>
      </p:sp>
      <p:sp>
        <p:nvSpPr>
          <p:cNvPr id="7" name="Rectangle 6">
            <a:extLst>
              <a:ext uri="{FF2B5EF4-FFF2-40B4-BE49-F238E27FC236}">
                <a16:creationId xmlns:a16="http://schemas.microsoft.com/office/drawing/2014/main" id="{5546AE3C-4170-DD47-9080-9763A8F8C501}"/>
              </a:ext>
            </a:extLst>
          </p:cNvPr>
          <p:cNvSpPr/>
          <p:nvPr/>
        </p:nvSpPr>
        <p:spPr>
          <a:xfrm>
            <a:off x="7162435" y="276655"/>
            <a:ext cx="4375443" cy="461665"/>
          </a:xfrm>
          <a:prstGeom prst="rect">
            <a:avLst/>
          </a:prstGeom>
          <a:ln>
            <a:solidFill>
              <a:srgbClr val="7030A0"/>
            </a:solidFill>
          </a:ln>
        </p:spPr>
        <p:txBody>
          <a:bodyPr wrap="square">
            <a:spAutoFit/>
          </a:bodyPr>
          <a:lstStyle/>
          <a:p>
            <a:pPr algn="ctr"/>
            <a:r>
              <a:rPr lang="tr-TR" sz="2400" b="1" dirty="0">
                <a:solidFill>
                  <a:srgbClr val="00B0F0"/>
                </a:solidFill>
              </a:rPr>
              <a:t>DİĞER NEDENLER</a:t>
            </a:r>
            <a:r>
              <a:rPr lang="tr-TR" b="1" dirty="0">
                <a:solidFill>
                  <a:srgbClr val="00B0F0"/>
                </a:solidFill>
              </a:rPr>
              <a:t> </a:t>
            </a:r>
            <a:endParaRPr lang="tr-TR" dirty="0"/>
          </a:p>
        </p:txBody>
      </p:sp>
    </p:spTree>
    <p:extLst>
      <p:ext uri="{BB962C8B-B14F-4D97-AF65-F5344CB8AC3E}">
        <p14:creationId xmlns:p14="http://schemas.microsoft.com/office/powerpoint/2010/main" val="42661334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0A07-D401-6248-9228-DC3E614053AF}"/>
              </a:ext>
            </a:extLst>
          </p:cNvPr>
          <p:cNvSpPr>
            <a:spLocks noGrp="1"/>
          </p:cNvSpPr>
          <p:nvPr>
            <p:ph type="title"/>
          </p:nvPr>
        </p:nvSpPr>
        <p:spPr>
          <a:xfrm>
            <a:off x="441790" y="478142"/>
            <a:ext cx="11209104" cy="816402"/>
          </a:xfrm>
          <a:ln>
            <a:solidFill>
              <a:srgbClr val="0070C0"/>
            </a:solidFill>
          </a:ln>
        </p:spPr>
        <p:txBody>
          <a:bodyPr>
            <a:normAutofit/>
          </a:bodyPr>
          <a:lstStyle/>
          <a:p>
            <a:r>
              <a:rPr lang="tr-TR" sz="2800" b="1" dirty="0">
                <a:solidFill>
                  <a:srgbClr val="FF0000"/>
                </a:solidFill>
              </a:rPr>
              <a:t>KEDİLERDE GLOMERULAR HASTALIKLAR İLE İLİŞKİLENDİRİLEN  HASTALIKLAR </a:t>
            </a:r>
            <a:endParaRPr lang="en-US" sz="2800" b="1" dirty="0">
              <a:solidFill>
                <a:srgbClr val="FF0000"/>
              </a:solidFill>
            </a:endParaRPr>
          </a:p>
        </p:txBody>
      </p:sp>
      <p:sp>
        <p:nvSpPr>
          <p:cNvPr id="3" name="Content Placeholder 2">
            <a:extLst>
              <a:ext uri="{FF2B5EF4-FFF2-40B4-BE49-F238E27FC236}">
                <a16:creationId xmlns:a16="http://schemas.microsoft.com/office/drawing/2014/main" id="{41E78EB6-9F66-834C-86B3-20348E8FA4CF}"/>
              </a:ext>
            </a:extLst>
          </p:cNvPr>
          <p:cNvSpPr>
            <a:spLocks noGrp="1"/>
          </p:cNvSpPr>
          <p:nvPr>
            <p:ph idx="1"/>
          </p:nvPr>
        </p:nvSpPr>
        <p:spPr>
          <a:xfrm>
            <a:off x="838200" y="2212422"/>
            <a:ext cx="3682429" cy="3872515"/>
          </a:xfrm>
          <a:ln>
            <a:solidFill>
              <a:srgbClr val="7030A0"/>
            </a:solidFill>
          </a:ln>
        </p:spPr>
        <p:txBody>
          <a:bodyPr>
            <a:normAutofit/>
          </a:bodyPr>
          <a:lstStyle/>
          <a:p>
            <a:pPr lvl="1" algn="just"/>
            <a:endParaRPr lang="tr-TR" sz="2200" dirty="0"/>
          </a:p>
          <a:p>
            <a:pPr lvl="1" algn="just">
              <a:lnSpc>
                <a:spcPct val="150000"/>
              </a:lnSpc>
            </a:pPr>
            <a:r>
              <a:rPr lang="tr-TR" sz="2200" dirty="0" err="1"/>
              <a:t>Leukemia</a:t>
            </a:r>
            <a:r>
              <a:rPr lang="tr-TR" sz="2200" dirty="0"/>
              <a:t> </a:t>
            </a:r>
          </a:p>
          <a:p>
            <a:pPr lvl="1" algn="just">
              <a:lnSpc>
                <a:spcPct val="150000"/>
              </a:lnSpc>
            </a:pPr>
            <a:r>
              <a:rPr lang="tr-TR" sz="2200" dirty="0" err="1"/>
              <a:t>Lymphosarcoma</a:t>
            </a:r>
            <a:r>
              <a:rPr lang="tr-TR" sz="2200" dirty="0"/>
              <a:t> </a:t>
            </a:r>
          </a:p>
          <a:p>
            <a:pPr lvl="1" algn="just">
              <a:lnSpc>
                <a:spcPct val="150000"/>
              </a:lnSpc>
            </a:pPr>
            <a:r>
              <a:rPr lang="tr-TR" sz="2200" dirty="0" err="1"/>
              <a:t>Mastocytosis</a:t>
            </a:r>
            <a:endParaRPr lang="tr-TR" sz="2200" dirty="0"/>
          </a:p>
          <a:p>
            <a:pPr lvl="1" algn="just">
              <a:lnSpc>
                <a:spcPct val="150000"/>
              </a:lnSpc>
            </a:pPr>
            <a:r>
              <a:rPr lang="tr-TR" sz="2200" dirty="0" err="1"/>
              <a:t>Other</a:t>
            </a:r>
            <a:r>
              <a:rPr lang="tr-TR" sz="2200" dirty="0"/>
              <a:t> </a:t>
            </a:r>
            <a:r>
              <a:rPr lang="tr-TR" sz="2200" dirty="0" err="1"/>
              <a:t>neoplasms</a:t>
            </a:r>
            <a:endParaRPr lang="en-US" sz="2200" dirty="0"/>
          </a:p>
        </p:txBody>
      </p:sp>
      <p:sp>
        <p:nvSpPr>
          <p:cNvPr id="6" name="Rectangle 5">
            <a:extLst>
              <a:ext uri="{FF2B5EF4-FFF2-40B4-BE49-F238E27FC236}">
                <a16:creationId xmlns:a16="http://schemas.microsoft.com/office/drawing/2014/main" id="{41014A1B-2753-8C49-B4C1-4CEA81CA0D27}"/>
              </a:ext>
            </a:extLst>
          </p:cNvPr>
          <p:cNvSpPr/>
          <p:nvPr/>
        </p:nvSpPr>
        <p:spPr>
          <a:xfrm>
            <a:off x="838200" y="1697236"/>
            <a:ext cx="3682429" cy="461665"/>
          </a:xfrm>
          <a:prstGeom prst="rect">
            <a:avLst/>
          </a:prstGeom>
          <a:ln>
            <a:solidFill>
              <a:srgbClr val="7030A0"/>
            </a:solidFill>
          </a:ln>
        </p:spPr>
        <p:txBody>
          <a:bodyPr wrap="square">
            <a:spAutoFit/>
          </a:bodyPr>
          <a:lstStyle/>
          <a:p>
            <a:pPr algn="ctr"/>
            <a:r>
              <a:rPr lang="tr-TR" sz="2400" b="1" dirty="0">
                <a:solidFill>
                  <a:srgbClr val="00B0F0"/>
                </a:solidFill>
              </a:rPr>
              <a:t>NEOPLASTİK</a:t>
            </a:r>
            <a:r>
              <a:rPr lang="tr-TR" sz="2400" dirty="0"/>
              <a:t> </a:t>
            </a:r>
          </a:p>
        </p:txBody>
      </p:sp>
      <p:sp>
        <p:nvSpPr>
          <p:cNvPr id="7" name="Content Placeholder 2">
            <a:extLst>
              <a:ext uri="{FF2B5EF4-FFF2-40B4-BE49-F238E27FC236}">
                <a16:creationId xmlns:a16="http://schemas.microsoft.com/office/drawing/2014/main" id="{256F7C25-FFE2-7044-880F-462F1029B7AE}"/>
              </a:ext>
            </a:extLst>
          </p:cNvPr>
          <p:cNvSpPr txBox="1">
            <a:spLocks/>
          </p:cNvSpPr>
          <p:nvPr/>
        </p:nvSpPr>
        <p:spPr>
          <a:xfrm>
            <a:off x="5655068" y="2237339"/>
            <a:ext cx="5475674" cy="3872516"/>
          </a:xfrm>
          <a:prstGeom prst="rect">
            <a:avLst/>
          </a:prstGeom>
          <a:ln>
            <a:solidFill>
              <a:srgbClr val="7030A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tr-TR" sz="2200" dirty="0" err="1"/>
              <a:t>Pancreatitis</a:t>
            </a:r>
            <a:r>
              <a:rPr lang="tr-TR" sz="2200" dirty="0"/>
              <a:t> </a:t>
            </a:r>
          </a:p>
          <a:p>
            <a:pPr lvl="1">
              <a:lnSpc>
                <a:spcPct val="150000"/>
              </a:lnSpc>
            </a:pPr>
            <a:r>
              <a:rPr lang="tr-TR" sz="2200" dirty="0" err="1">
                <a:solidFill>
                  <a:prstClr val="black"/>
                </a:solidFill>
              </a:rPr>
              <a:t>Cholangiohepatitis</a:t>
            </a:r>
            <a:r>
              <a:rPr lang="tr-TR" sz="2200" dirty="0">
                <a:solidFill>
                  <a:prstClr val="black"/>
                </a:solidFill>
              </a:rPr>
              <a:t> </a:t>
            </a:r>
          </a:p>
          <a:p>
            <a:pPr lvl="1">
              <a:lnSpc>
                <a:spcPct val="150000"/>
              </a:lnSpc>
            </a:pPr>
            <a:r>
              <a:rPr lang="tr-TR" sz="2200" dirty="0" err="1"/>
              <a:t>Chronic</a:t>
            </a:r>
            <a:r>
              <a:rPr lang="tr-TR" sz="2200" dirty="0"/>
              <a:t> </a:t>
            </a:r>
            <a:r>
              <a:rPr lang="tr-TR" sz="2200" dirty="0" err="1"/>
              <a:t>progressive</a:t>
            </a:r>
            <a:r>
              <a:rPr lang="tr-TR" sz="2200" dirty="0"/>
              <a:t> </a:t>
            </a:r>
            <a:r>
              <a:rPr lang="tr-TR" sz="2200" dirty="0" err="1"/>
              <a:t>polyarthritis</a:t>
            </a:r>
            <a:endParaRPr lang="tr-TR" sz="2200" dirty="0"/>
          </a:p>
          <a:p>
            <a:pPr lvl="1">
              <a:lnSpc>
                <a:spcPct val="150000"/>
              </a:lnSpc>
            </a:pPr>
            <a:r>
              <a:rPr lang="tr-TR" sz="2200" dirty="0" err="1"/>
              <a:t>Systemic</a:t>
            </a:r>
            <a:r>
              <a:rPr lang="tr-TR" sz="2200" dirty="0"/>
              <a:t> </a:t>
            </a:r>
            <a:r>
              <a:rPr lang="tr-TR" sz="2200" dirty="0" err="1"/>
              <a:t>lupus</a:t>
            </a:r>
            <a:r>
              <a:rPr lang="tr-TR" sz="2200" dirty="0"/>
              <a:t> </a:t>
            </a:r>
            <a:r>
              <a:rPr lang="tr-TR" sz="2200" dirty="0" err="1"/>
              <a:t>erythematosis</a:t>
            </a:r>
            <a:r>
              <a:rPr lang="tr-TR" sz="2200" dirty="0"/>
              <a:t> </a:t>
            </a:r>
          </a:p>
          <a:p>
            <a:pPr lvl="1">
              <a:lnSpc>
                <a:spcPct val="150000"/>
              </a:lnSpc>
            </a:pPr>
            <a:r>
              <a:rPr lang="tr-TR" sz="2200" dirty="0" err="1"/>
              <a:t>Other</a:t>
            </a:r>
            <a:r>
              <a:rPr lang="tr-TR" sz="2200" dirty="0"/>
              <a:t> </a:t>
            </a:r>
            <a:r>
              <a:rPr lang="tr-TR" sz="2200" dirty="0" err="1"/>
              <a:t>immune-mediated</a:t>
            </a:r>
            <a:r>
              <a:rPr lang="tr-TR" sz="2200" dirty="0"/>
              <a:t> </a:t>
            </a:r>
            <a:r>
              <a:rPr lang="tr-TR" sz="2200" dirty="0" err="1"/>
              <a:t>diseases</a:t>
            </a:r>
            <a:r>
              <a:rPr lang="tr-TR" sz="2200" dirty="0"/>
              <a:t> </a:t>
            </a:r>
          </a:p>
        </p:txBody>
      </p:sp>
      <p:sp>
        <p:nvSpPr>
          <p:cNvPr id="8" name="Rectangle 7">
            <a:extLst>
              <a:ext uri="{FF2B5EF4-FFF2-40B4-BE49-F238E27FC236}">
                <a16:creationId xmlns:a16="http://schemas.microsoft.com/office/drawing/2014/main" id="{5E5B42BA-DC1D-014C-8881-4802D239015F}"/>
              </a:ext>
            </a:extLst>
          </p:cNvPr>
          <p:cNvSpPr/>
          <p:nvPr/>
        </p:nvSpPr>
        <p:spPr>
          <a:xfrm>
            <a:off x="5655067" y="1689202"/>
            <a:ext cx="5475675" cy="523220"/>
          </a:xfrm>
          <a:prstGeom prst="rect">
            <a:avLst/>
          </a:prstGeom>
          <a:ln>
            <a:solidFill>
              <a:srgbClr val="7030A0"/>
            </a:solidFill>
          </a:ln>
        </p:spPr>
        <p:txBody>
          <a:bodyPr wrap="square">
            <a:spAutoFit/>
          </a:bodyPr>
          <a:lstStyle/>
          <a:p>
            <a:pPr algn="ctr"/>
            <a:r>
              <a:rPr lang="tr-TR" sz="2800" b="1" dirty="0">
                <a:solidFill>
                  <a:srgbClr val="00B0F0"/>
                </a:solidFill>
              </a:rPr>
              <a:t>NON-INFECTİOUS INFLAMMATORY </a:t>
            </a:r>
          </a:p>
        </p:txBody>
      </p:sp>
    </p:spTree>
    <p:extLst>
      <p:ext uri="{BB962C8B-B14F-4D97-AF65-F5344CB8AC3E}">
        <p14:creationId xmlns:p14="http://schemas.microsoft.com/office/powerpoint/2010/main" val="2585044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4BB1ABC-F637-9540-8873-CA99EA3EFD71}"/>
              </a:ext>
            </a:extLst>
          </p:cNvPr>
          <p:cNvSpPr txBox="1">
            <a:spLocks/>
          </p:cNvSpPr>
          <p:nvPr/>
        </p:nvSpPr>
        <p:spPr>
          <a:xfrm>
            <a:off x="1369523" y="1869130"/>
            <a:ext cx="4774423" cy="3472683"/>
          </a:xfrm>
          <a:prstGeom prst="rect">
            <a:avLst/>
          </a:prstGeom>
          <a:ln>
            <a:solidFill>
              <a:srgbClr val="7030A0"/>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tr-TR" sz="2200" dirty="0" err="1"/>
              <a:t>Bacterial</a:t>
            </a:r>
            <a:endParaRPr lang="tr-TR" sz="2200" dirty="0"/>
          </a:p>
          <a:p>
            <a:pPr lvl="1">
              <a:lnSpc>
                <a:spcPct val="150000"/>
              </a:lnSpc>
            </a:pPr>
            <a:r>
              <a:rPr lang="tr-TR" sz="2200" dirty="0" err="1"/>
              <a:t>Chronic</a:t>
            </a:r>
            <a:r>
              <a:rPr lang="tr-TR" sz="2200" dirty="0"/>
              <a:t> </a:t>
            </a:r>
            <a:r>
              <a:rPr lang="tr-TR" sz="2200" dirty="0" err="1"/>
              <a:t>bacterial</a:t>
            </a:r>
            <a:r>
              <a:rPr lang="tr-TR" sz="2200" dirty="0"/>
              <a:t> </a:t>
            </a:r>
            <a:r>
              <a:rPr lang="tr-TR" sz="2200" dirty="0" err="1"/>
              <a:t>infections</a:t>
            </a:r>
            <a:r>
              <a:rPr lang="tr-TR" sz="2200" dirty="0"/>
              <a:t> </a:t>
            </a:r>
          </a:p>
          <a:p>
            <a:pPr lvl="1">
              <a:lnSpc>
                <a:spcPct val="150000"/>
              </a:lnSpc>
            </a:pPr>
            <a:r>
              <a:rPr lang="tr-TR" sz="2200" dirty="0" err="1"/>
              <a:t>Mycoplasmal</a:t>
            </a:r>
            <a:r>
              <a:rPr lang="tr-TR" sz="2200" dirty="0"/>
              <a:t> </a:t>
            </a:r>
            <a:r>
              <a:rPr lang="tr-TR" sz="2200" dirty="0" err="1"/>
              <a:t>polyarthritis</a:t>
            </a:r>
            <a:r>
              <a:rPr lang="tr-TR" sz="2200" dirty="0"/>
              <a:t> </a:t>
            </a:r>
          </a:p>
          <a:p>
            <a:pPr lvl="1">
              <a:lnSpc>
                <a:spcPct val="150000"/>
              </a:lnSpc>
            </a:pPr>
            <a:r>
              <a:rPr lang="tr-TR" sz="2200" dirty="0" err="1"/>
              <a:t>Feline</a:t>
            </a:r>
            <a:r>
              <a:rPr lang="tr-TR" sz="2200" dirty="0"/>
              <a:t> </a:t>
            </a:r>
            <a:r>
              <a:rPr lang="tr-TR" sz="2200" dirty="0" err="1"/>
              <a:t>immunodeficiency</a:t>
            </a:r>
            <a:r>
              <a:rPr lang="tr-TR" sz="2200" dirty="0"/>
              <a:t> </a:t>
            </a:r>
            <a:r>
              <a:rPr lang="tr-TR" sz="2200" dirty="0" err="1"/>
              <a:t>virus</a:t>
            </a:r>
            <a:r>
              <a:rPr lang="tr-TR" sz="2200" dirty="0"/>
              <a:t> </a:t>
            </a:r>
          </a:p>
          <a:p>
            <a:pPr lvl="1">
              <a:lnSpc>
                <a:spcPct val="150000"/>
              </a:lnSpc>
            </a:pPr>
            <a:r>
              <a:rPr lang="tr-TR" sz="2200" dirty="0" err="1"/>
              <a:t>Feline</a:t>
            </a:r>
            <a:r>
              <a:rPr lang="tr-TR" sz="2200" dirty="0"/>
              <a:t> </a:t>
            </a:r>
            <a:r>
              <a:rPr lang="tr-TR" sz="2200" dirty="0" err="1"/>
              <a:t>infectious</a:t>
            </a:r>
            <a:r>
              <a:rPr lang="tr-TR" sz="2200" dirty="0"/>
              <a:t> </a:t>
            </a:r>
            <a:r>
              <a:rPr lang="tr-TR" sz="2200" dirty="0" err="1"/>
              <a:t>peritonitis</a:t>
            </a:r>
            <a:endParaRPr lang="tr-TR" sz="2200" dirty="0"/>
          </a:p>
          <a:p>
            <a:pPr lvl="1">
              <a:lnSpc>
                <a:spcPct val="150000"/>
              </a:lnSpc>
            </a:pPr>
            <a:r>
              <a:rPr lang="tr-TR" sz="2200" dirty="0" err="1"/>
              <a:t>Feline</a:t>
            </a:r>
            <a:r>
              <a:rPr lang="tr-TR" sz="2200" dirty="0"/>
              <a:t> </a:t>
            </a:r>
            <a:r>
              <a:rPr lang="tr-TR" sz="2200" dirty="0" err="1"/>
              <a:t>leukemia</a:t>
            </a:r>
            <a:r>
              <a:rPr lang="tr-TR" sz="2200" dirty="0"/>
              <a:t> </a:t>
            </a:r>
            <a:r>
              <a:rPr lang="tr-TR" sz="2200" dirty="0" err="1"/>
              <a:t>virus</a:t>
            </a:r>
            <a:r>
              <a:rPr lang="tr-TR" sz="2200" dirty="0"/>
              <a:t> </a:t>
            </a:r>
          </a:p>
          <a:p>
            <a:pPr lvl="1">
              <a:lnSpc>
                <a:spcPct val="150000"/>
              </a:lnSpc>
            </a:pPr>
            <a:endParaRPr lang="tr-TR" sz="2200" dirty="0"/>
          </a:p>
          <a:p>
            <a:pPr marL="457200" lvl="1" indent="0">
              <a:lnSpc>
                <a:spcPct val="150000"/>
              </a:lnSpc>
              <a:buNone/>
            </a:pPr>
            <a:endParaRPr lang="tr-TR" sz="2200" dirty="0"/>
          </a:p>
        </p:txBody>
      </p:sp>
      <p:sp>
        <p:nvSpPr>
          <p:cNvPr id="5" name="Rectangle 4">
            <a:extLst>
              <a:ext uri="{FF2B5EF4-FFF2-40B4-BE49-F238E27FC236}">
                <a16:creationId xmlns:a16="http://schemas.microsoft.com/office/drawing/2014/main" id="{3B8BB47E-2D39-F247-8B19-D136642AE3E2}"/>
              </a:ext>
            </a:extLst>
          </p:cNvPr>
          <p:cNvSpPr/>
          <p:nvPr/>
        </p:nvSpPr>
        <p:spPr>
          <a:xfrm>
            <a:off x="1369524" y="1282774"/>
            <a:ext cx="4774422" cy="461665"/>
          </a:xfrm>
          <a:prstGeom prst="rect">
            <a:avLst/>
          </a:prstGeom>
          <a:ln>
            <a:solidFill>
              <a:srgbClr val="7030A0"/>
            </a:solidFill>
          </a:ln>
        </p:spPr>
        <p:txBody>
          <a:bodyPr wrap="square">
            <a:spAutoFit/>
          </a:bodyPr>
          <a:lstStyle/>
          <a:p>
            <a:pPr algn="ctr"/>
            <a:r>
              <a:rPr lang="tr-TR" sz="2400" b="1" dirty="0">
                <a:solidFill>
                  <a:srgbClr val="00B0F0"/>
                </a:solidFill>
              </a:rPr>
              <a:t>ENFEKSİYÖZ</a:t>
            </a:r>
            <a:r>
              <a:rPr lang="tr-TR" b="1" dirty="0">
                <a:solidFill>
                  <a:srgbClr val="00B0F0"/>
                </a:solidFill>
              </a:rPr>
              <a:t> </a:t>
            </a:r>
            <a:endParaRPr lang="tr-TR" dirty="0"/>
          </a:p>
        </p:txBody>
      </p:sp>
      <p:sp>
        <p:nvSpPr>
          <p:cNvPr id="6" name="Content Placeholder 2">
            <a:extLst>
              <a:ext uri="{FF2B5EF4-FFF2-40B4-BE49-F238E27FC236}">
                <a16:creationId xmlns:a16="http://schemas.microsoft.com/office/drawing/2014/main" id="{33D74471-615E-544B-AD3F-7FD3EB9581F1}"/>
              </a:ext>
            </a:extLst>
          </p:cNvPr>
          <p:cNvSpPr txBox="1">
            <a:spLocks/>
          </p:cNvSpPr>
          <p:nvPr/>
        </p:nvSpPr>
        <p:spPr>
          <a:xfrm>
            <a:off x="6998049" y="1869130"/>
            <a:ext cx="3214011" cy="3472683"/>
          </a:xfrm>
          <a:prstGeom prst="rect">
            <a:avLst/>
          </a:prstGeom>
          <a:ln>
            <a:solidFill>
              <a:srgbClr val="7030A0"/>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tr-TR" sz="2400" dirty="0" err="1"/>
              <a:t>Acromegaly</a:t>
            </a:r>
            <a:r>
              <a:rPr lang="tr-TR" sz="2400" dirty="0"/>
              <a:t> </a:t>
            </a:r>
          </a:p>
          <a:p>
            <a:pPr>
              <a:lnSpc>
                <a:spcPct val="150000"/>
              </a:lnSpc>
            </a:pPr>
            <a:r>
              <a:rPr lang="tr-TR" sz="2400" dirty="0" err="1"/>
              <a:t>Mercury</a:t>
            </a:r>
            <a:r>
              <a:rPr lang="tr-TR" sz="2400" dirty="0"/>
              <a:t> </a:t>
            </a:r>
            <a:r>
              <a:rPr lang="tr-TR" sz="2400" dirty="0" err="1"/>
              <a:t>toxicity</a:t>
            </a:r>
            <a:r>
              <a:rPr lang="tr-TR" sz="2400" dirty="0"/>
              <a:t> </a:t>
            </a:r>
          </a:p>
          <a:p>
            <a:pPr>
              <a:lnSpc>
                <a:spcPct val="150000"/>
              </a:lnSpc>
            </a:pPr>
            <a:r>
              <a:rPr lang="tr-TR" sz="2400" dirty="0" err="1"/>
              <a:t>Idiopathic</a:t>
            </a:r>
            <a:r>
              <a:rPr lang="tr-TR" sz="2400" dirty="0"/>
              <a:t> </a:t>
            </a:r>
          </a:p>
          <a:p>
            <a:pPr marL="0" indent="0">
              <a:lnSpc>
                <a:spcPct val="150000"/>
              </a:lnSpc>
              <a:buNone/>
            </a:pPr>
            <a:endParaRPr lang="tr-TR" sz="2400" dirty="0"/>
          </a:p>
          <a:p>
            <a:pPr marL="0" indent="0">
              <a:buNone/>
            </a:pPr>
            <a:r>
              <a:rPr lang="tr-TR" dirty="0"/>
              <a:t/>
            </a:r>
            <a:br>
              <a:rPr lang="tr-TR" dirty="0"/>
            </a:br>
            <a:endParaRPr lang="tr-TR" dirty="0"/>
          </a:p>
        </p:txBody>
      </p:sp>
      <p:sp>
        <p:nvSpPr>
          <p:cNvPr id="7" name="Rectangle 6">
            <a:extLst>
              <a:ext uri="{FF2B5EF4-FFF2-40B4-BE49-F238E27FC236}">
                <a16:creationId xmlns:a16="http://schemas.microsoft.com/office/drawing/2014/main" id="{5546AE3C-4170-DD47-9080-9763A8F8C501}"/>
              </a:ext>
            </a:extLst>
          </p:cNvPr>
          <p:cNvSpPr/>
          <p:nvPr/>
        </p:nvSpPr>
        <p:spPr>
          <a:xfrm>
            <a:off x="6998050" y="1282774"/>
            <a:ext cx="3214010" cy="461665"/>
          </a:xfrm>
          <a:prstGeom prst="rect">
            <a:avLst/>
          </a:prstGeom>
          <a:ln>
            <a:solidFill>
              <a:srgbClr val="7030A0"/>
            </a:solidFill>
          </a:ln>
        </p:spPr>
        <p:txBody>
          <a:bodyPr wrap="square">
            <a:spAutoFit/>
          </a:bodyPr>
          <a:lstStyle/>
          <a:p>
            <a:pPr algn="ctr"/>
            <a:r>
              <a:rPr lang="tr-TR" sz="2400" b="1" dirty="0">
                <a:solidFill>
                  <a:srgbClr val="00B0F0"/>
                </a:solidFill>
              </a:rPr>
              <a:t>DİĞER NEDENLER</a:t>
            </a:r>
            <a:r>
              <a:rPr lang="tr-TR" b="1" dirty="0">
                <a:solidFill>
                  <a:srgbClr val="00B0F0"/>
                </a:solidFill>
              </a:rPr>
              <a:t> </a:t>
            </a:r>
            <a:endParaRPr lang="tr-TR" dirty="0"/>
          </a:p>
        </p:txBody>
      </p:sp>
    </p:spTree>
    <p:extLst>
      <p:ext uri="{BB962C8B-B14F-4D97-AF65-F5344CB8AC3E}">
        <p14:creationId xmlns:p14="http://schemas.microsoft.com/office/powerpoint/2010/main" val="247787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905DE-9A17-F54E-84A9-8D3221F5D84C}"/>
              </a:ext>
            </a:extLst>
          </p:cNvPr>
          <p:cNvSpPr>
            <a:spLocks noGrp="1"/>
          </p:cNvSpPr>
          <p:nvPr>
            <p:ph idx="1"/>
          </p:nvPr>
        </p:nvSpPr>
        <p:spPr>
          <a:xfrm>
            <a:off x="458056" y="418065"/>
            <a:ext cx="6435904" cy="5674510"/>
          </a:xfrm>
          <a:ln>
            <a:solidFill>
              <a:srgbClr val="0070C0"/>
            </a:solidFill>
          </a:ln>
        </p:spPr>
        <p:txBody>
          <a:bodyPr>
            <a:normAutofit/>
          </a:bodyPr>
          <a:lstStyle/>
          <a:p>
            <a:pPr algn="just">
              <a:lnSpc>
                <a:spcPct val="150000"/>
              </a:lnSpc>
            </a:pPr>
            <a:r>
              <a:rPr lang="en-US" sz="2200" dirty="0" err="1"/>
              <a:t>Köpeklerde</a:t>
            </a:r>
            <a:r>
              <a:rPr lang="en-US" sz="2200" dirty="0"/>
              <a:t> </a:t>
            </a:r>
            <a:r>
              <a:rPr lang="en-US" sz="2200" dirty="0" err="1"/>
              <a:t>Pemfigus</a:t>
            </a:r>
            <a:r>
              <a:rPr lang="en-US" sz="2200" dirty="0"/>
              <a:t> vulgaris </a:t>
            </a:r>
            <a:r>
              <a:rPr lang="en-US" sz="2200" dirty="0" err="1"/>
              <a:t>şiddetli</a:t>
            </a:r>
            <a:r>
              <a:rPr lang="en-US" sz="2200" dirty="0"/>
              <a:t> </a:t>
            </a:r>
            <a:r>
              <a:rPr lang="en-US" sz="2200" dirty="0" err="1"/>
              <a:t>inflamasyon</a:t>
            </a:r>
            <a:r>
              <a:rPr lang="en-US" sz="2200" dirty="0"/>
              <a:t> </a:t>
            </a:r>
            <a:r>
              <a:rPr lang="en-US" sz="2200" dirty="0" err="1"/>
              <a:t>ve</a:t>
            </a:r>
            <a:r>
              <a:rPr lang="en-US" sz="2200" dirty="0"/>
              <a:t> </a:t>
            </a:r>
            <a:r>
              <a:rPr lang="en-US" sz="2200" dirty="0" err="1"/>
              <a:t>diş</a:t>
            </a:r>
            <a:r>
              <a:rPr lang="en-US" sz="2200" dirty="0"/>
              <a:t> </a:t>
            </a:r>
            <a:r>
              <a:rPr lang="en-US" sz="2200" dirty="0" err="1"/>
              <a:t>eti</a:t>
            </a:r>
            <a:r>
              <a:rPr lang="en-US" sz="2200" dirty="0"/>
              <a:t> </a:t>
            </a:r>
            <a:r>
              <a:rPr lang="en-US" sz="2200" dirty="0" err="1"/>
              <a:t>ve</a:t>
            </a:r>
            <a:r>
              <a:rPr lang="en-US" sz="2200" dirty="0"/>
              <a:t> oral </a:t>
            </a:r>
            <a:r>
              <a:rPr lang="en-US" sz="2200" dirty="0" err="1"/>
              <a:t>mukozanın</a:t>
            </a:r>
            <a:r>
              <a:rPr lang="en-US" sz="2200" dirty="0"/>
              <a:t> </a:t>
            </a:r>
            <a:r>
              <a:rPr lang="en-US" sz="2200" dirty="0" err="1"/>
              <a:t>ülseri</a:t>
            </a:r>
            <a:r>
              <a:rPr lang="en-US" sz="2200" dirty="0"/>
              <a:t> </a:t>
            </a:r>
            <a:r>
              <a:rPr lang="en-US" sz="2200" dirty="0" err="1"/>
              <a:t>ile</a:t>
            </a:r>
            <a:r>
              <a:rPr lang="en-US" sz="2200" dirty="0"/>
              <a:t> </a:t>
            </a:r>
            <a:r>
              <a:rPr lang="en-US" sz="2200" dirty="0" err="1"/>
              <a:t>ilişkili</a:t>
            </a:r>
            <a:r>
              <a:rPr lang="en-US" sz="2200" dirty="0"/>
              <a:t> </a:t>
            </a:r>
            <a:r>
              <a:rPr lang="en-US" sz="2200" dirty="0" err="1"/>
              <a:t>olabilir</a:t>
            </a:r>
            <a:endParaRPr lang="en-US" sz="2200" dirty="0"/>
          </a:p>
          <a:p>
            <a:pPr algn="just">
              <a:lnSpc>
                <a:spcPct val="150000"/>
              </a:lnSpc>
            </a:pPr>
            <a:r>
              <a:rPr lang="en-US" sz="2200" dirty="0" err="1"/>
              <a:t>Ülserasyonlu</a:t>
            </a:r>
            <a:r>
              <a:rPr lang="en-US" sz="2200" dirty="0"/>
              <a:t> </a:t>
            </a:r>
            <a:r>
              <a:rPr lang="en-US" sz="2200" dirty="0" err="1"/>
              <a:t>dokular</a:t>
            </a:r>
            <a:r>
              <a:rPr lang="en-US" sz="2200" dirty="0"/>
              <a:t> </a:t>
            </a:r>
            <a:r>
              <a:rPr lang="en-US" sz="2200" dirty="0" err="1"/>
              <a:t>çok</a:t>
            </a:r>
            <a:r>
              <a:rPr lang="en-US" sz="2200" dirty="0"/>
              <a:t> </a:t>
            </a:r>
            <a:r>
              <a:rPr lang="en-US" sz="2200" dirty="0" err="1"/>
              <a:t>eritemli</a:t>
            </a:r>
            <a:r>
              <a:rPr lang="en-US" sz="2200" dirty="0"/>
              <a:t> </a:t>
            </a:r>
            <a:r>
              <a:rPr lang="en-US" sz="2200" dirty="0" err="1"/>
              <a:t>ve</a:t>
            </a:r>
            <a:r>
              <a:rPr lang="en-US" sz="2200" dirty="0"/>
              <a:t> </a:t>
            </a:r>
            <a:r>
              <a:rPr lang="en-US" sz="2200" dirty="0" err="1"/>
              <a:t>kolayca</a:t>
            </a:r>
            <a:r>
              <a:rPr lang="en-US" sz="2200" dirty="0"/>
              <a:t> </a:t>
            </a:r>
            <a:r>
              <a:rPr lang="en-US" sz="2200" dirty="0" err="1"/>
              <a:t>ufalanabilir</a:t>
            </a:r>
            <a:r>
              <a:rPr lang="en-US" sz="2200" dirty="0"/>
              <a:t>. </a:t>
            </a:r>
            <a:r>
              <a:rPr lang="en-US" sz="2200" dirty="0" err="1"/>
              <a:t>Hastalar</a:t>
            </a:r>
            <a:r>
              <a:rPr lang="en-US" sz="2200" dirty="0"/>
              <a:t> </a:t>
            </a:r>
            <a:r>
              <a:rPr lang="en-US" sz="2200" dirty="0" err="1"/>
              <a:t>genellikle</a:t>
            </a:r>
            <a:r>
              <a:rPr lang="en-US" sz="2200" dirty="0"/>
              <a:t> </a:t>
            </a:r>
            <a:r>
              <a:rPr lang="en-US" sz="2200" dirty="0" err="1"/>
              <a:t>acı</a:t>
            </a:r>
            <a:r>
              <a:rPr lang="en-US" sz="2200" dirty="0"/>
              <a:t> </a:t>
            </a:r>
            <a:r>
              <a:rPr lang="en-US" sz="2200" dirty="0" err="1"/>
              <a:t>çeker</a:t>
            </a:r>
            <a:r>
              <a:rPr lang="en-US" sz="2200" dirty="0"/>
              <a:t>, </a:t>
            </a:r>
            <a:r>
              <a:rPr lang="en-US" sz="2200" dirty="0" err="1"/>
              <a:t>depresiftir</a:t>
            </a:r>
            <a:r>
              <a:rPr lang="en-US" sz="2200" dirty="0"/>
              <a:t>, </a:t>
            </a:r>
            <a:r>
              <a:rPr lang="en-US" sz="2200" dirty="0" err="1"/>
              <a:t>yemek</a:t>
            </a:r>
            <a:r>
              <a:rPr lang="en-US" sz="2200" dirty="0"/>
              <a:t> </a:t>
            </a:r>
            <a:r>
              <a:rPr lang="en-US" sz="2200" dirty="0" err="1"/>
              <a:t>yemekte</a:t>
            </a:r>
            <a:r>
              <a:rPr lang="en-US" sz="2200" dirty="0"/>
              <a:t> </a:t>
            </a:r>
            <a:r>
              <a:rPr lang="en-US" sz="2200" dirty="0" err="1"/>
              <a:t>zorluk</a:t>
            </a:r>
            <a:r>
              <a:rPr lang="en-US" sz="2200" dirty="0"/>
              <a:t> </a:t>
            </a:r>
            <a:r>
              <a:rPr lang="en-US" sz="2200" dirty="0" err="1"/>
              <a:t>çeker</a:t>
            </a:r>
            <a:r>
              <a:rPr lang="en-US" sz="2200" dirty="0"/>
              <a:t> </a:t>
            </a:r>
            <a:r>
              <a:rPr lang="en-US" sz="2200" dirty="0" err="1"/>
              <a:t>ve</a:t>
            </a:r>
            <a:r>
              <a:rPr lang="en-US" sz="2200" dirty="0"/>
              <a:t> </a:t>
            </a:r>
            <a:r>
              <a:rPr lang="en-US" sz="2200" dirty="0" err="1"/>
              <a:t>yumuşak</a:t>
            </a:r>
            <a:r>
              <a:rPr lang="en-US" sz="2200" dirty="0"/>
              <a:t> </a:t>
            </a:r>
            <a:r>
              <a:rPr lang="en-US" sz="2200" dirty="0" err="1"/>
              <a:t>yiyecekleri</a:t>
            </a:r>
            <a:r>
              <a:rPr lang="en-US" sz="2200" dirty="0"/>
              <a:t> </a:t>
            </a:r>
            <a:r>
              <a:rPr lang="en-US" sz="2200" dirty="0" err="1"/>
              <a:t>tercih</a:t>
            </a:r>
            <a:r>
              <a:rPr lang="en-US" sz="2200" dirty="0"/>
              <a:t> </a:t>
            </a:r>
            <a:r>
              <a:rPr lang="en-US" sz="2200" dirty="0" err="1"/>
              <a:t>eder</a:t>
            </a:r>
            <a:r>
              <a:rPr lang="en-US" sz="2200" dirty="0"/>
              <a:t>. </a:t>
            </a:r>
            <a:r>
              <a:rPr lang="en-US" sz="2200" dirty="0" err="1"/>
              <a:t>Enflamasyonun</a:t>
            </a:r>
            <a:r>
              <a:rPr lang="en-US" sz="2200" dirty="0"/>
              <a:t> </a:t>
            </a:r>
            <a:r>
              <a:rPr lang="en-US" sz="2200" dirty="0" err="1"/>
              <a:t>ciddiyeti</a:t>
            </a:r>
            <a:r>
              <a:rPr lang="en-US" sz="2200" dirty="0"/>
              <a:t>, minimum </a:t>
            </a:r>
            <a:r>
              <a:rPr lang="en-US" sz="2200" dirty="0" err="1"/>
              <a:t>miktarda</a:t>
            </a:r>
            <a:r>
              <a:rPr lang="en-US" sz="2200" dirty="0"/>
              <a:t> </a:t>
            </a:r>
            <a:r>
              <a:rPr lang="en-US" sz="2200" dirty="0" err="1"/>
              <a:t>plak</a:t>
            </a:r>
            <a:r>
              <a:rPr lang="en-US" sz="2200" dirty="0"/>
              <a:t> </a:t>
            </a:r>
            <a:r>
              <a:rPr lang="en-US" sz="2200" dirty="0" err="1"/>
              <a:t>ve</a:t>
            </a:r>
            <a:r>
              <a:rPr lang="en-US" sz="2200" dirty="0"/>
              <a:t> </a:t>
            </a:r>
            <a:r>
              <a:rPr lang="en-US" sz="2200" dirty="0" err="1"/>
              <a:t>taşla</a:t>
            </a:r>
            <a:r>
              <a:rPr lang="en-US" sz="2200" dirty="0"/>
              <a:t> </a:t>
            </a:r>
            <a:r>
              <a:rPr lang="en-US" sz="2200" dirty="0" err="1"/>
              <a:t>beklenenden</a:t>
            </a:r>
            <a:r>
              <a:rPr lang="en-US" sz="2200" dirty="0"/>
              <a:t> </a:t>
            </a:r>
            <a:r>
              <a:rPr lang="en-US" sz="2200" dirty="0" err="1"/>
              <a:t>daha</a:t>
            </a:r>
            <a:r>
              <a:rPr lang="en-US" sz="2200" dirty="0"/>
              <a:t> </a:t>
            </a:r>
            <a:r>
              <a:rPr lang="en-US" sz="2200" dirty="0" err="1"/>
              <a:t>fazladır</a:t>
            </a:r>
            <a:r>
              <a:rPr lang="en-US" sz="2200" dirty="0"/>
              <a:t> </a:t>
            </a:r>
            <a:r>
              <a:rPr lang="en-US" sz="2200" dirty="0" err="1"/>
              <a:t>ve</a:t>
            </a:r>
            <a:r>
              <a:rPr lang="en-US" sz="2200" dirty="0"/>
              <a:t> </a:t>
            </a:r>
            <a:r>
              <a:rPr lang="en-US" sz="2200" dirty="0" err="1"/>
              <a:t>inflamasyon</a:t>
            </a:r>
            <a:r>
              <a:rPr lang="en-US" sz="2200" dirty="0"/>
              <a:t>, </a:t>
            </a:r>
            <a:r>
              <a:rPr lang="en-US" sz="2200" dirty="0" err="1"/>
              <a:t>dişsiz</a:t>
            </a:r>
            <a:r>
              <a:rPr lang="en-US" sz="2200" dirty="0"/>
              <a:t> </a:t>
            </a:r>
            <a:r>
              <a:rPr lang="en-US" sz="2200" dirty="0" err="1"/>
              <a:t>bölgelerde</a:t>
            </a:r>
            <a:r>
              <a:rPr lang="en-US" sz="2200" dirty="0"/>
              <a:t> bile </a:t>
            </a:r>
            <a:r>
              <a:rPr lang="en-US" sz="2200" dirty="0" err="1"/>
              <a:t>mevcuttur</a:t>
            </a:r>
            <a:r>
              <a:rPr lang="en-US" sz="2200" dirty="0"/>
              <a:t>.</a:t>
            </a:r>
          </a:p>
          <a:p>
            <a:pPr algn="just">
              <a:lnSpc>
                <a:spcPct val="150000"/>
              </a:lnSpc>
            </a:pPr>
            <a:r>
              <a:rPr lang="en-US" sz="2200" dirty="0" err="1"/>
              <a:t>Ağız</a:t>
            </a:r>
            <a:r>
              <a:rPr lang="en-US" sz="2200" dirty="0"/>
              <a:t> </a:t>
            </a:r>
            <a:r>
              <a:rPr lang="en-US" sz="2200" dirty="0" err="1"/>
              <a:t>boşluğunda</a:t>
            </a:r>
            <a:r>
              <a:rPr lang="en-US" sz="2200" dirty="0"/>
              <a:t> </a:t>
            </a:r>
            <a:r>
              <a:rPr lang="en-US" sz="2200" dirty="0" err="1"/>
              <a:t>lenfoma</a:t>
            </a:r>
            <a:r>
              <a:rPr lang="en-US" sz="2200" dirty="0"/>
              <a:t>, </a:t>
            </a:r>
            <a:r>
              <a:rPr lang="en-US" sz="2200" dirty="0" err="1"/>
              <a:t>yüksek</a:t>
            </a:r>
            <a:r>
              <a:rPr lang="en-US" sz="2200" dirty="0"/>
              <a:t>, </a:t>
            </a:r>
            <a:r>
              <a:rPr lang="en-US" sz="2200" dirty="0" err="1"/>
              <a:t>iltihaplı</a:t>
            </a:r>
            <a:r>
              <a:rPr lang="en-US" sz="2200" dirty="0"/>
              <a:t> </a:t>
            </a:r>
            <a:r>
              <a:rPr lang="en-US" sz="2200" dirty="0" err="1"/>
              <a:t>diş</a:t>
            </a:r>
            <a:r>
              <a:rPr lang="en-US" sz="2200" dirty="0"/>
              <a:t> </a:t>
            </a:r>
            <a:r>
              <a:rPr lang="en-US" sz="2200" dirty="0" err="1"/>
              <a:t>eti</a:t>
            </a:r>
            <a:r>
              <a:rPr lang="en-US" sz="2200" dirty="0"/>
              <a:t> </a:t>
            </a:r>
            <a:r>
              <a:rPr lang="en-US" sz="2200" dirty="0" err="1"/>
              <a:t>dokuları</a:t>
            </a:r>
            <a:r>
              <a:rPr lang="en-US" sz="2200" dirty="0"/>
              <a:t> </a:t>
            </a:r>
            <a:r>
              <a:rPr lang="en-US" sz="2200" dirty="0" err="1"/>
              <a:t>veya</a:t>
            </a:r>
            <a:r>
              <a:rPr lang="en-US" sz="2200" dirty="0"/>
              <a:t> </a:t>
            </a:r>
            <a:r>
              <a:rPr lang="en-US" sz="2200" dirty="0" err="1"/>
              <a:t>kitle</a:t>
            </a:r>
            <a:r>
              <a:rPr lang="en-US" sz="2200" dirty="0"/>
              <a:t> </a:t>
            </a:r>
            <a:r>
              <a:rPr lang="en-US" sz="2200" dirty="0" err="1"/>
              <a:t>lezyonu</a:t>
            </a:r>
            <a:r>
              <a:rPr lang="en-US" sz="2200" dirty="0"/>
              <a:t> </a:t>
            </a:r>
            <a:r>
              <a:rPr lang="en-US" sz="2200" dirty="0" err="1"/>
              <a:t>olarak</a:t>
            </a:r>
            <a:r>
              <a:rPr lang="en-US" sz="2200" dirty="0"/>
              <a:t> </a:t>
            </a:r>
            <a:r>
              <a:rPr lang="en-US" sz="2200" dirty="0" err="1"/>
              <a:t>görülebilir</a:t>
            </a:r>
            <a:r>
              <a:rPr lang="en-US" sz="2200" dirty="0"/>
              <a:t>.</a:t>
            </a:r>
          </a:p>
        </p:txBody>
      </p:sp>
      <p:pic>
        <p:nvPicPr>
          <p:cNvPr id="2" name="Picture 1">
            <a:extLst>
              <a:ext uri="{FF2B5EF4-FFF2-40B4-BE49-F238E27FC236}">
                <a16:creationId xmlns:a16="http://schemas.microsoft.com/office/drawing/2014/main" id="{889C4992-1B1C-3446-81F3-6FE6DF39920E}"/>
              </a:ext>
            </a:extLst>
          </p:cNvPr>
          <p:cNvPicPr>
            <a:picLocks noChangeAspect="1"/>
          </p:cNvPicPr>
          <p:nvPr/>
        </p:nvPicPr>
        <p:blipFill>
          <a:blip r:embed="rId2"/>
          <a:stretch>
            <a:fillRect/>
          </a:stretch>
        </p:blipFill>
        <p:spPr>
          <a:xfrm>
            <a:off x="7222163" y="821076"/>
            <a:ext cx="4775200" cy="3581400"/>
          </a:xfrm>
          <a:prstGeom prst="rect">
            <a:avLst/>
          </a:prstGeom>
        </p:spPr>
      </p:pic>
    </p:spTree>
    <p:extLst>
      <p:ext uri="{BB962C8B-B14F-4D97-AF65-F5344CB8AC3E}">
        <p14:creationId xmlns:p14="http://schemas.microsoft.com/office/powerpoint/2010/main" val="4798849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D32D-1D35-7A47-9807-4C7A08F5ABDB}"/>
              </a:ext>
            </a:extLst>
          </p:cNvPr>
          <p:cNvSpPr>
            <a:spLocks noGrp="1"/>
          </p:cNvSpPr>
          <p:nvPr>
            <p:ph type="title"/>
          </p:nvPr>
        </p:nvSpPr>
        <p:spPr>
          <a:xfrm>
            <a:off x="493986" y="365126"/>
            <a:ext cx="11204028" cy="507234"/>
          </a:xfrm>
          <a:ln>
            <a:solidFill>
              <a:srgbClr val="FF0000"/>
            </a:solidFill>
          </a:ln>
        </p:spPr>
        <p:txBody>
          <a:bodyPr>
            <a:normAutofit/>
          </a:bodyPr>
          <a:lstStyle/>
          <a:p>
            <a:pPr algn="ctr"/>
            <a:r>
              <a:rPr lang="en-US" sz="2800" b="1" dirty="0">
                <a:solidFill>
                  <a:srgbClr val="0070C0"/>
                </a:solidFill>
              </a:rPr>
              <a:t>TEDAVİ</a:t>
            </a:r>
          </a:p>
        </p:txBody>
      </p:sp>
      <p:sp>
        <p:nvSpPr>
          <p:cNvPr id="3" name="Content Placeholder 2">
            <a:extLst>
              <a:ext uri="{FF2B5EF4-FFF2-40B4-BE49-F238E27FC236}">
                <a16:creationId xmlns:a16="http://schemas.microsoft.com/office/drawing/2014/main" id="{7BF72BC1-F6ED-074D-AB73-D18BD9176E44}"/>
              </a:ext>
            </a:extLst>
          </p:cNvPr>
          <p:cNvSpPr>
            <a:spLocks noGrp="1"/>
          </p:cNvSpPr>
          <p:nvPr>
            <p:ph idx="1"/>
          </p:nvPr>
        </p:nvSpPr>
        <p:spPr>
          <a:xfrm>
            <a:off x="493986" y="1072055"/>
            <a:ext cx="11204028" cy="5104908"/>
          </a:xfrm>
          <a:ln>
            <a:solidFill>
              <a:schemeClr val="accent1"/>
            </a:solidFill>
          </a:ln>
        </p:spPr>
        <p:txBody>
          <a:bodyPr>
            <a:normAutofit/>
          </a:bodyPr>
          <a:lstStyle/>
          <a:p>
            <a:pPr algn="just">
              <a:lnSpc>
                <a:spcPct val="150000"/>
              </a:lnSpc>
            </a:pPr>
            <a:r>
              <a:rPr lang="tr-TR" sz="2200" dirty="0"/>
              <a:t>Altta yatan </a:t>
            </a:r>
            <a:r>
              <a:rPr lang="tr-TR" sz="2200" dirty="0" err="1"/>
              <a:t>hastalik</a:t>
            </a:r>
            <a:r>
              <a:rPr lang="tr-TR" sz="2200" dirty="0"/>
              <a:t> doğru </a:t>
            </a:r>
            <a:r>
              <a:rPr lang="tr-TR" sz="2200" dirty="0" err="1"/>
              <a:t>teshis</a:t>
            </a:r>
            <a:r>
              <a:rPr lang="tr-TR" sz="2200" dirty="0"/>
              <a:t> edildikten sonra  hastalığa yönelik tedavi planlanmalı </a:t>
            </a:r>
          </a:p>
          <a:p>
            <a:pPr algn="just">
              <a:lnSpc>
                <a:spcPct val="150000"/>
              </a:lnSpc>
            </a:pPr>
            <a:r>
              <a:rPr lang="tr-TR" sz="2200" dirty="0" err="1"/>
              <a:t>Immunosuppressive</a:t>
            </a:r>
            <a:r>
              <a:rPr lang="tr-TR" sz="2200" dirty="0"/>
              <a:t> tedavi</a:t>
            </a:r>
          </a:p>
          <a:p>
            <a:pPr algn="just">
              <a:lnSpc>
                <a:spcPct val="150000"/>
              </a:lnSpc>
            </a:pPr>
            <a:r>
              <a:rPr lang="tr-TR" sz="2200" dirty="0" err="1">
                <a:solidFill>
                  <a:srgbClr val="FF0000"/>
                </a:solidFill>
              </a:rPr>
              <a:t>Hemodynamic</a:t>
            </a:r>
            <a:r>
              <a:rPr lang="tr-TR" sz="2200" dirty="0">
                <a:solidFill>
                  <a:srgbClr val="FF0000"/>
                </a:solidFill>
              </a:rPr>
              <a:t>/</a:t>
            </a:r>
            <a:r>
              <a:rPr lang="tr-TR" sz="2200" dirty="0" err="1">
                <a:solidFill>
                  <a:srgbClr val="FF0000"/>
                </a:solidFill>
              </a:rPr>
              <a:t>antiproteinuric</a:t>
            </a:r>
            <a:r>
              <a:rPr lang="tr-TR" sz="2200" dirty="0">
                <a:solidFill>
                  <a:srgbClr val="FF0000"/>
                </a:solidFill>
              </a:rPr>
              <a:t> tedavi </a:t>
            </a:r>
            <a:r>
              <a:rPr lang="tr-TR" sz="2200" dirty="0"/>
              <a:t>(</a:t>
            </a:r>
            <a:r>
              <a:rPr lang="tr-TR" sz="2200" dirty="0" err="1"/>
              <a:t>angiotensin-converting</a:t>
            </a:r>
            <a:r>
              <a:rPr lang="tr-TR" sz="2200" dirty="0"/>
              <a:t> </a:t>
            </a:r>
            <a:r>
              <a:rPr lang="tr-TR" sz="2200" dirty="0" err="1"/>
              <a:t>enzyme</a:t>
            </a:r>
            <a:r>
              <a:rPr lang="tr-TR" sz="2200" dirty="0"/>
              <a:t> </a:t>
            </a:r>
            <a:r>
              <a:rPr lang="tr-TR" sz="2200" dirty="0" err="1"/>
              <a:t>inhibitors</a:t>
            </a:r>
            <a:r>
              <a:rPr lang="tr-TR" sz="2200" dirty="0"/>
              <a:t>)</a:t>
            </a:r>
          </a:p>
          <a:p>
            <a:pPr algn="just">
              <a:lnSpc>
                <a:spcPct val="150000"/>
              </a:lnSpc>
            </a:pPr>
            <a:r>
              <a:rPr lang="tr-TR" sz="2200" dirty="0" err="1"/>
              <a:t>Antiplatelet-hypercoagulability</a:t>
            </a:r>
            <a:r>
              <a:rPr lang="tr-TR" sz="2200" dirty="0"/>
              <a:t> </a:t>
            </a:r>
            <a:r>
              <a:rPr lang="tr-TR" sz="2200" dirty="0" err="1"/>
              <a:t>treatment</a:t>
            </a:r>
            <a:r>
              <a:rPr lang="tr-TR" sz="2200" dirty="0"/>
              <a:t>: Aspirin 0.5 mg/kg  12–24 saat arayla</a:t>
            </a:r>
          </a:p>
          <a:p>
            <a:pPr algn="just">
              <a:lnSpc>
                <a:spcPct val="150000"/>
              </a:lnSpc>
            </a:pPr>
            <a:r>
              <a:rPr lang="tr-TR" sz="2200" dirty="0"/>
              <a:t>Sodyum </a:t>
            </a:r>
            <a:r>
              <a:rPr lang="tr-TR" sz="2200" dirty="0" err="1"/>
              <a:t>kisitlanmali</a:t>
            </a:r>
            <a:r>
              <a:rPr lang="tr-TR" sz="2200" dirty="0"/>
              <a:t>. Diyet,  yüksek kaliteli </a:t>
            </a:r>
            <a:r>
              <a:rPr lang="tr-TR" sz="2200" dirty="0" err="1"/>
              <a:t>dusuk</a:t>
            </a:r>
            <a:r>
              <a:rPr lang="tr-TR" sz="2200" dirty="0"/>
              <a:t> miktarda protein ve n-3 </a:t>
            </a:r>
            <a:r>
              <a:rPr lang="tr-TR" sz="2200" dirty="0" err="1"/>
              <a:t>yag</a:t>
            </a:r>
            <a:r>
              <a:rPr lang="tr-TR" sz="2200" dirty="0"/>
              <a:t> asidi içermeli</a:t>
            </a:r>
          </a:p>
          <a:p>
            <a:pPr algn="just">
              <a:lnSpc>
                <a:spcPct val="150000"/>
              </a:lnSpc>
            </a:pPr>
            <a:r>
              <a:rPr lang="tr-TR" sz="2200" dirty="0"/>
              <a:t>Hipertansiyon: Sodyum kısıtlaması, </a:t>
            </a:r>
            <a:r>
              <a:rPr lang="tr-TR" sz="2200" dirty="0" err="1"/>
              <a:t>Angiotensin-converting</a:t>
            </a:r>
            <a:r>
              <a:rPr lang="tr-TR" sz="2200" dirty="0"/>
              <a:t> </a:t>
            </a:r>
            <a:r>
              <a:rPr lang="tr-TR" sz="2200" dirty="0" err="1"/>
              <a:t>enzyme</a:t>
            </a:r>
            <a:r>
              <a:rPr lang="tr-TR" sz="2200" dirty="0"/>
              <a:t> </a:t>
            </a:r>
            <a:r>
              <a:rPr lang="tr-TR" sz="2200" dirty="0" err="1"/>
              <a:t>inhibasyonu</a:t>
            </a:r>
            <a:r>
              <a:rPr lang="tr-TR" sz="2200" dirty="0"/>
              <a:t> (</a:t>
            </a:r>
            <a:r>
              <a:rPr lang="tr-TR" sz="2200" dirty="0" err="1"/>
              <a:t>orn</a:t>
            </a:r>
            <a:r>
              <a:rPr lang="tr-TR" sz="2200" dirty="0"/>
              <a:t>, </a:t>
            </a:r>
            <a:r>
              <a:rPr lang="tr-TR" sz="2200" dirty="0" err="1"/>
              <a:t>enalapril</a:t>
            </a:r>
            <a:r>
              <a:rPr lang="tr-TR" sz="2200" dirty="0"/>
              <a:t> 0.5 mg/kg  12–24 saat arayla)</a:t>
            </a:r>
          </a:p>
          <a:p>
            <a:pPr algn="just">
              <a:lnSpc>
                <a:spcPct val="150000"/>
              </a:lnSpc>
            </a:pPr>
            <a:r>
              <a:rPr lang="tr-TR" sz="2200" dirty="0" err="1"/>
              <a:t>Odem</a:t>
            </a:r>
            <a:r>
              <a:rPr lang="tr-TR" sz="2200" dirty="0"/>
              <a:t>/</a:t>
            </a:r>
            <a:r>
              <a:rPr lang="tr-TR" sz="2200" dirty="0" err="1"/>
              <a:t>Ascites</a:t>
            </a:r>
            <a:r>
              <a:rPr lang="tr-TR" sz="2200" dirty="0"/>
              <a:t>: Sodyum kısıtlaması, kafes dinlenmesi, </a:t>
            </a:r>
            <a:r>
              <a:rPr lang="tr-TR" sz="2200" dirty="0" err="1"/>
              <a:t>diüretik</a:t>
            </a:r>
            <a:r>
              <a:rPr lang="tr-TR" sz="2200" dirty="0"/>
              <a:t> (</a:t>
            </a:r>
            <a:r>
              <a:rPr lang="tr-TR" sz="2200" dirty="0" err="1"/>
              <a:t>Furosemide</a:t>
            </a:r>
            <a:r>
              <a:rPr lang="tr-TR" sz="2200" dirty="0"/>
              <a:t> 1–2 mg/kg) </a:t>
            </a:r>
            <a:endParaRPr lang="en-US" sz="2200" dirty="0"/>
          </a:p>
        </p:txBody>
      </p:sp>
    </p:spTree>
    <p:extLst>
      <p:ext uri="{BB962C8B-B14F-4D97-AF65-F5344CB8AC3E}">
        <p14:creationId xmlns:p14="http://schemas.microsoft.com/office/powerpoint/2010/main" val="2700393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BE88-3FC7-8746-A415-BFB8243B62E8}"/>
              </a:ext>
            </a:extLst>
          </p:cNvPr>
          <p:cNvSpPr>
            <a:spLocks noGrp="1"/>
          </p:cNvSpPr>
          <p:nvPr>
            <p:ph type="title"/>
          </p:nvPr>
        </p:nvSpPr>
        <p:spPr/>
        <p:txBody>
          <a:bodyPr/>
          <a:lstStyle/>
          <a:p>
            <a:r>
              <a:rPr lang="en-US" dirty="0" err="1"/>
              <a:t>Saf</a:t>
            </a:r>
            <a:r>
              <a:rPr lang="en-US" dirty="0"/>
              <a:t> </a:t>
            </a:r>
            <a:r>
              <a:rPr lang="en-US" dirty="0" err="1"/>
              <a:t>Transudat</a:t>
            </a:r>
            <a:r>
              <a:rPr lang="en-US" dirty="0"/>
              <a:t> </a:t>
            </a:r>
          </a:p>
        </p:txBody>
      </p:sp>
      <p:sp>
        <p:nvSpPr>
          <p:cNvPr id="3" name="Content Placeholder 2">
            <a:extLst>
              <a:ext uri="{FF2B5EF4-FFF2-40B4-BE49-F238E27FC236}">
                <a16:creationId xmlns:a16="http://schemas.microsoft.com/office/drawing/2014/main" id="{496A06FC-40B1-5948-A2EF-1E9F13EBAC51}"/>
              </a:ext>
            </a:extLst>
          </p:cNvPr>
          <p:cNvSpPr>
            <a:spLocks noGrp="1"/>
          </p:cNvSpPr>
          <p:nvPr>
            <p:ph idx="1"/>
          </p:nvPr>
        </p:nvSpPr>
        <p:spPr/>
        <p:txBody>
          <a:bodyPr/>
          <a:lstStyle/>
          <a:p>
            <a:pPr marL="514350" indent="-514350">
              <a:buAutoNum type="arabicParenR"/>
            </a:pPr>
            <a:r>
              <a:rPr lang="en-US" dirty="0"/>
              <a:t>Protein </a:t>
            </a:r>
            <a:r>
              <a:rPr lang="en-US" dirty="0" err="1"/>
              <a:t>kaybına</a:t>
            </a:r>
            <a:r>
              <a:rPr lang="en-US" dirty="0"/>
              <a:t> </a:t>
            </a:r>
            <a:r>
              <a:rPr lang="en-US" dirty="0" err="1"/>
              <a:t>yol</a:t>
            </a:r>
            <a:r>
              <a:rPr lang="en-US" dirty="0"/>
              <a:t> </a:t>
            </a:r>
            <a:r>
              <a:rPr lang="en-US" dirty="0" err="1"/>
              <a:t>açan</a:t>
            </a:r>
            <a:r>
              <a:rPr lang="en-US" dirty="0"/>
              <a:t> </a:t>
            </a:r>
            <a:r>
              <a:rPr lang="en-US" dirty="0" err="1"/>
              <a:t>nefropati</a:t>
            </a:r>
            <a:endParaRPr lang="en-US" dirty="0"/>
          </a:p>
          <a:p>
            <a:pPr marL="514350" indent="-514350">
              <a:buAutoNum type="arabicParenR"/>
            </a:pPr>
            <a:r>
              <a:rPr lang="en-US" dirty="0">
                <a:solidFill>
                  <a:srgbClr val="FF0000"/>
                </a:solidFill>
              </a:rPr>
              <a:t>Hepatik </a:t>
            </a:r>
            <a:r>
              <a:rPr lang="en-US" dirty="0" err="1">
                <a:solidFill>
                  <a:srgbClr val="FF0000"/>
                </a:solidFill>
              </a:rPr>
              <a:t>yetmezlik</a:t>
            </a:r>
            <a:r>
              <a:rPr lang="en-US" dirty="0">
                <a:solidFill>
                  <a:srgbClr val="FF0000"/>
                </a:solidFill>
              </a:rPr>
              <a:t> </a:t>
            </a:r>
          </a:p>
          <a:p>
            <a:pPr marL="514350" indent="-514350">
              <a:buAutoNum type="arabicParenR"/>
            </a:pPr>
            <a:r>
              <a:rPr lang="en-US" dirty="0"/>
              <a:t>Protein </a:t>
            </a:r>
            <a:r>
              <a:rPr lang="en-US" dirty="0" err="1"/>
              <a:t>kaybına</a:t>
            </a:r>
            <a:r>
              <a:rPr lang="en-US" dirty="0"/>
              <a:t> </a:t>
            </a:r>
            <a:r>
              <a:rPr lang="en-US" dirty="0" err="1"/>
              <a:t>yol</a:t>
            </a:r>
            <a:r>
              <a:rPr lang="en-US" dirty="0"/>
              <a:t> </a:t>
            </a:r>
            <a:r>
              <a:rPr lang="en-US" dirty="0" err="1"/>
              <a:t>açan</a:t>
            </a:r>
            <a:r>
              <a:rPr lang="en-US" dirty="0"/>
              <a:t> </a:t>
            </a:r>
            <a:r>
              <a:rPr lang="en-US" dirty="0" err="1"/>
              <a:t>enteropati</a:t>
            </a:r>
            <a:endParaRPr lang="en-US" dirty="0"/>
          </a:p>
          <a:p>
            <a:endParaRPr lang="en-US" dirty="0"/>
          </a:p>
        </p:txBody>
      </p:sp>
    </p:spTree>
    <p:extLst>
      <p:ext uri="{BB962C8B-B14F-4D97-AF65-F5344CB8AC3E}">
        <p14:creationId xmlns:p14="http://schemas.microsoft.com/office/powerpoint/2010/main" val="37370639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5656E8-B9E8-1F4B-BE19-A1CF1E025D1A}"/>
              </a:ext>
            </a:extLst>
          </p:cNvPr>
          <p:cNvSpPr>
            <a:spLocks noGrp="1"/>
          </p:cNvSpPr>
          <p:nvPr>
            <p:ph type="title"/>
          </p:nvPr>
        </p:nvSpPr>
        <p:spPr>
          <a:xfrm>
            <a:off x="800319" y="514535"/>
            <a:ext cx="10515600" cy="884327"/>
          </a:xfrm>
          <a:ln>
            <a:solidFill>
              <a:srgbClr val="0070C0"/>
            </a:solidFill>
          </a:ln>
        </p:spPr>
        <p:txBody>
          <a:bodyPr>
            <a:normAutofit/>
          </a:bodyPr>
          <a:lstStyle/>
          <a:p>
            <a:pPr algn="ctr"/>
            <a:r>
              <a:rPr lang="en-US" sz="4800" b="1" dirty="0">
                <a:solidFill>
                  <a:srgbClr val="FF0000"/>
                </a:solidFill>
              </a:rPr>
              <a:t>HEPATIK YETMEZLIK </a:t>
            </a:r>
          </a:p>
        </p:txBody>
      </p:sp>
      <p:sp>
        <p:nvSpPr>
          <p:cNvPr id="3" name="Content Placeholder 4">
            <a:extLst>
              <a:ext uri="{FF2B5EF4-FFF2-40B4-BE49-F238E27FC236}">
                <a16:creationId xmlns:a16="http://schemas.microsoft.com/office/drawing/2014/main" id="{B2ADA3EC-575E-7B4B-BC1C-B731F4D17EE3}"/>
              </a:ext>
            </a:extLst>
          </p:cNvPr>
          <p:cNvSpPr txBox="1">
            <a:spLocks/>
          </p:cNvSpPr>
          <p:nvPr/>
        </p:nvSpPr>
        <p:spPr>
          <a:xfrm>
            <a:off x="838200" y="1825625"/>
            <a:ext cx="10515600" cy="2178816"/>
          </a:xfrm>
          <a:prstGeom prst="rect">
            <a:avLst/>
          </a:prstGeom>
          <a:ln>
            <a:solidFill>
              <a:schemeClr val="accent1"/>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50000"/>
              </a:lnSpc>
            </a:pPr>
            <a:r>
              <a:rPr lang="en-US" dirty="0" err="1">
                <a:solidFill>
                  <a:srgbClr val="002060"/>
                </a:solidFill>
              </a:rPr>
              <a:t>Sodyum</a:t>
            </a:r>
            <a:r>
              <a:rPr lang="en-US" dirty="0">
                <a:solidFill>
                  <a:srgbClr val="002060"/>
                </a:solidFill>
              </a:rPr>
              <a:t> </a:t>
            </a:r>
            <a:r>
              <a:rPr lang="en-US" dirty="0" err="1">
                <a:solidFill>
                  <a:srgbClr val="002060"/>
                </a:solidFill>
              </a:rPr>
              <a:t>retensiyonu</a:t>
            </a:r>
            <a:endParaRPr lang="en-US" dirty="0">
              <a:solidFill>
                <a:srgbClr val="002060"/>
              </a:solidFill>
            </a:endParaRPr>
          </a:p>
          <a:p>
            <a:pPr algn="ctr">
              <a:lnSpc>
                <a:spcPct val="150000"/>
              </a:lnSpc>
            </a:pPr>
            <a:r>
              <a:rPr lang="en-US" dirty="0" err="1">
                <a:solidFill>
                  <a:srgbClr val="002060"/>
                </a:solidFill>
              </a:rPr>
              <a:t>Azalan</a:t>
            </a:r>
            <a:r>
              <a:rPr lang="en-US" dirty="0">
                <a:solidFill>
                  <a:srgbClr val="002060"/>
                </a:solidFill>
              </a:rPr>
              <a:t> albumin </a:t>
            </a:r>
            <a:r>
              <a:rPr lang="en-US" dirty="0" err="1">
                <a:solidFill>
                  <a:srgbClr val="002060"/>
                </a:solidFill>
              </a:rPr>
              <a:t>sentezi</a:t>
            </a:r>
            <a:r>
              <a:rPr lang="en-US" dirty="0">
                <a:solidFill>
                  <a:srgbClr val="002060"/>
                </a:solidFill>
              </a:rPr>
              <a:t> </a:t>
            </a:r>
          </a:p>
          <a:p>
            <a:pPr algn="ctr">
              <a:lnSpc>
                <a:spcPct val="150000"/>
              </a:lnSpc>
            </a:pPr>
            <a:r>
              <a:rPr lang="en-US" dirty="0" err="1">
                <a:solidFill>
                  <a:srgbClr val="002060"/>
                </a:solidFill>
              </a:rPr>
              <a:t>Antidiüretik</a:t>
            </a:r>
            <a:r>
              <a:rPr lang="en-US" dirty="0">
                <a:solidFill>
                  <a:srgbClr val="002060"/>
                </a:solidFill>
              </a:rPr>
              <a:t> </a:t>
            </a:r>
            <a:r>
              <a:rPr lang="en-US" dirty="0" err="1">
                <a:solidFill>
                  <a:srgbClr val="002060"/>
                </a:solidFill>
              </a:rPr>
              <a:t>hormon</a:t>
            </a:r>
            <a:r>
              <a:rPr lang="en-US" dirty="0">
                <a:solidFill>
                  <a:srgbClr val="002060"/>
                </a:solidFill>
              </a:rPr>
              <a:t> </a:t>
            </a:r>
            <a:r>
              <a:rPr lang="en-US" dirty="0" err="1">
                <a:solidFill>
                  <a:srgbClr val="002060"/>
                </a:solidFill>
              </a:rPr>
              <a:t>inaktivasyonu</a:t>
            </a:r>
            <a:endParaRPr lang="en-US" dirty="0">
              <a:solidFill>
                <a:srgbClr val="002060"/>
              </a:solidFill>
            </a:endParaRPr>
          </a:p>
        </p:txBody>
      </p:sp>
    </p:spTree>
    <p:extLst>
      <p:ext uri="{BB962C8B-B14F-4D97-AF65-F5344CB8AC3E}">
        <p14:creationId xmlns:p14="http://schemas.microsoft.com/office/powerpoint/2010/main" val="21785430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8409-AE64-974C-B1A2-76B831EA6AFB}"/>
              </a:ext>
            </a:extLst>
          </p:cNvPr>
          <p:cNvSpPr>
            <a:spLocks noGrp="1"/>
          </p:cNvSpPr>
          <p:nvPr>
            <p:ph type="title"/>
          </p:nvPr>
        </p:nvSpPr>
        <p:spPr>
          <a:xfrm>
            <a:off x="838200" y="365126"/>
            <a:ext cx="10515600" cy="734210"/>
          </a:xfrm>
        </p:spPr>
        <p:txBody>
          <a:bodyPr>
            <a:normAutofit/>
          </a:bodyPr>
          <a:lstStyle/>
          <a:p>
            <a:r>
              <a:rPr lang="en-US" sz="3200" b="1" dirty="0">
                <a:solidFill>
                  <a:srgbClr val="FF0000"/>
                </a:solidFill>
              </a:rPr>
              <a:t>PORTAL HIPERTANSIYONUN NEDENLERI</a:t>
            </a:r>
          </a:p>
        </p:txBody>
      </p:sp>
      <p:sp>
        <p:nvSpPr>
          <p:cNvPr id="3" name="Content Placeholder 2">
            <a:extLst>
              <a:ext uri="{FF2B5EF4-FFF2-40B4-BE49-F238E27FC236}">
                <a16:creationId xmlns:a16="http://schemas.microsoft.com/office/drawing/2014/main" id="{9AFBDF9E-4E2F-E24C-BD04-F8004640414F}"/>
              </a:ext>
            </a:extLst>
          </p:cNvPr>
          <p:cNvSpPr>
            <a:spLocks noGrp="1"/>
          </p:cNvSpPr>
          <p:nvPr>
            <p:ph idx="1"/>
          </p:nvPr>
        </p:nvSpPr>
        <p:spPr>
          <a:xfrm>
            <a:off x="293668" y="1250272"/>
            <a:ext cx="10093505" cy="5129980"/>
          </a:xfrm>
        </p:spPr>
        <p:txBody>
          <a:bodyPr>
            <a:normAutofit fontScale="85000" lnSpcReduction="20000"/>
          </a:bodyPr>
          <a:lstStyle/>
          <a:p>
            <a:pPr marL="457200" lvl="1" indent="0">
              <a:lnSpc>
                <a:spcPct val="150000"/>
              </a:lnSpc>
              <a:buNone/>
            </a:pPr>
            <a:r>
              <a:rPr lang="en-US" b="1" dirty="0">
                <a:solidFill>
                  <a:srgbClr val="00B0F0"/>
                </a:solidFill>
              </a:rPr>
              <a:t>PREHEPATİK </a:t>
            </a:r>
          </a:p>
          <a:p>
            <a:pPr marL="457200" lvl="1" indent="0">
              <a:lnSpc>
                <a:spcPct val="150000"/>
              </a:lnSpc>
              <a:buNone/>
            </a:pPr>
            <a:r>
              <a:rPr lang="en-US" dirty="0" err="1"/>
              <a:t>Arteriovenöz</a:t>
            </a:r>
            <a:r>
              <a:rPr lang="en-US" dirty="0"/>
              <a:t> </a:t>
            </a:r>
            <a:r>
              <a:rPr lang="en-US" dirty="0" err="1"/>
              <a:t>fistüller</a:t>
            </a:r>
            <a:r>
              <a:rPr lang="en-US" dirty="0"/>
              <a:t> </a:t>
            </a:r>
          </a:p>
          <a:p>
            <a:pPr marL="457200" lvl="1" indent="0">
              <a:lnSpc>
                <a:spcPct val="150000"/>
              </a:lnSpc>
              <a:buNone/>
            </a:pPr>
            <a:r>
              <a:rPr lang="en-US" dirty="0"/>
              <a:t>Portal venin </a:t>
            </a:r>
            <a:r>
              <a:rPr lang="en-US" dirty="0" err="1"/>
              <a:t>trombozu</a:t>
            </a:r>
            <a:r>
              <a:rPr lang="en-US" dirty="0"/>
              <a:t>, </a:t>
            </a:r>
            <a:r>
              <a:rPr lang="en-US" dirty="0" err="1"/>
              <a:t>basınç</a:t>
            </a:r>
            <a:r>
              <a:rPr lang="en-US" dirty="0"/>
              <a:t> </a:t>
            </a:r>
            <a:r>
              <a:rPr lang="en-US" dirty="0" err="1"/>
              <a:t>altında</a:t>
            </a:r>
            <a:r>
              <a:rPr lang="en-US" dirty="0"/>
              <a:t> </a:t>
            </a:r>
            <a:r>
              <a:rPr lang="en-US" dirty="0" err="1"/>
              <a:t>kalması</a:t>
            </a:r>
            <a:r>
              <a:rPr lang="en-US" dirty="0"/>
              <a:t> </a:t>
            </a:r>
            <a:r>
              <a:rPr lang="en-US" dirty="0" err="1"/>
              <a:t>veya</a:t>
            </a:r>
            <a:r>
              <a:rPr lang="en-US" dirty="0"/>
              <a:t> </a:t>
            </a:r>
            <a:r>
              <a:rPr lang="en-US" dirty="0" err="1"/>
              <a:t>invazyonu</a:t>
            </a:r>
            <a:endParaRPr lang="en-US" dirty="0"/>
          </a:p>
          <a:p>
            <a:pPr marL="457200" lvl="1" indent="0">
              <a:lnSpc>
                <a:spcPct val="150000"/>
              </a:lnSpc>
              <a:buNone/>
            </a:pPr>
            <a:r>
              <a:rPr lang="en-US" dirty="0" err="1"/>
              <a:t>Konjenital</a:t>
            </a:r>
            <a:r>
              <a:rPr lang="en-US" dirty="0"/>
              <a:t> </a:t>
            </a:r>
            <a:r>
              <a:rPr lang="en-US" dirty="0" err="1"/>
              <a:t>anomaliler</a:t>
            </a:r>
            <a:r>
              <a:rPr lang="en-US" dirty="0"/>
              <a:t> (</a:t>
            </a:r>
            <a:r>
              <a:rPr lang="en-US" dirty="0" err="1"/>
              <a:t>atresi</a:t>
            </a:r>
            <a:r>
              <a:rPr lang="en-US" dirty="0"/>
              <a:t> </a:t>
            </a:r>
            <a:r>
              <a:rPr lang="en-US" dirty="0" err="1"/>
              <a:t>veya</a:t>
            </a:r>
            <a:r>
              <a:rPr lang="en-US" dirty="0"/>
              <a:t> portal </a:t>
            </a:r>
            <a:r>
              <a:rPr lang="en-US" dirty="0" err="1"/>
              <a:t>ven</a:t>
            </a:r>
            <a:r>
              <a:rPr lang="en-US" dirty="0"/>
              <a:t> </a:t>
            </a:r>
            <a:r>
              <a:rPr lang="en-US" dirty="0" err="1"/>
              <a:t>hipoplazisi</a:t>
            </a:r>
            <a:r>
              <a:rPr lang="en-US" dirty="0"/>
              <a:t>)</a:t>
            </a:r>
          </a:p>
          <a:p>
            <a:pPr marL="457200" lvl="1" indent="0">
              <a:lnSpc>
                <a:spcPct val="150000"/>
              </a:lnSpc>
              <a:buNone/>
            </a:pPr>
            <a:r>
              <a:rPr lang="en-US" b="1" dirty="0">
                <a:solidFill>
                  <a:srgbClr val="00B0F0"/>
                </a:solidFill>
              </a:rPr>
              <a:t>INTRAHEPATIK</a:t>
            </a:r>
          </a:p>
          <a:p>
            <a:pPr marL="457200" lvl="1" indent="0">
              <a:lnSpc>
                <a:spcPct val="150000"/>
              </a:lnSpc>
              <a:buNone/>
            </a:pPr>
            <a:r>
              <a:rPr lang="en-US" dirty="0"/>
              <a:t>Hepatik </a:t>
            </a:r>
            <a:r>
              <a:rPr lang="en-US" dirty="0" err="1"/>
              <a:t>lipidozis</a:t>
            </a:r>
            <a:endParaRPr lang="en-US" dirty="0"/>
          </a:p>
          <a:p>
            <a:pPr marL="457200" lvl="1" indent="0">
              <a:lnSpc>
                <a:spcPct val="150000"/>
              </a:lnSpc>
              <a:buNone/>
            </a:pPr>
            <a:r>
              <a:rPr lang="en-US" dirty="0" err="1"/>
              <a:t>Kronik</a:t>
            </a:r>
            <a:r>
              <a:rPr lang="en-US" dirty="0"/>
              <a:t> </a:t>
            </a:r>
            <a:r>
              <a:rPr lang="en-US" dirty="0" err="1"/>
              <a:t>aktif</a:t>
            </a:r>
            <a:r>
              <a:rPr lang="en-US" dirty="0"/>
              <a:t> hepatitis</a:t>
            </a:r>
          </a:p>
          <a:p>
            <a:pPr marL="457200" lvl="1" indent="0">
              <a:lnSpc>
                <a:spcPct val="150000"/>
              </a:lnSpc>
              <a:buNone/>
            </a:pPr>
            <a:r>
              <a:rPr lang="en-US" dirty="0" err="1"/>
              <a:t>Biliar</a:t>
            </a:r>
            <a:r>
              <a:rPr lang="en-US" dirty="0"/>
              <a:t> </a:t>
            </a:r>
            <a:r>
              <a:rPr lang="en-US" dirty="0" err="1"/>
              <a:t>kanal</a:t>
            </a:r>
            <a:r>
              <a:rPr lang="en-US" dirty="0"/>
              <a:t> </a:t>
            </a:r>
            <a:r>
              <a:rPr lang="en-US" dirty="0" err="1"/>
              <a:t>obstrüksiyonu</a:t>
            </a:r>
            <a:r>
              <a:rPr lang="en-US" dirty="0"/>
              <a:t> </a:t>
            </a:r>
          </a:p>
          <a:p>
            <a:pPr marL="457200" lvl="1" indent="0">
              <a:lnSpc>
                <a:spcPct val="150000"/>
              </a:lnSpc>
              <a:buNone/>
            </a:pPr>
            <a:r>
              <a:rPr lang="en-US" dirty="0" err="1"/>
              <a:t>Fibrozis</a:t>
            </a:r>
            <a:r>
              <a:rPr lang="en-US" dirty="0"/>
              <a:t> /</a:t>
            </a:r>
            <a:r>
              <a:rPr lang="en-US" dirty="0" err="1"/>
              <a:t>sirozis</a:t>
            </a:r>
            <a:endParaRPr lang="en-US" dirty="0"/>
          </a:p>
          <a:p>
            <a:pPr marL="457200" lvl="1" indent="0">
              <a:lnSpc>
                <a:spcPct val="150000"/>
              </a:lnSpc>
              <a:buNone/>
            </a:pPr>
            <a:r>
              <a:rPr lang="en-US" dirty="0" err="1"/>
              <a:t>Metastazik</a:t>
            </a:r>
            <a:r>
              <a:rPr lang="en-US" dirty="0"/>
              <a:t> </a:t>
            </a:r>
            <a:r>
              <a:rPr lang="en-US" dirty="0" err="1"/>
              <a:t>tümörler</a:t>
            </a:r>
            <a:endParaRPr lang="en-US" dirty="0"/>
          </a:p>
          <a:p>
            <a:pPr marL="457200" lvl="1" indent="0">
              <a:lnSpc>
                <a:spcPct val="150000"/>
              </a:lnSpc>
              <a:buNone/>
            </a:pPr>
            <a:r>
              <a:rPr lang="en-US" dirty="0" err="1"/>
              <a:t>Intrahepatik</a:t>
            </a:r>
            <a:r>
              <a:rPr lang="en-US" dirty="0"/>
              <a:t> </a:t>
            </a:r>
            <a:r>
              <a:rPr lang="en-US" dirty="0" err="1"/>
              <a:t>arteriyovenöz</a:t>
            </a:r>
            <a:r>
              <a:rPr lang="en-US" dirty="0"/>
              <a:t> </a:t>
            </a:r>
            <a:r>
              <a:rPr lang="en-US" dirty="0" err="1"/>
              <a:t>fistüller</a:t>
            </a:r>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2881702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4CCE2E-7CD8-2C43-885F-4E960B8925E1}"/>
              </a:ext>
            </a:extLst>
          </p:cNvPr>
          <p:cNvSpPr>
            <a:spLocks noGrp="1"/>
          </p:cNvSpPr>
          <p:nvPr>
            <p:ph idx="1"/>
          </p:nvPr>
        </p:nvSpPr>
        <p:spPr>
          <a:xfrm>
            <a:off x="745732" y="1024241"/>
            <a:ext cx="10515600" cy="4351338"/>
          </a:xfrm>
          <a:ln>
            <a:solidFill>
              <a:schemeClr val="accent1"/>
            </a:solidFill>
          </a:ln>
        </p:spPr>
        <p:txBody>
          <a:bodyPr/>
          <a:lstStyle/>
          <a:p>
            <a:pPr marL="0" indent="0" algn="ctr">
              <a:buNone/>
            </a:pPr>
            <a:r>
              <a:rPr lang="en-US" b="1" dirty="0">
                <a:solidFill>
                  <a:srgbClr val="00B0F0"/>
                </a:solidFill>
              </a:rPr>
              <a:t>POSTHEPATIK</a:t>
            </a:r>
          </a:p>
          <a:p>
            <a:pPr marL="0" indent="0">
              <a:lnSpc>
                <a:spcPct val="150000"/>
              </a:lnSpc>
              <a:buNone/>
            </a:pPr>
            <a:r>
              <a:rPr lang="en-US" sz="2400" dirty="0" err="1"/>
              <a:t>Kaudal</a:t>
            </a:r>
            <a:r>
              <a:rPr lang="en-US" sz="2400" dirty="0"/>
              <a:t> vena </a:t>
            </a:r>
            <a:r>
              <a:rPr lang="en-US" sz="2400" dirty="0" err="1"/>
              <a:t>kavanın</a:t>
            </a:r>
            <a:r>
              <a:rPr lang="en-US" sz="2400" dirty="0"/>
              <a:t> </a:t>
            </a:r>
            <a:r>
              <a:rPr lang="en-US" sz="2400" dirty="0" err="1"/>
              <a:t>trombozu</a:t>
            </a:r>
            <a:r>
              <a:rPr lang="en-US" sz="2400" dirty="0"/>
              <a:t>, </a:t>
            </a:r>
            <a:r>
              <a:rPr lang="en-US" sz="2400" dirty="0" err="1"/>
              <a:t>basınç</a:t>
            </a:r>
            <a:r>
              <a:rPr lang="en-US" sz="2400" dirty="0"/>
              <a:t> </a:t>
            </a:r>
            <a:r>
              <a:rPr lang="en-US" sz="2400" dirty="0" err="1"/>
              <a:t>altında</a:t>
            </a:r>
            <a:r>
              <a:rPr lang="en-US" sz="2400" dirty="0"/>
              <a:t> </a:t>
            </a:r>
            <a:r>
              <a:rPr lang="en-US" sz="2400" dirty="0" err="1"/>
              <a:t>kalması</a:t>
            </a:r>
            <a:r>
              <a:rPr lang="en-US" sz="2400" dirty="0"/>
              <a:t> </a:t>
            </a:r>
            <a:r>
              <a:rPr lang="en-US" sz="2400" dirty="0" err="1"/>
              <a:t>veya</a:t>
            </a:r>
            <a:r>
              <a:rPr lang="en-US" sz="2400" dirty="0"/>
              <a:t> </a:t>
            </a:r>
            <a:r>
              <a:rPr lang="en-US" sz="2400" dirty="0" err="1"/>
              <a:t>invazyonu</a:t>
            </a:r>
            <a:endParaRPr lang="en-US" sz="2400" dirty="0"/>
          </a:p>
          <a:p>
            <a:pPr marL="0" indent="0">
              <a:lnSpc>
                <a:spcPct val="150000"/>
              </a:lnSpc>
              <a:buNone/>
            </a:pPr>
            <a:r>
              <a:rPr lang="en-US" sz="2400" dirty="0"/>
              <a:t>Hepatik venin </a:t>
            </a:r>
            <a:r>
              <a:rPr lang="en-US" sz="2400" dirty="0" err="1"/>
              <a:t>trombozu</a:t>
            </a:r>
            <a:r>
              <a:rPr lang="en-US" sz="2400" dirty="0"/>
              <a:t>, </a:t>
            </a:r>
            <a:r>
              <a:rPr lang="en-US" sz="2400" dirty="0" err="1"/>
              <a:t>basınç</a:t>
            </a:r>
            <a:r>
              <a:rPr lang="en-US" sz="2400" dirty="0"/>
              <a:t> </a:t>
            </a:r>
            <a:r>
              <a:rPr lang="en-US" sz="2400" dirty="0" err="1"/>
              <a:t>altında</a:t>
            </a:r>
            <a:r>
              <a:rPr lang="en-US" sz="2400" dirty="0"/>
              <a:t> </a:t>
            </a:r>
            <a:r>
              <a:rPr lang="en-US" sz="2400" dirty="0" err="1"/>
              <a:t>kalması</a:t>
            </a:r>
            <a:r>
              <a:rPr lang="en-US" sz="2400" dirty="0"/>
              <a:t> </a:t>
            </a:r>
            <a:r>
              <a:rPr lang="en-US" sz="2400" dirty="0" err="1"/>
              <a:t>veya</a:t>
            </a:r>
            <a:r>
              <a:rPr lang="en-US" sz="2400" dirty="0"/>
              <a:t> </a:t>
            </a:r>
            <a:r>
              <a:rPr lang="en-US" sz="2400" dirty="0" err="1"/>
              <a:t>invazyonu</a:t>
            </a:r>
            <a:endParaRPr lang="en-US" sz="2400" dirty="0"/>
          </a:p>
          <a:p>
            <a:pPr marL="0" indent="0">
              <a:lnSpc>
                <a:spcPct val="150000"/>
              </a:lnSpc>
              <a:buNone/>
            </a:pPr>
            <a:r>
              <a:rPr lang="en-US" sz="2400" dirty="0" err="1"/>
              <a:t>Konsestif</a:t>
            </a:r>
            <a:r>
              <a:rPr lang="en-US" sz="2400" dirty="0"/>
              <a:t> </a:t>
            </a:r>
            <a:r>
              <a:rPr lang="en-US" sz="2400" dirty="0" err="1"/>
              <a:t>kalp</a:t>
            </a:r>
            <a:r>
              <a:rPr lang="en-US" sz="2400" dirty="0"/>
              <a:t> </a:t>
            </a:r>
            <a:r>
              <a:rPr lang="en-US" sz="2400" dirty="0" err="1"/>
              <a:t>yetmezliği</a:t>
            </a:r>
            <a:endParaRPr lang="en-US" sz="2400" dirty="0"/>
          </a:p>
          <a:p>
            <a:pPr marL="0" indent="0">
              <a:lnSpc>
                <a:spcPct val="150000"/>
              </a:lnSpc>
              <a:buNone/>
            </a:pPr>
            <a:r>
              <a:rPr lang="en-US" sz="2400" dirty="0" err="1"/>
              <a:t>Perikarditis</a:t>
            </a:r>
            <a:endParaRPr lang="en-US" sz="2400" dirty="0"/>
          </a:p>
          <a:p>
            <a:pPr marL="0" indent="0">
              <a:lnSpc>
                <a:spcPct val="150000"/>
              </a:lnSpc>
              <a:buNone/>
            </a:pPr>
            <a:r>
              <a:rPr lang="en-US" sz="2400" dirty="0" err="1"/>
              <a:t>Droflariozis</a:t>
            </a:r>
            <a:r>
              <a:rPr lang="en-US" sz="2400" dirty="0"/>
              <a:t>  </a:t>
            </a:r>
          </a:p>
        </p:txBody>
      </p:sp>
    </p:spTree>
    <p:extLst>
      <p:ext uri="{BB962C8B-B14F-4D97-AF65-F5344CB8AC3E}">
        <p14:creationId xmlns:p14="http://schemas.microsoft.com/office/powerpoint/2010/main" val="7655029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BE88-3FC7-8746-A415-BFB8243B62E8}"/>
              </a:ext>
            </a:extLst>
          </p:cNvPr>
          <p:cNvSpPr>
            <a:spLocks noGrp="1"/>
          </p:cNvSpPr>
          <p:nvPr>
            <p:ph type="title"/>
          </p:nvPr>
        </p:nvSpPr>
        <p:spPr>
          <a:xfrm>
            <a:off x="838200" y="365125"/>
            <a:ext cx="10515600" cy="727951"/>
          </a:xfrm>
          <a:ln>
            <a:solidFill>
              <a:schemeClr val="accent1"/>
            </a:solidFill>
          </a:ln>
        </p:spPr>
        <p:txBody>
          <a:bodyPr>
            <a:normAutofit/>
          </a:bodyPr>
          <a:lstStyle/>
          <a:p>
            <a:pPr algn="ctr"/>
            <a:r>
              <a:rPr lang="en-US" sz="3600" b="1" dirty="0">
                <a:solidFill>
                  <a:srgbClr val="FF0000"/>
                </a:solidFill>
              </a:rPr>
              <a:t>SAF TRANSUDAT </a:t>
            </a:r>
          </a:p>
        </p:txBody>
      </p:sp>
      <p:sp>
        <p:nvSpPr>
          <p:cNvPr id="3" name="Content Placeholder 2">
            <a:extLst>
              <a:ext uri="{FF2B5EF4-FFF2-40B4-BE49-F238E27FC236}">
                <a16:creationId xmlns:a16="http://schemas.microsoft.com/office/drawing/2014/main" id="{496A06FC-40B1-5948-A2EF-1E9F13EBAC51}"/>
              </a:ext>
            </a:extLst>
          </p:cNvPr>
          <p:cNvSpPr>
            <a:spLocks noGrp="1"/>
          </p:cNvSpPr>
          <p:nvPr>
            <p:ph idx="1"/>
          </p:nvPr>
        </p:nvSpPr>
        <p:spPr>
          <a:xfrm>
            <a:off x="838200" y="1825625"/>
            <a:ext cx="10515600" cy="3261382"/>
          </a:xfrm>
          <a:ln>
            <a:solidFill>
              <a:schemeClr val="accent1"/>
            </a:solidFill>
          </a:ln>
        </p:spPr>
        <p:txBody>
          <a:bodyPr/>
          <a:lstStyle/>
          <a:p>
            <a:pPr marL="514350" indent="-514350" algn="ctr">
              <a:lnSpc>
                <a:spcPct val="150000"/>
              </a:lnSpc>
              <a:buAutoNum type="arabicParenR"/>
            </a:pPr>
            <a:r>
              <a:rPr lang="en-US" dirty="0"/>
              <a:t>Protein </a:t>
            </a:r>
            <a:r>
              <a:rPr lang="en-US" dirty="0" err="1"/>
              <a:t>kaybına</a:t>
            </a:r>
            <a:r>
              <a:rPr lang="en-US" dirty="0"/>
              <a:t> </a:t>
            </a:r>
            <a:r>
              <a:rPr lang="en-US" dirty="0" err="1"/>
              <a:t>yol</a:t>
            </a:r>
            <a:r>
              <a:rPr lang="en-US" dirty="0"/>
              <a:t> </a:t>
            </a:r>
            <a:r>
              <a:rPr lang="en-US" dirty="0" err="1"/>
              <a:t>açan</a:t>
            </a:r>
            <a:r>
              <a:rPr lang="en-US" dirty="0"/>
              <a:t> </a:t>
            </a:r>
            <a:r>
              <a:rPr lang="en-US" dirty="0" err="1"/>
              <a:t>nefropati</a:t>
            </a:r>
            <a:endParaRPr lang="en-US" dirty="0"/>
          </a:p>
          <a:p>
            <a:pPr marL="514350" indent="-514350" algn="ctr">
              <a:lnSpc>
                <a:spcPct val="150000"/>
              </a:lnSpc>
              <a:buAutoNum type="arabicParenR"/>
            </a:pPr>
            <a:r>
              <a:rPr lang="en-US" dirty="0"/>
              <a:t>Hepatik </a:t>
            </a:r>
            <a:r>
              <a:rPr lang="en-US" dirty="0" err="1"/>
              <a:t>yetmezlik</a:t>
            </a:r>
            <a:r>
              <a:rPr lang="en-US" dirty="0"/>
              <a:t> </a:t>
            </a:r>
          </a:p>
          <a:p>
            <a:pPr marL="514350" indent="-514350" algn="ctr">
              <a:lnSpc>
                <a:spcPct val="150000"/>
              </a:lnSpc>
              <a:buAutoNum type="arabicParenR"/>
            </a:pPr>
            <a:r>
              <a:rPr lang="en-US" dirty="0">
                <a:solidFill>
                  <a:srgbClr val="FF0000"/>
                </a:solidFill>
              </a:rPr>
              <a:t>Protein </a:t>
            </a:r>
            <a:r>
              <a:rPr lang="en-US" dirty="0" err="1">
                <a:solidFill>
                  <a:srgbClr val="FF0000"/>
                </a:solidFill>
              </a:rPr>
              <a:t>kaybına</a:t>
            </a:r>
            <a:r>
              <a:rPr lang="en-US" dirty="0">
                <a:solidFill>
                  <a:srgbClr val="FF0000"/>
                </a:solidFill>
              </a:rPr>
              <a:t> </a:t>
            </a:r>
            <a:r>
              <a:rPr lang="en-US" dirty="0" err="1">
                <a:solidFill>
                  <a:srgbClr val="FF0000"/>
                </a:solidFill>
              </a:rPr>
              <a:t>yol</a:t>
            </a:r>
            <a:r>
              <a:rPr lang="en-US" dirty="0">
                <a:solidFill>
                  <a:srgbClr val="FF0000"/>
                </a:solidFill>
              </a:rPr>
              <a:t> </a:t>
            </a:r>
            <a:r>
              <a:rPr lang="en-US" dirty="0" err="1">
                <a:solidFill>
                  <a:srgbClr val="FF0000"/>
                </a:solidFill>
              </a:rPr>
              <a:t>açan</a:t>
            </a:r>
            <a:r>
              <a:rPr lang="en-US" dirty="0">
                <a:solidFill>
                  <a:srgbClr val="FF0000"/>
                </a:solidFill>
              </a:rPr>
              <a:t> </a:t>
            </a:r>
            <a:r>
              <a:rPr lang="en-US" dirty="0" err="1">
                <a:solidFill>
                  <a:srgbClr val="FF0000"/>
                </a:solidFill>
              </a:rPr>
              <a:t>enteropati</a:t>
            </a:r>
            <a:endParaRPr lang="en-US" dirty="0">
              <a:solidFill>
                <a:srgbClr val="FF0000"/>
              </a:solidFill>
            </a:endParaRPr>
          </a:p>
          <a:p>
            <a:pPr algn="ctr">
              <a:lnSpc>
                <a:spcPct val="150000"/>
              </a:lnSpc>
            </a:pPr>
            <a:endParaRPr lang="en-US" dirty="0"/>
          </a:p>
        </p:txBody>
      </p:sp>
    </p:spTree>
    <p:extLst>
      <p:ext uri="{BB962C8B-B14F-4D97-AF65-F5344CB8AC3E}">
        <p14:creationId xmlns:p14="http://schemas.microsoft.com/office/powerpoint/2010/main" val="22125773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3AFA-6B3F-B546-B3B9-B6A742C617B1}"/>
              </a:ext>
            </a:extLst>
          </p:cNvPr>
          <p:cNvSpPr>
            <a:spLocks noGrp="1"/>
          </p:cNvSpPr>
          <p:nvPr>
            <p:ph type="title"/>
          </p:nvPr>
        </p:nvSpPr>
        <p:spPr>
          <a:xfrm>
            <a:off x="838200" y="365126"/>
            <a:ext cx="10515600" cy="875096"/>
          </a:xfrm>
          <a:ln>
            <a:solidFill>
              <a:schemeClr val="accent1"/>
            </a:solidFill>
          </a:ln>
        </p:spPr>
        <p:txBody>
          <a:bodyPr>
            <a:normAutofit/>
          </a:bodyPr>
          <a:lstStyle/>
          <a:p>
            <a:pPr algn="ctr"/>
            <a:r>
              <a:rPr lang="en-US" sz="3200" b="1" dirty="0">
                <a:solidFill>
                  <a:srgbClr val="FF0000"/>
                </a:solidFill>
              </a:rPr>
              <a:t>MODIFIYE TRANSUDATLAR </a:t>
            </a:r>
          </a:p>
        </p:txBody>
      </p:sp>
      <p:sp>
        <p:nvSpPr>
          <p:cNvPr id="3" name="Content Placeholder 2">
            <a:extLst>
              <a:ext uri="{FF2B5EF4-FFF2-40B4-BE49-F238E27FC236}">
                <a16:creationId xmlns:a16="http://schemas.microsoft.com/office/drawing/2014/main" id="{DA385A62-5961-C04E-A2F3-8E1397A5FD7E}"/>
              </a:ext>
            </a:extLst>
          </p:cNvPr>
          <p:cNvSpPr>
            <a:spLocks noGrp="1"/>
          </p:cNvSpPr>
          <p:nvPr>
            <p:ph idx="1"/>
          </p:nvPr>
        </p:nvSpPr>
        <p:spPr>
          <a:xfrm>
            <a:off x="838200" y="1690688"/>
            <a:ext cx="10515600" cy="4486275"/>
          </a:xfrm>
        </p:spPr>
        <p:txBody>
          <a:bodyPr>
            <a:normAutofit fontScale="77500" lnSpcReduction="20000"/>
          </a:bodyPr>
          <a:lstStyle/>
          <a:p>
            <a:pPr>
              <a:lnSpc>
                <a:spcPct val="160000"/>
              </a:lnSpc>
            </a:pPr>
            <a:r>
              <a:rPr lang="en-US" dirty="0" err="1"/>
              <a:t>Hafif</a:t>
            </a:r>
            <a:r>
              <a:rPr lang="en-US" dirty="0"/>
              <a:t> </a:t>
            </a:r>
            <a:r>
              <a:rPr lang="en-US" dirty="0" err="1"/>
              <a:t>bulanık</a:t>
            </a:r>
            <a:r>
              <a:rPr lang="en-US" dirty="0"/>
              <a:t> </a:t>
            </a:r>
            <a:r>
              <a:rPr lang="en-US" dirty="0" err="1"/>
              <a:t>ve</a:t>
            </a:r>
            <a:r>
              <a:rPr lang="en-US" dirty="0"/>
              <a:t> </a:t>
            </a:r>
            <a:r>
              <a:rPr lang="en-US" dirty="0" err="1"/>
              <a:t>rengi</a:t>
            </a:r>
            <a:r>
              <a:rPr lang="en-US" dirty="0"/>
              <a:t> amber-</a:t>
            </a:r>
            <a:r>
              <a:rPr lang="en-US" dirty="0" err="1"/>
              <a:t>beyaz</a:t>
            </a:r>
            <a:r>
              <a:rPr lang="en-US" dirty="0"/>
              <a:t>-</a:t>
            </a:r>
            <a:r>
              <a:rPr lang="en-US" dirty="0" err="1"/>
              <a:t>kırmızı</a:t>
            </a:r>
            <a:r>
              <a:rPr lang="en-US" dirty="0"/>
              <a:t> </a:t>
            </a:r>
            <a:r>
              <a:rPr lang="en-US" dirty="0" err="1"/>
              <a:t>arasında</a:t>
            </a:r>
            <a:r>
              <a:rPr lang="en-US" dirty="0"/>
              <a:t> </a:t>
            </a:r>
            <a:r>
              <a:rPr lang="en-US" dirty="0" err="1"/>
              <a:t>değişir</a:t>
            </a:r>
            <a:r>
              <a:rPr lang="en-US" dirty="0"/>
              <a:t> </a:t>
            </a:r>
          </a:p>
          <a:p>
            <a:pPr>
              <a:lnSpc>
                <a:spcPct val="160000"/>
              </a:lnSpc>
            </a:pPr>
            <a:r>
              <a:rPr lang="en-US" b="1" dirty="0" err="1">
                <a:solidFill>
                  <a:srgbClr val="FF0000"/>
                </a:solidFill>
              </a:rPr>
              <a:t>Kardiyak</a:t>
            </a:r>
            <a:r>
              <a:rPr lang="en-US" b="1" dirty="0">
                <a:solidFill>
                  <a:srgbClr val="FF0000"/>
                </a:solidFill>
              </a:rPr>
              <a:t> </a:t>
            </a:r>
            <a:r>
              <a:rPr lang="en-US" b="1" dirty="0" err="1">
                <a:solidFill>
                  <a:srgbClr val="FF0000"/>
                </a:solidFill>
              </a:rPr>
              <a:t>yetmezlik</a:t>
            </a:r>
            <a:r>
              <a:rPr lang="en-US" b="1" dirty="0">
                <a:solidFill>
                  <a:srgbClr val="FF0000"/>
                </a:solidFill>
              </a:rPr>
              <a:t>: </a:t>
            </a:r>
            <a:r>
              <a:rPr lang="en-US" dirty="0"/>
              <a:t>(</a:t>
            </a:r>
            <a:r>
              <a:rPr lang="en-US" dirty="0" err="1"/>
              <a:t>sağ</a:t>
            </a:r>
            <a:r>
              <a:rPr lang="en-US" dirty="0"/>
              <a:t> </a:t>
            </a:r>
            <a:r>
              <a:rPr lang="en-US" dirty="0" err="1"/>
              <a:t>kalp</a:t>
            </a:r>
            <a:r>
              <a:rPr lang="en-US" dirty="0"/>
              <a:t> </a:t>
            </a:r>
            <a:r>
              <a:rPr lang="en-US" dirty="0" err="1"/>
              <a:t>yetmezliği</a:t>
            </a:r>
            <a:r>
              <a:rPr lang="en-US" dirty="0"/>
              <a:t>, </a:t>
            </a:r>
            <a:r>
              <a:rPr lang="en-US" dirty="0" err="1"/>
              <a:t>kedilerde</a:t>
            </a:r>
            <a:r>
              <a:rPr lang="en-US" dirty="0"/>
              <a:t> </a:t>
            </a:r>
            <a:r>
              <a:rPr lang="en-US" dirty="0" err="1"/>
              <a:t>kardiyomyopati,kardiyak</a:t>
            </a:r>
            <a:r>
              <a:rPr lang="en-US" dirty="0"/>
              <a:t> </a:t>
            </a:r>
            <a:r>
              <a:rPr lang="en-US" dirty="0" err="1"/>
              <a:t>neoplazma</a:t>
            </a:r>
            <a:r>
              <a:rPr lang="en-US" dirty="0"/>
              <a:t>), </a:t>
            </a:r>
            <a:r>
              <a:rPr lang="en-US" dirty="0" err="1"/>
              <a:t>intratorask</a:t>
            </a:r>
            <a:r>
              <a:rPr lang="en-US" dirty="0"/>
              <a:t> </a:t>
            </a:r>
            <a:r>
              <a:rPr lang="en-US" dirty="0" err="1"/>
              <a:t>posteriyor</a:t>
            </a:r>
            <a:r>
              <a:rPr lang="en-US" dirty="0"/>
              <a:t> vena </a:t>
            </a:r>
            <a:r>
              <a:rPr lang="en-US" dirty="0" err="1"/>
              <a:t>kavanın</a:t>
            </a:r>
            <a:r>
              <a:rPr lang="en-US" dirty="0"/>
              <a:t> </a:t>
            </a:r>
            <a:r>
              <a:rPr lang="en-US" dirty="0" err="1"/>
              <a:t>obstriksiyonu</a:t>
            </a:r>
            <a:r>
              <a:rPr lang="en-US" dirty="0"/>
              <a:t> </a:t>
            </a:r>
            <a:r>
              <a:rPr lang="en-US" dirty="0" err="1"/>
              <a:t>veya</a:t>
            </a:r>
            <a:r>
              <a:rPr lang="en-US" dirty="0"/>
              <a:t> </a:t>
            </a:r>
            <a:r>
              <a:rPr lang="en-US" dirty="0" err="1"/>
              <a:t>basınç</a:t>
            </a:r>
            <a:r>
              <a:rPr lang="en-US" dirty="0"/>
              <a:t> </a:t>
            </a:r>
            <a:r>
              <a:rPr lang="en-US" dirty="0" err="1"/>
              <a:t>altında</a:t>
            </a:r>
            <a:r>
              <a:rPr lang="en-US" dirty="0"/>
              <a:t> </a:t>
            </a:r>
            <a:r>
              <a:rPr lang="en-US" dirty="0" err="1"/>
              <a:t>kalması</a:t>
            </a:r>
            <a:r>
              <a:rPr lang="en-US" dirty="0"/>
              <a:t> </a:t>
            </a:r>
          </a:p>
          <a:p>
            <a:pPr>
              <a:lnSpc>
                <a:spcPct val="160000"/>
              </a:lnSpc>
            </a:pPr>
            <a:r>
              <a:rPr lang="en-US" b="1" dirty="0">
                <a:solidFill>
                  <a:srgbClr val="FF0000"/>
                </a:solidFill>
              </a:rPr>
              <a:t>Hepatik </a:t>
            </a:r>
            <a:r>
              <a:rPr lang="en-US" b="1" dirty="0" err="1">
                <a:solidFill>
                  <a:srgbClr val="FF0000"/>
                </a:solidFill>
              </a:rPr>
              <a:t>yetmezlik</a:t>
            </a:r>
            <a:r>
              <a:rPr lang="en-US" b="1" dirty="0">
                <a:solidFill>
                  <a:srgbClr val="FF0000"/>
                </a:solidFill>
              </a:rPr>
              <a:t>:  </a:t>
            </a:r>
            <a:r>
              <a:rPr lang="en-US" dirty="0" err="1"/>
              <a:t>hepatik</a:t>
            </a:r>
            <a:r>
              <a:rPr lang="en-US" dirty="0"/>
              <a:t> </a:t>
            </a:r>
            <a:r>
              <a:rPr lang="en-US" dirty="0" err="1"/>
              <a:t>fibrozis</a:t>
            </a:r>
            <a:r>
              <a:rPr lang="en-US" dirty="0"/>
              <a:t> </a:t>
            </a:r>
            <a:r>
              <a:rPr lang="en-US" dirty="0" err="1"/>
              <a:t>nedeniyle</a:t>
            </a:r>
            <a:r>
              <a:rPr lang="en-US" dirty="0"/>
              <a:t> portal </a:t>
            </a:r>
            <a:r>
              <a:rPr lang="en-US" dirty="0" err="1"/>
              <a:t>hipertansiyon</a:t>
            </a:r>
            <a:r>
              <a:rPr lang="en-US" dirty="0"/>
              <a:t> </a:t>
            </a:r>
            <a:r>
              <a:rPr lang="en-US" dirty="0" err="1"/>
              <a:t>ve</a:t>
            </a:r>
            <a:r>
              <a:rPr lang="en-US" dirty="0"/>
              <a:t>/ </a:t>
            </a:r>
            <a:r>
              <a:rPr lang="en-US" dirty="0" err="1"/>
              <a:t>veya</a:t>
            </a:r>
            <a:r>
              <a:rPr lang="en-US" dirty="0"/>
              <a:t> </a:t>
            </a:r>
            <a:r>
              <a:rPr lang="en-US" dirty="0" err="1"/>
              <a:t>antidiüretik</a:t>
            </a:r>
            <a:r>
              <a:rPr lang="en-US" dirty="0"/>
              <a:t> </a:t>
            </a:r>
            <a:r>
              <a:rPr lang="en-US" dirty="0" err="1"/>
              <a:t>hormonun</a:t>
            </a:r>
            <a:r>
              <a:rPr lang="en-US" dirty="0"/>
              <a:t> </a:t>
            </a:r>
            <a:r>
              <a:rPr lang="en-US" dirty="0" err="1"/>
              <a:t>karaciğerde</a:t>
            </a:r>
            <a:r>
              <a:rPr lang="en-US" dirty="0"/>
              <a:t> </a:t>
            </a:r>
            <a:r>
              <a:rPr lang="en-US" dirty="0" err="1"/>
              <a:t>yıkımlanamaması</a:t>
            </a:r>
            <a:r>
              <a:rPr lang="en-US" dirty="0"/>
              <a:t> </a:t>
            </a:r>
            <a:r>
              <a:rPr lang="en-US" dirty="0" err="1"/>
              <a:t>sonucu</a:t>
            </a:r>
            <a:r>
              <a:rPr lang="en-US" dirty="0"/>
              <a:t> </a:t>
            </a:r>
            <a:r>
              <a:rPr lang="en-US" dirty="0" err="1"/>
              <a:t>tuz</a:t>
            </a:r>
            <a:r>
              <a:rPr lang="en-US" dirty="0"/>
              <a:t> </a:t>
            </a:r>
            <a:r>
              <a:rPr lang="en-US" dirty="0" err="1"/>
              <a:t>ve</a:t>
            </a:r>
            <a:r>
              <a:rPr lang="en-US" dirty="0"/>
              <a:t> </a:t>
            </a:r>
            <a:r>
              <a:rPr lang="en-US" dirty="0" err="1"/>
              <a:t>suyun</a:t>
            </a:r>
            <a:r>
              <a:rPr lang="en-US" dirty="0"/>
              <a:t> </a:t>
            </a:r>
            <a:r>
              <a:rPr lang="en-US" dirty="0" err="1"/>
              <a:t>retensiyonu</a:t>
            </a:r>
            <a:endParaRPr lang="en-US" dirty="0"/>
          </a:p>
          <a:p>
            <a:pPr>
              <a:lnSpc>
                <a:spcPct val="160000"/>
              </a:lnSpc>
            </a:pPr>
            <a:r>
              <a:rPr lang="en-US" b="1" dirty="0" err="1">
                <a:solidFill>
                  <a:srgbClr val="FF0000"/>
                </a:solidFill>
              </a:rPr>
              <a:t>Neoplaziler</a:t>
            </a:r>
            <a:r>
              <a:rPr lang="en-US" b="1" dirty="0">
                <a:solidFill>
                  <a:srgbClr val="FF0000"/>
                </a:solidFill>
              </a:rPr>
              <a:t>: </a:t>
            </a:r>
            <a:r>
              <a:rPr lang="en-US" dirty="0" err="1"/>
              <a:t>lenfosarkom</a:t>
            </a:r>
            <a:r>
              <a:rPr lang="en-US" dirty="0"/>
              <a:t>, </a:t>
            </a:r>
            <a:r>
              <a:rPr lang="en-US" dirty="0" err="1"/>
              <a:t>karsinom</a:t>
            </a:r>
            <a:r>
              <a:rPr lang="en-US" dirty="0"/>
              <a:t>, </a:t>
            </a:r>
            <a:r>
              <a:rPr lang="en-US" dirty="0" err="1"/>
              <a:t>hemangiosarkom</a:t>
            </a:r>
            <a:r>
              <a:rPr lang="en-US" dirty="0"/>
              <a:t>, </a:t>
            </a:r>
            <a:r>
              <a:rPr lang="en-US" dirty="0" err="1"/>
              <a:t>mezotelioma</a:t>
            </a:r>
            <a:r>
              <a:rPr lang="en-US" dirty="0"/>
              <a:t> </a:t>
            </a:r>
            <a:r>
              <a:rPr lang="en-US" dirty="0" err="1"/>
              <a:t>ve</a:t>
            </a:r>
            <a:r>
              <a:rPr lang="en-US" dirty="0"/>
              <a:t> mast </a:t>
            </a:r>
            <a:r>
              <a:rPr lang="en-US" dirty="0" err="1"/>
              <a:t>hücre</a:t>
            </a:r>
            <a:r>
              <a:rPr lang="en-US" dirty="0"/>
              <a:t> </a:t>
            </a:r>
            <a:r>
              <a:rPr lang="en-US" dirty="0" err="1"/>
              <a:t>tümörü</a:t>
            </a:r>
            <a:r>
              <a:rPr lang="en-US" dirty="0"/>
              <a:t>. </a:t>
            </a:r>
          </a:p>
          <a:p>
            <a:pPr>
              <a:lnSpc>
                <a:spcPct val="160000"/>
              </a:lnSpc>
            </a:pPr>
            <a:r>
              <a:rPr lang="en-US" dirty="0" err="1"/>
              <a:t>Birinci</a:t>
            </a:r>
            <a:r>
              <a:rPr lang="en-US" dirty="0"/>
              <a:t> </a:t>
            </a:r>
            <a:r>
              <a:rPr lang="en-US" dirty="0" err="1"/>
              <a:t>bölge</a:t>
            </a:r>
            <a:r>
              <a:rPr lang="en-US" dirty="0"/>
              <a:t> </a:t>
            </a:r>
            <a:r>
              <a:rPr lang="en-US" dirty="0" err="1"/>
              <a:t>üzerinde</a:t>
            </a:r>
            <a:r>
              <a:rPr lang="en-US" dirty="0"/>
              <a:t> </a:t>
            </a:r>
            <a:r>
              <a:rPr lang="en-US" dirty="0" err="1"/>
              <a:t>yoğunlaşılmalı</a:t>
            </a:r>
            <a:r>
              <a:rPr lang="en-US" dirty="0"/>
              <a:t> </a:t>
            </a:r>
          </a:p>
        </p:txBody>
      </p:sp>
    </p:spTree>
    <p:extLst>
      <p:ext uri="{BB962C8B-B14F-4D97-AF65-F5344CB8AC3E}">
        <p14:creationId xmlns:p14="http://schemas.microsoft.com/office/powerpoint/2010/main" val="28744309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53051-EBF9-DC47-B387-8DA48E706AE8}"/>
              </a:ext>
            </a:extLst>
          </p:cNvPr>
          <p:cNvPicPr>
            <a:picLocks noChangeAspect="1"/>
          </p:cNvPicPr>
          <p:nvPr/>
        </p:nvPicPr>
        <p:blipFill>
          <a:blip r:embed="rId2"/>
          <a:stretch>
            <a:fillRect/>
          </a:stretch>
        </p:blipFill>
        <p:spPr>
          <a:xfrm>
            <a:off x="438983" y="273269"/>
            <a:ext cx="5015802" cy="3757010"/>
          </a:xfrm>
          <a:prstGeom prst="rect">
            <a:avLst/>
          </a:prstGeom>
        </p:spPr>
      </p:pic>
      <p:pic>
        <p:nvPicPr>
          <p:cNvPr id="5" name="Picture 4">
            <a:extLst>
              <a:ext uri="{FF2B5EF4-FFF2-40B4-BE49-F238E27FC236}">
                <a16:creationId xmlns:a16="http://schemas.microsoft.com/office/drawing/2014/main" id="{9C74DE5F-6346-044E-87B5-0C672DB61D2A}"/>
              </a:ext>
            </a:extLst>
          </p:cNvPr>
          <p:cNvPicPr>
            <a:picLocks noChangeAspect="1"/>
          </p:cNvPicPr>
          <p:nvPr/>
        </p:nvPicPr>
        <p:blipFill>
          <a:blip r:embed="rId3"/>
          <a:stretch>
            <a:fillRect/>
          </a:stretch>
        </p:blipFill>
        <p:spPr>
          <a:xfrm>
            <a:off x="5635820" y="3026977"/>
            <a:ext cx="6436510" cy="3300249"/>
          </a:xfrm>
          <a:prstGeom prst="rect">
            <a:avLst/>
          </a:prstGeom>
        </p:spPr>
      </p:pic>
    </p:spTree>
    <p:extLst>
      <p:ext uri="{BB962C8B-B14F-4D97-AF65-F5344CB8AC3E}">
        <p14:creationId xmlns:p14="http://schemas.microsoft.com/office/powerpoint/2010/main" val="19051634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8CD1FC-08D6-FF4B-8CBE-1D74475DACA2}"/>
              </a:ext>
            </a:extLst>
          </p:cNvPr>
          <p:cNvSpPr>
            <a:spLocks noGrp="1"/>
          </p:cNvSpPr>
          <p:nvPr>
            <p:ph idx="1"/>
          </p:nvPr>
        </p:nvSpPr>
        <p:spPr>
          <a:xfrm>
            <a:off x="483475" y="1030014"/>
            <a:ext cx="11361683" cy="5496910"/>
          </a:xfrm>
          <a:ln>
            <a:solidFill>
              <a:schemeClr val="accent1"/>
            </a:solidFill>
          </a:ln>
        </p:spPr>
        <p:txBody>
          <a:bodyPr>
            <a:noAutofit/>
          </a:bodyPr>
          <a:lstStyle/>
          <a:p>
            <a:pPr>
              <a:lnSpc>
                <a:spcPct val="150000"/>
              </a:lnSpc>
            </a:pPr>
            <a:r>
              <a:rPr lang="tr-TR" sz="2000" dirty="0"/>
              <a:t>Karın normalden daha </a:t>
            </a:r>
            <a:r>
              <a:rPr lang="tr-TR" sz="2000" dirty="0" err="1"/>
              <a:t>radyopak</a:t>
            </a:r>
            <a:r>
              <a:rPr lang="tr-TR" sz="2000" dirty="0"/>
              <a:t> görünür. Genel olarak puslu görünümü, radyografinin az </a:t>
            </a:r>
            <a:r>
              <a:rPr lang="tr-TR" sz="2000" dirty="0" err="1"/>
              <a:t>dozlanmis</a:t>
            </a:r>
            <a:r>
              <a:rPr lang="tr-TR" sz="2000" dirty="0"/>
              <a:t> gibi görünmesini sağlar. Omur sütununun net bir şekilde görselleştirilmesi, </a:t>
            </a:r>
            <a:r>
              <a:rPr lang="tr-TR" sz="2000" dirty="0" err="1"/>
              <a:t>dozlamanin</a:t>
            </a:r>
            <a:r>
              <a:rPr lang="tr-TR" sz="2000" dirty="0"/>
              <a:t> yeterli olduğunu gösterir.</a:t>
            </a:r>
          </a:p>
          <a:p>
            <a:pPr>
              <a:lnSpc>
                <a:spcPct val="150000"/>
              </a:lnSpc>
            </a:pPr>
            <a:r>
              <a:rPr lang="tr-TR" sz="2000" dirty="0"/>
              <a:t>Abdomen içindeki </a:t>
            </a:r>
            <a:r>
              <a:rPr lang="tr-TR" sz="2000" dirty="0" err="1"/>
              <a:t>sivi</a:t>
            </a:r>
            <a:r>
              <a:rPr lang="tr-TR" sz="2000" dirty="0"/>
              <a:t> nedeni ile genişlemiştir </a:t>
            </a:r>
          </a:p>
          <a:p>
            <a:pPr>
              <a:lnSpc>
                <a:spcPct val="150000"/>
              </a:lnSpc>
            </a:pPr>
            <a:r>
              <a:rPr lang="tr-TR" sz="2000" dirty="0"/>
              <a:t>Artan </a:t>
            </a:r>
            <a:r>
              <a:rPr lang="tr-TR" sz="2000" dirty="0" err="1"/>
              <a:t>opaklık</a:t>
            </a:r>
            <a:r>
              <a:rPr lang="tr-TR" sz="2000" dirty="0"/>
              <a:t>, karın boyunca yaygın şekilde dağılır ve normalde görülen detayların kaybolmasına neden olur. </a:t>
            </a:r>
            <a:r>
              <a:rPr lang="tr-TR" sz="2000" dirty="0" err="1"/>
              <a:t>Serosal</a:t>
            </a:r>
            <a:r>
              <a:rPr lang="tr-TR" sz="2000" dirty="0"/>
              <a:t> yüzeyler mevcut sıvı ve yağ miktarına bağlı olarak bir dereceye kadar gizlenir.</a:t>
            </a:r>
          </a:p>
          <a:p>
            <a:pPr>
              <a:lnSpc>
                <a:spcPct val="150000"/>
              </a:lnSpc>
            </a:pPr>
            <a:r>
              <a:rPr lang="tr-TR" sz="2000" dirty="0"/>
              <a:t>Bağırsak içindeki gaz sıvıdan görülebilir, ancak </a:t>
            </a:r>
            <a:r>
              <a:rPr lang="tr-TR" sz="2000" dirty="0" err="1"/>
              <a:t>serosal</a:t>
            </a:r>
            <a:r>
              <a:rPr lang="tr-TR" sz="2000" dirty="0"/>
              <a:t> yüzeylerin detayları kaybolur.</a:t>
            </a:r>
          </a:p>
          <a:p>
            <a:pPr>
              <a:lnSpc>
                <a:spcPct val="150000"/>
              </a:lnSpc>
            </a:pPr>
            <a:r>
              <a:rPr lang="tr-TR" sz="2000" dirty="0"/>
              <a:t> </a:t>
            </a:r>
            <a:r>
              <a:rPr lang="tr-TR" sz="2000" dirty="0" err="1"/>
              <a:t>Sivi</a:t>
            </a:r>
            <a:r>
              <a:rPr lang="tr-TR" sz="2000" dirty="0"/>
              <a:t> ile </a:t>
            </a:r>
            <a:r>
              <a:rPr lang="tr-TR" sz="2000" dirty="0" err="1"/>
              <a:t>ayrilmis</a:t>
            </a:r>
            <a:r>
              <a:rPr lang="tr-TR" sz="2000" dirty="0"/>
              <a:t> bireysel bağırsak halkaları arasında bir mesafe vardır.</a:t>
            </a:r>
          </a:p>
          <a:p>
            <a:pPr>
              <a:lnSpc>
                <a:spcPct val="150000"/>
              </a:lnSpc>
            </a:pPr>
            <a:r>
              <a:rPr lang="tr-TR" sz="2000" dirty="0"/>
              <a:t>Büyük hacimli sıvı </a:t>
            </a:r>
            <a:r>
              <a:rPr lang="tr-TR" sz="2000" dirty="0" err="1"/>
              <a:t>olustugunda</a:t>
            </a:r>
            <a:r>
              <a:rPr lang="tr-TR" sz="2000" dirty="0"/>
              <a:t>, </a:t>
            </a:r>
            <a:r>
              <a:rPr lang="tr-TR" sz="2000" dirty="0" err="1"/>
              <a:t>Eger</a:t>
            </a:r>
            <a:r>
              <a:rPr lang="tr-TR" sz="2000" dirty="0"/>
              <a:t> </a:t>
            </a:r>
            <a:r>
              <a:rPr lang="tr-TR" sz="2000" dirty="0" err="1"/>
              <a:t>organlarin</a:t>
            </a:r>
            <a:r>
              <a:rPr lang="tr-TR" sz="2000" dirty="0"/>
              <a:t> yerini değiştirecek bir abdominal kitle yok ise bağırsaklar karın bölgesinde merkezi bir pozisyonda kalma eğilimindedir.</a:t>
            </a:r>
          </a:p>
        </p:txBody>
      </p:sp>
      <p:sp>
        <p:nvSpPr>
          <p:cNvPr id="2" name="TextBox 1">
            <a:extLst>
              <a:ext uri="{FF2B5EF4-FFF2-40B4-BE49-F238E27FC236}">
                <a16:creationId xmlns:a16="http://schemas.microsoft.com/office/drawing/2014/main" id="{6791C8DF-E9C7-1F45-A308-C36773D60583}"/>
              </a:ext>
            </a:extLst>
          </p:cNvPr>
          <p:cNvSpPr txBox="1"/>
          <p:nvPr/>
        </p:nvSpPr>
        <p:spPr>
          <a:xfrm>
            <a:off x="483475" y="231228"/>
            <a:ext cx="11361683" cy="584775"/>
          </a:xfrm>
          <a:prstGeom prst="rect">
            <a:avLst/>
          </a:prstGeom>
          <a:noFill/>
          <a:ln>
            <a:solidFill>
              <a:schemeClr val="accent1"/>
            </a:solidFill>
          </a:ln>
        </p:spPr>
        <p:txBody>
          <a:bodyPr wrap="square" rtlCol="0">
            <a:spAutoFit/>
          </a:bodyPr>
          <a:lstStyle/>
          <a:p>
            <a:pPr algn="ctr"/>
            <a:r>
              <a:rPr lang="tr-TR" sz="3200" b="1" dirty="0">
                <a:solidFill>
                  <a:srgbClr val="FF0000"/>
                </a:solidFill>
              </a:rPr>
              <a:t>RADYOGRAFI</a:t>
            </a:r>
          </a:p>
        </p:txBody>
      </p:sp>
    </p:spTree>
    <p:extLst>
      <p:ext uri="{BB962C8B-B14F-4D97-AF65-F5344CB8AC3E}">
        <p14:creationId xmlns:p14="http://schemas.microsoft.com/office/powerpoint/2010/main" val="21945670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00B9F0-DB36-954A-8C42-9A7593EFA80A}"/>
              </a:ext>
            </a:extLst>
          </p:cNvPr>
          <p:cNvPicPr>
            <a:picLocks noGrp="1" noChangeAspect="1"/>
          </p:cNvPicPr>
          <p:nvPr>
            <p:ph idx="1"/>
          </p:nvPr>
        </p:nvPicPr>
        <p:blipFill>
          <a:blip r:embed="rId2"/>
          <a:stretch>
            <a:fillRect/>
          </a:stretch>
        </p:blipFill>
        <p:spPr>
          <a:xfrm>
            <a:off x="968116" y="689547"/>
            <a:ext cx="4234035" cy="3137382"/>
          </a:xfrm>
          <a:ln>
            <a:solidFill>
              <a:schemeClr val="accent1"/>
            </a:solidFill>
          </a:ln>
        </p:spPr>
      </p:pic>
      <p:pic>
        <p:nvPicPr>
          <p:cNvPr id="7" name="Picture 6">
            <a:extLst>
              <a:ext uri="{FF2B5EF4-FFF2-40B4-BE49-F238E27FC236}">
                <a16:creationId xmlns:a16="http://schemas.microsoft.com/office/drawing/2014/main" id="{9E1C22FC-32B7-5C46-8CE1-D89081064F3A}"/>
              </a:ext>
            </a:extLst>
          </p:cNvPr>
          <p:cNvPicPr>
            <a:picLocks noChangeAspect="1"/>
          </p:cNvPicPr>
          <p:nvPr/>
        </p:nvPicPr>
        <p:blipFill>
          <a:blip r:embed="rId3"/>
          <a:stretch>
            <a:fillRect/>
          </a:stretch>
        </p:blipFill>
        <p:spPr>
          <a:xfrm>
            <a:off x="6978963" y="454598"/>
            <a:ext cx="4140200" cy="5499100"/>
          </a:xfrm>
          <a:prstGeom prst="rect">
            <a:avLst/>
          </a:prstGeom>
        </p:spPr>
      </p:pic>
      <p:sp>
        <p:nvSpPr>
          <p:cNvPr id="8" name="Rectangle 7">
            <a:extLst>
              <a:ext uri="{FF2B5EF4-FFF2-40B4-BE49-F238E27FC236}">
                <a16:creationId xmlns:a16="http://schemas.microsoft.com/office/drawing/2014/main" id="{CB00678B-AD42-A84B-A27A-659D9A5FD24B}"/>
              </a:ext>
            </a:extLst>
          </p:cNvPr>
          <p:cNvSpPr/>
          <p:nvPr/>
        </p:nvSpPr>
        <p:spPr>
          <a:xfrm>
            <a:off x="634584" y="4753369"/>
            <a:ext cx="6096000" cy="1200329"/>
          </a:xfrm>
          <a:prstGeom prst="rect">
            <a:avLst/>
          </a:prstGeom>
          <a:ln>
            <a:solidFill>
              <a:schemeClr val="accent1"/>
            </a:solidFill>
          </a:ln>
        </p:spPr>
        <p:txBody>
          <a:bodyPr>
            <a:spAutoFit/>
          </a:bodyPr>
          <a:lstStyle/>
          <a:p>
            <a:pPr algn="just"/>
            <a:r>
              <a:rPr lang="en-US" dirty="0">
                <a:latin typeface="Frutiger"/>
              </a:rPr>
              <a:t>Ascites in a cat. The abdomen is grossly distended, and there is loss of intraabdominal detail. There is rotation of the abdomen on both views. The distention made accurate positioning difficult </a:t>
            </a:r>
            <a:endParaRPr lang="en-US" dirty="0"/>
          </a:p>
        </p:txBody>
      </p:sp>
    </p:spTree>
    <p:extLst>
      <p:ext uri="{BB962C8B-B14F-4D97-AF65-F5344CB8AC3E}">
        <p14:creationId xmlns:p14="http://schemas.microsoft.com/office/powerpoint/2010/main" val="700977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7BB64-2C65-4047-9DA1-6D555DCDAC1C}"/>
              </a:ext>
            </a:extLst>
          </p:cNvPr>
          <p:cNvSpPr>
            <a:spLocks noGrp="1"/>
          </p:cNvSpPr>
          <p:nvPr>
            <p:ph idx="1"/>
          </p:nvPr>
        </p:nvSpPr>
        <p:spPr/>
        <p:txBody>
          <a:bodyPr>
            <a:normAutofit/>
          </a:bodyPr>
          <a:lstStyle/>
          <a:p>
            <a:pPr algn="just">
              <a:lnSpc>
                <a:spcPct val="150000"/>
              </a:lnSpc>
            </a:pPr>
            <a:r>
              <a:rPr lang="en-US" sz="2200" dirty="0" err="1"/>
              <a:t>Sistemik</a:t>
            </a:r>
            <a:r>
              <a:rPr lang="en-US" sz="2200" dirty="0"/>
              <a:t> </a:t>
            </a:r>
            <a:r>
              <a:rPr lang="en-US" sz="2200" dirty="0" err="1"/>
              <a:t>hastalığı</a:t>
            </a:r>
            <a:r>
              <a:rPr lang="en-US" sz="2200" dirty="0"/>
              <a:t> </a:t>
            </a:r>
            <a:r>
              <a:rPr lang="en-US" sz="2200" dirty="0" err="1"/>
              <a:t>olan</a:t>
            </a:r>
            <a:r>
              <a:rPr lang="en-US" sz="2200" dirty="0"/>
              <a:t> </a:t>
            </a:r>
            <a:r>
              <a:rPr lang="en-US" sz="2200" dirty="0" err="1"/>
              <a:t>hastalar</a:t>
            </a:r>
            <a:r>
              <a:rPr lang="en-US" sz="2200" dirty="0"/>
              <a:t>, </a:t>
            </a:r>
            <a:r>
              <a:rPr lang="en-US" sz="2200" dirty="0" err="1"/>
              <a:t>mevcut</a:t>
            </a:r>
            <a:r>
              <a:rPr lang="en-US" sz="2200" dirty="0"/>
              <a:t> </a:t>
            </a:r>
            <a:r>
              <a:rPr lang="en-US" sz="2200" dirty="0" err="1"/>
              <a:t>klinik</a:t>
            </a:r>
            <a:r>
              <a:rPr lang="en-US" sz="2200" dirty="0"/>
              <a:t> </a:t>
            </a:r>
            <a:r>
              <a:rPr lang="en-US" sz="2200" dirty="0" err="1"/>
              <a:t>bulguların</a:t>
            </a:r>
            <a:r>
              <a:rPr lang="en-US" sz="2200" dirty="0"/>
              <a:t> </a:t>
            </a:r>
            <a:r>
              <a:rPr lang="en-US" sz="2200" dirty="0" err="1"/>
              <a:t>bir</a:t>
            </a:r>
            <a:r>
              <a:rPr lang="en-US" sz="2200" dirty="0"/>
              <a:t> </a:t>
            </a:r>
            <a:r>
              <a:rPr lang="en-US" sz="2200" dirty="0" err="1"/>
              <a:t>parçası</a:t>
            </a:r>
            <a:r>
              <a:rPr lang="en-US" sz="2200" dirty="0"/>
              <a:t> </a:t>
            </a:r>
            <a:r>
              <a:rPr lang="en-US" sz="2200" dirty="0" err="1"/>
              <a:t>olarak</a:t>
            </a:r>
            <a:r>
              <a:rPr lang="en-US" sz="2200" dirty="0"/>
              <a:t> oral </a:t>
            </a:r>
            <a:r>
              <a:rPr lang="en-US" sz="2200" dirty="0" err="1"/>
              <a:t>lezyonlara</a:t>
            </a:r>
            <a:r>
              <a:rPr lang="en-US" sz="2200" dirty="0"/>
              <a:t> </a:t>
            </a:r>
            <a:r>
              <a:rPr lang="en-US" sz="2200" dirty="0" err="1"/>
              <a:t>sahip</a:t>
            </a:r>
            <a:r>
              <a:rPr lang="en-US" sz="2200" dirty="0"/>
              <a:t> </a:t>
            </a:r>
            <a:r>
              <a:rPr lang="en-US" sz="2200" dirty="0" err="1"/>
              <a:t>olabilir</a:t>
            </a:r>
            <a:r>
              <a:rPr lang="en-US" sz="2200" dirty="0"/>
              <a:t>. </a:t>
            </a:r>
          </a:p>
          <a:p>
            <a:pPr algn="just">
              <a:lnSpc>
                <a:spcPct val="150000"/>
              </a:lnSpc>
            </a:pPr>
            <a:r>
              <a:rPr lang="en-US" sz="2200" dirty="0" err="1"/>
              <a:t>Sistemik</a:t>
            </a:r>
            <a:r>
              <a:rPr lang="en-US" sz="2200" dirty="0"/>
              <a:t> </a:t>
            </a:r>
            <a:r>
              <a:rPr lang="en-US" sz="2200" dirty="0" err="1"/>
              <a:t>hastalığın</a:t>
            </a:r>
            <a:r>
              <a:rPr lang="en-US" sz="2200" dirty="0"/>
              <a:t> </a:t>
            </a:r>
            <a:r>
              <a:rPr lang="en-US" sz="2200" dirty="0" err="1"/>
              <a:t>bir</a:t>
            </a:r>
            <a:r>
              <a:rPr lang="en-US" sz="2200" dirty="0"/>
              <a:t> </a:t>
            </a:r>
            <a:r>
              <a:rPr lang="en-US" sz="2200" dirty="0" err="1"/>
              <a:t>sonucu</a:t>
            </a:r>
            <a:r>
              <a:rPr lang="en-US" sz="2200" dirty="0"/>
              <a:t> </a:t>
            </a:r>
            <a:r>
              <a:rPr lang="en-US" sz="2200" dirty="0" err="1"/>
              <a:t>olarak</a:t>
            </a:r>
            <a:r>
              <a:rPr lang="en-US" sz="2200" dirty="0"/>
              <a:t> </a:t>
            </a:r>
            <a:r>
              <a:rPr lang="en-US" sz="2200" dirty="0" err="1"/>
              <a:t>vaskülit</a:t>
            </a:r>
            <a:r>
              <a:rPr lang="en-US" sz="2200" dirty="0"/>
              <a:t>, </a:t>
            </a:r>
            <a:r>
              <a:rPr lang="en-US" sz="2200" dirty="0" err="1"/>
              <a:t>ülser</a:t>
            </a:r>
            <a:r>
              <a:rPr lang="en-US" sz="2200" dirty="0"/>
              <a:t> </a:t>
            </a:r>
            <a:r>
              <a:rPr lang="en-US" sz="2200" dirty="0" err="1"/>
              <a:t>ve</a:t>
            </a:r>
            <a:r>
              <a:rPr lang="en-US" sz="2200" dirty="0"/>
              <a:t> oral </a:t>
            </a:r>
            <a:r>
              <a:rPr lang="en-US" sz="2200" dirty="0" err="1"/>
              <a:t>mukoza</a:t>
            </a:r>
            <a:r>
              <a:rPr lang="en-US" sz="2200" dirty="0"/>
              <a:t> </a:t>
            </a:r>
            <a:r>
              <a:rPr lang="en-US" sz="2200" dirty="0" err="1"/>
              <a:t>zarlarının</a:t>
            </a:r>
            <a:r>
              <a:rPr lang="en-US" sz="2200" dirty="0"/>
              <a:t> </a:t>
            </a:r>
            <a:r>
              <a:rPr lang="en-US" sz="2200" dirty="0" err="1"/>
              <a:t>ve</a:t>
            </a:r>
            <a:r>
              <a:rPr lang="en-US" sz="2200" dirty="0"/>
              <a:t> </a:t>
            </a:r>
            <a:r>
              <a:rPr lang="en-US" sz="2200" dirty="0" err="1"/>
              <a:t>dilinin</a:t>
            </a:r>
            <a:r>
              <a:rPr lang="en-US" sz="2200" dirty="0"/>
              <a:t> </a:t>
            </a:r>
            <a:r>
              <a:rPr lang="en-US" sz="2200" dirty="0" err="1"/>
              <a:t>nekrozu</a:t>
            </a:r>
            <a:r>
              <a:rPr lang="en-US" sz="2200" dirty="0"/>
              <a:t> </a:t>
            </a:r>
            <a:r>
              <a:rPr lang="en-US" sz="2200" dirty="0" err="1"/>
              <a:t>dahil</a:t>
            </a:r>
            <a:r>
              <a:rPr lang="en-US" sz="2200" dirty="0"/>
              <a:t> oral </a:t>
            </a:r>
            <a:r>
              <a:rPr lang="en-US" sz="2200" dirty="0" err="1"/>
              <a:t>lezyonlara</a:t>
            </a:r>
            <a:r>
              <a:rPr lang="en-US" sz="2200" dirty="0"/>
              <a:t> </a:t>
            </a:r>
            <a:r>
              <a:rPr lang="en-US" sz="2200" dirty="0" err="1"/>
              <a:t>yol</a:t>
            </a:r>
            <a:r>
              <a:rPr lang="en-US" sz="2200" dirty="0"/>
              <a:t> </a:t>
            </a:r>
            <a:r>
              <a:rPr lang="en-US" sz="2200" dirty="0" err="1"/>
              <a:t>açabilir</a:t>
            </a:r>
            <a:r>
              <a:rPr lang="en-US" sz="2200" dirty="0"/>
              <a:t>. </a:t>
            </a:r>
          </a:p>
          <a:p>
            <a:pPr algn="just">
              <a:lnSpc>
                <a:spcPct val="150000"/>
              </a:lnSpc>
            </a:pPr>
            <a:r>
              <a:rPr lang="en-US" sz="2200" dirty="0" err="1"/>
              <a:t>Sistemik</a:t>
            </a:r>
            <a:r>
              <a:rPr lang="en-US" sz="2200" dirty="0"/>
              <a:t> </a:t>
            </a:r>
            <a:r>
              <a:rPr lang="en-US" sz="2200" dirty="0" err="1"/>
              <a:t>hastalıklar</a:t>
            </a:r>
            <a:r>
              <a:rPr lang="en-US" sz="2200" dirty="0"/>
              <a:t> </a:t>
            </a:r>
            <a:r>
              <a:rPr lang="en-US" sz="2200" dirty="0" err="1"/>
              <a:t>ile</a:t>
            </a:r>
            <a:r>
              <a:rPr lang="en-US" sz="2200" dirty="0"/>
              <a:t> </a:t>
            </a:r>
            <a:r>
              <a:rPr lang="en-US" sz="2200" dirty="0" err="1"/>
              <a:t>ilişkili</a:t>
            </a:r>
            <a:r>
              <a:rPr lang="en-US" sz="2200" dirty="0"/>
              <a:t> </a:t>
            </a:r>
            <a:r>
              <a:rPr lang="en-US" sz="2200" dirty="0" err="1"/>
              <a:t>olabilecek</a:t>
            </a:r>
            <a:r>
              <a:rPr lang="en-US" sz="2200" dirty="0"/>
              <a:t> </a:t>
            </a:r>
            <a:r>
              <a:rPr lang="en-US" sz="2200" dirty="0" err="1"/>
              <a:t>ek</a:t>
            </a:r>
            <a:r>
              <a:rPr lang="en-US" sz="2200" dirty="0"/>
              <a:t> oral </a:t>
            </a:r>
            <a:r>
              <a:rPr lang="en-US" sz="2200" dirty="0" err="1"/>
              <a:t>lezyonlar</a:t>
            </a:r>
            <a:r>
              <a:rPr lang="en-US" sz="2200" dirty="0"/>
              <a:t>, </a:t>
            </a:r>
            <a:r>
              <a:rPr lang="en-US" sz="2200" dirty="0" err="1"/>
              <a:t>özellikle</a:t>
            </a:r>
            <a:r>
              <a:rPr lang="en-US" sz="2200" dirty="0"/>
              <a:t> </a:t>
            </a:r>
            <a:r>
              <a:rPr lang="en-US" sz="2200" dirty="0" err="1"/>
              <a:t>dilin</a:t>
            </a:r>
            <a:r>
              <a:rPr lang="en-US" sz="2200" dirty="0"/>
              <a:t> </a:t>
            </a:r>
            <a:r>
              <a:rPr lang="en-US" sz="2200" dirty="0" err="1"/>
              <a:t>ucunda</a:t>
            </a:r>
            <a:r>
              <a:rPr lang="en-US" sz="2200" dirty="0"/>
              <a:t> </a:t>
            </a:r>
            <a:r>
              <a:rPr lang="en-US" sz="2200" dirty="0" err="1"/>
              <a:t>konjesyon</a:t>
            </a:r>
            <a:r>
              <a:rPr lang="en-US" sz="2200" dirty="0"/>
              <a:t>, </a:t>
            </a:r>
            <a:r>
              <a:rPr lang="en-US" sz="2200" dirty="0" err="1"/>
              <a:t>kanama</a:t>
            </a:r>
            <a:r>
              <a:rPr lang="en-US" sz="2200" dirty="0"/>
              <a:t>, </a:t>
            </a:r>
            <a:r>
              <a:rPr lang="en-US" sz="2200" dirty="0" err="1"/>
              <a:t>glossit</a:t>
            </a:r>
            <a:r>
              <a:rPr lang="en-US" sz="2200" dirty="0"/>
              <a:t>, </a:t>
            </a:r>
            <a:r>
              <a:rPr lang="en-US" sz="2200" dirty="0" err="1"/>
              <a:t>üremiye</a:t>
            </a:r>
            <a:r>
              <a:rPr lang="en-US" sz="2200" dirty="0"/>
              <a:t> </a:t>
            </a:r>
            <a:r>
              <a:rPr lang="en-US" sz="2200" dirty="0" err="1"/>
              <a:t>bağlı</a:t>
            </a:r>
            <a:r>
              <a:rPr lang="en-US" sz="2200" dirty="0"/>
              <a:t> oral ülserasyon </a:t>
            </a:r>
            <a:r>
              <a:rPr lang="en-US" sz="2200" dirty="0" err="1"/>
              <a:t>ve</a:t>
            </a:r>
            <a:r>
              <a:rPr lang="en-US" sz="2200" dirty="0"/>
              <a:t> lingual </a:t>
            </a:r>
            <a:r>
              <a:rPr lang="en-US" sz="2200" dirty="0" err="1"/>
              <a:t>nekrozu</a:t>
            </a:r>
            <a:r>
              <a:rPr lang="en-US" sz="2200" dirty="0"/>
              <a:t> </a:t>
            </a:r>
            <a:r>
              <a:rPr lang="en-US" sz="2200" dirty="0" err="1"/>
              <a:t>içerir</a:t>
            </a:r>
            <a:endParaRPr lang="en-US" sz="2200" dirty="0"/>
          </a:p>
        </p:txBody>
      </p:sp>
    </p:spTree>
    <p:extLst>
      <p:ext uri="{BB962C8B-B14F-4D97-AF65-F5344CB8AC3E}">
        <p14:creationId xmlns:p14="http://schemas.microsoft.com/office/powerpoint/2010/main" val="37197204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D29567-38CE-7649-A4FC-4EDB1F7CEB10}"/>
              </a:ext>
            </a:extLst>
          </p:cNvPr>
          <p:cNvPicPr>
            <a:picLocks noGrp="1" noChangeAspect="1"/>
          </p:cNvPicPr>
          <p:nvPr>
            <p:ph idx="1"/>
          </p:nvPr>
        </p:nvPicPr>
        <p:blipFill>
          <a:blip r:embed="rId2"/>
          <a:stretch>
            <a:fillRect/>
          </a:stretch>
        </p:blipFill>
        <p:spPr>
          <a:xfrm>
            <a:off x="2668249" y="503485"/>
            <a:ext cx="6836347" cy="4303791"/>
          </a:xfrm>
        </p:spPr>
      </p:pic>
      <p:sp>
        <p:nvSpPr>
          <p:cNvPr id="6" name="Rectangle 5">
            <a:extLst>
              <a:ext uri="{FF2B5EF4-FFF2-40B4-BE49-F238E27FC236}">
                <a16:creationId xmlns:a16="http://schemas.microsoft.com/office/drawing/2014/main" id="{80392E31-4DA2-994F-82A7-5D35C054B16A}"/>
              </a:ext>
            </a:extLst>
          </p:cNvPr>
          <p:cNvSpPr/>
          <p:nvPr/>
        </p:nvSpPr>
        <p:spPr>
          <a:xfrm>
            <a:off x="3038422" y="5290811"/>
            <a:ext cx="6096000" cy="923330"/>
          </a:xfrm>
          <a:prstGeom prst="rect">
            <a:avLst/>
          </a:prstGeom>
        </p:spPr>
        <p:txBody>
          <a:bodyPr>
            <a:spAutoFit/>
          </a:bodyPr>
          <a:lstStyle/>
          <a:p>
            <a:pPr algn="just"/>
            <a:r>
              <a:rPr lang="en-US" dirty="0">
                <a:latin typeface="Frutiger"/>
              </a:rPr>
              <a:t>This neutered male 15-year-old cat has a grossly dis- tended bladder. The cranial and dorsal displacement of the intestines distinguishes it from ascites </a:t>
            </a:r>
            <a:endParaRPr lang="en-US" dirty="0"/>
          </a:p>
        </p:txBody>
      </p:sp>
    </p:spTree>
    <p:extLst>
      <p:ext uri="{BB962C8B-B14F-4D97-AF65-F5344CB8AC3E}">
        <p14:creationId xmlns:p14="http://schemas.microsoft.com/office/powerpoint/2010/main" val="5423283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700049-E2E0-194D-9E9D-7FB7E798D857}"/>
              </a:ext>
            </a:extLst>
          </p:cNvPr>
          <p:cNvPicPr>
            <a:picLocks noGrp="1" noChangeAspect="1"/>
          </p:cNvPicPr>
          <p:nvPr>
            <p:ph idx="1"/>
          </p:nvPr>
        </p:nvPicPr>
        <p:blipFill>
          <a:blip r:embed="rId2"/>
          <a:stretch>
            <a:fillRect/>
          </a:stretch>
        </p:blipFill>
        <p:spPr>
          <a:xfrm>
            <a:off x="1955959" y="149901"/>
            <a:ext cx="6800691" cy="5193845"/>
          </a:xfrm>
        </p:spPr>
      </p:pic>
      <p:sp>
        <p:nvSpPr>
          <p:cNvPr id="6" name="Rectangle 5">
            <a:extLst>
              <a:ext uri="{FF2B5EF4-FFF2-40B4-BE49-F238E27FC236}">
                <a16:creationId xmlns:a16="http://schemas.microsoft.com/office/drawing/2014/main" id="{AEAA8640-B41F-E944-9CF4-F1E859E88B8E}"/>
              </a:ext>
            </a:extLst>
          </p:cNvPr>
          <p:cNvSpPr/>
          <p:nvPr/>
        </p:nvSpPr>
        <p:spPr>
          <a:xfrm>
            <a:off x="2148591" y="5594202"/>
            <a:ext cx="6096000" cy="646331"/>
          </a:xfrm>
          <a:prstGeom prst="rect">
            <a:avLst/>
          </a:prstGeom>
        </p:spPr>
        <p:txBody>
          <a:bodyPr>
            <a:spAutoFit/>
          </a:bodyPr>
          <a:lstStyle/>
          <a:p>
            <a:pPr algn="just"/>
            <a:r>
              <a:rPr lang="en-US" dirty="0">
                <a:latin typeface="Frutiger"/>
              </a:rPr>
              <a:t>Intraabdominal fluid (</a:t>
            </a:r>
            <a:r>
              <a:rPr lang="en-US" i="1" dirty="0">
                <a:latin typeface="Frutiger"/>
              </a:rPr>
              <a:t>F</a:t>
            </a:r>
            <a:r>
              <a:rPr lang="en-US" dirty="0">
                <a:latin typeface="Frutiger"/>
              </a:rPr>
              <a:t>) surrounds an enlarged liver (</a:t>
            </a:r>
            <a:r>
              <a:rPr lang="en-US" i="1" dirty="0">
                <a:latin typeface="Frutiger"/>
              </a:rPr>
              <a:t>L</a:t>
            </a:r>
            <a:r>
              <a:rPr lang="en-US" dirty="0">
                <a:latin typeface="Frutiger"/>
              </a:rPr>
              <a:t>) with rounded, nodular margins (</a:t>
            </a:r>
            <a:r>
              <a:rPr lang="en-US" i="1" dirty="0">
                <a:latin typeface="Frutiger"/>
              </a:rPr>
              <a:t>M </a:t>
            </a:r>
            <a:r>
              <a:rPr lang="en-US" dirty="0">
                <a:latin typeface="Frutiger"/>
              </a:rPr>
              <a:t>and </a:t>
            </a:r>
            <a:r>
              <a:rPr lang="en-US" i="1" dirty="0">
                <a:latin typeface="Frutiger"/>
              </a:rPr>
              <a:t>arrows</a:t>
            </a:r>
            <a:r>
              <a:rPr lang="en-US" dirty="0">
                <a:latin typeface="Frutiger"/>
              </a:rPr>
              <a:t>). </a:t>
            </a:r>
            <a:r>
              <a:rPr lang="en-US" i="1" dirty="0">
                <a:latin typeface="Frutiger"/>
              </a:rPr>
              <a:t>Cr</a:t>
            </a:r>
            <a:r>
              <a:rPr lang="en-US" dirty="0">
                <a:latin typeface="Frutiger"/>
              </a:rPr>
              <a:t>, cranial </a:t>
            </a:r>
            <a:endParaRPr lang="en-US" dirty="0"/>
          </a:p>
        </p:txBody>
      </p:sp>
    </p:spTree>
    <p:extLst>
      <p:ext uri="{BB962C8B-B14F-4D97-AF65-F5344CB8AC3E}">
        <p14:creationId xmlns:p14="http://schemas.microsoft.com/office/powerpoint/2010/main" val="22808292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281558-E3CD-9F47-9FEC-49D473F9E9B9}"/>
              </a:ext>
            </a:extLst>
          </p:cNvPr>
          <p:cNvPicPr>
            <a:picLocks noGrp="1" noChangeAspect="1"/>
          </p:cNvPicPr>
          <p:nvPr>
            <p:ph idx="1"/>
          </p:nvPr>
        </p:nvPicPr>
        <p:blipFill>
          <a:blip r:embed="rId2"/>
          <a:stretch>
            <a:fillRect/>
          </a:stretch>
        </p:blipFill>
        <p:spPr>
          <a:xfrm>
            <a:off x="2636083" y="365125"/>
            <a:ext cx="5600700" cy="3416300"/>
          </a:xfrm>
        </p:spPr>
      </p:pic>
      <p:sp>
        <p:nvSpPr>
          <p:cNvPr id="6" name="Rectangle 5">
            <a:extLst>
              <a:ext uri="{FF2B5EF4-FFF2-40B4-BE49-F238E27FC236}">
                <a16:creationId xmlns:a16="http://schemas.microsoft.com/office/drawing/2014/main" id="{424DE0A4-BDC5-8145-9D9A-7DA2101AD824}"/>
              </a:ext>
            </a:extLst>
          </p:cNvPr>
          <p:cNvSpPr/>
          <p:nvPr/>
        </p:nvSpPr>
        <p:spPr>
          <a:xfrm>
            <a:off x="689548" y="4605490"/>
            <a:ext cx="8679304" cy="1200329"/>
          </a:xfrm>
          <a:prstGeom prst="rect">
            <a:avLst/>
          </a:prstGeom>
        </p:spPr>
        <p:txBody>
          <a:bodyPr wrap="square">
            <a:spAutoFit/>
          </a:bodyPr>
          <a:lstStyle/>
          <a:p>
            <a:pPr algn="just"/>
            <a:r>
              <a:rPr lang="en-US" b="1" dirty="0">
                <a:latin typeface="Frutiger"/>
              </a:rPr>
              <a:t>E, </a:t>
            </a:r>
            <a:r>
              <a:rPr lang="en-US" dirty="0">
                <a:latin typeface="Frutiger"/>
              </a:rPr>
              <a:t>This German Shepherd presented depressed and with palpable abdominal fluid. The abdominal sonogram was obtained with the dog in the standing position. It shows the free fluid (</a:t>
            </a:r>
            <a:r>
              <a:rPr lang="en-US" i="1" dirty="0">
                <a:latin typeface="Frutiger"/>
              </a:rPr>
              <a:t>F</a:t>
            </a:r>
            <a:r>
              <a:rPr lang="en-US" dirty="0">
                <a:latin typeface="Frutiger"/>
              </a:rPr>
              <a:t>) to be highly echogenic because of a high cellular content. The colon (</a:t>
            </a:r>
            <a:r>
              <a:rPr lang="en-US" i="1" dirty="0">
                <a:latin typeface="Frutiger"/>
              </a:rPr>
              <a:t>C</a:t>
            </a:r>
            <a:r>
              <a:rPr lang="en-US" dirty="0">
                <a:latin typeface="Frutiger"/>
              </a:rPr>
              <a:t>) lies to the left. Diagnosis: splenic adenocarcinoma. </a:t>
            </a:r>
            <a:endParaRPr lang="en-US" dirty="0"/>
          </a:p>
        </p:txBody>
      </p:sp>
    </p:spTree>
    <p:extLst>
      <p:ext uri="{BB962C8B-B14F-4D97-AF65-F5344CB8AC3E}">
        <p14:creationId xmlns:p14="http://schemas.microsoft.com/office/powerpoint/2010/main" val="40964143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5CE114-FFE3-8B43-A947-B434F4D78755}"/>
              </a:ext>
            </a:extLst>
          </p:cNvPr>
          <p:cNvPicPr>
            <a:picLocks noGrp="1" noChangeAspect="1"/>
          </p:cNvPicPr>
          <p:nvPr>
            <p:ph idx="1"/>
          </p:nvPr>
        </p:nvPicPr>
        <p:blipFill>
          <a:blip r:embed="rId2"/>
          <a:stretch>
            <a:fillRect/>
          </a:stretch>
        </p:blipFill>
        <p:spPr>
          <a:xfrm>
            <a:off x="2582681" y="481162"/>
            <a:ext cx="5257800" cy="3695700"/>
          </a:xfrm>
        </p:spPr>
      </p:pic>
      <p:sp>
        <p:nvSpPr>
          <p:cNvPr id="6" name="Rectangle 5">
            <a:extLst>
              <a:ext uri="{FF2B5EF4-FFF2-40B4-BE49-F238E27FC236}">
                <a16:creationId xmlns:a16="http://schemas.microsoft.com/office/drawing/2014/main" id="{65EFBC58-4CF1-034E-AC7B-8672C7DE08B6}"/>
              </a:ext>
            </a:extLst>
          </p:cNvPr>
          <p:cNvSpPr/>
          <p:nvPr/>
        </p:nvSpPr>
        <p:spPr>
          <a:xfrm>
            <a:off x="2163581" y="5050968"/>
            <a:ext cx="6096000" cy="923330"/>
          </a:xfrm>
          <a:prstGeom prst="rect">
            <a:avLst/>
          </a:prstGeom>
        </p:spPr>
        <p:txBody>
          <a:bodyPr>
            <a:spAutoFit/>
          </a:bodyPr>
          <a:lstStyle/>
          <a:p>
            <a:pPr algn="just"/>
            <a:r>
              <a:rPr lang="en-US" b="1" dirty="0">
                <a:latin typeface="Frutiger"/>
              </a:rPr>
              <a:t>F, </a:t>
            </a:r>
            <a:r>
              <a:rPr lang="en-US" dirty="0">
                <a:latin typeface="Frutiger"/>
              </a:rPr>
              <a:t>This dog was examined in dorsal recumbency. Intraabdominal fluid (</a:t>
            </a:r>
            <a:r>
              <a:rPr lang="en-US" i="1" dirty="0">
                <a:latin typeface="Frutiger"/>
              </a:rPr>
              <a:t>F</a:t>
            </a:r>
            <a:r>
              <a:rPr lang="en-US" dirty="0">
                <a:latin typeface="Frutiger"/>
              </a:rPr>
              <a:t>) outlines the kidney (</a:t>
            </a:r>
            <a:r>
              <a:rPr lang="en-US" i="1" dirty="0">
                <a:latin typeface="Frutiger"/>
              </a:rPr>
              <a:t>K</a:t>
            </a:r>
            <a:r>
              <a:rPr lang="en-US" dirty="0">
                <a:latin typeface="Frutiger"/>
              </a:rPr>
              <a:t>) lying in the retroperitoneal space. </a:t>
            </a:r>
            <a:r>
              <a:rPr lang="en-US" i="1" dirty="0">
                <a:latin typeface="Frutiger"/>
              </a:rPr>
              <a:t>Cr</a:t>
            </a:r>
            <a:r>
              <a:rPr lang="en-US" dirty="0">
                <a:latin typeface="Frutiger"/>
              </a:rPr>
              <a:t>, cranial. </a:t>
            </a:r>
            <a:endParaRPr lang="en-US" dirty="0"/>
          </a:p>
        </p:txBody>
      </p:sp>
    </p:spTree>
    <p:extLst>
      <p:ext uri="{BB962C8B-B14F-4D97-AF65-F5344CB8AC3E}">
        <p14:creationId xmlns:p14="http://schemas.microsoft.com/office/powerpoint/2010/main" val="1941039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C7951D-4A35-9A4E-A9FD-3F95A313A57A}"/>
              </a:ext>
            </a:extLst>
          </p:cNvPr>
          <p:cNvPicPr>
            <a:picLocks noGrp="1" noChangeAspect="1"/>
          </p:cNvPicPr>
          <p:nvPr>
            <p:ph idx="1"/>
          </p:nvPr>
        </p:nvPicPr>
        <p:blipFill>
          <a:blip r:embed="rId2"/>
          <a:stretch>
            <a:fillRect/>
          </a:stretch>
        </p:blipFill>
        <p:spPr>
          <a:xfrm>
            <a:off x="1795905" y="381863"/>
            <a:ext cx="5842000" cy="3924300"/>
          </a:xfrm>
        </p:spPr>
      </p:pic>
      <p:sp>
        <p:nvSpPr>
          <p:cNvPr id="6" name="Rectangle 5">
            <a:extLst>
              <a:ext uri="{FF2B5EF4-FFF2-40B4-BE49-F238E27FC236}">
                <a16:creationId xmlns:a16="http://schemas.microsoft.com/office/drawing/2014/main" id="{F6B74CC4-48D0-004B-9443-89F981CA8E20}"/>
              </a:ext>
            </a:extLst>
          </p:cNvPr>
          <p:cNvSpPr/>
          <p:nvPr/>
        </p:nvSpPr>
        <p:spPr>
          <a:xfrm>
            <a:off x="1541905" y="4740401"/>
            <a:ext cx="7467184" cy="1200329"/>
          </a:xfrm>
          <a:prstGeom prst="rect">
            <a:avLst/>
          </a:prstGeom>
        </p:spPr>
        <p:txBody>
          <a:bodyPr wrap="square">
            <a:spAutoFit/>
          </a:bodyPr>
          <a:lstStyle/>
          <a:p>
            <a:r>
              <a:rPr lang="en-US" b="1" dirty="0">
                <a:latin typeface="Frutiger"/>
              </a:rPr>
              <a:t>A, </a:t>
            </a:r>
            <a:r>
              <a:rPr lang="en-US" dirty="0">
                <a:latin typeface="Frutiger"/>
              </a:rPr>
              <a:t>Loss of intraabdominal detail in the </a:t>
            </a:r>
            <a:r>
              <a:rPr lang="en-US" dirty="0" err="1">
                <a:latin typeface="Frutiger"/>
              </a:rPr>
              <a:t>midabdomen</a:t>
            </a:r>
            <a:r>
              <a:rPr lang="en-US" dirty="0">
                <a:latin typeface="Frutiger"/>
              </a:rPr>
              <a:t> as a result of peritonitis. A 6-year-old Labrador presented with severe vomiting and abdominal pain. There is poor serosal detail and indistinct organ margins. The abdomen has a granular appearance dis- </a:t>
            </a:r>
            <a:r>
              <a:rPr lang="en-US" dirty="0" err="1">
                <a:latin typeface="Frutiger"/>
              </a:rPr>
              <a:t>tinct</a:t>
            </a:r>
            <a:r>
              <a:rPr lang="en-US" dirty="0">
                <a:latin typeface="Frutiger"/>
              </a:rPr>
              <a:t> from the homogeneous appearance of ascites </a:t>
            </a:r>
            <a:endParaRPr lang="en-US" dirty="0"/>
          </a:p>
        </p:txBody>
      </p:sp>
    </p:spTree>
    <p:extLst>
      <p:ext uri="{BB962C8B-B14F-4D97-AF65-F5344CB8AC3E}">
        <p14:creationId xmlns:p14="http://schemas.microsoft.com/office/powerpoint/2010/main" val="29100052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E4A53D-34E2-CE42-A54D-6A55DAF3B544}"/>
              </a:ext>
            </a:extLst>
          </p:cNvPr>
          <p:cNvPicPr>
            <a:picLocks noGrp="1" noChangeAspect="1"/>
          </p:cNvPicPr>
          <p:nvPr>
            <p:ph idx="1"/>
          </p:nvPr>
        </p:nvPicPr>
        <p:blipFill>
          <a:blip r:embed="rId2"/>
          <a:stretch>
            <a:fillRect/>
          </a:stretch>
        </p:blipFill>
        <p:spPr>
          <a:xfrm>
            <a:off x="3374036" y="347546"/>
            <a:ext cx="4724400" cy="3949700"/>
          </a:xfrm>
        </p:spPr>
      </p:pic>
      <p:sp>
        <p:nvSpPr>
          <p:cNvPr id="6" name="TextBox 5">
            <a:extLst>
              <a:ext uri="{FF2B5EF4-FFF2-40B4-BE49-F238E27FC236}">
                <a16:creationId xmlns:a16="http://schemas.microsoft.com/office/drawing/2014/main" id="{4299566D-3E31-614D-8B8F-148506F7A8E3}"/>
              </a:ext>
            </a:extLst>
          </p:cNvPr>
          <p:cNvSpPr txBox="1"/>
          <p:nvPr/>
        </p:nvSpPr>
        <p:spPr>
          <a:xfrm>
            <a:off x="2081048" y="4655911"/>
            <a:ext cx="7714593" cy="2031325"/>
          </a:xfrm>
          <a:prstGeom prst="rect">
            <a:avLst/>
          </a:prstGeom>
          <a:noFill/>
        </p:spPr>
        <p:txBody>
          <a:bodyPr wrap="square" rtlCol="0">
            <a:spAutoFit/>
          </a:bodyPr>
          <a:lstStyle/>
          <a:p>
            <a:r>
              <a:rPr lang="en-US" b="1" dirty="0"/>
              <a:t>B, </a:t>
            </a:r>
            <a:r>
              <a:rPr lang="en-US" dirty="0"/>
              <a:t>A 10-year-old Labrador presented off form, dull, and with abdominal swelling. </a:t>
            </a:r>
          </a:p>
          <a:p>
            <a:r>
              <a:rPr lang="en-US" dirty="0"/>
              <a:t>On the lateral radiograph there is an ill-defined soft tissue opacity in the caudal </a:t>
            </a:r>
          </a:p>
          <a:p>
            <a:r>
              <a:rPr lang="en-US" dirty="0"/>
              <a:t>ventral abdomen. Serosal detail is poor. A vaguely granular texture is evident in </a:t>
            </a:r>
          </a:p>
          <a:p>
            <a:pPr algn="just"/>
            <a:r>
              <a:rPr lang="en-US" dirty="0"/>
              <a:t>the ventral abdomen. At necropsy, a mass was found involving the mesenteric fat with mesenteric seeding scattered throughout the abdomen. </a:t>
            </a:r>
          </a:p>
          <a:p>
            <a:r>
              <a:rPr lang="en-US" dirty="0"/>
              <a:t>The mass was a </a:t>
            </a:r>
            <a:r>
              <a:rPr lang="en-US" dirty="0" err="1"/>
              <a:t>liposarcoma</a:t>
            </a:r>
            <a:r>
              <a:rPr lang="en-US" dirty="0"/>
              <a:t> </a:t>
            </a:r>
          </a:p>
          <a:p>
            <a:endParaRPr lang="tr-TR" dirty="0"/>
          </a:p>
        </p:txBody>
      </p:sp>
    </p:spTree>
    <p:extLst>
      <p:ext uri="{BB962C8B-B14F-4D97-AF65-F5344CB8AC3E}">
        <p14:creationId xmlns:p14="http://schemas.microsoft.com/office/powerpoint/2010/main" val="14176981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7EE3-F6E0-5A45-A84C-54390C464593}"/>
              </a:ext>
            </a:extLst>
          </p:cNvPr>
          <p:cNvSpPr>
            <a:spLocks noGrp="1"/>
          </p:cNvSpPr>
          <p:nvPr>
            <p:ph type="title"/>
          </p:nvPr>
        </p:nvSpPr>
        <p:spPr>
          <a:xfrm>
            <a:off x="598357" y="4485481"/>
            <a:ext cx="10515600" cy="1325563"/>
          </a:xfrm>
        </p:spPr>
        <p:txBody>
          <a:bodyPr>
            <a:noAutofit/>
          </a:bodyPr>
          <a:lstStyle/>
          <a:p>
            <a:r>
              <a:rPr lang="en-US" sz="2200" b="1" dirty="0"/>
              <a:t>C, </a:t>
            </a:r>
            <a:r>
              <a:rPr lang="en-US" sz="2200" dirty="0"/>
              <a:t>A 10-year-old German Shepherd presented in a state of shock and dehydration. There is a focal lack of serosal detail in the midventral abdomen. There are patchy striations in the area. The metallic opacities are foreign bodies. This was a focal peritonitis after perforation of the bowel wall </a:t>
            </a:r>
            <a:br>
              <a:rPr lang="en-US" sz="2200" dirty="0"/>
            </a:br>
            <a:endParaRPr lang="tr-TR" sz="2200" dirty="0"/>
          </a:p>
        </p:txBody>
      </p:sp>
      <p:pic>
        <p:nvPicPr>
          <p:cNvPr id="5" name="Content Placeholder 4">
            <a:extLst>
              <a:ext uri="{FF2B5EF4-FFF2-40B4-BE49-F238E27FC236}">
                <a16:creationId xmlns:a16="http://schemas.microsoft.com/office/drawing/2014/main" id="{A106E033-D848-6948-9306-4DBA4A3E1F47}"/>
              </a:ext>
            </a:extLst>
          </p:cNvPr>
          <p:cNvPicPr>
            <a:picLocks noGrp="1" noChangeAspect="1"/>
          </p:cNvPicPr>
          <p:nvPr>
            <p:ph idx="1"/>
          </p:nvPr>
        </p:nvPicPr>
        <p:blipFill>
          <a:blip r:embed="rId2"/>
          <a:stretch>
            <a:fillRect/>
          </a:stretch>
        </p:blipFill>
        <p:spPr>
          <a:xfrm>
            <a:off x="3411407" y="437695"/>
            <a:ext cx="4889500" cy="3619500"/>
          </a:xfrm>
        </p:spPr>
      </p:pic>
    </p:spTree>
    <p:extLst>
      <p:ext uri="{BB962C8B-B14F-4D97-AF65-F5344CB8AC3E}">
        <p14:creationId xmlns:p14="http://schemas.microsoft.com/office/powerpoint/2010/main" val="7752799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EDB04A-683D-3A45-BCA7-B755AA5A6D8D}"/>
              </a:ext>
            </a:extLst>
          </p:cNvPr>
          <p:cNvPicPr>
            <a:picLocks noGrp="1" noChangeAspect="1"/>
          </p:cNvPicPr>
          <p:nvPr>
            <p:ph idx="1"/>
          </p:nvPr>
        </p:nvPicPr>
        <p:blipFill>
          <a:blip r:embed="rId2"/>
          <a:stretch>
            <a:fillRect/>
          </a:stretch>
        </p:blipFill>
        <p:spPr>
          <a:xfrm>
            <a:off x="418059" y="273324"/>
            <a:ext cx="5689600" cy="3708400"/>
          </a:xfrm>
        </p:spPr>
      </p:pic>
      <p:sp>
        <p:nvSpPr>
          <p:cNvPr id="6" name="Rectangle 5">
            <a:extLst>
              <a:ext uri="{FF2B5EF4-FFF2-40B4-BE49-F238E27FC236}">
                <a16:creationId xmlns:a16="http://schemas.microsoft.com/office/drawing/2014/main" id="{71551EE9-8982-A54E-997C-B2CACCF34185}"/>
              </a:ext>
            </a:extLst>
          </p:cNvPr>
          <p:cNvSpPr/>
          <p:nvPr/>
        </p:nvSpPr>
        <p:spPr>
          <a:xfrm>
            <a:off x="1459043" y="4388452"/>
            <a:ext cx="6096000" cy="2308324"/>
          </a:xfrm>
          <a:prstGeom prst="rect">
            <a:avLst/>
          </a:prstGeom>
        </p:spPr>
        <p:txBody>
          <a:bodyPr>
            <a:spAutoFit/>
          </a:bodyPr>
          <a:lstStyle/>
          <a:p>
            <a:r>
              <a:rPr lang="en-US" b="1" dirty="0">
                <a:latin typeface="Frutiger"/>
              </a:rPr>
              <a:t>An 11-month-old female German Shepherd had an ovariohysterectomy 4 weeks previously. It was anorexic and pyretic. D, This lateral view shows a soft tissue mass with a foamy radiolucent center displacing the small intestine ventrally and the large intestine craniodorsally. E, On the </a:t>
            </a:r>
            <a:r>
              <a:rPr lang="en-US" b="1" dirty="0" err="1">
                <a:latin typeface="Frutiger"/>
              </a:rPr>
              <a:t>ventrodorsal</a:t>
            </a:r>
            <a:r>
              <a:rPr lang="en-US" b="1" dirty="0">
                <a:latin typeface="Frutiger"/>
              </a:rPr>
              <a:t> view the mass is seen to lie to the right of L5-L7 (</a:t>
            </a:r>
            <a:r>
              <a:rPr lang="en-US" b="1" i="1" dirty="0">
                <a:latin typeface="Frutiger"/>
              </a:rPr>
              <a:t>arrow</a:t>
            </a:r>
            <a:r>
              <a:rPr lang="en-US" b="1" dirty="0">
                <a:latin typeface="Frutiger"/>
              </a:rPr>
              <a:t>). This was a surgical sponge/swab in an intraabdominal abscess </a:t>
            </a:r>
          </a:p>
        </p:txBody>
      </p:sp>
      <p:pic>
        <p:nvPicPr>
          <p:cNvPr id="8" name="Content Placeholder 4">
            <a:extLst>
              <a:ext uri="{FF2B5EF4-FFF2-40B4-BE49-F238E27FC236}">
                <a16:creationId xmlns:a16="http://schemas.microsoft.com/office/drawing/2014/main" id="{ED921507-B1F8-584E-BDAC-1153EBE14583}"/>
              </a:ext>
            </a:extLst>
          </p:cNvPr>
          <p:cNvPicPr>
            <a:picLocks noChangeAspect="1"/>
          </p:cNvPicPr>
          <p:nvPr/>
        </p:nvPicPr>
        <p:blipFill>
          <a:blip r:embed="rId3"/>
          <a:stretch>
            <a:fillRect/>
          </a:stretch>
        </p:blipFill>
        <p:spPr>
          <a:xfrm>
            <a:off x="8528640" y="430911"/>
            <a:ext cx="2387600" cy="4330700"/>
          </a:xfrm>
          <a:prstGeom prst="rect">
            <a:avLst/>
          </a:prstGeom>
        </p:spPr>
      </p:pic>
    </p:spTree>
    <p:extLst>
      <p:ext uri="{BB962C8B-B14F-4D97-AF65-F5344CB8AC3E}">
        <p14:creationId xmlns:p14="http://schemas.microsoft.com/office/powerpoint/2010/main" val="28798942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DADE2215-1DD9-B34B-80E0-76519891FF22}"/>
              </a:ext>
            </a:extLst>
          </p:cNvPr>
          <p:cNvPicPr>
            <a:picLocks noGrp="1" noChangeAspect="1"/>
          </p:cNvPicPr>
          <p:nvPr>
            <p:ph idx="1"/>
          </p:nvPr>
        </p:nvPicPr>
        <p:blipFill>
          <a:blip r:embed="rId2"/>
          <a:stretch>
            <a:fillRect/>
          </a:stretch>
        </p:blipFill>
        <p:spPr>
          <a:xfrm>
            <a:off x="3370289" y="781219"/>
            <a:ext cx="5181600" cy="3771900"/>
          </a:xfrm>
          <a:prstGeom prst="rect">
            <a:avLst/>
          </a:prstGeom>
        </p:spPr>
      </p:pic>
      <p:sp>
        <p:nvSpPr>
          <p:cNvPr id="8" name="Rectangle 7">
            <a:extLst>
              <a:ext uri="{FF2B5EF4-FFF2-40B4-BE49-F238E27FC236}">
                <a16:creationId xmlns:a16="http://schemas.microsoft.com/office/drawing/2014/main" id="{B12480D7-339C-A14C-BE97-E3D7C14744F7}"/>
              </a:ext>
            </a:extLst>
          </p:cNvPr>
          <p:cNvSpPr/>
          <p:nvPr/>
        </p:nvSpPr>
        <p:spPr>
          <a:xfrm>
            <a:off x="3181564" y="5027505"/>
            <a:ext cx="6096000" cy="1200329"/>
          </a:xfrm>
          <a:prstGeom prst="rect">
            <a:avLst/>
          </a:prstGeom>
        </p:spPr>
        <p:txBody>
          <a:bodyPr>
            <a:spAutoFit/>
          </a:bodyPr>
          <a:lstStyle/>
          <a:p>
            <a:r>
              <a:rPr lang="en-US" b="1" dirty="0">
                <a:latin typeface="Frutiger"/>
              </a:rPr>
              <a:t>F, </a:t>
            </a:r>
            <a:r>
              <a:rPr lang="en-US" dirty="0">
                <a:latin typeface="Frutiger"/>
              </a:rPr>
              <a:t>This is a close-up view of the midventral abdomen of a dog. There is poor serosal detail because of peritonitis. In the center of the image a foamy radiolucent structure is visible displacing the small intestine dorsally. This was a surgical swab or sponge. </a:t>
            </a:r>
            <a:endParaRPr lang="en-US" dirty="0"/>
          </a:p>
        </p:txBody>
      </p:sp>
    </p:spTree>
    <p:extLst>
      <p:ext uri="{BB962C8B-B14F-4D97-AF65-F5344CB8AC3E}">
        <p14:creationId xmlns:p14="http://schemas.microsoft.com/office/powerpoint/2010/main" val="8885289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A7B1-0DB6-3646-A381-151E6B6C8368}"/>
              </a:ext>
            </a:extLst>
          </p:cNvPr>
          <p:cNvSpPr>
            <a:spLocks noGrp="1"/>
          </p:cNvSpPr>
          <p:nvPr>
            <p:ph type="title"/>
          </p:nvPr>
        </p:nvSpPr>
        <p:spPr/>
        <p:txBody>
          <a:bodyPr/>
          <a:lstStyle/>
          <a:p>
            <a:pPr algn="just"/>
            <a:r>
              <a:rPr lang="en-US" b="1" dirty="0">
                <a:solidFill>
                  <a:srgbClr val="FF0000"/>
                </a:solidFill>
              </a:rPr>
              <a:t>EKSUDAT </a:t>
            </a:r>
          </a:p>
        </p:txBody>
      </p:sp>
      <p:sp>
        <p:nvSpPr>
          <p:cNvPr id="3" name="Content Placeholder 2">
            <a:extLst>
              <a:ext uri="{FF2B5EF4-FFF2-40B4-BE49-F238E27FC236}">
                <a16:creationId xmlns:a16="http://schemas.microsoft.com/office/drawing/2014/main" id="{3E0EC277-2219-A048-8AF3-4F0DEB95B80C}"/>
              </a:ext>
            </a:extLst>
          </p:cNvPr>
          <p:cNvSpPr>
            <a:spLocks noGrp="1"/>
          </p:cNvSpPr>
          <p:nvPr>
            <p:ph idx="1"/>
          </p:nvPr>
        </p:nvSpPr>
        <p:spPr/>
        <p:txBody>
          <a:bodyPr/>
          <a:lstStyle/>
          <a:p>
            <a:r>
              <a:rPr lang="en-US" dirty="0" err="1"/>
              <a:t>Septik</a:t>
            </a:r>
            <a:r>
              <a:rPr lang="en-US" dirty="0"/>
              <a:t> </a:t>
            </a:r>
            <a:r>
              <a:rPr lang="en-US" dirty="0" err="1"/>
              <a:t>veya</a:t>
            </a:r>
            <a:r>
              <a:rPr lang="en-US" dirty="0"/>
              <a:t> </a:t>
            </a:r>
            <a:r>
              <a:rPr lang="en-US" dirty="0" err="1"/>
              <a:t>nonseptik</a:t>
            </a:r>
            <a:r>
              <a:rPr lang="en-US" dirty="0"/>
              <a:t> </a:t>
            </a:r>
            <a:r>
              <a:rPr lang="en-US" dirty="0" err="1"/>
              <a:t>peritonis</a:t>
            </a:r>
            <a:r>
              <a:rPr lang="en-US" dirty="0"/>
              <a:t> </a:t>
            </a:r>
            <a:r>
              <a:rPr lang="en-US" dirty="0" err="1"/>
              <a:t>nedeni</a:t>
            </a:r>
            <a:r>
              <a:rPr lang="en-US" dirty="0"/>
              <a:t> </a:t>
            </a:r>
            <a:r>
              <a:rPr lang="en-US" dirty="0" err="1"/>
              <a:t>ile</a:t>
            </a:r>
            <a:r>
              <a:rPr lang="en-US" dirty="0"/>
              <a:t> vasküler </a:t>
            </a:r>
            <a:r>
              <a:rPr lang="en-US" dirty="0" err="1"/>
              <a:t>permabilitenin</a:t>
            </a:r>
            <a:r>
              <a:rPr lang="en-US" dirty="0"/>
              <a:t> </a:t>
            </a:r>
            <a:r>
              <a:rPr lang="en-US" dirty="0" err="1"/>
              <a:t>artması</a:t>
            </a:r>
            <a:r>
              <a:rPr lang="en-US" dirty="0"/>
              <a:t> </a:t>
            </a:r>
            <a:r>
              <a:rPr lang="en-US" dirty="0" err="1"/>
              <a:t>sonucu</a:t>
            </a:r>
            <a:r>
              <a:rPr lang="en-US" dirty="0"/>
              <a:t> </a:t>
            </a:r>
            <a:r>
              <a:rPr lang="en-US" dirty="0" err="1"/>
              <a:t>oluşur</a:t>
            </a:r>
            <a:r>
              <a:rPr lang="en-US" dirty="0"/>
              <a:t>.</a:t>
            </a:r>
          </a:p>
          <a:p>
            <a:pPr marL="0" indent="0">
              <a:buNone/>
            </a:pPr>
            <a:endParaRPr lang="en-US" dirty="0"/>
          </a:p>
          <a:p>
            <a:r>
              <a:rPr lang="en-US" dirty="0" err="1"/>
              <a:t>Kapiller</a:t>
            </a:r>
            <a:r>
              <a:rPr lang="en-US" dirty="0"/>
              <a:t> </a:t>
            </a:r>
            <a:r>
              <a:rPr lang="en-US" dirty="0" err="1"/>
              <a:t>permabilite</a:t>
            </a:r>
            <a:r>
              <a:rPr lang="en-US" dirty="0"/>
              <a:t> </a:t>
            </a:r>
            <a:r>
              <a:rPr lang="en-US" dirty="0" err="1"/>
              <a:t>artışı</a:t>
            </a:r>
            <a:r>
              <a:rPr lang="en-US" dirty="0"/>
              <a:t> </a:t>
            </a:r>
            <a:r>
              <a:rPr lang="en-US" dirty="0" err="1"/>
              <a:t>ve</a:t>
            </a:r>
            <a:r>
              <a:rPr lang="en-US" dirty="0"/>
              <a:t> </a:t>
            </a:r>
            <a:r>
              <a:rPr lang="en-US" dirty="0" err="1"/>
              <a:t>kemotaksi</a:t>
            </a:r>
            <a:r>
              <a:rPr lang="en-US" dirty="0"/>
              <a:t> </a:t>
            </a:r>
            <a:r>
              <a:rPr lang="en-US" dirty="0" err="1"/>
              <a:t>nedeni</a:t>
            </a:r>
            <a:r>
              <a:rPr lang="en-US" dirty="0"/>
              <a:t> </a:t>
            </a:r>
            <a:r>
              <a:rPr lang="en-US" dirty="0" err="1"/>
              <a:t>ile</a:t>
            </a:r>
            <a:r>
              <a:rPr lang="en-US" dirty="0"/>
              <a:t> </a:t>
            </a:r>
            <a:r>
              <a:rPr lang="en-US" dirty="0" err="1"/>
              <a:t>lökosit</a:t>
            </a:r>
            <a:r>
              <a:rPr lang="en-US" dirty="0"/>
              <a:t> </a:t>
            </a:r>
            <a:r>
              <a:rPr lang="en-US" dirty="0" err="1"/>
              <a:t>göçü</a:t>
            </a:r>
            <a:r>
              <a:rPr lang="en-US" dirty="0"/>
              <a:t> </a:t>
            </a:r>
            <a:r>
              <a:rPr lang="en-US" dirty="0" err="1"/>
              <a:t>sonucu</a:t>
            </a:r>
            <a:r>
              <a:rPr lang="en-US" dirty="0"/>
              <a:t> </a:t>
            </a:r>
            <a:r>
              <a:rPr lang="en-US" dirty="0" err="1"/>
              <a:t>şekillenen</a:t>
            </a:r>
            <a:r>
              <a:rPr lang="en-US" dirty="0"/>
              <a:t> </a:t>
            </a:r>
            <a:r>
              <a:rPr lang="en-US" dirty="0" err="1"/>
              <a:t>pariantel</a:t>
            </a:r>
            <a:r>
              <a:rPr lang="en-US" dirty="0"/>
              <a:t> </a:t>
            </a:r>
            <a:r>
              <a:rPr lang="en-US" dirty="0" err="1"/>
              <a:t>ve</a:t>
            </a:r>
            <a:r>
              <a:rPr lang="en-US" dirty="0"/>
              <a:t> </a:t>
            </a:r>
            <a:r>
              <a:rPr lang="en-US" dirty="0" err="1"/>
              <a:t>visseral</a:t>
            </a:r>
            <a:r>
              <a:rPr lang="en-US" dirty="0"/>
              <a:t> </a:t>
            </a:r>
            <a:r>
              <a:rPr lang="en-US" dirty="0" err="1"/>
              <a:t>yüzeylerin</a:t>
            </a:r>
            <a:r>
              <a:rPr lang="en-US" dirty="0"/>
              <a:t> </a:t>
            </a:r>
            <a:r>
              <a:rPr lang="en-US" dirty="0" err="1"/>
              <a:t>orta</a:t>
            </a:r>
            <a:r>
              <a:rPr lang="en-US" dirty="0"/>
              <a:t> </a:t>
            </a:r>
            <a:r>
              <a:rPr lang="en-US" dirty="0" err="1"/>
              <a:t>veya</a:t>
            </a:r>
            <a:r>
              <a:rPr lang="en-US" dirty="0"/>
              <a:t> </a:t>
            </a:r>
            <a:r>
              <a:rPr lang="en-US" dirty="0" err="1"/>
              <a:t>şiddetli</a:t>
            </a:r>
            <a:r>
              <a:rPr lang="en-US" dirty="0"/>
              <a:t> </a:t>
            </a:r>
            <a:r>
              <a:rPr lang="en-US" dirty="0" err="1"/>
              <a:t>yangısını</a:t>
            </a:r>
            <a:r>
              <a:rPr lang="en-US" dirty="0"/>
              <a:t> </a:t>
            </a:r>
            <a:r>
              <a:rPr lang="en-US" dirty="0" err="1"/>
              <a:t>yansıtırlar</a:t>
            </a:r>
            <a:r>
              <a:rPr lang="en-US" dirty="0"/>
              <a:t>. </a:t>
            </a:r>
          </a:p>
          <a:p>
            <a:pPr marL="0" indent="0">
              <a:buNone/>
            </a:pPr>
            <a:endParaRPr lang="en-US" dirty="0"/>
          </a:p>
          <a:p>
            <a:endParaRPr lang="en-US" dirty="0"/>
          </a:p>
        </p:txBody>
      </p:sp>
    </p:spTree>
    <p:extLst>
      <p:ext uri="{BB962C8B-B14F-4D97-AF65-F5344CB8AC3E}">
        <p14:creationId xmlns:p14="http://schemas.microsoft.com/office/powerpoint/2010/main" val="11996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8F1CE-6F2E-7242-9009-547B3AA780CC}"/>
              </a:ext>
            </a:extLst>
          </p:cNvPr>
          <p:cNvSpPr>
            <a:spLocks noGrp="1"/>
          </p:cNvSpPr>
          <p:nvPr>
            <p:ph type="title"/>
          </p:nvPr>
        </p:nvSpPr>
        <p:spPr>
          <a:xfrm>
            <a:off x="838200" y="365125"/>
            <a:ext cx="10515600" cy="816403"/>
          </a:xfrm>
          <a:ln>
            <a:solidFill>
              <a:srgbClr val="0070C0"/>
            </a:solidFill>
          </a:ln>
        </p:spPr>
        <p:txBody>
          <a:bodyPr>
            <a:noAutofit/>
          </a:bodyPr>
          <a:lstStyle/>
          <a:p>
            <a:pPr algn="ctr"/>
            <a:r>
              <a:rPr lang="tr-TR" sz="3200" b="1" dirty="0">
                <a:solidFill>
                  <a:srgbClr val="FF0000"/>
                </a:solidFill>
              </a:rPr>
              <a:t>PATHOGENESIS </a:t>
            </a:r>
            <a:endParaRPr lang="en-US" sz="3200" dirty="0"/>
          </a:p>
        </p:txBody>
      </p:sp>
      <p:sp>
        <p:nvSpPr>
          <p:cNvPr id="3" name="Content Placeholder 2">
            <a:extLst>
              <a:ext uri="{FF2B5EF4-FFF2-40B4-BE49-F238E27FC236}">
                <a16:creationId xmlns:a16="http://schemas.microsoft.com/office/drawing/2014/main" id="{3E9029C0-B874-FB40-AC21-B9049C8478C8}"/>
              </a:ext>
            </a:extLst>
          </p:cNvPr>
          <p:cNvSpPr>
            <a:spLocks noGrp="1"/>
          </p:cNvSpPr>
          <p:nvPr>
            <p:ph idx="1"/>
          </p:nvPr>
        </p:nvSpPr>
        <p:spPr/>
        <p:txBody>
          <a:bodyPr>
            <a:normAutofit/>
          </a:bodyPr>
          <a:lstStyle/>
          <a:p>
            <a:pPr algn="just">
              <a:lnSpc>
                <a:spcPct val="150000"/>
              </a:lnSpc>
            </a:pPr>
            <a:r>
              <a:rPr lang="en-US" sz="2200" dirty="0"/>
              <a:t>Oral </a:t>
            </a:r>
            <a:r>
              <a:rPr lang="en-US" sz="2200" dirty="0" err="1"/>
              <a:t>dokuların</a:t>
            </a:r>
            <a:r>
              <a:rPr lang="en-US" sz="2200" dirty="0"/>
              <a:t> </a:t>
            </a:r>
            <a:r>
              <a:rPr lang="en-US" sz="2200" dirty="0" err="1"/>
              <a:t>inflamasyonu</a:t>
            </a:r>
            <a:r>
              <a:rPr lang="en-US" sz="2200" dirty="0"/>
              <a:t>, normal oral mukozal </a:t>
            </a:r>
            <a:r>
              <a:rPr lang="en-US" sz="2200" dirty="0" err="1"/>
              <a:t>bariyerin</a:t>
            </a:r>
            <a:r>
              <a:rPr lang="en-US" sz="2200" dirty="0"/>
              <a:t> </a:t>
            </a:r>
            <a:r>
              <a:rPr lang="en-US" sz="2200" dirty="0" err="1"/>
              <a:t>bozulması</a:t>
            </a:r>
            <a:r>
              <a:rPr lang="en-US" sz="2200" dirty="0"/>
              <a:t> </a:t>
            </a:r>
            <a:r>
              <a:rPr lang="en-US" sz="2200" dirty="0" err="1"/>
              <a:t>epitelde</a:t>
            </a:r>
            <a:r>
              <a:rPr lang="en-US" sz="2200" dirty="0"/>
              <a:t> </a:t>
            </a:r>
            <a:r>
              <a:rPr lang="en-US" sz="2200" dirty="0" err="1"/>
              <a:t>veya</a:t>
            </a:r>
            <a:r>
              <a:rPr lang="en-US" sz="2200" dirty="0"/>
              <a:t> </a:t>
            </a:r>
            <a:r>
              <a:rPr lang="en-US" sz="2200" dirty="0" err="1"/>
              <a:t>bağ</a:t>
            </a:r>
            <a:r>
              <a:rPr lang="en-US" sz="2200" dirty="0"/>
              <a:t> </a:t>
            </a:r>
            <a:r>
              <a:rPr lang="en-US" sz="2200" dirty="0" err="1"/>
              <a:t>dokularında</a:t>
            </a:r>
            <a:r>
              <a:rPr lang="en-US" sz="2200" dirty="0"/>
              <a:t> </a:t>
            </a:r>
            <a:r>
              <a:rPr lang="en-US" sz="2200" dirty="0" err="1"/>
              <a:t>yaygın</a:t>
            </a:r>
            <a:r>
              <a:rPr lang="en-US" sz="2200" dirty="0"/>
              <a:t> </a:t>
            </a:r>
            <a:r>
              <a:rPr lang="en-US" sz="2200" dirty="0" err="1"/>
              <a:t>bir</a:t>
            </a:r>
            <a:r>
              <a:rPr lang="en-US" sz="2200" dirty="0"/>
              <a:t> inflamatuar </a:t>
            </a:r>
            <a:r>
              <a:rPr lang="en-US" sz="2200" dirty="0" err="1"/>
              <a:t>patolojik</a:t>
            </a:r>
            <a:r>
              <a:rPr lang="en-US" sz="2200" dirty="0"/>
              <a:t> </a:t>
            </a:r>
            <a:r>
              <a:rPr lang="en-US" sz="2200" dirty="0" err="1"/>
              <a:t>cevaptır</a:t>
            </a:r>
            <a:endParaRPr lang="en-US" sz="2200" dirty="0"/>
          </a:p>
          <a:p>
            <a:pPr algn="just">
              <a:lnSpc>
                <a:spcPct val="150000"/>
              </a:lnSpc>
            </a:pPr>
            <a:r>
              <a:rPr lang="en-US" sz="2200" dirty="0" err="1"/>
              <a:t>Ülseratif</a:t>
            </a:r>
            <a:r>
              <a:rPr lang="en-US" sz="2200" dirty="0"/>
              <a:t> </a:t>
            </a:r>
            <a:r>
              <a:rPr lang="en-US" sz="2200" dirty="0" err="1"/>
              <a:t>lezyonun</a:t>
            </a:r>
            <a:r>
              <a:rPr lang="en-US" sz="2200" dirty="0"/>
              <a:t> </a:t>
            </a:r>
            <a:r>
              <a:rPr lang="en-US" sz="2200" dirty="0" err="1"/>
              <a:t>derinliği</a:t>
            </a:r>
            <a:r>
              <a:rPr lang="en-US" sz="2200" dirty="0"/>
              <a:t> </a:t>
            </a:r>
            <a:r>
              <a:rPr lang="en-US" sz="2200" dirty="0" err="1"/>
              <a:t>ve</a:t>
            </a:r>
            <a:r>
              <a:rPr lang="en-US" sz="2200" dirty="0"/>
              <a:t> </a:t>
            </a:r>
            <a:r>
              <a:rPr lang="en-US" sz="2200" dirty="0" err="1"/>
              <a:t>ciddiyeti</a:t>
            </a:r>
            <a:r>
              <a:rPr lang="en-US" sz="2200" dirty="0"/>
              <a:t>, </a:t>
            </a:r>
            <a:r>
              <a:rPr lang="en-US" sz="2200" dirty="0" err="1"/>
              <a:t>nedenin</a:t>
            </a:r>
            <a:r>
              <a:rPr lang="en-US" sz="2200" dirty="0"/>
              <a:t> </a:t>
            </a:r>
            <a:r>
              <a:rPr lang="en-US" sz="2200" dirty="0" err="1"/>
              <a:t>ciddiyetine</a:t>
            </a:r>
            <a:r>
              <a:rPr lang="en-US" sz="2200" dirty="0"/>
              <a:t> </a:t>
            </a:r>
            <a:r>
              <a:rPr lang="en-US" sz="2200" dirty="0" err="1"/>
              <a:t>ve</a:t>
            </a:r>
            <a:r>
              <a:rPr lang="en-US" sz="2200" dirty="0"/>
              <a:t> inflamatuar </a:t>
            </a:r>
            <a:r>
              <a:rPr lang="en-US" sz="2200" dirty="0" err="1"/>
              <a:t>yanıtın</a:t>
            </a:r>
            <a:r>
              <a:rPr lang="en-US" sz="2200" dirty="0"/>
              <a:t> </a:t>
            </a:r>
            <a:r>
              <a:rPr lang="en-US" sz="2200" dirty="0" err="1"/>
              <a:t>şiddetine</a:t>
            </a:r>
            <a:r>
              <a:rPr lang="en-US" sz="2200" dirty="0"/>
              <a:t> </a:t>
            </a:r>
            <a:r>
              <a:rPr lang="en-US" sz="2200" dirty="0" err="1"/>
              <a:t>bağlıdır</a:t>
            </a:r>
            <a:r>
              <a:rPr lang="en-US" sz="2200" dirty="0"/>
              <a:t>.</a:t>
            </a:r>
          </a:p>
          <a:p>
            <a:pPr algn="just">
              <a:lnSpc>
                <a:spcPct val="150000"/>
              </a:lnSpc>
            </a:pPr>
            <a:r>
              <a:rPr lang="en-US" sz="2200" dirty="0"/>
              <a:t> </a:t>
            </a:r>
            <a:r>
              <a:rPr lang="en-US" sz="2200" dirty="0" err="1"/>
              <a:t>Erozyon</a:t>
            </a:r>
            <a:r>
              <a:rPr lang="en-US" sz="2200" dirty="0"/>
              <a:t> </a:t>
            </a:r>
            <a:r>
              <a:rPr lang="en-US" sz="2200" dirty="0" err="1"/>
              <a:t>sadece</a:t>
            </a:r>
            <a:r>
              <a:rPr lang="en-US" sz="2200" dirty="0"/>
              <a:t> epitel </a:t>
            </a:r>
            <a:r>
              <a:rPr lang="en-US" sz="2200" dirty="0" err="1"/>
              <a:t>içerir</a:t>
            </a:r>
            <a:r>
              <a:rPr lang="en-US" sz="2200" dirty="0"/>
              <a:t>, </a:t>
            </a:r>
            <a:r>
              <a:rPr lang="en-US" sz="2200" dirty="0" err="1"/>
              <a:t>ülser</a:t>
            </a:r>
            <a:r>
              <a:rPr lang="en-US" sz="2200" dirty="0"/>
              <a:t> epitel </a:t>
            </a:r>
            <a:r>
              <a:rPr lang="en-US" sz="2200" dirty="0" err="1"/>
              <a:t>kaybolduğunda</a:t>
            </a:r>
            <a:r>
              <a:rPr lang="en-US" sz="2200" dirty="0"/>
              <a:t> </a:t>
            </a:r>
            <a:r>
              <a:rPr lang="en-US" sz="2200" dirty="0" err="1"/>
              <a:t>meydana</a:t>
            </a:r>
            <a:r>
              <a:rPr lang="en-US" sz="2200" dirty="0"/>
              <a:t> </a:t>
            </a:r>
            <a:r>
              <a:rPr lang="en-US" sz="2200" dirty="0" err="1"/>
              <a:t>gelir</a:t>
            </a:r>
            <a:r>
              <a:rPr lang="en-US" sz="2200" dirty="0"/>
              <a:t> </a:t>
            </a:r>
            <a:r>
              <a:rPr lang="en-US" sz="2200" dirty="0" err="1"/>
              <a:t>ve</a:t>
            </a:r>
            <a:r>
              <a:rPr lang="en-US" sz="2200" dirty="0"/>
              <a:t> </a:t>
            </a:r>
            <a:r>
              <a:rPr lang="en-US" sz="2200" dirty="0" err="1"/>
              <a:t>derin</a:t>
            </a:r>
            <a:r>
              <a:rPr lang="en-US" sz="2200" dirty="0"/>
              <a:t> </a:t>
            </a:r>
            <a:r>
              <a:rPr lang="en-US" sz="2200" dirty="0" err="1"/>
              <a:t>ülserler</a:t>
            </a:r>
            <a:r>
              <a:rPr lang="en-US" sz="2200" dirty="0"/>
              <a:t> </a:t>
            </a:r>
            <a:r>
              <a:rPr lang="en-US" sz="2200" dirty="0" err="1"/>
              <a:t>iltihaplanmış</a:t>
            </a:r>
            <a:r>
              <a:rPr lang="en-US" sz="2200" dirty="0"/>
              <a:t> </a:t>
            </a:r>
            <a:r>
              <a:rPr lang="en-US" sz="2200" dirty="0" err="1"/>
              <a:t>nekroz</a:t>
            </a:r>
            <a:r>
              <a:rPr lang="en-US" sz="2200" dirty="0"/>
              <a:t> </a:t>
            </a:r>
            <a:r>
              <a:rPr lang="en-US" sz="2200" dirty="0" err="1"/>
              <a:t>olduğunda</a:t>
            </a:r>
            <a:r>
              <a:rPr lang="en-US" sz="2200" dirty="0"/>
              <a:t> </a:t>
            </a:r>
            <a:r>
              <a:rPr lang="en-US" sz="2200" dirty="0" err="1"/>
              <a:t>ortaya</a:t>
            </a:r>
            <a:r>
              <a:rPr lang="en-US" sz="2200" dirty="0"/>
              <a:t> </a:t>
            </a:r>
            <a:r>
              <a:rPr lang="en-US" sz="2200" dirty="0" err="1"/>
              <a:t>çıkar</a:t>
            </a:r>
            <a:r>
              <a:rPr lang="en-US" sz="2200" dirty="0"/>
              <a:t>.</a:t>
            </a:r>
          </a:p>
        </p:txBody>
      </p:sp>
    </p:spTree>
    <p:extLst>
      <p:ext uri="{BB962C8B-B14F-4D97-AF65-F5344CB8AC3E}">
        <p14:creationId xmlns:p14="http://schemas.microsoft.com/office/powerpoint/2010/main" val="7899489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60F6-59D6-204B-991F-59C68A4F9EF4}"/>
              </a:ext>
            </a:extLst>
          </p:cNvPr>
          <p:cNvSpPr>
            <a:spLocks noGrp="1"/>
          </p:cNvSpPr>
          <p:nvPr>
            <p:ph type="title"/>
          </p:nvPr>
        </p:nvSpPr>
        <p:spPr>
          <a:xfrm>
            <a:off x="838200" y="123093"/>
            <a:ext cx="10515600" cy="1325563"/>
          </a:xfrm>
        </p:spPr>
        <p:txBody>
          <a:bodyPr>
            <a:normAutofit/>
          </a:bodyPr>
          <a:lstStyle/>
          <a:p>
            <a:r>
              <a:rPr lang="en-US" sz="3200" b="1" dirty="0" err="1">
                <a:solidFill>
                  <a:srgbClr val="FF0000"/>
                </a:solidFill>
              </a:rPr>
              <a:t>Nonseptik</a:t>
            </a:r>
            <a:r>
              <a:rPr lang="en-US" sz="3200" b="1" dirty="0">
                <a:solidFill>
                  <a:srgbClr val="FF0000"/>
                </a:solidFill>
              </a:rPr>
              <a:t> </a:t>
            </a:r>
            <a:r>
              <a:rPr lang="en-US" sz="3200" b="1" dirty="0" err="1">
                <a:solidFill>
                  <a:srgbClr val="FF0000"/>
                </a:solidFill>
              </a:rPr>
              <a:t>Peritonisitis</a:t>
            </a:r>
            <a:endParaRPr lang="en-US" sz="3200" b="1" dirty="0">
              <a:solidFill>
                <a:srgbClr val="FF0000"/>
              </a:solidFill>
            </a:endParaRPr>
          </a:p>
        </p:txBody>
      </p:sp>
      <p:sp>
        <p:nvSpPr>
          <p:cNvPr id="3" name="Content Placeholder 2">
            <a:extLst>
              <a:ext uri="{FF2B5EF4-FFF2-40B4-BE49-F238E27FC236}">
                <a16:creationId xmlns:a16="http://schemas.microsoft.com/office/drawing/2014/main" id="{8F857968-1CAB-8F44-BA13-B88509DA20E1}"/>
              </a:ext>
            </a:extLst>
          </p:cNvPr>
          <p:cNvSpPr>
            <a:spLocks noGrp="1"/>
          </p:cNvSpPr>
          <p:nvPr>
            <p:ph idx="1"/>
          </p:nvPr>
        </p:nvSpPr>
        <p:spPr>
          <a:xfrm>
            <a:off x="838200" y="1530849"/>
            <a:ext cx="10515600" cy="4646114"/>
          </a:xfrm>
        </p:spPr>
        <p:txBody>
          <a:bodyPr>
            <a:normAutofit/>
          </a:bodyPr>
          <a:lstStyle/>
          <a:p>
            <a:r>
              <a:rPr lang="en-US" sz="2200" b="1" dirty="0">
                <a:solidFill>
                  <a:srgbClr val="00B0F0"/>
                </a:solidFill>
              </a:rPr>
              <a:t>HEMOABDOMEN</a:t>
            </a:r>
          </a:p>
          <a:p>
            <a:pPr lvl="1"/>
            <a:r>
              <a:rPr lang="en-US" sz="2200" dirty="0" err="1"/>
              <a:t>travma</a:t>
            </a:r>
            <a:r>
              <a:rPr lang="en-US" sz="2200" dirty="0"/>
              <a:t>, </a:t>
            </a:r>
            <a:r>
              <a:rPr lang="en-US" sz="2200" dirty="0" err="1"/>
              <a:t>kanayan</a:t>
            </a:r>
            <a:r>
              <a:rPr lang="en-US" sz="2200" dirty="0"/>
              <a:t> </a:t>
            </a:r>
            <a:r>
              <a:rPr lang="en-US" sz="2200" dirty="0" err="1"/>
              <a:t>tümörler</a:t>
            </a:r>
            <a:r>
              <a:rPr lang="en-US" sz="2200" dirty="0"/>
              <a:t>, </a:t>
            </a:r>
            <a:r>
              <a:rPr lang="en-US" sz="2200" dirty="0" err="1"/>
              <a:t>koagülopati</a:t>
            </a:r>
            <a:endParaRPr lang="en-US" sz="2200" dirty="0"/>
          </a:p>
          <a:p>
            <a:r>
              <a:rPr lang="en-US" sz="2200" b="1" dirty="0">
                <a:solidFill>
                  <a:srgbClr val="00B0F0"/>
                </a:solidFill>
              </a:rPr>
              <a:t>ŞİLOABDOMEN </a:t>
            </a:r>
          </a:p>
          <a:p>
            <a:pPr lvl="1"/>
            <a:r>
              <a:rPr lang="en-US" sz="1800" dirty="0" err="1"/>
              <a:t>barsaklardan</a:t>
            </a:r>
            <a:r>
              <a:rPr lang="en-US" sz="1800" dirty="0"/>
              <a:t> </a:t>
            </a:r>
            <a:r>
              <a:rPr lang="en-US" sz="1800" dirty="0" err="1"/>
              <a:t>kaynaklanan</a:t>
            </a:r>
            <a:r>
              <a:rPr lang="en-US" sz="1800" dirty="0"/>
              <a:t> </a:t>
            </a:r>
            <a:r>
              <a:rPr lang="en-US" sz="1800" dirty="0" err="1"/>
              <a:t>yüksek</a:t>
            </a:r>
            <a:r>
              <a:rPr lang="en-US" sz="1800" dirty="0"/>
              <a:t> </a:t>
            </a:r>
            <a:r>
              <a:rPr lang="en-US" sz="1800" dirty="0" err="1"/>
              <a:t>miktarda</a:t>
            </a:r>
            <a:r>
              <a:rPr lang="en-US" sz="1800" dirty="0"/>
              <a:t> </a:t>
            </a:r>
            <a:r>
              <a:rPr lang="en-US" sz="1800" dirty="0" err="1"/>
              <a:t>yağiçeren</a:t>
            </a:r>
            <a:r>
              <a:rPr lang="en-US" sz="1800" dirty="0"/>
              <a:t> </a:t>
            </a:r>
            <a:r>
              <a:rPr lang="en-US" sz="1800" dirty="0" err="1"/>
              <a:t>lenfatik</a:t>
            </a:r>
            <a:r>
              <a:rPr lang="en-US" sz="1800" dirty="0"/>
              <a:t> </a:t>
            </a:r>
            <a:r>
              <a:rPr lang="en-US" sz="1800" dirty="0" err="1"/>
              <a:t>sıvı</a:t>
            </a:r>
            <a:r>
              <a:rPr lang="en-US" sz="1800" dirty="0"/>
              <a:t>. Intestinal </a:t>
            </a:r>
            <a:r>
              <a:rPr lang="en-US" sz="1800" dirty="0" err="1"/>
              <a:t>lenfatik</a:t>
            </a:r>
            <a:r>
              <a:rPr lang="en-US" sz="1800" dirty="0"/>
              <a:t> </a:t>
            </a:r>
            <a:r>
              <a:rPr lang="en-US" sz="1800" dirty="0" err="1"/>
              <a:t>ağı</a:t>
            </a:r>
            <a:r>
              <a:rPr lang="en-US" sz="1800" dirty="0"/>
              <a:t> </a:t>
            </a:r>
            <a:r>
              <a:rPr lang="en-US" sz="1800" dirty="0" err="1"/>
              <a:t>etkileyen</a:t>
            </a:r>
            <a:r>
              <a:rPr lang="en-US" sz="1800" dirty="0"/>
              <a:t> </a:t>
            </a:r>
            <a:r>
              <a:rPr lang="en-US" sz="1800" dirty="0" err="1"/>
              <a:t>neoplazi</a:t>
            </a:r>
            <a:r>
              <a:rPr lang="en-US" sz="1800" dirty="0"/>
              <a:t>, </a:t>
            </a:r>
            <a:r>
              <a:rPr lang="en-US" sz="1800" dirty="0" err="1"/>
              <a:t>yangı,lenfangiektazi</a:t>
            </a:r>
            <a:r>
              <a:rPr lang="en-US" sz="1800" dirty="0"/>
              <a:t> </a:t>
            </a:r>
            <a:r>
              <a:rPr lang="en-US" sz="1800" dirty="0" err="1"/>
              <a:t>veya</a:t>
            </a:r>
            <a:r>
              <a:rPr lang="en-US" sz="1800" dirty="0"/>
              <a:t> </a:t>
            </a:r>
            <a:r>
              <a:rPr lang="en-US" sz="1800" dirty="0" err="1"/>
              <a:t>travma</a:t>
            </a:r>
            <a:endParaRPr lang="en-US" sz="1800" dirty="0"/>
          </a:p>
          <a:p>
            <a:r>
              <a:rPr lang="en-US" sz="2200" b="1" dirty="0">
                <a:solidFill>
                  <a:srgbClr val="00B0F0"/>
                </a:solidFill>
              </a:rPr>
              <a:t>ÜROABDOMEN</a:t>
            </a:r>
          </a:p>
          <a:p>
            <a:pPr lvl="1"/>
            <a:r>
              <a:rPr lang="en-US" sz="1800" dirty="0" err="1"/>
              <a:t>Üriner</a:t>
            </a:r>
            <a:r>
              <a:rPr lang="en-US" sz="1800" dirty="0"/>
              <a:t> system </a:t>
            </a:r>
            <a:r>
              <a:rPr lang="en-US" sz="1800" dirty="0" err="1"/>
              <a:t>sızıntısı</a:t>
            </a:r>
            <a:r>
              <a:rPr lang="en-US" sz="1800" dirty="0"/>
              <a:t>, </a:t>
            </a:r>
            <a:r>
              <a:rPr lang="en-US" sz="1800" dirty="0" err="1"/>
              <a:t>idrar</a:t>
            </a:r>
            <a:r>
              <a:rPr lang="en-US" sz="1800" dirty="0"/>
              <a:t> </a:t>
            </a:r>
            <a:r>
              <a:rPr lang="en-US" sz="1800" dirty="0" err="1"/>
              <a:t>kesesi</a:t>
            </a:r>
            <a:r>
              <a:rPr lang="en-US" sz="1800" dirty="0"/>
              <a:t> </a:t>
            </a:r>
            <a:r>
              <a:rPr lang="en-US" sz="1800" dirty="0" err="1"/>
              <a:t>rupturuve</a:t>
            </a:r>
            <a:r>
              <a:rPr lang="en-US" sz="1800" dirty="0"/>
              <a:t> </a:t>
            </a:r>
            <a:r>
              <a:rPr lang="en-US" sz="1800" dirty="0" err="1"/>
              <a:t>üreterlerin</a:t>
            </a:r>
            <a:r>
              <a:rPr lang="en-US" sz="1800" dirty="0"/>
              <a:t> </a:t>
            </a:r>
            <a:r>
              <a:rPr lang="en-US" sz="1800" dirty="0" err="1"/>
              <a:t>laserasyonu</a:t>
            </a:r>
            <a:endParaRPr lang="en-US" sz="1800" dirty="0"/>
          </a:p>
          <a:p>
            <a:r>
              <a:rPr lang="en-US" sz="2200" b="1" dirty="0">
                <a:solidFill>
                  <a:srgbClr val="00B0F0"/>
                </a:solidFill>
              </a:rPr>
              <a:t>BİLİOZ ASİTES </a:t>
            </a:r>
          </a:p>
          <a:p>
            <a:pPr lvl="1"/>
            <a:r>
              <a:rPr lang="en-US" sz="1800" dirty="0" err="1"/>
              <a:t>Biliar</a:t>
            </a:r>
            <a:r>
              <a:rPr lang="en-US" sz="1800" dirty="0"/>
              <a:t> systemin rupture (</a:t>
            </a:r>
            <a:r>
              <a:rPr lang="en-US" sz="1800" dirty="0" err="1"/>
              <a:t>travma</a:t>
            </a:r>
            <a:r>
              <a:rPr lang="en-US" sz="1800" dirty="0"/>
              <a:t>, </a:t>
            </a:r>
            <a:r>
              <a:rPr lang="en-US" sz="1800" dirty="0" err="1"/>
              <a:t>kolesistitis</a:t>
            </a:r>
            <a:r>
              <a:rPr lang="en-US" sz="1800" dirty="0"/>
              <a:t>, </a:t>
            </a:r>
            <a:r>
              <a:rPr lang="en-US" sz="1800" dirty="0" err="1"/>
              <a:t>kolelithiazia</a:t>
            </a:r>
            <a:r>
              <a:rPr lang="en-US" sz="1800" dirty="0"/>
              <a:t>)</a:t>
            </a:r>
          </a:p>
          <a:p>
            <a:r>
              <a:rPr lang="en-US" sz="2200" b="1" dirty="0">
                <a:solidFill>
                  <a:srgbClr val="00B0F0"/>
                </a:solidFill>
              </a:rPr>
              <a:t>VASKÜLİTİS</a:t>
            </a:r>
            <a:r>
              <a:rPr lang="en-US" sz="2200" dirty="0"/>
              <a:t> </a:t>
            </a:r>
          </a:p>
          <a:p>
            <a:pPr lvl="1"/>
            <a:r>
              <a:rPr lang="en-US" sz="1800" dirty="0" err="1"/>
              <a:t>Coranavirus’un</a:t>
            </a:r>
            <a:r>
              <a:rPr lang="en-US" sz="1800" dirty="0"/>
              <a:t> </a:t>
            </a:r>
            <a:r>
              <a:rPr lang="en-US" sz="1800" dirty="0" err="1"/>
              <a:t>neden</a:t>
            </a:r>
            <a:r>
              <a:rPr lang="en-US" sz="1800" dirty="0"/>
              <a:t> </a:t>
            </a:r>
            <a:r>
              <a:rPr lang="en-US" sz="1800" dirty="0" err="1"/>
              <a:t>olduğu</a:t>
            </a:r>
            <a:r>
              <a:rPr lang="en-US" sz="1800" dirty="0"/>
              <a:t> FIP,  </a:t>
            </a:r>
            <a:r>
              <a:rPr lang="en-US" sz="1800" dirty="0" err="1"/>
              <a:t>tüm</a:t>
            </a:r>
            <a:r>
              <a:rPr lang="en-US" sz="1800" dirty="0"/>
              <a:t> </a:t>
            </a:r>
            <a:r>
              <a:rPr lang="en-US" sz="1800" dirty="0" err="1"/>
              <a:t>vücutta</a:t>
            </a:r>
            <a:r>
              <a:rPr lang="en-US" sz="1800" dirty="0"/>
              <a:t> </a:t>
            </a:r>
            <a:r>
              <a:rPr lang="en-US" sz="1800" dirty="0" err="1"/>
              <a:t>antijen-antikor</a:t>
            </a:r>
            <a:r>
              <a:rPr lang="en-US" sz="1800" dirty="0"/>
              <a:t> </a:t>
            </a:r>
            <a:r>
              <a:rPr lang="en-US" sz="1800" dirty="0" err="1"/>
              <a:t>komplekslerinin</a:t>
            </a:r>
            <a:r>
              <a:rPr lang="en-US" sz="1800" dirty="0"/>
              <a:t> </a:t>
            </a:r>
            <a:r>
              <a:rPr lang="en-US" sz="1800" dirty="0" err="1"/>
              <a:t>yol</a:t>
            </a:r>
            <a:r>
              <a:rPr lang="en-US" sz="1800" dirty="0"/>
              <a:t> </a:t>
            </a:r>
            <a:r>
              <a:rPr lang="en-US" sz="1800" dirty="0" err="1"/>
              <a:t>açtığı</a:t>
            </a:r>
            <a:r>
              <a:rPr lang="en-US" sz="1800" dirty="0"/>
              <a:t> </a:t>
            </a:r>
            <a:r>
              <a:rPr lang="en-US" sz="1800" dirty="0" err="1"/>
              <a:t>vaskülitis</a:t>
            </a:r>
            <a:r>
              <a:rPr lang="en-US" sz="1800" dirty="0"/>
              <a:t> </a:t>
            </a:r>
            <a:r>
              <a:rPr lang="en-US" sz="1800" dirty="0" err="1"/>
              <a:t>ve</a:t>
            </a:r>
            <a:r>
              <a:rPr lang="en-US" sz="1800" dirty="0"/>
              <a:t> </a:t>
            </a:r>
            <a:r>
              <a:rPr lang="en-US" sz="1800" dirty="0" err="1"/>
              <a:t>yangı</a:t>
            </a:r>
            <a:r>
              <a:rPr lang="en-US" sz="1800" dirty="0"/>
              <a:t> </a:t>
            </a:r>
            <a:r>
              <a:rPr lang="en-US" sz="1800" dirty="0" err="1"/>
              <a:t>ile</a:t>
            </a:r>
            <a:r>
              <a:rPr lang="en-US" sz="1800" dirty="0"/>
              <a:t> </a:t>
            </a:r>
            <a:r>
              <a:rPr lang="en-US" sz="1800" dirty="0" err="1"/>
              <a:t>sonuçlanır</a:t>
            </a:r>
            <a:r>
              <a:rPr lang="en-US" sz="1800" dirty="0"/>
              <a:t>. </a:t>
            </a:r>
          </a:p>
          <a:p>
            <a:endParaRPr lang="en-US" sz="2200" dirty="0"/>
          </a:p>
        </p:txBody>
      </p:sp>
    </p:spTree>
    <p:extLst>
      <p:ext uri="{BB962C8B-B14F-4D97-AF65-F5344CB8AC3E}">
        <p14:creationId xmlns:p14="http://schemas.microsoft.com/office/powerpoint/2010/main" val="761577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6261-F8AF-564C-9433-8A0D653A7A9C}"/>
              </a:ext>
            </a:extLst>
          </p:cNvPr>
          <p:cNvSpPr>
            <a:spLocks noGrp="1"/>
          </p:cNvSpPr>
          <p:nvPr>
            <p:ph type="title"/>
          </p:nvPr>
        </p:nvSpPr>
        <p:spPr>
          <a:xfrm>
            <a:off x="519701" y="138728"/>
            <a:ext cx="10515600" cy="682839"/>
          </a:xfrm>
          <a:ln>
            <a:solidFill>
              <a:srgbClr val="FF0000"/>
            </a:solidFill>
          </a:ln>
        </p:spPr>
        <p:txBody>
          <a:bodyPr>
            <a:normAutofit/>
          </a:bodyPr>
          <a:lstStyle/>
          <a:p>
            <a:pPr algn="ctr"/>
            <a:r>
              <a:rPr lang="en-US" sz="3200" b="1" dirty="0">
                <a:solidFill>
                  <a:srgbClr val="FF0000"/>
                </a:solidFill>
              </a:rPr>
              <a:t>KEDILERIN ENFEKSIYÖZ PERITONITISI  </a:t>
            </a:r>
          </a:p>
        </p:txBody>
      </p:sp>
      <p:sp>
        <p:nvSpPr>
          <p:cNvPr id="3" name="TextBox 2">
            <a:extLst>
              <a:ext uri="{FF2B5EF4-FFF2-40B4-BE49-F238E27FC236}">
                <a16:creationId xmlns:a16="http://schemas.microsoft.com/office/drawing/2014/main" id="{14DBF0B2-91C8-074C-992F-28E7CE5F91F1}"/>
              </a:ext>
            </a:extLst>
          </p:cNvPr>
          <p:cNvSpPr txBox="1"/>
          <p:nvPr/>
        </p:nvSpPr>
        <p:spPr>
          <a:xfrm>
            <a:off x="519701" y="1037690"/>
            <a:ext cx="10515600" cy="5625964"/>
          </a:xfrm>
          <a:prstGeom prst="rect">
            <a:avLst/>
          </a:prstGeom>
          <a:noFill/>
          <a:ln>
            <a:solidFill>
              <a:srgbClr val="FF0000"/>
            </a:solidFill>
          </a:ln>
        </p:spPr>
        <p:txBody>
          <a:bodyPr wrap="square" rtlCol="0">
            <a:spAutoFit/>
          </a:bodyPr>
          <a:lstStyle/>
          <a:p>
            <a:pPr marL="342900" indent="-342900">
              <a:lnSpc>
                <a:spcPct val="150000"/>
              </a:lnSpc>
              <a:buFont typeface="Arial" panose="020B0604020202020204" pitchFamily="34" charset="0"/>
              <a:buChar char="•"/>
            </a:pPr>
            <a:r>
              <a:rPr lang="en-US" sz="2200" dirty="0"/>
              <a:t>Corona </a:t>
            </a:r>
            <a:r>
              <a:rPr lang="en-US" sz="2200" dirty="0" err="1"/>
              <a:t>virusların</a:t>
            </a:r>
            <a:r>
              <a:rPr lang="en-US" sz="2200" dirty="0"/>
              <a:t> </a:t>
            </a:r>
            <a:r>
              <a:rPr lang="en-US" sz="2200" dirty="0" err="1"/>
              <a:t>neden</a:t>
            </a:r>
            <a:r>
              <a:rPr lang="en-US" sz="2200" dirty="0"/>
              <a:t> </a:t>
            </a:r>
            <a:r>
              <a:rPr lang="en-US" sz="2200" dirty="0" err="1"/>
              <a:t>olduğu</a:t>
            </a:r>
            <a:r>
              <a:rPr lang="en-US" sz="2200" dirty="0"/>
              <a:t> FIP, </a:t>
            </a:r>
            <a:r>
              <a:rPr lang="en-US" sz="2200" dirty="0" err="1"/>
              <a:t>tüm</a:t>
            </a:r>
            <a:r>
              <a:rPr lang="en-US" sz="2200" dirty="0"/>
              <a:t> </a:t>
            </a:r>
            <a:r>
              <a:rPr lang="en-US" sz="2200" dirty="0" err="1"/>
              <a:t>vücutta</a:t>
            </a:r>
            <a:r>
              <a:rPr lang="en-US" sz="2200" dirty="0"/>
              <a:t> </a:t>
            </a:r>
            <a:r>
              <a:rPr lang="en-US" sz="2200" dirty="0" err="1"/>
              <a:t>antijen-antikor</a:t>
            </a:r>
            <a:r>
              <a:rPr lang="en-US" sz="2200" dirty="0"/>
              <a:t> </a:t>
            </a:r>
            <a:r>
              <a:rPr lang="en-US" sz="2200" dirty="0" err="1"/>
              <a:t>komplekslerinin</a:t>
            </a:r>
            <a:r>
              <a:rPr lang="en-US" sz="2200" dirty="0"/>
              <a:t> </a:t>
            </a:r>
            <a:r>
              <a:rPr lang="en-US" sz="2200" dirty="0" err="1"/>
              <a:t>yol</a:t>
            </a:r>
            <a:r>
              <a:rPr lang="en-US" sz="2200" dirty="0"/>
              <a:t> </a:t>
            </a:r>
            <a:r>
              <a:rPr lang="en-US" sz="2200" dirty="0" err="1"/>
              <a:t>açtığı</a:t>
            </a:r>
            <a:r>
              <a:rPr lang="en-US" sz="2200" dirty="0"/>
              <a:t> </a:t>
            </a:r>
            <a:r>
              <a:rPr lang="en-US" sz="2200" dirty="0" err="1"/>
              <a:t>vaskülitis</a:t>
            </a:r>
            <a:r>
              <a:rPr lang="en-US" sz="2200" dirty="0"/>
              <a:t> </a:t>
            </a:r>
            <a:r>
              <a:rPr lang="en-US" sz="2200" dirty="0" err="1"/>
              <a:t>ve</a:t>
            </a:r>
            <a:r>
              <a:rPr lang="en-US" sz="2200" dirty="0"/>
              <a:t> </a:t>
            </a:r>
            <a:r>
              <a:rPr lang="en-US" sz="2200" dirty="0" err="1"/>
              <a:t>yangı</a:t>
            </a:r>
            <a:r>
              <a:rPr lang="en-US" sz="2200" dirty="0"/>
              <a:t> </a:t>
            </a:r>
            <a:r>
              <a:rPr lang="en-US" sz="2200" dirty="0" err="1"/>
              <a:t>ile</a:t>
            </a:r>
            <a:r>
              <a:rPr lang="en-US" sz="2200" dirty="0"/>
              <a:t> </a:t>
            </a:r>
            <a:r>
              <a:rPr lang="en-US" sz="2200" dirty="0" err="1"/>
              <a:t>sonuçlanır</a:t>
            </a:r>
            <a:r>
              <a:rPr lang="en-US" sz="2200" dirty="0"/>
              <a:t>.</a:t>
            </a:r>
          </a:p>
          <a:p>
            <a:pPr marL="342900" indent="-342900">
              <a:lnSpc>
                <a:spcPct val="150000"/>
              </a:lnSpc>
              <a:buFont typeface="Arial" panose="020B0604020202020204" pitchFamily="34" charset="0"/>
              <a:buChar char="•"/>
            </a:pPr>
            <a:r>
              <a:rPr lang="en-US" sz="2200" dirty="0" err="1"/>
              <a:t>Progresif</a:t>
            </a:r>
            <a:r>
              <a:rPr lang="en-US" sz="2200" dirty="0"/>
              <a:t> </a:t>
            </a:r>
            <a:r>
              <a:rPr lang="en-US" sz="2200" dirty="0" err="1"/>
              <a:t>ve</a:t>
            </a:r>
            <a:r>
              <a:rPr lang="en-US" sz="2200" dirty="0"/>
              <a:t> </a:t>
            </a:r>
            <a:r>
              <a:rPr lang="en-US" sz="2200" dirty="0" err="1"/>
              <a:t>kronik</a:t>
            </a:r>
            <a:r>
              <a:rPr lang="en-US" sz="2200" dirty="0"/>
              <a:t> </a:t>
            </a:r>
            <a:r>
              <a:rPr lang="en-US" sz="2200" dirty="0" err="1"/>
              <a:t>bir</a:t>
            </a:r>
            <a:r>
              <a:rPr lang="en-US" sz="2200" dirty="0"/>
              <a:t> </a:t>
            </a:r>
            <a:r>
              <a:rPr lang="en-US" sz="2200" dirty="0" err="1"/>
              <a:t>hastalıktır</a:t>
            </a:r>
            <a:r>
              <a:rPr lang="en-US" sz="2200" dirty="0"/>
              <a:t>. </a:t>
            </a:r>
          </a:p>
          <a:p>
            <a:pPr marL="342900" indent="-342900">
              <a:lnSpc>
                <a:spcPct val="150000"/>
              </a:lnSpc>
              <a:buFont typeface="Arial" panose="020B0604020202020204" pitchFamily="34" charset="0"/>
              <a:buChar char="•"/>
            </a:pPr>
            <a:r>
              <a:rPr lang="en-US" sz="2200" dirty="0" err="1"/>
              <a:t>Morbidite</a:t>
            </a:r>
            <a:r>
              <a:rPr lang="en-US" sz="2200" dirty="0"/>
              <a:t> </a:t>
            </a:r>
            <a:r>
              <a:rPr lang="en-US" sz="2200" dirty="0" err="1"/>
              <a:t>oranı</a:t>
            </a:r>
            <a:r>
              <a:rPr lang="en-US" sz="2200" dirty="0"/>
              <a:t> düşük%10, </a:t>
            </a:r>
            <a:r>
              <a:rPr lang="en-US" sz="2200" dirty="0" err="1"/>
              <a:t>mortalite</a:t>
            </a:r>
            <a:r>
              <a:rPr lang="en-US" sz="2200" dirty="0"/>
              <a:t> </a:t>
            </a:r>
            <a:r>
              <a:rPr lang="en-US" sz="2200" dirty="0" err="1"/>
              <a:t>oranı</a:t>
            </a:r>
            <a:r>
              <a:rPr lang="en-US" sz="2200" dirty="0"/>
              <a:t> </a:t>
            </a:r>
            <a:r>
              <a:rPr lang="en-US" sz="2200" dirty="0" err="1"/>
              <a:t>yüksektir</a:t>
            </a:r>
            <a:r>
              <a:rPr lang="en-US" sz="2200" dirty="0"/>
              <a:t> %90</a:t>
            </a:r>
          </a:p>
          <a:p>
            <a:pPr marL="342900" indent="-342900">
              <a:lnSpc>
                <a:spcPct val="150000"/>
              </a:lnSpc>
              <a:buFont typeface="Arial" panose="020B0604020202020204" pitchFamily="34" charset="0"/>
              <a:buChar char="•"/>
            </a:pPr>
            <a:r>
              <a:rPr lang="en-US" sz="2200" dirty="0" err="1"/>
              <a:t>Hastalık</a:t>
            </a:r>
            <a:r>
              <a:rPr lang="en-US" sz="2200" dirty="0"/>
              <a:t> </a:t>
            </a:r>
            <a:r>
              <a:rPr lang="en-US" sz="2200" dirty="0" err="1"/>
              <a:t>daha</a:t>
            </a:r>
            <a:r>
              <a:rPr lang="en-US" sz="2200" dirty="0"/>
              <a:t> </a:t>
            </a:r>
            <a:r>
              <a:rPr lang="en-US" sz="2200" dirty="0" err="1"/>
              <a:t>çok</a:t>
            </a:r>
            <a:r>
              <a:rPr lang="en-US" sz="2200" dirty="0"/>
              <a:t> </a:t>
            </a:r>
            <a:r>
              <a:rPr lang="en-US" sz="2200" dirty="0" err="1"/>
              <a:t>dışkı</a:t>
            </a:r>
            <a:r>
              <a:rPr lang="en-US" sz="2200" dirty="0"/>
              <a:t>, </a:t>
            </a:r>
            <a:r>
              <a:rPr lang="en-US" sz="2200" dirty="0" err="1"/>
              <a:t>idrar</a:t>
            </a:r>
            <a:r>
              <a:rPr lang="en-US" sz="2200" dirty="0"/>
              <a:t> </a:t>
            </a:r>
            <a:r>
              <a:rPr lang="en-US" sz="2200" dirty="0" err="1"/>
              <a:t>ve</a:t>
            </a:r>
            <a:r>
              <a:rPr lang="en-US" sz="2200" dirty="0"/>
              <a:t> </a:t>
            </a:r>
            <a:r>
              <a:rPr lang="en-US" sz="2200" dirty="0" err="1"/>
              <a:t>oronazal</a:t>
            </a:r>
            <a:r>
              <a:rPr lang="en-US" sz="2200" dirty="0"/>
              <a:t> </a:t>
            </a:r>
            <a:r>
              <a:rPr lang="en-US" sz="2200" dirty="0" err="1"/>
              <a:t>sekresyon</a:t>
            </a:r>
            <a:r>
              <a:rPr lang="en-US" sz="2200" dirty="0"/>
              <a:t> </a:t>
            </a:r>
            <a:r>
              <a:rPr lang="en-US" sz="2200" dirty="0" err="1"/>
              <a:t>ile</a:t>
            </a:r>
            <a:r>
              <a:rPr lang="en-US" sz="2200" dirty="0"/>
              <a:t> </a:t>
            </a:r>
            <a:r>
              <a:rPr lang="en-US" sz="2200" dirty="0" err="1"/>
              <a:t>bulaşır</a:t>
            </a:r>
            <a:r>
              <a:rPr lang="en-US" sz="2200" dirty="0"/>
              <a:t>. </a:t>
            </a:r>
          </a:p>
          <a:p>
            <a:pPr marL="342900" indent="-342900">
              <a:lnSpc>
                <a:spcPct val="150000"/>
              </a:lnSpc>
              <a:buFont typeface="Arial" panose="020B0604020202020204" pitchFamily="34" charset="0"/>
              <a:buChar char="•"/>
            </a:pPr>
            <a:r>
              <a:rPr lang="en-US" sz="2200" dirty="0" err="1"/>
              <a:t>Neonetal</a:t>
            </a:r>
            <a:r>
              <a:rPr lang="en-US" sz="2200" dirty="0"/>
              <a:t>- intrauterine </a:t>
            </a:r>
            <a:r>
              <a:rPr lang="en-US" sz="2200" dirty="0" err="1"/>
              <a:t>bulaşma</a:t>
            </a:r>
            <a:r>
              <a:rPr lang="en-US" sz="2200" dirty="0"/>
              <a:t> </a:t>
            </a:r>
            <a:r>
              <a:rPr lang="en-US" sz="2200" dirty="0" err="1"/>
              <a:t>vardır</a:t>
            </a:r>
            <a:r>
              <a:rPr lang="en-US" sz="2200" dirty="0"/>
              <a:t>. </a:t>
            </a:r>
          </a:p>
          <a:p>
            <a:pPr marL="342900" indent="-342900">
              <a:lnSpc>
                <a:spcPct val="150000"/>
              </a:lnSpc>
              <a:buFont typeface="Arial" panose="020B0604020202020204" pitchFamily="34" charset="0"/>
              <a:buChar char="•"/>
            </a:pPr>
            <a:r>
              <a:rPr lang="en-US" sz="2200" dirty="0" err="1"/>
              <a:t>Klinik</a:t>
            </a:r>
            <a:r>
              <a:rPr lang="en-US" sz="2200" dirty="0"/>
              <a:t> </a:t>
            </a:r>
            <a:r>
              <a:rPr lang="en-US" sz="2200" dirty="0" err="1"/>
              <a:t>olarak</a:t>
            </a:r>
            <a:r>
              <a:rPr lang="en-US" sz="2200" dirty="0"/>
              <a:t> </a:t>
            </a:r>
            <a:r>
              <a:rPr lang="en-US" sz="2200" dirty="0" err="1"/>
              <a:t>hastalığı</a:t>
            </a:r>
            <a:r>
              <a:rPr lang="en-US" sz="2200" dirty="0"/>
              <a:t> </a:t>
            </a:r>
            <a:r>
              <a:rPr lang="en-US" sz="2200" dirty="0" err="1"/>
              <a:t>oluşturan</a:t>
            </a:r>
            <a:r>
              <a:rPr lang="en-US" sz="2200" dirty="0"/>
              <a:t> FIP </a:t>
            </a:r>
            <a:r>
              <a:rPr lang="en-US" sz="2200" dirty="0" err="1"/>
              <a:t>virusunun</a:t>
            </a:r>
            <a:r>
              <a:rPr lang="en-US" sz="2200" dirty="0"/>
              <a:t> </a:t>
            </a:r>
            <a:r>
              <a:rPr lang="en-US" sz="2200" dirty="0" err="1"/>
              <a:t>karaciğer</a:t>
            </a:r>
            <a:r>
              <a:rPr lang="en-US" sz="2200" dirty="0"/>
              <a:t>, </a:t>
            </a:r>
            <a:r>
              <a:rPr lang="en-US" sz="2200" dirty="0" err="1"/>
              <a:t>visseral</a:t>
            </a:r>
            <a:r>
              <a:rPr lang="en-US" sz="2200" dirty="0"/>
              <a:t> peritoneum, </a:t>
            </a:r>
            <a:r>
              <a:rPr lang="en-US" sz="2200" dirty="0" err="1"/>
              <a:t>plöyra</a:t>
            </a:r>
            <a:r>
              <a:rPr lang="en-US" sz="2200" dirty="0"/>
              <a:t>, </a:t>
            </a:r>
            <a:r>
              <a:rPr lang="en-US" sz="2200" dirty="0" err="1"/>
              <a:t>gözde</a:t>
            </a:r>
            <a:r>
              <a:rPr lang="en-US" sz="2200" dirty="0"/>
              <a:t> </a:t>
            </a:r>
            <a:r>
              <a:rPr lang="en-US" sz="2200" dirty="0" err="1"/>
              <a:t>üveal</a:t>
            </a:r>
            <a:r>
              <a:rPr lang="en-US" sz="2200" dirty="0"/>
              <a:t> </a:t>
            </a:r>
            <a:r>
              <a:rPr lang="en-US" sz="2200" dirty="0" err="1"/>
              <a:t>kanal</a:t>
            </a:r>
            <a:r>
              <a:rPr lang="en-US" sz="2200" dirty="0"/>
              <a:t>, </a:t>
            </a:r>
            <a:r>
              <a:rPr lang="en-US" sz="2200" dirty="0" err="1"/>
              <a:t>beyin</a:t>
            </a:r>
            <a:r>
              <a:rPr lang="en-US" sz="2200" dirty="0"/>
              <a:t> </a:t>
            </a:r>
            <a:r>
              <a:rPr lang="en-US" sz="2200" dirty="0" err="1"/>
              <a:t>meninksleri</a:t>
            </a:r>
            <a:r>
              <a:rPr lang="en-US" sz="2200" dirty="0"/>
              <a:t> </a:t>
            </a:r>
            <a:r>
              <a:rPr lang="en-US" sz="2200" dirty="0" err="1"/>
              <a:t>ve</a:t>
            </a:r>
            <a:r>
              <a:rPr lang="en-US" sz="2200" dirty="0"/>
              <a:t> spinal </a:t>
            </a:r>
            <a:r>
              <a:rPr lang="en-US" sz="2200" dirty="0" err="1"/>
              <a:t>kord</a:t>
            </a:r>
            <a:r>
              <a:rPr lang="en-US" sz="2200" dirty="0"/>
              <a:t> </a:t>
            </a:r>
            <a:r>
              <a:rPr lang="en-US" sz="2200" dirty="0" err="1"/>
              <a:t>gibi</a:t>
            </a:r>
            <a:r>
              <a:rPr lang="en-US" sz="2200" dirty="0"/>
              <a:t> </a:t>
            </a:r>
            <a:r>
              <a:rPr lang="en-US" sz="2200" dirty="0" err="1"/>
              <a:t>hedef</a:t>
            </a:r>
            <a:r>
              <a:rPr lang="en-US" sz="2200" dirty="0"/>
              <a:t> </a:t>
            </a:r>
            <a:r>
              <a:rPr lang="en-US" sz="2200" dirty="0" err="1"/>
              <a:t>organlarda</a:t>
            </a:r>
            <a:r>
              <a:rPr lang="en-US" sz="2200" dirty="0"/>
              <a:t> </a:t>
            </a:r>
            <a:r>
              <a:rPr lang="en-US" sz="2200" dirty="0" err="1"/>
              <a:t>fagositik</a:t>
            </a:r>
            <a:r>
              <a:rPr lang="en-US" sz="2200" dirty="0"/>
              <a:t> </a:t>
            </a:r>
            <a:r>
              <a:rPr lang="en-US" sz="2200" dirty="0" err="1"/>
              <a:t>hücrelerde</a:t>
            </a:r>
            <a:r>
              <a:rPr lang="en-US" sz="2200" dirty="0"/>
              <a:t> </a:t>
            </a:r>
            <a:r>
              <a:rPr lang="en-US" sz="2200" dirty="0" err="1"/>
              <a:t>çoğalır</a:t>
            </a:r>
            <a:r>
              <a:rPr lang="en-US" sz="2200" dirty="0"/>
              <a:t>. </a:t>
            </a:r>
          </a:p>
          <a:p>
            <a:pPr marL="342900" indent="-342900">
              <a:lnSpc>
                <a:spcPct val="150000"/>
              </a:lnSpc>
              <a:buFont typeface="Arial" panose="020B0604020202020204" pitchFamily="34" charset="0"/>
              <a:buChar char="•"/>
            </a:pPr>
            <a:r>
              <a:rPr lang="en-US" sz="2200" dirty="0" err="1"/>
              <a:t>Hastalığın</a:t>
            </a:r>
            <a:r>
              <a:rPr lang="en-US" sz="2200" dirty="0"/>
              <a:t> </a:t>
            </a:r>
            <a:r>
              <a:rPr lang="en-US" sz="2200" dirty="0" err="1"/>
              <a:t>oluşumu</a:t>
            </a:r>
            <a:r>
              <a:rPr lang="en-US" sz="2200" dirty="0"/>
              <a:t> </a:t>
            </a:r>
            <a:r>
              <a:rPr lang="en-US" sz="2200" dirty="0" err="1"/>
              <a:t>tamamen</a:t>
            </a:r>
            <a:r>
              <a:rPr lang="en-US" sz="2200" dirty="0"/>
              <a:t> </a:t>
            </a:r>
            <a:r>
              <a:rPr lang="en-US" sz="2200" dirty="0" err="1"/>
              <a:t>gelişen</a:t>
            </a:r>
            <a:r>
              <a:rPr lang="en-US" sz="2200" dirty="0"/>
              <a:t> </a:t>
            </a:r>
            <a:r>
              <a:rPr lang="en-US" sz="2200" dirty="0" err="1"/>
              <a:t>immunitenin</a:t>
            </a:r>
            <a:r>
              <a:rPr lang="en-US" sz="2200" dirty="0"/>
              <a:t> </a:t>
            </a:r>
            <a:r>
              <a:rPr lang="en-US" sz="2200" dirty="0" err="1"/>
              <a:t>derecesi</a:t>
            </a:r>
            <a:r>
              <a:rPr lang="en-US" sz="2200" dirty="0"/>
              <a:t> </a:t>
            </a:r>
            <a:r>
              <a:rPr lang="en-US" sz="2200" dirty="0" err="1"/>
              <a:t>ve</a:t>
            </a:r>
            <a:r>
              <a:rPr lang="en-US" sz="2200" dirty="0"/>
              <a:t> </a:t>
            </a:r>
            <a:r>
              <a:rPr lang="en-US" sz="2200" dirty="0" err="1"/>
              <a:t>tipine</a:t>
            </a:r>
            <a:r>
              <a:rPr lang="en-US" sz="2200" dirty="0"/>
              <a:t> </a:t>
            </a:r>
            <a:r>
              <a:rPr lang="en-US" sz="2200" dirty="0" err="1"/>
              <a:t>bağlıdır</a:t>
            </a:r>
            <a:r>
              <a:rPr lang="en-US" sz="2200" dirty="0"/>
              <a:t>. </a:t>
            </a:r>
          </a:p>
          <a:p>
            <a:pPr marL="342900" indent="-342900">
              <a:lnSpc>
                <a:spcPct val="15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42403312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5B0B78-8196-C44F-B4C5-8068720CE6DE}"/>
              </a:ext>
            </a:extLst>
          </p:cNvPr>
          <p:cNvSpPr>
            <a:spLocks noGrp="1"/>
          </p:cNvSpPr>
          <p:nvPr>
            <p:ph idx="1"/>
          </p:nvPr>
        </p:nvSpPr>
        <p:spPr>
          <a:xfrm>
            <a:off x="869022" y="1147530"/>
            <a:ext cx="10515600" cy="4351338"/>
          </a:xfrm>
          <a:ln>
            <a:solidFill>
              <a:srgbClr val="FF0000"/>
            </a:solidFill>
          </a:ln>
        </p:spPr>
        <p:txBody>
          <a:bodyPr>
            <a:normAutofit/>
          </a:bodyPr>
          <a:lstStyle/>
          <a:p>
            <a:pPr marL="514350" indent="-514350" algn="just">
              <a:lnSpc>
                <a:spcPct val="150000"/>
              </a:lnSpc>
              <a:buFont typeface="+mj-lt"/>
              <a:buAutoNum type="arabicPeriod"/>
            </a:pPr>
            <a:r>
              <a:rPr lang="en-US" sz="2400" dirty="0" err="1"/>
              <a:t>Fibrinöz</a:t>
            </a:r>
            <a:r>
              <a:rPr lang="en-US" sz="2400" dirty="0"/>
              <a:t> serositis, abdominal </a:t>
            </a:r>
            <a:r>
              <a:rPr lang="en-US" sz="2400" dirty="0" err="1"/>
              <a:t>veya</a:t>
            </a:r>
            <a:r>
              <a:rPr lang="en-US" sz="2400" dirty="0"/>
              <a:t> </a:t>
            </a:r>
            <a:r>
              <a:rPr lang="en-US" sz="2400" dirty="0" err="1"/>
              <a:t>torasik</a:t>
            </a:r>
            <a:r>
              <a:rPr lang="en-US" sz="2400" dirty="0"/>
              <a:t> </a:t>
            </a:r>
            <a:r>
              <a:rPr lang="en-US" sz="2400" dirty="0" err="1"/>
              <a:t>efüzyonlar</a:t>
            </a:r>
            <a:r>
              <a:rPr lang="en-US" sz="2400" dirty="0"/>
              <a:t> </a:t>
            </a:r>
            <a:r>
              <a:rPr lang="en-US" sz="2400" dirty="0" err="1"/>
              <a:t>veya</a:t>
            </a:r>
            <a:r>
              <a:rPr lang="en-US" sz="2400" dirty="0"/>
              <a:t> her </a:t>
            </a:r>
            <a:r>
              <a:rPr lang="en-US" sz="2400" dirty="0" err="1"/>
              <a:t>ikisiyle</a:t>
            </a:r>
            <a:r>
              <a:rPr lang="en-US" sz="2400" dirty="0"/>
              <a:t> </a:t>
            </a:r>
            <a:r>
              <a:rPr lang="en-US" sz="2400" dirty="0" err="1"/>
              <a:t>jarakterize</a:t>
            </a:r>
            <a:r>
              <a:rPr lang="en-US" sz="2400" dirty="0"/>
              <a:t> </a:t>
            </a:r>
            <a:r>
              <a:rPr lang="en-US" sz="2400" dirty="0" err="1"/>
              <a:t>effüziv</a:t>
            </a:r>
            <a:r>
              <a:rPr lang="en-US" sz="2400" dirty="0"/>
              <a:t> FIP</a:t>
            </a:r>
          </a:p>
          <a:p>
            <a:pPr marL="514350" indent="-514350" algn="just">
              <a:lnSpc>
                <a:spcPct val="150000"/>
              </a:lnSpc>
              <a:buFont typeface="+mj-lt"/>
              <a:buAutoNum type="arabicPeriod"/>
            </a:pPr>
            <a:r>
              <a:rPr lang="en-US" sz="2400" dirty="0" err="1"/>
              <a:t>Paranşimöz</a:t>
            </a:r>
            <a:r>
              <a:rPr lang="en-US" sz="2400" dirty="0"/>
              <a:t> </a:t>
            </a:r>
            <a:r>
              <a:rPr lang="en-US" sz="2400" dirty="0" err="1"/>
              <a:t>organlarda</a:t>
            </a:r>
            <a:r>
              <a:rPr lang="en-US" sz="2400" dirty="0"/>
              <a:t> , </a:t>
            </a:r>
            <a:r>
              <a:rPr lang="en-US" sz="2400" dirty="0" err="1"/>
              <a:t>merkezi</a:t>
            </a:r>
            <a:r>
              <a:rPr lang="en-US" sz="2400" dirty="0"/>
              <a:t> </a:t>
            </a:r>
            <a:r>
              <a:rPr lang="en-US" sz="2400" dirty="0" err="1"/>
              <a:t>sinir</a:t>
            </a:r>
            <a:r>
              <a:rPr lang="en-US" sz="2400" dirty="0"/>
              <a:t> </a:t>
            </a:r>
            <a:r>
              <a:rPr lang="en-US" sz="2400" dirty="0" err="1"/>
              <a:t>sisteminde</a:t>
            </a:r>
            <a:r>
              <a:rPr lang="en-US" sz="2400" dirty="0"/>
              <a:t> </a:t>
            </a:r>
            <a:r>
              <a:rPr lang="en-US" sz="2400" dirty="0" err="1"/>
              <a:t>ve</a:t>
            </a:r>
            <a:r>
              <a:rPr lang="en-US" sz="2400" dirty="0"/>
              <a:t> </a:t>
            </a:r>
            <a:r>
              <a:rPr lang="en-US" sz="2400" dirty="0" err="1"/>
              <a:t>gözde</a:t>
            </a:r>
            <a:r>
              <a:rPr lang="en-US" sz="2400" dirty="0"/>
              <a:t> </a:t>
            </a:r>
            <a:r>
              <a:rPr lang="en-US" sz="2400" dirty="0" err="1"/>
              <a:t>pyogranülomatöz</a:t>
            </a:r>
            <a:r>
              <a:rPr lang="en-US" sz="2400" dirty="0"/>
              <a:t> </a:t>
            </a:r>
            <a:r>
              <a:rPr lang="en-US" sz="2400" dirty="0" err="1"/>
              <a:t>lezyonlar</a:t>
            </a:r>
            <a:r>
              <a:rPr lang="en-US" sz="2400" dirty="0"/>
              <a:t> </a:t>
            </a:r>
            <a:r>
              <a:rPr lang="en-US" sz="2400" dirty="0" err="1"/>
              <a:t>ile</a:t>
            </a:r>
            <a:r>
              <a:rPr lang="en-US" sz="2400" dirty="0"/>
              <a:t> </a:t>
            </a:r>
            <a:r>
              <a:rPr lang="en-US" sz="2400" dirty="0" err="1"/>
              <a:t>karakterize</a:t>
            </a:r>
            <a:r>
              <a:rPr lang="en-US" sz="2400" dirty="0"/>
              <a:t> non-</a:t>
            </a:r>
            <a:r>
              <a:rPr lang="en-US" sz="2400" dirty="0" err="1"/>
              <a:t>effüziv</a:t>
            </a:r>
            <a:r>
              <a:rPr lang="en-US" sz="2400" dirty="0"/>
              <a:t> FIP</a:t>
            </a:r>
          </a:p>
          <a:p>
            <a:pPr marL="514350" indent="-514350" algn="just">
              <a:lnSpc>
                <a:spcPct val="150000"/>
              </a:lnSpc>
              <a:buFont typeface="+mj-lt"/>
              <a:buAutoNum type="arabicPeriod"/>
            </a:pPr>
            <a:r>
              <a:rPr lang="en-US" sz="2400" dirty="0"/>
              <a:t>Bu </a:t>
            </a:r>
            <a:r>
              <a:rPr lang="en-US" sz="2400" dirty="0" err="1"/>
              <a:t>iki</a:t>
            </a:r>
            <a:r>
              <a:rPr lang="en-US" sz="2400" dirty="0"/>
              <a:t> </a:t>
            </a:r>
            <a:r>
              <a:rPr lang="en-US" sz="2400" dirty="0" err="1"/>
              <a:t>formun</a:t>
            </a:r>
            <a:r>
              <a:rPr lang="en-US" sz="2400" dirty="0"/>
              <a:t> </a:t>
            </a:r>
            <a:r>
              <a:rPr lang="en-US" sz="2400" dirty="0" err="1"/>
              <a:t>kombinasyonu</a:t>
            </a:r>
            <a:endParaRPr lang="en-US" sz="2400" dirty="0"/>
          </a:p>
        </p:txBody>
      </p:sp>
    </p:spTree>
    <p:extLst>
      <p:ext uri="{BB962C8B-B14F-4D97-AF65-F5344CB8AC3E}">
        <p14:creationId xmlns:p14="http://schemas.microsoft.com/office/powerpoint/2010/main" val="17088466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392E-6DED-C649-8A0B-A7AC886176D4}"/>
              </a:ext>
            </a:extLst>
          </p:cNvPr>
          <p:cNvSpPr>
            <a:spLocks noGrp="1"/>
          </p:cNvSpPr>
          <p:nvPr>
            <p:ph type="title"/>
          </p:nvPr>
        </p:nvSpPr>
        <p:spPr>
          <a:xfrm>
            <a:off x="838200" y="365125"/>
            <a:ext cx="10515600" cy="826677"/>
          </a:xfrm>
          <a:ln>
            <a:solidFill>
              <a:srgbClr val="FF0000"/>
            </a:solidFill>
          </a:ln>
        </p:spPr>
        <p:txBody>
          <a:bodyPr>
            <a:normAutofit/>
          </a:bodyPr>
          <a:lstStyle/>
          <a:p>
            <a:pPr algn="ctr"/>
            <a:r>
              <a:rPr lang="en-US" sz="3600" b="1" dirty="0" err="1">
                <a:solidFill>
                  <a:srgbClr val="FF0000"/>
                </a:solidFill>
              </a:rPr>
              <a:t>Effüziv</a:t>
            </a:r>
            <a:r>
              <a:rPr lang="en-US" sz="3600" b="1" dirty="0">
                <a:solidFill>
                  <a:srgbClr val="FF0000"/>
                </a:solidFill>
              </a:rPr>
              <a:t> form </a:t>
            </a:r>
          </a:p>
        </p:txBody>
      </p:sp>
      <p:sp>
        <p:nvSpPr>
          <p:cNvPr id="3" name="Content Placeholder 2">
            <a:extLst>
              <a:ext uri="{FF2B5EF4-FFF2-40B4-BE49-F238E27FC236}">
                <a16:creationId xmlns:a16="http://schemas.microsoft.com/office/drawing/2014/main" id="{6359247A-60D5-5E40-9ABA-A4D867D5B167}"/>
              </a:ext>
            </a:extLst>
          </p:cNvPr>
          <p:cNvSpPr>
            <a:spLocks noGrp="1"/>
          </p:cNvSpPr>
          <p:nvPr>
            <p:ph idx="1"/>
          </p:nvPr>
        </p:nvSpPr>
        <p:spPr>
          <a:xfrm>
            <a:off x="355315" y="1466029"/>
            <a:ext cx="5829728" cy="4688192"/>
          </a:xfrm>
          <a:ln>
            <a:solidFill>
              <a:srgbClr val="FF0000"/>
            </a:solidFill>
          </a:ln>
        </p:spPr>
        <p:txBody>
          <a:bodyPr>
            <a:normAutofit/>
          </a:bodyPr>
          <a:lstStyle/>
          <a:p>
            <a:pPr>
              <a:lnSpc>
                <a:spcPct val="150000"/>
              </a:lnSpc>
            </a:pPr>
            <a:r>
              <a:rPr lang="en-US" sz="2200" dirty="0"/>
              <a:t>Abdominal </a:t>
            </a:r>
            <a:r>
              <a:rPr lang="en-US" sz="2200" dirty="0" err="1"/>
              <a:t>veya</a:t>
            </a:r>
            <a:r>
              <a:rPr lang="en-US" sz="2200" dirty="0"/>
              <a:t> </a:t>
            </a:r>
            <a:r>
              <a:rPr lang="en-US" sz="2200" dirty="0" err="1"/>
              <a:t>torasik</a:t>
            </a:r>
            <a:r>
              <a:rPr lang="en-US" sz="2200" dirty="0"/>
              <a:t> </a:t>
            </a:r>
            <a:r>
              <a:rPr lang="en-US" sz="2200" dirty="0" err="1"/>
              <a:t>efüzyonlarla</a:t>
            </a:r>
            <a:r>
              <a:rPr lang="en-US" sz="2200" dirty="0"/>
              <a:t> </a:t>
            </a:r>
            <a:r>
              <a:rPr lang="en-US" sz="2200" dirty="0" err="1"/>
              <a:t>karakterizedir</a:t>
            </a:r>
            <a:r>
              <a:rPr lang="en-US" sz="2200" dirty="0"/>
              <a:t>. </a:t>
            </a:r>
          </a:p>
          <a:p>
            <a:pPr>
              <a:lnSpc>
                <a:spcPct val="150000"/>
              </a:lnSpc>
            </a:pPr>
            <a:r>
              <a:rPr lang="en-US" sz="2200" dirty="0" err="1"/>
              <a:t>Hastalığın</a:t>
            </a:r>
            <a:r>
              <a:rPr lang="en-US" sz="2200" dirty="0"/>
              <a:t> </a:t>
            </a:r>
            <a:r>
              <a:rPr lang="en-US" sz="2200" dirty="0" err="1"/>
              <a:t>erken</a:t>
            </a:r>
            <a:r>
              <a:rPr lang="en-US" sz="2200" dirty="0"/>
              <a:t> </a:t>
            </a:r>
            <a:r>
              <a:rPr lang="en-US" sz="2200" dirty="0" err="1"/>
              <a:t>dönemlerinde</a:t>
            </a:r>
            <a:r>
              <a:rPr lang="en-US" sz="2200" dirty="0"/>
              <a:t> </a:t>
            </a:r>
            <a:r>
              <a:rPr lang="en-US" sz="2200" dirty="0" err="1"/>
              <a:t>enfekte</a:t>
            </a:r>
            <a:r>
              <a:rPr lang="en-US" sz="2200" dirty="0"/>
              <a:t> </a:t>
            </a:r>
            <a:r>
              <a:rPr lang="en-US" sz="2200" dirty="0" err="1"/>
              <a:t>kediler</a:t>
            </a:r>
            <a:r>
              <a:rPr lang="en-US" sz="2200" dirty="0"/>
              <a:t> </a:t>
            </a:r>
            <a:r>
              <a:rPr lang="en-US" sz="2200" dirty="0" err="1"/>
              <a:t>klinik</a:t>
            </a:r>
            <a:r>
              <a:rPr lang="en-US" sz="2200" dirty="0"/>
              <a:t> </a:t>
            </a:r>
            <a:r>
              <a:rPr lang="en-US" sz="2200" dirty="0" err="1"/>
              <a:t>olarak</a:t>
            </a:r>
            <a:r>
              <a:rPr lang="en-US" sz="2200" dirty="0"/>
              <a:t> </a:t>
            </a:r>
            <a:r>
              <a:rPr lang="en-US" sz="2200" dirty="0" err="1"/>
              <a:t>kronik</a:t>
            </a:r>
            <a:r>
              <a:rPr lang="en-US" sz="2200" dirty="0"/>
              <a:t>, </a:t>
            </a:r>
            <a:r>
              <a:rPr lang="en-US" sz="2200" dirty="0" err="1"/>
              <a:t>aralıklı</a:t>
            </a:r>
            <a:r>
              <a:rPr lang="en-US" sz="2200" dirty="0"/>
              <a:t> </a:t>
            </a:r>
            <a:r>
              <a:rPr lang="en-US" sz="2200" dirty="0" err="1"/>
              <a:t>ve</a:t>
            </a:r>
            <a:r>
              <a:rPr lang="en-US" sz="2200" dirty="0"/>
              <a:t> </a:t>
            </a:r>
            <a:r>
              <a:rPr lang="en-US" sz="2200" dirty="0" err="1"/>
              <a:t>antibiyotiğe</a:t>
            </a:r>
            <a:r>
              <a:rPr lang="en-US" sz="2200" dirty="0"/>
              <a:t> </a:t>
            </a:r>
            <a:r>
              <a:rPr lang="en-US" sz="2200" dirty="0" err="1"/>
              <a:t>dirençli</a:t>
            </a:r>
            <a:r>
              <a:rPr lang="en-US" sz="2200" dirty="0"/>
              <a:t> </a:t>
            </a:r>
            <a:r>
              <a:rPr lang="en-US" sz="2200" dirty="0" err="1"/>
              <a:t>yüksek</a:t>
            </a:r>
            <a:r>
              <a:rPr lang="en-US" sz="2200" dirty="0"/>
              <a:t> </a:t>
            </a:r>
            <a:r>
              <a:rPr lang="en-US" sz="2200" dirty="0" err="1"/>
              <a:t>ateş</a:t>
            </a:r>
            <a:r>
              <a:rPr lang="en-US" sz="2200" dirty="0"/>
              <a:t>, anoreksi </a:t>
            </a:r>
            <a:r>
              <a:rPr lang="en-US" sz="2200" dirty="0" err="1"/>
              <a:t>ve</a:t>
            </a:r>
            <a:r>
              <a:rPr lang="en-US" sz="2200" dirty="0"/>
              <a:t> </a:t>
            </a:r>
            <a:r>
              <a:rPr lang="en-US" sz="2200" dirty="0" err="1"/>
              <a:t>gittikçe</a:t>
            </a:r>
            <a:r>
              <a:rPr lang="en-US" sz="2200" dirty="0"/>
              <a:t> </a:t>
            </a:r>
            <a:r>
              <a:rPr lang="en-US" sz="2200" dirty="0" err="1"/>
              <a:t>artan</a:t>
            </a:r>
            <a:r>
              <a:rPr lang="en-US" sz="2200" dirty="0"/>
              <a:t> kilo </a:t>
            </a:r>
            <a:r>
              <a:rPr lang="en-US" sz="2200" dirty="0" err="1"/>
              <a:t>kaybıa</a:t>
            </a:r>
            <a:r>
              <a:rPr lang="en-US" sz="2200" dirty="0"/>
              <a:t> </a:t>
            </a:r>
            <a:r>
              <a:rPr lang="en-US" sz="2200" dirty="0" err="1"/>
              <a:t>sahiptirler</a:t>
            </a:r>
            <a:r>
              <a:rPr lang="en-US" sz="2200" dirty="0"/>
              <a:t>.</a:t>
            </a:r>
          </a:p>
          <a:p>
            <a:pPr>
              <a:lnSpc>
                <a:spcPct val="150000"/>
              </a:lnSpc>
            </a:pPr>
            <a:r>
              <a:rPr lang="en-US" sz="2200" dirty="0" err="1"/>
              <a:t>Mukoz</a:t>
            </a:r>
            <a:r>
              <a:rPr lang="en-US" sz="2200" dirty="0"/>
              <a:t> </a:t>
            </a:r>
            <a:r>
              <a:rPr lang="en-US" sz="2200" dirty="0" err="1"/>
              <a:t>memebranlar</a:t>
            </a:r>
            <a:r>
              <a:rPr lang="en-US" sz="2200" dirty="0"/>
              <a:t> </a:t>
            </a:r>
            <a:r>
              <a:rPr lang="en-US" sz="2200" dirty="0" err="1"/>
              <a:t>solgun</a:t>
            </a:r>
            <a:r>
              <a:rPr lang="en-US" sz="2200" dirty="0"/>
              <a:t> </a:t>
            </a:r>
          </a:p>
          <a:p>
            <a:pPr>
              <a:lnSpc>
                <a:spcPct val="150000"/>
              </a:lnSpc>
            </a:pPr>
            <a:r>
              <a:rPr lang="en-US" sz="2200" dirty="0" err="1"/>
              <a:t>Şiddetli</a:t>
            </a:r>
            <a:r>
              <a:rPr lang="en-US" sz="2200" dirty="0"/>
              <a:t> </a:t>
            </a:r>
            <a:r>
              <a:rPr lang="en-US" sz="2200" dirty="0" err="1"/>
              <a:t>vakalarda</a:t>
            </a:r>
            <a:r>
              <a:rPr lang="en-US" sz="2200" dirty="0"/>
              <a:t> </a:t>
            </a:r>
            <a:r>
              <a:rPr lang="en-US" sz="2200" dirty="0" err="1"/>
              <a:t>ikterus</a:t>
            </a:r>
            <a:endParaRPr lang="en-US" sz="2200" dirty="0"/>
          </a:p>
        </p:txBody>
      </p:sp>
      <p:pic>
        <p:nvPicPr>
          <p:cNvPr id="4" name="Content Placeholder 3">
            <a:extLst>
              <a:ext uri="{FF2B5EF4-FFF2-40B4-BE49-F238E27FC236}">
                <a16:creationId xmlns:a16="http://schemas.microsoft.com/office/drawing/2014/main" id="{E7AB9C47-F29F-2E4E-842B-231EEBB88409}"/>
              </a:ext>
            </a:extLst>
          </p:cNvPr>
          <p:cNvPicPr>
            <a:picLocks noChangeAspect="1"/>
          </p:cNvPicPr>
          <p:nvPr/>
        </p:nvPicPr>
        <p:blipFill>
          <a:blip r:embed="rId2"/>
          <a:stretch>
            <a:fillRect/>
          </a:stretch>
        </p:blipFill>
        <p:spPr>
          <a:xfrm>
            <a:off x="9259584" y="1347627"/>
            <a:ext cx="2590800" cy="3810000"/>
          </a:xfrm>
          <a:prstGeom prst="rect">
            <a:avLst/>
          </a:prstGeom>
        </p:spPr>
      </p:pic>
      <p:pic>
        <p:nvPicPr>
          <p:cNvPr id="6" name="Picture 5">
            <a:extLst>
              <a:ext uri="{FF2B5EF4-FFF2-40B4-BE49-F238E27FC236}">
                <a16:creationId xmlns:a16="http://schemas.microsoft.com/office/drawing/2014/main" id="{A6737A40-E663-1540-A2DC-DD54ACDC656D}"/>
              </a:ext>
            </a:extLst>
          </p:cNvPr>
          <p:cNvPicPr>
            <a:picLocks noChangeAspect="1"/>
          </p:cNvPicPr>
          <p:nvPr/>
        </p:nvPicPr>
        <p:blipFill>
          <a:blip r:embed="rId3"/>
          <a:stretch>
            <a:fillRect/>
          </a:stretch>
        </p:blipFill>
        <p:spPr>
          <a:xfrm>
            <a:off x="6503113" y="1466029"/>
            <a:ext cx="2438400" cy="3340100"/>
          </a:xfrm>
          <a:prstGeom prst="rect">
            <a:avLst/>
          </a:prstGeom>
        </p:spPr>
      </p:pic>
    </p:spTree>
    <p:extLst>
      <p:ext uri="{BB962C8B-B14F-4D97-AF65-F5344CB8AC3E}">
        <p14:creationId xmlns:p14="http://schemas.microsoft.com/office/powerpoint/2010/main" val="34065401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515F-8BE4-4B4B-B77C-E253BFDDC237}"/>
              </a:ext>
            </a:extLst>
          </p:cNvPr>
          <p:cNvSpPr>
            <a:spLocks noGrp="1"/>
          </p:cNvSpPr>
          <p:nvPr>
            <p:ph type="title"/>
          </p:nvPr>
        </p:nvSpPr>
        <p:spPr>
          <a:xfrm>
            <a:off x="838200" y="365125"/>
            <a:ext cx="10515600" cy="836951"/>
          </a:xfrm>
          <a:ln>
            <a:solidFill>
              <a:srgbClr val="FF0000"/>
            </a:solidFill>
          </a:ln>
        </p:spPr>
        <p:txBody>
          <a:bodyPr>
            <a:normAutofit/>
          </a:bodyPr>
          <a:lstStyle/>
          <a:p>
            <a:r>
              <a:rPr lang="en-US" sz="3600" b="1" dirty="0">
                <a:solidFill>
                  <a:srgbClr val="FF0000"/>
                </a:solidFill>
              </a:rPr>
              <a:t>Non-</a:t>
            </a:r>
            <a:r>
              <a:rPr lang="en-US" sz="3600" b="1" dirty="0" err="1">
                <a:solidFill>
                  <a:srgbClr val="FF0000"/>
                </a:solidFill>
              </a:rPr>
              <a:t>effüziv</a:t>
            </a:r>
            <a:r>
              <a:rPr lang="en-US" sz="3600" b="1" dirty="0">
                <a:solidFill>
                  <a:srgbClr val="FF0000"/>
                </a:solidFill>
              </a:rPr>
              <a:t> form </a:t>
            </a:r>
          </a:p>
        </p:txBody>
      </p:sp>
      <p:sp>
        <p:nvSpPr>
          <p:cNvPr id="5" name="Content Placeholder 4">
            <a:extLst>
              <a:ext uri="{FF2B5EF4-FFF2-40B4-BE49-F238E27FC236}">
                <a16:creationId xmlns:a16="http://schemas.microsoft.com/office/drawing/2014/main" id="{3D01DB3B-5EDF-624D-B573-8970AE8DF23E}"/>
              </a:ext>
            </a:extLst>
          </p:cNvPr>
          <p:cNvSpPr>
            <a:spLocks noGrp="1"/>
          </p:cNvSpPr>
          <p:nvPr>
            <p:ph idx="1"/>
          </p:nvPr>
        </p:nvSpPr>
        <p:spPr>
          <a:xfrm>
            <a:off x="838200" y="1825624"/>
            <a:ext cx="10515600" cy="4554627"/>
          </a:xfrm>
        </p:spPr>
        <p:txBody>
          <a:bodyPr>
            <a:normAutofit fontScale="92500" lnSpcReduction="10000"/>
          </a:bodyPr>
          <a:lstStyle/>
          <a:p>
            <a:pPr algn="just">
              <a:lnSpc>
                <a:spcPct val="150000"/>
              </a:lnSpc>
            </a:pPr>
            <a:r>
              <a:rPr lang="en-US" sz="2400" dirty="0" err="1"/>
              <a:t>Antibiyotiğe</a:t>
            </a:r>
            <a:r>
              <a:rPr lang="en-US" sz="2400" dirty="0"/>
              <a:t> </a:t>
            </a:r>
            <a:r>
              <a:rPr lang="en-US" sz="2400" dirty="0" err="1"/>
              <a:t>dirençli</a:t>
            </a:r>
            <a:r>
              <a:rPr lang="en-US" sz="2400" dirty="0"/>
              <a:t> </a:t>
            </a:r>
            <a:r>
              <a:rPr lang="en-US" sz="2400" dirty="0" err="1"/>
              <a:t>yüksek</a:t>
            </a:r>
            <a:r>
              <a:rPr lang="en-US" sz="2400" dirty="0"/>
              <a:t> </a:t>
            </a:r>
            <a:r>
              <a:rPr lang="en-US" sz="2400" dirty="0" err="1"/>
              <a:t>vücut</a:t>
            </a:r>
            <a:r>
              <a:rPr lang="en-US" sz="2400" dirty="0"/>
              <a:t> </a:t>
            </a:r>
            <a:r>
              <a:rPr lang="en-US" sz="2400" dirty="0" err="1"/>
              <a:t>ısısı</a:t>
            </a:r>
            <a:r>
              <a:rPr lang="en-US" sz="2400" dirty="0"/>
              <a:t>, kilo </a:t>
            </a:r>
            <a:r>
              <a:rPr lang="en-US" sz="2400" dirty="0" err="1"/>
              <a:t>kaybı</a:t>
            </a:r>
            <a:r>
              <a:rPr lang="en-US" sz="2400" dirty="0"/>
              <a:t>, </a:t>
            </a:r>
            <a:r>
              <a:rPr lang="en-US" sz="2400" dirty="0" err="1"/>
              <a:t>halsizlik</a:t>
            </a:r>
            <a:endParaRPr lang="en-US" sz="2400" dirty="0"/>
          </a:p>
          <a:p>
            <a:pPr algn="just">
              <a:lnSpc>
                <a:spcPct val="150000"/>
              </a:lnSpc>
            </a:pPr>
            <a:r>
              <a:rPr lang="en-US" sz="2400" dirty="0"/>
              <a:t>Bu form, abdominal </a:t>
            </a:r>
            <a:r>
              <a:rPr lang="en-US" sz="2400" dirty="0" err="1"/>
              <a:t>veya</a:t>
            </a:r>
            <a:r>
              <a:rPr lang="en-US" sz="2400" dirty="0"/>
              <a:t> </a:t>
            </a:r>
            <a:r>
              <a:rPr lang="en-US" sz="2400" dirty="0" err="1"/>
              <a:t>torasik</a:t>
            </a:r>
            <a:r>
              <a:rPr lang="en-US" sz="2400" dirty="0"/>
              <a:t> </a:t>
            </a:r>
            <a:r>
              <a:rPr lang="en-US" sz="2400" dirty="0" err="1"/>
              <a:t>boşluğu</a:t>
            </a:r>
            <a:r>
              <a:rPr lang="en-US" sz="2400" dirty="0"/>
              <a:t>, </a:t>
            </a:r>
            <a:r>
              <a:rPr lang="en-US" sz="2400" dirty="0" err="1"/>
              <a:t>gözler</a:t>
            </a:r>
            <a:r>
              <a:rPr lang="en-US" sz="2400" dirty="0"/>
              <a:t> </a:t>
            </a:r>
            <a:r>
              <a:rPr lang="en-US" sz="2400" dirty="0" err="1"/>
              <a:t>veya</a:t>
            </a:r>
            <a:r>
              <a:rPr lang="en-US" sz="2400" dirty="0"/>
              <a:t> </a:t>
            </a:r>
            <a:r>
              <a:rPr lang="en-US" sz="2400" dirty="0" err="1"/>
              <a:t>sentral</a:t>
            </a:r>
            <a:r>
              <a:rPr lang="en-US" sz="2400" dirty="0"/>
              <a:t> </a:t>
            </a:r>
            <a:r>
              <a:rPr lang="en-US" sz="2400" dirty="0" err="1"/>
              <a:t>sinir</a:t>
            </a:r>
            <a:r>
              <a:rPr lang="en-US" sz="2400" dirty="0"/>
              <a:t> </a:t>
            </a:r>
            <a:r>
              <a:rPr lang="en-US" sz="2400" dirty="0" err="1"/>
              <a:t>sistemi</a:t>
            </a:r>
            <a:r>
              <a:rPr lang="en-US" sz="2400" dirty="0"/>
              <a:t> </a:t>
            </a:r>
            <a:r>
              <a:rPr lang="en-US" sz="2400" dirty="0" err="1"/>
              <a:t>ilgilendiren</a:t>
            </a:r>
            <a:r>
              <a:rPr lang="en-US" sz="2400" dirty="0"/>
              <a:t> </a:t>
            </a:r>
            <a:r>
              <a:rPr lang="en-US" sz="2400" dirty="0" err="1"/>
              <a:t>diğer</a:t>
            </a:r>
            <a:r>
              <a:rPr lang="en-US" sz="2400" dirty="0"/>
              <a:t> </a:t>
            </a:r>
            <a:r>
              <a:rPr lang="en-US" sz="2400" dirty="0" err="1"/>
              <a:t>suabakut</a:t>
            </a:r>
            <a:r>
              <a:rPr lang="en-US" sz="2400" dirty="0"/>
              <a:t> </a:t>
            </a:r>
            <a:r>
              <a:rPr lang="en-US" sz="2400" dirty="0" err="1"/>
              <a:t>veya</a:t>
            </a:r>
            <a:r>
              <a:rPr lang="en-US" sz="2400" dirty="0"/>
              <a:t> </a:t>
            </a:r>
            <a:r>
              <a:rPr lang="en-US" sz="2400" dirty="0" err="1"/>
              <a:t>kronik</a:t>
            </a:r>
            <a:r>
              <a:rPr lang="en-US" sz="2400" dirty="0"/>
              <a:t>  </a:t>
            </a:r>
            <a:r>
              <a:rPr lang="en-US" sz="2400" dirty="0" err="1"/>
              <a:t>enfeksiyonlar</a:t>
            </a:r>
            <a:r>
              <a:rPr lang="en-US" sz="2400" dirty="0"/>
              <a:t>, </a:t>
            </a:r>
            <a:r>
              <a:rPr lang="en-US" sz="2400" dirty="0" err="1"/>
              <a:t>granülamatöz</a:t>
            </a:r>
            <a:r>
              <a:rPr lang="en-US" sz="2400" dirty="0"/>
              <a:t> </a:t>
            </a:r>
            <a:r>
              <a:rPr lang="en-US" sz="2400" dirty="0" err="1"/>
              <a:t>veya</a:t>
            </a:r>
            <a:r>
              <a:rPr lang="en-US" sz="2400" dirty="0"/>
              <a:t> neoplastic </a:t>
            </a:r>
            <a:r>
              <a:rPr lang="en-US" sz="2400" dirty="0" err="1"/>
              <a:t>hastalıklara</a:t>
            </a:r>
            <a:r>
              <a:rPr lang="en-US" sz="2400" dirty="0"/>
              <a:t> </a:t>
            </a:r>
            <a:r>
              <a:rPr lang="en-US" sz="2400" dirty="0" err="1"/>
              <a:t>benzer</a:t>
            </a:r>
            <a:r>
              <a:rPr lang="en-US" sz="2400" dirty="0"/>
              <a:t>.</a:t>
            </a:r>
          </a:p>
          <a:p>
            <a:pPr algn="just">
              <a:lnSpc>
                <a:spcPct val="150000"/>
              </a:lnSpc>
            </a:pPr>
            <a:r>
              <a:rPr lang="en-US" sz="2400" dirty="0" err="1"/>
              <a:t>Oküler</a:t>
            </a:r>
            <a:r>
              <a:rPr lang="en-US" sz="2400" dirty="0"/>
              <a:t> </a:t>
            </a:r>
            <a:r>
              <a:rPr lang="en-US" sz="2400" dirty="0" err="1"/>
              <a:t>lezyonlar</a:t>
            </a:r>
            <a:r>
              <a:rPr lang="en-US" sz="2400" dirty="0"/>
              <a:t>; </a:t>
            </a:r>
            <a:r>
              <a:rPr lang="en-US" sz="2400" dirty="0" err="1"/>
              <a:t>arteriyör</a:t>
            </a:r>
            <a:r>
              <a:rPr lang="en-US" sz="2400" dirty="0"/>
              <a:t> uveitis, </a:t>
            </a:r>
            <a:r>
              <a:rPr lang="en-US" sz="2400" dirty="0" err="1"/>
              <a:t>keratik</a:t>
            </a:r>
            <a:r>
              <a:rPr lang="en-US" sz="2400" dirty="0"/>
              <a:t> </a:t>
            </a:r>
            <a:r>
              <a:rPr lang="en-US" sz="2400" dirty="0" err="1"/>
              <a:t>presipitasyonlar</a:t>
            </a:r>
            <a:r>
              <a:rPr lang="en-US" sz="2400" dirty="0"/>
              <a:t>, </a:t>
            </a:r>
            <a:r>
              <a:rPr lang="en-US" sz="2400" dirty="0" err="1"/>
              <a:t>fibrinohemorajik</a:t>
            </a:r>
            <a:r>
              <a:rPr lang="en-US" sz="2400" dirty="0"/>
              <a:t> </a:t>
            </a:r>
            <a:r>
              <a:rPr lang="en-US" sz="2400" dirty="0" err="1"/>
              <a:t>pıhtı</a:t>
            </a:r>
            <a:r>
              <a:rPr lang="en-US" sz="2400" dirty="0"/>
              <a:t> </a:t>
            </a:r>
            <a:r>
              <a:rPr lang="en-US" sz="2400" dirty="0" err="1"/>
              <a:t>formasyonu</a:t>
            </a:r>
            <a:r>
              <a:rPr lang="en-US" sz="2400" dirty="0"/>
              <a:t>, </a:t>
            </a:r>
            <a:r>
              <a:rPr lang="en-US" sz="2400" dirty="0" err="1"/>
              <a:t>miyozis</a:t>
            </a:r>
            <a:r>
              <a:rPr lang="en-US" sz="2400" dirty="0"/>
              <a:t>, </a:t>
            </a:r>
            <a:r>
              <a:rPr lang="en-US" sz="2400" dirty="0" err="1"/>
              <a:t>posteriyor</a:t>
            </a:r>
            <a:r>
              <a:rPr lang="en-US" sz="2400" dirty="0"/>
              <a:t> </a:t>
            </a:r>
            <a:r>
              <a:rPr lang="en-US" sz="2400" dirty="0" err="1"/>
              <a:t>sineşi</a:t>
            </a:r>
            <a:r>
              <a:rPr lang="en-US" sz="2400" dirty="0"/>
              <a:t>, retinal </a:t>
            </a:r>
            <a:r>
              <a:rPr lang="en-US" sz="2400" dirty="0" err="1"/>
              <a:t>değişiklikler</a:t>
            </a:r>
            <a:r>
              <a:rPr lang="en-US" sz="2400" dirty="0"/>
              <a:t>……</a:t>
            </a:r>
          </a:p>
          <a:p>
            <a:pPr algn="just">
              <a:lnSpc>
                <a:spcPct val="150000"/>
              </a:lnSpc>
            </a:pPr>
            <a:r>
              <a:rPr lang="en-US" sz="2400" dirty="0" err="1"/>
              <a:t>Sentral</a:t>
            </a:r>
            <a:r>
              <a:rPr lang="en-US" sz="2400" dirty="0"/>
              <a:t> </a:t>
            </a:r>
            <a:r>
              <a:rPr lang="en-US" sz="2400" dirty="0" err="1"/>
              <a:t>sinir</a:t>
            </a:r>
            <a:r>
              <a:rPr lang="en-US" sz="2400" dirty="0"/>
              <a:t> </a:t>
            </a:r>
            <a:r>
              <a:rPr lang="en-US" sz="2400" dirty="0" err="1"/>
              <a:t>sistemi</a:t>
            </a:r>
            <a:r>
              <a:rPr lang="en-US" sz="2400" dirty="0"/>
              <a:t> </a:t>
            </a:r>
            <a:r>
              <a:rPr lang="en-US" sz="2400" dirty="0" err="1"/>
              <a:t>semptomları</a:t>
            </a:r>
            <a:r>
              <a:rPr lang="en-US" sz="2400" dirty="0"/>
              <a:t>; </a:t>
            </a:r>
            <a:r>
              <a:rPr lang="en-US" sz="2400" dirty="0" err="1"/>
              <a:t>epilepsy,posteriyor</a:t>
            </a:r>
            <a:r>
              <a:rPr lang="en-US" sz="2400" dirty="0"/>
              <a:t> </a:t>
            </a:r>
            <a:r>
              <a:rPr lang="en-US" sz="2400" dirty="0" err="1"/>
              <a:t>ataksi</a:t>
            </a:r>
            <a:r>
              <a:rPr lang="en-US" sz="2400" dirty="0"/>
              <a:t>, vestibular </a:t>
            </a:r>
            <a:r>
              <a:rPr lang="en-US" sz="2400" dirty="0" err="1"/>
              <a:t>disfonksiyon</a:t>
            </a:r>
            <a:endParaRPr lang="en-US" sz="2400" dirty="0"/>
          </a:p>
          <a:p>
            <a:pPr algn="just">
              <a:lnSpc>
                <a:spcPct val="150000"/>
              </a:lnSpc>
            </a:pPr>
            <a:r>
              <a:rPr lang="en-US" sz="2400" dirty="0" err="1"/>
              <a:t>Hepotomegali</a:t>
            </a:r>
            <a:r>
              <a:rPr lang="en-US" sz="2400" dirty="0"/>
              <a:t>, </a:t>
            </a:r>
            <a:r>
              <a:rPr lang="en-US" sz="2400" dirty="0" err="1"/>
              <a:t>böbrek</a:t>
            </a:r>
            <a:r>
              <a:rPr lang="en-US" sz="2400" dirty="0"/>
              <a:t> </a:t>
            </a:r>
            <a:r>
              <a:rPr lang="en-US" sz="2400" dirty="0" err="1"/>
              <a:t>yetmezliği</a:t>
            </a:r>
            <a:endParaRPr lang="en-US" sz="2400" dirty="0"/>
          </a:p>
          <a:p>
            <a:pPr marL="0" indent="0" algn="just">
              <a:lnSpc>
                <a:spcPct val="150000"/>
              </a:lnSpc>
              <a:buNone/>
            </a:pPr>
            <a:endParaRPr lang="en-US" sz="2400" dirty="0"/>
          </a:p>
          <a:p>
            <a:pPr algn="just">
              <a:lnSpc>
                <a:spcPct val="150000"/>
              </a:lnSpc>
            </a:pPr>
            <a:endParaRPr lang="en-US" sz="2400" dirty="0"/>
          </a:p>
        </p:txBody>
      </p:sp>
    </p:spTree>
    <p:extLst>
      <p:ext uri="{BB962C8B-B14F-4D97-AF65-F5344CB8AC3E}">
        <p14:creationId xmlns:p14="http://schemas.microsoft.com/office/powerpoint/2010/main" val="35721694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CFAA-377F-474B-BBB5-644761AE6636}"/>
              </a:ext>
            </a:extLst>
          </p:cNvPr>
          <p:cNvSpPr>
            <a:spLocks noGrp="1"/>
          </p:cNvSpPr>
          <p:nvPr>
            <p:ph type="title"/>
          </p:nvPr>
        </p:nvSpPr>
        <p:spPr>
          <a:ln>
            <a:solidFill>
              <a:srgbClr val="FF0000"/>
            </a:solidFill>
          </a:ln>
        </p:spPr>
        <p:txBody>
          <a:bodyPr/>
          <a:lstStyle/>
          <a:p>
            <a:r>
              <a:rPr lang="en-US" b="1" dirty="0">
                <a:solidFill>
                  <a:srgbClr val="FF0000"/>
                </a:solidFill>
              </a:rPr>
              <a:t>SEPTIK PERITONITIS </a:t>
            </a:r>
          </a:p>
        </p:txBody>
      </p:sp>
      <p:sp>
        <p:nvSpPr>
          <p:cNvPr id="3" name="Content Placeholder 2">
            <a:extLst>
              <a:ext uri="{FF2B5EF4-FFF2-40B4-BE49-F238E27FC236}">
                <a16:creationId xmlns:a16="http://schemas.microsoft.com/office/drawing/2014/main" id="{BA535E2D-2BA3-C546-BF67-9C05961CA6EE}"/>
              </a:ext>
            </a:extLst>
          </p:cNvPr>
          <p:cNvSpPr>
            <a:spLocks noGrp="1"/>
          </p:cNvSpPr>
          <p:nvPr>
            <p:ph idx="1"/>
          </p:nvPr>
        </p:nvSpPr>
        <p:spPr/>
        <p:txBody>
          <a:bodyPr/>
          <a:lstStyle/>
          <a:p>
            <a:r>
              <a:rPr lang="en-US" dirty="0"/>
              <a:t>Abdominal perforasyon</a:t>
            </a:r>
          </a:p>
          <a:p>
            <a:r>
              <a:rPr lang="en-US" dirty="0"/>
              <a:t>Gastrointestinal perforasyon</a:t>
            </a:r>
          </a:p>
          <a:p>
            <a:r>
              <a:rPr lang="en-US" dirty="0" err="1"/>
              <a:t>Baryum</a:t>
            </a:r>
            <a:r>
              <a:rPr lang="en-US" dirty="0"/>
              <a:t> </a:t>
            </a:r>
            <a:r>
              <a:rPr lang="en-US" dirty="0" err="1"/>
              <a:t>perştonitis</a:t>
            </a:r>
            <a:endParaRPr lang="en-US" dirty="0"/>
          </a:p>
          <a:p>
            <a:r>
              <a:rPr lang="en-US" dirty="0" err="1"/>
              <a:t>Meshane</a:t>
            </a:r>
            <a:r>
              <a:rPr lang="en-US" dirty="0"/>
              <a:t>, </a:t>
            </a:r>
            <a:r>
              <a:rPr lang="en-US" dirty="0" err="1"/>
              <a:t>safra</a:t>
            </a:r>
            <a:r>
              <a:rPr lang="en-US" dirty="0"/>
              <a:t> </a:t>
            </a:r>
            <a:r>
              <a:rPr lang="en-US" dirty="0" err="1"/>
              <a:t>kesesi</a:t>
            </a:r>
            <a:r>
              <a:rPr lang="en-US" dirty="0"/>
              <a:t>, </a:t>
            </a:r>
            <a:r>
              <a:rPr lang="en-US" dirty="0" err="1"/>
              <a:t>prostat</a:t>
            </a:r>
            <a:r>
              <a:rPr lang="en-US" dirty="0"/>
              <a:t> </a:t>
            </a:r>
            <a:r>
              <a:rPr lang="en-US" dirty="0" err="1"/>
              <a:t>ve</a:t>
            </a:r>
            <a:r>
              <a:rPr lang="en-US" dirty="0"/>
              <a:t> </a:t>
            </a:r>
            <a:r>
              <a:rPr lang="en-US" dirty="0" err="1"/>
              <a:t>pyometradan</a:t>
            </a:r>
            <a:r>
              <a:rPr lang="en-US" dirty="0"/>
              <a:t> </a:t>
            </a:r>
            <a:r>
              <a:rPr lang="en-US" dirty="0" err="1"/>
              <a:t>enfeksiyonun</a:t>
            </a:r>
            <a:r>
              <a:rPr lang="en-US" dirty="0"/>
              <a:t> </a:t>
            </a:r>
            <a:r>
              <a:rPr lang="en-US" dirty="0" err="1"/>
              <a:t>yayılması</a:t>
            </a:r>
            <a:endParaRPr lang="en-US" dirty="0"/>
          </a:p>
          <a:p>
            <a:r>
              <a:rPr lang="en-US" dirty="0"/>
              <a:t>Fungal peritonitis</a:t>
            </a:r>
          </a:p>
          <a:p>
            <a:r>
              <a:rPr lang="en-US" dirty="0" err="1"/>
              <a:t>Parazitik</a:t>
            </a:r>
            <a:r>
              <a:rPr lang="en-US" dirty="0"/>
              <a:t> peritonitis</a:t>
            </a:r>
          </a:p>
        </p:txBody>
      </p:sp>
    </p:spTree>
    <p:extLst>
      <p:ext uri="{BB962C8B-B14F-4D97-AF65-F5344CB8AC3E}">
        <p14:creationId xmlns:p14="http://schemas.microsoft.com/office/powerpoint/2010/main" val="21076810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6FB4-88C7-824C-BB92-B83E17231A4C}"/>
              </a:ext>
            </a:extLst>
          </p:cNvPr>
          <p:cNvSpPr>
            <a:spLocks noGrp="1"/>
          </p:cNvSpPr>
          <p:nvPr>
            <p:ph type="title"/>
          </p:nvPr>
        </p:nvSpPr>
        <p:spPr>
          <a:xfrm>
            <a:off x="838200" y="365126"/>
            <a:ext cx="10515600" cy="765032"/>
          </a:xfrm>
        </p:spPr>
        <p:txBody>
          <a:bodyPr>
            <a:normAutofit/>
          </a:bodyPr>
          <a:lstStyle/>
          <a:p>
            <a:r>
              <a:rPr lang="en-US" sz="2400" b="1" dirty="0">
                <a:solidFill>
                  <a:srgbClr val="FF0000"/>
                </a:solidFill>
              </a:rPr>
              <a:t>GASTROİNTESTİNAL SİSTEM HASTAKLIKLARININ SEMPTOMLARI </a:t>
            </a:r>
          </a:p>
        </p:txBody>
      </p:sp>
      <p:sp>
        <p:nvSpPr>
          <p:cNvPr id="3" name="Content Placeholder 2">
            <a:extLst>
              <a:ext uri="{FF2B5EF4-FFF2-40B4-BE49-F238E27FC236}">
                <a16:creationId xmlns:a16="http://schemas.microsoft.com/office/drawing/2014/main" id="{4D86C0B1-AE26-CB43-AD21-8451263CA13C}"/>
              </a:ext>
            </a:extLst>
          </p:cNvPr>
          <p:cNvSpPr>
            <a:spLocks noGrp="1"/>
          </p:cNvSpPr>
          <p:nvPr>
            <p:ph idx="1"/>
          </p:nvPr>
        </p:nvSpPr>
        <p:spPr/>
        <p:txBody>
          <a:bodyPr>
            <a:normAutofit/>
          </a:bodyPr>
          <a:lstStyle/>
          <a:p>
            <a:pPr algn="just">
              <a:lnSpc>
                <a:spcPct val="150000"/>
              </a:lnSpc>
            </a:pPr>
            <a:r>
              <a:rPr lang="en-US" sz="2200" b="1" dirty="0">
                <a:solidFill>
                  <a:srgbClr val="FF0000"/>
                </a:solidFill>
              </a:rPr>
              <a:t>MELENA :</a:t>
            </a:r>
            <a:r>
              <a:rPr lang="en-US" sz="2200" dirty="0"/>
              <a:t> </a:t>
            </a:r>
            <a:r>
              <a:rPr lang="en-US" sz="2200" dirty="0" err="1"/>
              <a:t>kanın</a:t>
            </a:r>
            <a:r>
              <a:rPr lang="en-US" sz="2200" dirty="0"/>
              <a:t> </a:t>
            </a:r>
            <a:r>
              <a:rPr lang="en-US" sz="2200" dirty="0" err="1"/>
              <a:t>sindirilmesi</a:t>
            </a:r>
            <a:r>
              <a:rPr lang="en-US" sz="2200" dirty="0"/>
              <a:t> </a:t>
            </a:r>
            <a:r>
              <a:rPr lang="en-US" sz="2200" dirty="0" err="1"/>
              <a:t>sonucu</a:t>
            </a:r>
            <a:r>
              <a:rPr lang="en-US" sz="2200" dirty="0"/>
              <a:t> </a:t>
            </a:r>
            <a:r>
              <a:rPr lang="en-US" sz="2200" dirty="0" err="1"/>
              <a:t>oluşan</a:t>
            </a:r>
            <a:r>
              <a:rPr lang="en-US" sz="2200" dirty="0"/>
              <a:t> </a:t>
            </a:r>
            <a:r>
              <a:rPr lang="en-US" sz="2200" dirty="0" err="1"/>
              <a:t>koyu</a:t>
            </a:r>
            <a:r>
              <a:rPr lang="en-US" sz="2200" dirty="0"/>
              <a:t> </a:t>
            </a:r>
            <a:r>
              <a:rPr lang="en-US" sz="2200" dirty="0" err="1"/>
              <a:t>renkli</a:t>
            </a:r>
            <a:r>
              <a:rPr lang="en-US" sz="2200" dirty="0"/>
              <a:t> </a:t>
            </a:r>
            <a:r>
              <a:rPr lang="en-US" sz="2200" dirty="0" err="1"/>
              <a:t>katran</a:t>
            </a:r>
            <a:r>
              <a:rPr lang="en-US" sz="2200" dirty="0"/>
              <a:t> </a:t>
            </a:r>
            <a:r>
              <a:rPr lang="en-US" sz="2200" dirty="0" err="1"/>
              <a:t>gibi</a:t>
            </a:r>
            <a:r>
              <a:rPr lang="en-US" sz="2200" dirty="0"/>
              <a:t> </a:t>
            </a:r>
            <a:r>
              <a:rPr lang="en-US" sz="2200" dirty="0" err="1"/>
              <a:t>dışkıyı</a:t>
            </a:r>
            <a:r>
              <a:rPr lang="en-US" sz="2200" dirty="0"/>
              <a:t> </a:t>
            </a:r>
            <a:r>
              <a:rPr lang="en-US" sz="2200" dirty="0" err="1"/>
              <a:t>tanımlamak</a:t>
            </a:r>
            <a:r>
              <a:rPr lang="en-US" sz="2200" dirty="0"/>
              <a:t> </a:t>
            </a:r>
            <a:r>
              <a:rPr lang="en-US" sz="2200" dirty="0" err="1"/>
              <a:t>için</a:t>
            </a:r>
            <a:r>
              <a:rPr lang="en-US" sz="2200" dirty="0"/>
              <a:t> </a:t>
            </a:r>
            <a:r>
              <a:rPr lang="en-US" sz="2200" dirty="0" err="1"/>
              <a:t>kullanılan</a:t>
            </a:r>
            <a:r>
              <a:rPr lang="en-US" sz="2200" dirty="0"/>
              <a:t> </a:t>
            </a:r>
            <a:r>
              <a:rPr lang="en-US" sz="2200" dirty="0" err="1"/>
              <a:t>bir</a:t>
            </a:r>
            <a:r>
              <a:rPr lang="en-US" sz="2200" dirty="0"/>
              <a:t> </a:t>
            </a:r>
            <a:r>
              <a:rPr lang="en-US" sz="2200" dirty="0" err="1"/>
              <a:t>terimdir</a:t>
            </a:r>
            <a:r>
              <a:rPr lang="en-US" sz="2200" dirty="0"/>
              <a:t> </a:t>
            </a:r>
          </a:p>
          <a:p>
            <a:pPr algn="just">
              <a:lnSpc>
                <a:spcPct val="150000"/>
              </a:lnSpc>
            </a:pPr>
            <a:r>
              <a:rPr lang="en-US" sz="2200" b="1" dirty="0">
                <a:solidFill>
                  <a:srgbClr val="FF0000"/>
                </a:solidFill>
              </a:rPr>
              <a:t>HEMATOKHEZİ: </a:t>
            </a:r>
            <a:r>
              <a:rPr lang="en-US" sz="2200" dirty="0" err="1"/>
              <a:t>Dışkıda</a:t>
            </a:r>
            <a:r>
              <a:rPr lang="en-US" sz="2200" dirty="0"/>
              <a:t> </a:t>
            </a:r>
            <a:r>
              <a:rPr lang="en-US" sz="2200" dirty="0" err="1"/>
              <a:t>kirmizi</a:t>
            </a:r>
            <a:r>
              <a:rPr lang="en-US" sz="2200" dirty="0"/>
              <a:t> </a:t>
            </a:r>
            <a:r>
              <a:rPr lang="en-US" sz="2200" dirty="0" err="1"/>
              <a:t>taze</a:t>
            </a:r>
            <a:r>
              <a:rPr lang="en-US" sz="2200" dirty="0"/>
              <a:t> </a:t>
            </a:r>
            <a:r>
              <a:rPr lang="en-US" sz="2200" dirty="0" err="1"/>
              <a:t>kanı</a:t>
            </a:r>
            <a:r>
              <a:rPr lang="en-US" sz="2200" dirty="0"/>
              <a:t> </a:t>
            </a:r>
            <a:r>
              <a:rPr lang="en-US" sz="2200" dirty="0" err="1"/>
              <a:t>ifade</a:t>
            </a:r>
            <a:r>
              <a:rPr lang="en-US" sz="2200" dirty="0"/>
              <a:t> </a:t>
            </a:r>
            <a:r>
              <a:rPr lang="en-US" sz="2200" dirty="0" err="1"/>
              <a:t>eder</a:t>
            </a:r>
            <a:endParaRPr lang="en-US" sz="2200" b="1" dirty="0">
              <a:solidFill>
                <a:srgbClr val="FF0000"/>
              </a:solidFill>
            </a:endParaRPr>
          </a:p>
          <a:p>
            <a:pPr algn="just">
              <a:lnSpc>
                <a:spcPct val="150000"/>
              </a:lnSpc>
            </a:pPr>
            <a:r>
              <a:rPr lang="en-US" sz="2200" b="1" dirty="0">
                <a:solidFill>
                  <a:srgbClr val="FF0000"/>
                </a:solidFill>
              </a:rPr>
              <a:t>TENESMUS: </a:t>
            </a:r>
            <a:r>
              <a:rPr lang="en-US" sz="2200" dirty="0" err="1"/>
              <a:t>idrar</a:t>
            </a:r>
            <a:r>
              <a:rPr lang="en-US" sz="2200" dirty="0"/>
              <a:t> </a:t>
            </a:r>
            <a:r>
              <a:rPr lang="en-US" sz="2200" dirty="0" err="1"/>
              <a:t>kesesi</a:t>
            </a:r>
            <a:r>
              <a:rPr lang="en-US" sz="2200" dirty="0"/>
              <a:t>, uterus </a:t>
            </a:r>
            <a:r>
              <a:rPr lang="en-US" sz="2200" dirty="0" err="1"/>
              <a:t>ve</a:t>
            </a:r>
            <a:r>
              <a:rPr lang="en-US" sz="2200" dirty="0"/>
              <a:t> </a:t>
            </a:r>
            <a:r>
              <a:rPr lang="en-US" sz="2200" dirty="0" err="1"/>
              <a:t>rektumun</a:t>
            </a:r>
            <a:r>
              <a:rPr lang="en-US" sz="2200" dirty="0"/>
              <a:t> </a:t>
            </a:r>
            <a:r>
              <a:rPr lang="en-US" sz="2200" dirty="0" err="1"/>
              <a:t>bir</a:t>
            </a:r>
            <a:r>
              <a:rPr lang="en-US" sz="2200" dirty="0"/>
              <a:t> </a:t>
            </a:r>
            <a:r>
              <a:rPr lang="en-US" sz="2200" dirty="0" err="1"/>
              <a:t>içerik</a:t>
            </a:r>
            <a:r>
              <a:rPr lang="en-US" sz="2200" dirty="0"/>
              <a:t> </a:t>
            </a:r>
            <a:r>
              <a:rPr lang="en-US" sz="2200" dirty="0" err="1"/>
              <a:t>çıkarılmadan</a:t>
            </a:r>
            <a:r>
              <a:rPr lang="en-US" sz="2200" dirty="0"/>
              <a:t> </a:t>
            </a:r>
            <a:r>
              <a:rPr lang="en-US" sz="2200" dirty="0" err="1"/>
              <a:t>kuvvetli</a:t>
            </a:r>
            <a:r>
              <a:rPr lang="en-US" sz="2200" dirty="0"/>
              <a:t> </a:t>
            </a:r>
            <a:r>
              <a:rPr lang="en-US" sz="2200" dirty="0" err="1"/>
              <a:t>zorlamayla</a:t>
            </a:r>
            <a:r>
              <a:rPr lang="en-US" sz="2200" dirty="0"/>
              <a:t> </a:t>
            </a:r>
            <a:r>
              <a:rPr lang="en-US" sz="2200" dirty="0" err="1"/>
              <a:t>boşaltılmaya</a:t>
            </a:r>
            <a:r>
              <a:rPr lang="en-US" sz="2200" dirty="0"/>
              <a:t> </a:t>
            </a:r>
            <a:r>
              <a:rPr lang="en-US" sz="2200" dirty="0" err="1"/>
              <a:t>çalışmasıdır</a:t>
            </a:r>
            <a:r>
              <a:rPr lang="en-US" sz="2200" dirty="0"/>
              <a:t>. </a:t>
            </a:r>
            <a:r>
              <a:rPr lang="en-US" sz="2200" dirty="0" err="1"/>
              <a:t>Sırtın</a:t>
            </a:r>
            <a:r>
              <a:rPr lang="en-US" sz="2200" dirty="0"/>
              <a:t> </a:t>
            </a:r>
            <a:r>
              <a:rPr lang="en-US" sz="2200" dirty="0" err="1"/>
              <a:t>kamburlaşması</a:t>
            </a:r>
            <a:r>
              <a:rPr lang="en-US" sz="2200" dirty="0"/>
              <a:t>, </a:t>
            </a:r>
            <a:r>
              <a:rPr lang="en-US" sz="2200" dirty="0" err="1"/>
              <a:t>kuyruğun</a:t>
            </a:r>
            <a:r>
              <a:rPr lang="en-US" sz="2200" dirty="0"/>
              <a:t> </a:t>
            </a:r>
            <a:r>
              <a:rPr lang="en-US" sz="2200" dirty="0" err="1"/>
              <a:t>kaldırılması</a:t>
            </a:r>
            <a:r>
              <a:rPr lang="en-US" sz="2200" dirty="0"/>
              <a:t> </a:t>
            </a:r>
            <a:r>
              <a:rPr lang="en-US" sz="2200" dirty="0" err="1"/>
              <a:t>ve</a:t>
            </a:r>
            <a:r>
              <a:rPr lang="en-US" sz="2200" dirty="0"/>
              <a:t> abdominal </a:t>
            </a:r>
            <a:r>
              <a:rPr lang="en-US" sz="2200" dirty="0" err="1"/>
              <a:t>kasların</a:t>
            </a:r>
            <a:r>
              <a:rPr lang="en-US" sz="2200" dirty="0"/>
              <a:t> </a:t>
            </a:r>
            <a:r>
              <a:rPr lang="en-US" sz="2200" dirty="0" err="1"/>
              <a:t>aralıklı</a:t>
            </a:r>
            <a:r>
              <a:rPr lang="en-US" sz="2200" dirty="0"/>
              <a:t> </a:t>
            </a:r>
            <a:r>
              <a:rPr lang="en-US" sz="2200" dirty="0" err="1"/>
              <a:t>kasılması</a:t>
            </a:r>
            <a:r>
              <a:rPr lang="en-US" sz="2200" dirty="0"/>
              <a:t> </a:t>
            </a:r>
            <a:r>
              <a:rPr lang="en-US" sz="2200" dirty="0" err="1"/>
              <a:t>ile</a:t>
            </a:r>
            <a:r>
              <a:rPr lang="en-US" sz="2200" dirty="0"/>
              <a:t> </a:t>
            </a:r>
            <a:r>
              <a:rPr lang="en-US" sz="2200" dirty="0" err="1"/>
              <a:t>karakterizedir</a:t>
            </a:r>
            <a:r>
              <a:rPr lang="en-US" sz="2200" dirty="0"/>
              <a:t>. </a:t>
            </a:r>
          </a:p>
        </p:txBody>
      </p:sp>
    </p:spTree>
    <p:extLst>
      <p:ext uri="{BB962C8B-B14F-4D97-AF65-F5344CB8AC3E}">
        <p14:creationId xmlns:p14="http://schemas.microsoft.com/office/powerpoint/2010/main" val="40935450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ED8-B1DF-754B-86F2-39F31F156F50}"/>
              </a:ext>
            </a:extLst>
          </p:cNvPr>
          <p:cNvSpPr>
            <a:spLocks noGrp="1"/>
          </p:cNvSpPr>
          <p:nvPr>
            <p:ph type="title"/>
          </p:nvPr>
        </p:nvSpPr>
        <p:spPr>
          <a:xfrm>
            <a:off x="82193" y="0"/>
            <a:ext cx="11989942" cy="672565"/>
          </a:xfrm>
          <a:ln>
            <a:solidFill>
              <a:srgbClr val="002060"/>
            </a:solidFill>
          </a:ln>
        </p:spPr>
        <p:txBody>
          <a:bodyPr>
            <a:normAutofit/>
          </a:bodyPr>
          <a:lstStyle/>
          <a:p>
            <a:pPr algn="ctr"/>
            <a:r>
              <a:rPr lang="en-US" sz="2800" b="1" dirty="0">
                <a:solidFill>
                  <a:srgbClr val="0070C0"/>
                </a:solidFill>
              </a:rPr>
              <a:t>MELENA </a:t>
            </a:r>
            <a:r>
              <a:rPr lang="en-US" sz="2800" b="1" dirty="0" err="1">
                <a:solidFill>
                  <a:srgbClr val="0070C0"/>
                </a:solidFill>
              </a:rPr>
              <a:t>ve</a:t>
            </a:r>
            <a:r>
              <a:rPr lang="en-US" sz="2800" b="1" dirty="0">
                <a:solidFill>
                  <a:srgbClr val="0070C0"/>
                </a:solidFill>
              </a:rPr>
              <a:t> HEMATOKHEZİ NEDENLERI </a:t>
            </a:r>
          </a:p>
        </p:txBody>
      </p:sp>
      <p:sp>
        <p:nvSpPr>
          <p:cNvPr id="3" name="Content Placeholder 2">
            <a:extLst>
              <a:ext uri="{FF2B5EF4-FFF2-40B4-BE49-F238E27FC236}">
                <a16:creationId xmlns:a16="http://schemas.microsoft.com/office/drawing/2014/main" id="{808EFC9F-0E21-D549-8B2E-F01F64DD51BC}"/>
              </a:ext>
            </a:extLst>
          </p:cNvPr>
          <p:cNvSpPr>
            <a:spLocks noGrp="1"/>
          </p:cNvSpPr>
          <p:nvPr>
            <p:ph idx="1"/>
          </p:nvPr>
        </p:nvSpPr>
        <p:spPr>
          <a:xfrm>
            <a:off x="82193" y="682839"/>
            <a:ext cx="5969286" cy="5979560"/>
          </a:xfrm>
          <a:ln>
            <a:solidFill>
              <a:schemeClr val="accent5"/>
            </a:solidFill>
          </a:ln>
        </p:spPr>
        <p:txBody>
          <a:bodyPr>
            <a:noAutofit/>
          </a:bodyPr>
          <a:lstStyle/>
          <a:p>
            <a:r>
              <a:rPr lang="en-US" sz="2200" b="1" dirty="0" err="1">
                <a:solidFill>
                  <a:srgbClr val="FF0000"/>
                </a:solidFill>
              </a:rPr>
              <a:t>Kanın</a:t>
            </a:r>
            <a:r>
              <a:rPr lang="en-US" sz="2200" b="1" dirty="0">
                <a:solidFill>
                  <a:srgbClr val="FF0000"/>
                </a:solidFill>
              </a:rPr>
              <a:t> </a:t>
            </a:r>
            <a:r>
              <a:rPr lang="en-US" sz="2200" b="1" dirty="0" err="1">
                <a:solidFill>
                  <a:srgbClr val="FF0000"/>
                </a:solidFill>
              </a:rPr>
              <a:t>yutulması</a:t>
            </a:r>
            <a:r>
              <a:rPr lang="en-US" sz="2200" b="1" dirty="0">
                <a:solidFill>
                  <a:srgbClr val="FF0000"/>
                </a:solidFill>
              </a:rPr>
              <a:t> </a:t>
            </a:r>
          </a:p>
          <a:p>
            <a:r>
              <a:rPr lang="en-US" sz="2200" dirty="0" err="1"/>
              <a:t>Hemoptisi</a:t>
            </a:r>
            <a:endParaRPr lang="en-US" sz="2200" dirty="0"/>
          </a:p>
          <a:p>
            <a:r>
              <a:rPr lang="en-US" sz="2200" dirty="0" err="1"/>
              <a:t>Nazal</a:t>
            </a:r>
            <a:r>
              <a:rPr lang="en-US" sz="2200" dirty="0"/>
              <a:t> </a:t>
            </a:r>
            <a:r>
              <a:rPr lang="en-US" sz="2200" dirty="0" err="1"/>
              <a:t>adenokarsinom</a:t>
            </a:r>
            <a:endParaRPr lang="en-US" sz="2200" dirty="0"/>
          </a:p>
          <a:p>
            <a:r>
              <a:rPr lang="en-US" sz="2200" dirty="0" err="1"/>
              <a:t>Orafarengeal</a:t>
            </a:r>
            <a:r>
              <a:rPr lang="en-US" sz="2200" dirty="0"/>
              <a:t> </a:t>
            </a:r>
            <a:r>
              <a:rPr lang="en-US" sz="2200" dirty="0" err="1"/>
              <a:t>neoplazma</a:t>
            </a:r>
            <a:endParaRPr lang="en-US" sz="2200" dirty="0"/>
          </a:p>
          <a:p>
            <a:r>
              <a:rPr lang="en-US" sz="2200" b="1" dirty="0" err="1">
                <a:solidFill>
                  <a:srgbClr val="FF0000"/>
                </a:solidFill>
              </a:rPr>
              <a:t>Özefagus</a:t>
            </a:r>
            <a:r>
              <a:rPr lang="en-US" sz="2200" b="1" dirty="0">
                <a:solidFill>
                  <a:srgbClr val="FF0000"/>
                </a:solidFill>
              </a:rPr>
              <a:t> </a:t>
            </a:r>
            <a:endParaRPr lang="en-US" sz="2200" dirty="0">
              <a:solidFill>
                <a:srgbClr val="FF0000"/>
              </a:solidFill>
            </a:endParaRPr>
          </a:p>
          <a:p>
            <a:r>
              <a:rPr lang="en-US" sz="2200" dirty="0" err="1"/>
              <a:t>Laserasyon</a:t>
            </a:r>
            <a:r>
              <a:rPr lang="en-US" sz="2200" dirty="0"/>
              <a:t> </a:t>
            </a:r>
          </a:p>
          <a:p>
            <a:r>
              <a:rPr lang="en-US" sz="2200" dirty="0"/>
              <a:t>Ülserasyon</a:t>
            </a:r>
          </a:p>
          <a:p>
            <a:r>
              <a:rPr lang="en-US" sz="2200" dirty="0" err="1"/>
              <a:t>Neoplazi</a:t>
            </a:r>
            <a:r>
              <a:rPr lang="en-US" sz="2200" dirty="0"/>
              <a:t> </a:t>
            </a:r>
          </a:p>
          <a:p>
            <a:r>
              <a:rPr lang="en-US" sz="2200" b="1" dirty="0" err="1">
                <a:solidFill>
                  <a:srgbClr val="FF0000"/>
                </a:solidFill>
              </a:rPr>
              <a:t>Mide</a:t>
            </a:r>
            <a:r>
              <a:rPr lang="en-US" sz="2200" b="1" dirty="0">
                <a:solidFill>
                  <a:srgbClr val="FF0000"/>
                </a:solidFill>
              </a:rPr>
              <a:t> </a:t>
            </a:r>
            <a:endParaRPr lang="en-US" sz="2200" dirty="0">
              <a:solidFill>
                <a:srgbClr val="FF0000"/>
              </a:solidFill>
            </a:endParaRPr>
          </a:p>
          <a:p>
            <a:r>
              <a:rPr lang="en-US" sz="2200" dirty="0" err="1"/>
              <a:t>Yaygın</a:t>
            </a:r>
            <a:r>
              <a:rPr lang="en-US" sz="2200" dirty="0"/>
              <a:t> </a:t>
            </a:r>
            <a:r>
              <a:rPr lang="en-US" sz="2200" dirty="0" err="1"/>
              <a:t>erezyonlar</a:t>
            </a:r>
            <a:endParaRPr lang="en-US" sz="2200" dirty="0"/>
          </a:p>
          <a:p>
            <a:r>
              <a:rPr lang="en-US" sz="2200" dirty="0" err="1"/>
              <a:t>Ülserler</a:t>
            </a:r>
            <a:r>
              <a:rPr lang="en-US" sz="2200" dirty="0"/>
              <a:t>(</a:t>
            </a:r>
            <a:r>
              <a:rPr lang="en-US" sz="2200" dirty="0" err="1"/>
              <a:t>İlaçlar</a:t>
            </a:r>
            <a:r>
              <a:rPr lang="en-US" sz="2200" dirty="0"/>
              <a:t>, </a:t>
            </a:r>
            <a:r>
              <a:rPr lang="en-US" sz="2200" dirty="0" err="1"/>
              <a:t>strea</a:t>
            </a:r>
            <a:r>
              <a:rPr lang="en-US" sz="2200" dirty="0"/>
              <a:t>, </a:t>
            </a:r>
            <a:r>
              <a:rPr lang="en-US" sz="2200" dirty="0" err="1"/>
              <a:t>üremi,mastiositozis</a:t>
            </a:r>
            <a:r>
              <a:rPr lang="en-US" sz="2200" dirty="0"/>
              <a:t>..)</a:t>
            </a:r>
          </a:p>
          <a:p>
            <a:r>
              <a:rPr lang="en-US" sz="2200" dirty="0" err="1"/>
              <a:t>Şiddetli</a:t>
            </a:r>
            <a:r>
              <a:rPr lang="en-US" sz="2200" dirty="0"/>
              <a:t> gastritis</a:t>
            </a:r>
          </a:p>
          <a:p>
            <a:r>
              <a:rPr lang="en-US" sz="2200" dirty="0" err="1"/>
              <a:t>Keskin</a:t>
            </a:r>
            <a:r>
              <a:rPr lang="en-US" sz="2200" dirty="0"/>
              <a:t> </a:t>
            </a:r>
            <a:r>
              <a:rPr lang="en-US" sz="2200" dirty="0" err="1"/>
              <a:t>yabancı</a:t>
            </a:r>
            <a:r>
              <a:rPr lang="en-US" sz="2200" dirty="0"/>
              <a:t> </a:t>
            </a:r>
            <a:r>
              <a:rPr lang="en-US" sz="2200" dirty="0" err="1"/>
              <a:t>cisimler</a:t>
            </a:r>
            <a:endParaRPr lang="en-US" sz="2200" dirty="0"/>
          </a:p>
          <a:p>
            <a:r>
              <a:rPr lang="en-US" sz="2200" dirty="0" err="1"/>
              <a:t>Neoplazi</a:t>
            </a:r>
            <a:r>
              <a:rPr lang="en-US" sz="2200" dirty="0"/>
              <a:t> (mast </a:t>
            </a:r>
            <a:r>
              <a:rPr lang="en-US" sz="2200" dirty="0" err="1"/>
              <a:t>hücre</a:t>
            </a:r>
            <a:r>
              <a:rPr lang="en-US" sz="2200" dirty="0"/>
              <a:t> </a:t>
            </a:r>
            <a:r>
              <a:rPr lang="en-US" sz="2200" dirty="0" err="1"/>
              <a:t>neoplazisi</a:t>
            </a:r>
            <a:r>
              <a:rPr lang="en-US" sz="2200" dirty="0"/>
              <a:t>, </a:t>
            </a:r>
            <a:r>
              <a:rPr lang="en-US" sz="2200" dirty="0" err="1"/>
              <a:t>lenfosarkom</a:t>
            </a:r>
            <a:r>
              <a:rPr lang="en-US" sz="2200" dirty="0"/>
              <a:t>…..)</a:t>
            </a:r>
          </a:p>
          <a:p>
            <a:endParaRPr lang="en-US" sz="2200" dirty="0"/>
          </a:p>
          <a:p>
            <a:pPr marL="0" indent="0">
              <a:buNone/>
            </a:pPr>
            <a:endParaRPr lang="en-US" sz="2200" dirty="0"/>
          </a:p>
        </p:txBody>
      </p:sp>
      <p:sp>
        <p:nvSpPr>
          <p:cNvPr id="4" name="Content Placeholder 2">
            <a:extLst>
              <a:ext uri="{FF2B5EF4-FFF2-40B4-BE49-F238E27FC236}">
                <a16:creationId xmlns:a16="http://schemas.microsoft.com/office/drawing/2014/main" id="{4DE17434-34AB-E44D-BAAD-84A8F25AE5C1}"/>
              </a:ext>
            </a:extLst>
          </p:cNvPr>
          <p:cNvSpPr txBox="1">
            <a:spLocks/>
          </p:cNvSpPr>
          <p:nvPr/>
        </p:nvSpPr>
        <p:spPr>
          <a:xfrm>
            <a:off x="6189321" y="682839"/>
            <a:ext cx="5882813" cy="5979559"/>
          </a:xfrm>
          <a:prstGeom prst="rect">
            <a:avLst/>
          </a:prstGeom>
          <a:ln>
            <a:solidFill>
              <a:schemeClr val="accent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err="1">
                <a:solidFill>
                  <a:srgbClr val="FF0000"/>
                </a:solidFill>
              </a:rPr>
              <a:t>Proksimal</a:t>
            </a:r>
            <a:r>
              <a:rPr lang="en-US" sz="2200" b="1" dirty="0">
                <a:solidFill>
                  <a:srgbClr val="FF0000"/>
                </a:solidFill>
              </a:rPr>
              <a:t> </a:t>
            </a:r>
            <a:r>
              <a:rPr lang="en-US" sz="2200" b="1" dirty="0" err="1">
                <a:solidFill>
                  <a:srgbClr val="FF0000"/>
                </a:solidFill>
              </a:rPr>
              <a:t>ince</a:t>
            </a:r>
            <a:r>
              <a:rPr lang="en-US" sz="2200" b="1" dirty="0">
                <a:solidFill>
                  <a:srgbClr val="FF0000"/>
                </a:solidFill>
              </a:rPr>
              <a:t> </a:t>
            </a:r>
            <a:r>
              <a:rPr lang="en-US" sz="2200" b="1" dirty="0" err="1">
                <a:solidFill>
                  <a:srgbClr val="FF0000"/>
                </a:solidFill>
              </a:rPr>
              <a:t>barsak</a:t>
            </a:r>
            <a:r>
              <a:rPr lang="en-US" sz="2200" b="1" dirty="0">
                <a:solidFill>
                  <a:srgbClr val="FF0000"/>
                </a:solidFill>
              </a:rPr>
              <a:t> </a:t>
            </a:r>
            <a:endParaRPr lang="en-US" sz="2200" dirty="0">
              <a:solidFill>
                <a:srgbClr val="FF0000"/>
              </a:solidFill>
            </a:endParaRPr>
          </a:p>
          <a:p>
            <a:r>
              <a:rPr lang="en-US" sz="2200" dirty="0" err="1"/>
              <a:t>Duedenal</a:t>
            </a:r>
            <a:r>
              <a:rPr lang="en-US" sz="2200" dirty="0"/>
              <a:t> </a:t>
            </a:r>
            <a:r>
              <a:rPr lang="en-US" sz="2200" dirty="0" err="1"/>
              <a:t>ülserler</a:t>
            </a:r>
            <a:r>
              <a:rPr lang="en-US" sz="2200" dirty="0"/>
              <a:t> (</a:t>
            </a:r>
            <a:r>
              <a:rPr lang="en-US" sz="2200" dirty="0" err="1"/>
              <a:t>ilaçlar</a:t>
            </a:r>
            <a:r>
              <a:rPr lang="en-US" sz="2200" dirty="0"/>
              <a:t>, stress, </a:t>
            </a:r>
            <a:r>
              <a:rPr lang="en-US" sz="2200" dirty="0" err="1"/>
              <a:t>üremi</a:t>
            </a:r>
            <a:r>
              <a:rPr lang="en-US" sz="2200" dirty="0"/>
              <a:t>….)</a:t>
            </a:r>
          </a:p>
          <a:p>
            <a:r>
              <a:rPr lang="en-US" sz="2200" dirty="0" err="1"/>
              <a:t>Şiddetli</a:t>
            </a:r>
            <a:r>
              <a:rPr lang="en-US" sz="2200" dirty="0"/>
              <a:t> </a:t>
            </a:r>
            <a:r>
              <a:rPr lang="en-US" sz="2200" dirty="0" err="1"/>
              <a:t>duedenitis</a:t>
            </a:r>
            <a:r>
              <a:rPr lang="en-US" sz="2200" dirty="0"/>
              <a:t> </a:t>
            </a:r>
          </a:p>
          <a:p>
            <a:r>
              <a:rPr lang="en-US" sz="2200" dirty="0" err="1"/>
              <a:t>Neoplazi</a:t>
            </a:r>
            <a:r>
              <a:rPr lang="en-US" sz="2200" dirty="0"/>
              <a:t> </a:t>
            </a:r>
          </a:p>
          <a:p>
            <a:r>
              <a:rPr lang="en-US" sz="2200" dirty="0" err="1"/>
              <a:t>Yabancı</a:t>
            </a:r>
            <a:r>
              <a:rPr lang="en-US" sz="2200" dirty="0"/>
              <a:t> </a:t>
            </a:r>
            <a:r>
              <a:rPr lang="en-US" sz="2200" dirty="0" err="1"/>
              <a:t>cisimler</a:t>
            </a:r>
            <a:r>
              <a:rPr lang="en-US" sz="2200" dirty="0"/>
              <a:t> </a:t>
            </a:r>
          </a:p>
          <a:p>
            <a:r>
              <a:rPr lang="en-US" sz="2200" dirty="0" err="1"/>
              <a:t>Kancalı</a:t>
            </a:r>
            <a:r>
              <a:rPr lang="en-US" sz="2200" dirty="0"/>
              <a:t> </a:t>
            </a:r>
            <a:r>
              <a:rPr lang="en-US" sz="2200" dirty="0" err="1"/>
              <a:t>kurtlar</a:t>
            </a:r>
            <a:r>
              <a:rPr lang="en-US" sz="2200" dirty="0"/>
              <a:t> </a:t>
            </a:r>
          </a:p>
          <a:p>
            <a:r>
              <a:rPr lang="en-US" sz="2200" b="1" dirty="0">
                <a:solidFill>
                  <a:srgbClr val="FF0000"/>
                </a:solidFill>
              </a:rPr>
              <a:t>Distal </a:t>
            </a:r>
            <a:r>
              <a:rPr lang="en-US" sz="2200" b="1" dirty="0" err="1">
                <a:solidFill>
                  <a:srgbClr val="FF0000"/>
                </a:solidFill>
              </a:rPr>
              <a:t>ince</a:t>
            </a:r>
            <a:r>
              <a:rPr lang="en-US" sz="2200" b="1" dirty="0">
                <a:solidFill>
                  <a:srgbClr val="FF0000"/>
                </a:solidFill>
              </a:rPr>
              <a:t> </a:t>
            </a:r>
            <a:r>
              <a:rPr lang="en-US" sz="2200" b="1" dirty="0" err="1">
                <a:solidFill>
                  <a:srgbClr val="FF0000"/>
                </a:solidFill>
              </a:rPr>
              <a:t>barsak</a:t>
            </a:r>
            <a:r>
              <a:rPr lang="en-US" sz="2200" b="1" dirty="0">
                <a:solidFill>
                  <a:srgbClr val="FF0000"/>
                </a:solidFill>
              </a:rPr>
              <a:t> </a:t>
            </a:r>
          </a:p>
          <a:p>
            <a:r>
              <a:rPr lang="en-US" sz="2200" dirty="0" err="1"/>
              <a:t>Neoplazi</a:t>
            </a:r>
            <a:r>
              <a:rPr lang="en-US" sz="2200" dirty="0"/>
              <a:t> </a:t>
            </a:r>
          </a:p>
          <a:p>
            <a:r>
              <a:rPr lang="en-US" sz="2200" dirty="0" err="1"/>
              <a:t>Kancalı</a:t>
            </a:r>
            <a:r>
              <a:rPr lang="en-US" sz="2200" dirty="0"/>
              <a:t> </a:t>
            </a:r>
            <a:r>
              <a:rPr lang="en-US" sz="2200" dirty="0" err="1"/>
              <a:t>kurtlar</a:t>
            </a:r>
            <a:r>
              <a:rPr lang="en-US" sz="2200" dirty="0"/>
              <a:t> </a:t>
            </a:r>
            <a:endParaRPr lang="en-US" sz="2200" dirty="0">
              <a:solidFill>
                <a:srgbClr val="FF0000"/>
              </a:solidFill>
            </a:endParaRPr>
          </a:p>
          <a:p>
            <a:r>
              <a:rPr lang="en-US" sz="2200" b="1" dirty="0">
                <a:solidFill>
                  <a:srgbClr val="FF0000"/>
                </a:solidFill>
              </a:rPr>
              <a:t>GI </a:t>
            </a:r>
            <a:r>
              <a:rPr lang="en-US" sz="2200" b="1" dirty="0" err="1">
                <a:solidFill>
                  <a:srgbClr val="FF0000"/>
                </a:solidFill>
              </a:rPr>
              <a:t>kan</a:t>
            </a:r>
            <a:r>
              <a:rPr lang="en-US" sz="2200" b="1" dirty="0">
                <a:solidFill>
                  <a:srgbClr val="FF0000"/>
                </a:solidFill>
              </a:rPr>
              <a:t> </a:t>
            </a:r>
            <a:r>
              <a:rPr lang="en-US" sz="2200" b="1" dirty="0" err="1">
                <a:solidFill>
                  <a:srgbClr val="FF0000"/>
                </a:solidFill>
              </a:rPr>
              <a:t>damarları</a:t>
            </a:r>
            <a:r>
              <a:rPr lang="en-US" sz="2200" b="1" dirty="0">
                <a:solidFill>
                  <a:srgbClr val="FF0000"/>
                </a:solidFill>
              </a:rPr>
              <a:t> </a:t>
            </a:r>
            <a:endParaRPr lang="en-US" sz="2200" dirty="0">
              <a:solidFill>
                <a:srgbClr val="FF0000"/>
              </a:solidFill>
            </a:endParaRPr>
          </a:p>
          <a:p>
            <a:pPr marL="0" indent="0">
              <a:buNone/>
            </a:pPr>
            <a:r>
              <a:rPr lang="en-US" sz="2200" dirty="0" err="1"/>
              <a:t>Laserasyon</a:t>
            </a:r>
            <a:r>
              <a:rPr lang="en-US" sz="2200" dirty="0"/>
              <a:t>, </a:t>
            </a:r>
            <a:r>
              <a:rPr lang="en-US" sz="2200" dirty="0" err="1"/>
              <a:t>aneurizma</a:t>
            </a:r>
            <a:r>
              <a:rPr lang="en-US" sz="2200" dirty="0"/>
              <a:t>, </a:t>
            </a:r>
            <a:r>
              <a:rPr lang="en-US" sz="2200" dirty="0" err="1"/>
              <a:t>arteriovenöz</a:t>
            </a:r>
            <a:r>
              <a:rPr lang="en-US" sz="2200" dirty="0"/>
              <a:t> </a:t>
            </a:r>
            <a:r>
              <a:rPr lang="en-US" sz="2200" dirty="0" err="1"/>
              <a:t>malformasyonlar</a:t>
            </a:r>
            <a:r>
              <a:rPr lang="en-US" sz="2200" dirty="0"/>
              <a:t>, </a:t>
            </a:r>
            <a:r>
              <a:rPr lang="en-US" sz="2200" dirty="0" err="1"/>
              <a:t>tromboz</a:t>
            </a:r>
            <a:r>
              <a:rPr lang="en-US" sz="2200" dirty="0"/>
              <a:t>, polyarteritis </a:t>
            </a:r>
            <a:r>
              <a:rPr lang="en-US" sz="2200" dirty="0" err="1"/>
              <a:t>nodoza</a:t>
            </a:r>
            <a:r>
              <a:rPr lang="en-US" sz="2200" dirty="0"/>
              <a:t>, </a:t>
            </a:r>
            <a:r>
              <a:rPr lang="en-US" sz="2200" dirty="0" err="1"/>
              <a:t>sistemik</a:t>
            </a:r>
            <a:r>
              <a:rPr lang="en-US" sz="2200" dirty="0"/>
              <a:t> lupus </a:t>
            </a:r>
            <a:r>
              <a:rPr lang="en-US" sz="2200" dirty="0" err="1"/>
              <a:t>eritematozis</a:t>
            </a:r>
            <a:endParaRPr lang="en-US" sz="2200" dirty="0"/>
          </a:p>
          <a:p>
            <a:endParaRPr lang="en-US" sz="2200" dirty="0"/>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32992169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ED8-B1DF-754B-86F2-39F31F156F50}"/>
              </a:ext>
            </a:extLst>
          </p:cNvPr>
          <p:cNvSpPr>
            <a:spLocks noGrp="1"/>
          </p:cNvSpPr>
          <p:nvPr>
            <p:ph type="title"/>
          </p:nvPr>
        </p:nvSpPr>
        <p:spPr>
          <a:xfrm>
            <a:off x="82193" y="0"/>
            <a:ext cx="11989942" cy="672565"/>
          </a:xfrm>
          <a:ln>
            <a:solidFill>
              <a:srgbClr val="002060"/>
            </a:solidFill>
          </a:ln>
        </p:spPr>
        <p:txBody>
          <a:bodyPr>
            <a:normAutofit/>
          </a:bodyPr>
          <a:lstStyle/>
          <a:p>
            <a:pPr algn="ctr"/>
            <a:r>
              <a:rPr lang="en-US" sz="2800" b="1" dirty="0">
                <a:solidFill>
                  <a:srgbClr val="0070C0"/>
                </a:solidFill>
              </a:rPr>
              <a:t>MELENA </a:t>
            </a:r>
            <a:r>
              <a:rPr lang="en-US" sz="2800" b="1" dirty="0" err="1">
                <a:solidFill>
                  <a:srgbClr val="0070C0"/>
                </a:solidFill>
              </a:rPr>
              <a:t>ve</a:t>
            </a:r>
            <a:r>
              <a:rPr lang="en-US" sz="2800" b="1" dirty="0">
                <a:solidFill>
                  <a:srgbClr val="0070C0"/>
                </a:solidFill>
              </a:rPr>
              <a:t> HEMATOKHEZİ NEDENLERI </a:t>
            </a:r>
          </a:p>
        </p:txBody>
      </p:sp>
      <p:sp>
        <p:nvSpPr>
          <p:cNvPr id="3" name="Content Placeholder 2">
            <a:extLst>
              <a:ext uri="{FF2B5EF4-FFF2-40B4-BE49-F238E27FC236}">
                <a16:creationId xmlns:a16="http://schemas.microsoft.com/office/drawing/2014/main" id="{808EFC9F-0E21-D549-8B2E-F01F64DD51BC}"/>
              </a:ext>
            </a:extLst>
          </p:cNvPr>
          <p:cNvSpPr>
            <a:spLocks noGrp="1"/>
          </p:cNvSpPr>
          <p:nvPr>
            <p:ph idx="1"/>
          </p:nvPr>
        </p:nvSpPr>
        <p:spPr>
          <a:xfrm>
            <a:off x="82193" y="682839"/>
            <a:ext cx="5969286" cy="5979560"/>
          </a:xfrm>
          <a:ln>
            <a:solidFill>
              <a:schemeClr val="accent5"/>
            </a:solidFill>
          </a:ln>
        </p:spPr>
        <p:txBody>
          <a:bodyPr>
            <a:noAutofit/>
          </a:bodyPr>
          <a:lstStyle/>
          <a:p>
            <a:r>
              <a:rPr lang="en-US" sz="2200" b="1" dirty="0">
                <a:solidFill>
                  <a:srgbClr val="FF0000"/>
                </a:solidFill>
              </a:rPr>
              <a:t>Gastrointestinal </a:t>
            </a:r>
            <a:r>
              <a:rPr lang="en-US" sz="2200" b="1" dirty="0" err="1">
                <a:solidFill>
                  <a:srgbClr val="FF0000"/>
                </a:solidFill>
              </a:rPr>
              <a:t>İşemi</a:t>
            </a:r>
            <a:endParaRPr lang="en-US" sz="2200" b="1" dirty="0">
              <a:solidFill>
                <a:srgbClr val="FF0000"/>
              </a:solidFill>
            </a:endParaRPr>
          </a:p>
          <a:p>
            <a:r>
              <a:rPr lang="en-US" sz="2200" dirty="0" err="1"/>
              <a:t>Şok</a:t>
            </a:r>
            <a:r>
              <a:rPr lang="en-US" sz="2200" dirty="0"/>
              <a:t> </a:t>
            </a:r>
          </a:p>
          <a:p>
            <a:r>
              <a:rPr lang="en-US" sz="2200" dirty="0"/>
              <a:t>Volvulus</a:t>
            </a:r>
          </a:p>
          <a:p>
            <a:r>
              <a:rPr lang="en-US" sz="2200" dirty="0" err="1"/>
              <a:t>İnvaginayon</a:t>
            </a:r>
            <a:endParaRPr lang="en-US" sz="2200" dirty="0"/>
          </a:p>
          <a:p>
            <a:r>
              <a:rPr lang="en-US" sz="2200" dirty="0"/>
              <a:t>Gastrointestinal </a:t>
            </a:r>
            <a:r>
              <a:rPr lang="en-US" sz="2200" dirty="0" err="1"/>
              <a:t>infarksiyon</a:t>
            </a:r>
            <a:r>
              <a:rPr lang="en-US" sz="2200" dirty="0"/>
              <a:t> </a:t>
            </a:r>
          </a:p>
          <a:p>
            <a:r>
              <a:rPr lang="en-US" sz="2200" b="1" dirty="0">
                <a:solidFill>
                  <a:srgbClr val="FF0000"/>
                </a:solidFill>
              </a:rPr>
              <a:t>Gastrointestinal </a:t>
            </a:r>
            <a:r>
              <a:rPr lang="en-US" sz="2200" b="1" dirty="0" err="1">
                <a:solidFill>
                  <a:srgbClr val="FF0000"/>
                </a:solidFill>
              </a:rPr>
              <a:t>toksikozis</a:t>
            </a:r>
            <a:r>
              <a:rPr lang="en-US" sz="2200" b="1" dirty="0">
                <a:solidFill>
                  <a:srgbClr val="FF0000"/>
                </a:solidFill>
              </a:rPr>
              <a:t> </a:t>
            </a:r>
            <a:endParaRPr lang="en-US" sz="2200" dirty="0">
              <a:solidFill>
                <a:srgbClr val="FF0000"/>
              </a:solidFill>
            </a:endParaRPr>
          </a:p>
          <a:p>
            <a:r>
              <a:rPr lang="en-US" sz="2200" dirty="0" err="1"/>
              <a:t>Ağır</a:t>
            </a:r>
            <a:r>
              <a:rPr lang="en-US" sz="2200" dirty="0"/>
              <a:t> </a:t>
            </a:r>
            <a:r>
              <a:rPr lang="en-US" sz="2200" dirty="0" err="1"/>
              <a:t>metaller</a:t>
            </a:r>
            <a:r>
              <a:rPr lang="en-US" sz="2200" dirty="0"/>
              <a:t> </a:t>
            </a:r>
          </a:p>
          <a:p>
            <a:r>
              <a:rPr lang="en-US" sz="2200" dirty="0" err="1"/>
              <a:t>Kostik</a:t>
            </a:r>
            <a:r>
              <a:rPr lang="en-US" sz="2200" dirty="0"/>
              <a:t> </a:t>
            </a:r>
            <a:r>
              <a:rPr lang="en-US" sz="2200" dirty="0" err="1"/>
              <a:t>ajanlar</a:t>
            </a:r>
            <a:r>
              <a:rPr lang="en-US" sz="2200" dirty="0"/>
              <a:t>  </a:t>
            </a:r>
          </a:p>
          <a:p>
            <a:r>
              <a:rPr lang="en-US" sz="2200" b="1" dirty="0" err="1">
                <a:solidFill>
                  <a:srgbClr val="FF0000"/>
                </a:solidFill>
              </a:rPr>
              <a:t>Karaciğer</a:t>
            </a:r>
            <a:r>
              <a:rPr lang="en-US" sz="2200" b="1" dirty="0">
                <a:solidFill>
                  <a:srgbClr val="FF0000"/>
                </a:solidFill>
              </a:rPr>
              <a:t> </a:t>
            </a:r>
            <a:endParaRPr lang="en-US" sz="2200" dirty="0">
              <a:solidFill>
                <a:srgbClr val="FF0000"/>
              </a:solidFill>
            </a:endParaRPr>
          </a:p>
          <a:p>
            <a:r>
              <a:rPr lang="en-US" sz="2200" dirty="0" err="1"/>
              <a:t>Biliar</a:t>
            </a:r>
            <a:r>
              <a:rPr lang="en-US" sz="2200" dirty="0"/>
              <a:t> </a:t>
            </a:r>
            <a:r>
              <a:rPr lang="en-US" sz="2200" dirty="0" err="1"/>
              <a:t>sisteme</a:t>
            </a:r>
            <a:r>
              <a:rPr lang="en-US" sz="2200" dirty="0"/>
              <a:t> </a:t>
            </a:r>
            <a:r>
              <a:rPr lang="en-US" sz="2200" dirty="0" err="1"/>
              <a:t>açılan</a:t>
            </a:r>
            <a:r>
              <a:rPr lang="en-US" sz="2200" dirty="0"/>
              <a:t> </a:t>
            </a:r>
            <a:r>
              <a:rPr lang="en-US" sz="2200" dirty="0" err="1"/>
              <a:t>hematom</a:t>
            </a:r>
            <a:endParaRPr lang="en-US" sz="2200" dirty="0"/>
          </a:p>
          <a:p>
            <a:r>
              <a:rPr lang="en-US" sz="2200" dirty="0" err="1"/>
              <a:t>Peetre</a:t>
            </a:r>
            <a:r>
              <a:rPr lang="en-US" sz="2200" dirty="0"/>
              <a:t> </a:t>
            </a:r>
            <a:r>
              <a:rPr lang="en-US" sz="2200" dirty="0" err="1"/>
              <a:t>travmayı</a:t>
            </a:r>
            <a:r>
              <a:rPr lang="en-US" sz="2200" dirty="0"/>
              <a:t> </a:t>
            </a:r>
            <a:r>
              <a:rPr lang="en-US" sz="2200" dirty="0" err="1"/>
              <a:t>takiben</a:t>
            </a:r>
            <a:r>
              <a:rPr lang="en-US" sz="2200" dirty="0"/>
              <a:t> </a:t>
            </a:r>
            <a:r>
              <a:rPr lang="en-US" sz="2200" dirty="0" err="1"/>
              <a:t>arteriyobiliar</a:t>
            </a:r>
            <a:r>
              <a:rPr lang="en-US" sz="2200" dirty="0"/>
              <a:t> </a:t>
            </a:r>
            <a:r>
              <a:rPr lang="en-US" sz="2200" dirty="0" err="1"/>
              <a:t>fistül</a:t>
            </a:r>
            <a:endParaRPr lang="en-US" sz="2200" dirty="0"/>
          </a:p>
          <a:p>
            <a:r>
              <a:rPr lang="en-US" sz="2200" dirty="0"/>
              <a:t>Hepatik </a:t>
            </a:r>
            <a:r>
              <a:rPr lang="en-US" sz="2200" dirty="0" err="1"/>
              <a:t>kanser</a:t>
            </a:r>
            <a:endParaRPr lang="en-US" sz="2200" dirty="0"/>
          </a:p>
          <a:p>
            <a:r>
              <a:rPr lang="en-US" sz="2200" dirty="0" err="1"/>
              <a:t>Karaciğer</a:t>
            </a:r>
            <a:r>
              <a:rPr lang="en-US" sz="2200" dirty="0"/>
              <a:t> </a:t>
            </a:r>
            <a:r>
              <a:rPr lang="en-US" sz="2200" dirty="0" err="1"/>
              <a:t>yetmezliği</a:t>
            </a:r>
            <a:r>
              <a:rPr lang="en-US" sz="2200" dirty="0"/>
              <a:t> </a:t>
            </a:r>
          </a:p>
          <a:p>
            <a:endParaRPr lang="en-US" sz="2200" dirty="0"/>
          </a:p>
          <a:p>
            <a:pPr marL="0" indent="0">
              <a:buNone/>
            </a:pPr>
            <a:endParaRPr lang="en-US" sz="2200" dirty="0"/>
          </a:p>
        </p:txBody>
      </p:sp>
      <p:sp>
        <p:nvSpPr>
          <p:cNvPr id="4" name="Content Placeholder 2">
            <a:extLst>
              <a:ext uri="{FF2B5EF4-FFF2-40B4-BE49-F238E27FC236}">
                <a16:creationId xmlns:a16="http://schemas.microsoft.com/office/drawing/2014/main" id="{4DE17434-34AB-E44D-BAAD-84A8F25AE5C1}"/>
              </a:ext>
            </a:extLst>
          </p:cNvPr>
          <p:cNvSpPr txBox="1">
            <a:spLocks/>
          </p:cNvSpPr>
          <p:nvPr/>
        </p:nvSpPr>
        <p:spPr>
          <a:xfrm>
            <a:off x="6189321" y="682839"/>
            <a:ext cx="5882813" cy="5979559"/>
          </a:xfrm>
          <a:prstGeom prst="rect">
            <a:avLst/>
          </a:prstGeom>
          <a:ln>
            <a:solidFill>
              <a:schemeClr val="accent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err="1">
                <a:solidFill>
                  <a:srgbClr val="FF0000"/>
                </a:solidFill>
              </a:rPr>
              <a:t>Pankreas</a:t>
            </a:r>
            <a:r>
              <a:rPr lang="en-US" sz="2200" b="1" dirty="0">
                <a:solidFill>
                  <a:srgbClr val="FF0000"/>
                </a:solidFill>
              </a:rPr>
              <a:t> </a:t>
            </a:r>
          </a:p>
          <a:p>
            <a:r>
              <a:rPr lang="en-US" sz="2200" dirty="0" err="1"/>
              <a:t>Şiddetli</a:t>
            </a:r>
            <a:r>
              <a:rPr lang="en-US" sz="2200" dirty="0"/>
              <a:t> </a:t>
            </a:r>
            <a:r>
              <a:rPr lang="en-US" sz="2200" dirty="0" err="1"/>
              <a:t>akut</a:t>
            </a:r>
            <a:r>
              <a:rPr lang="en-US" sz="2200" dirty="0"/>
              <a:t> </a:t>
            </a:r>
            <a:r>
              <a:rPr lang="en-US" sz="2200" dirty="0" err="1"/>
              <a:t>pankreatis</a:t>
            </a:r>
            <a:r>
              <a:rPr lang="en-US" sz="2200" dirty="0"/>
              <a:t> </a:t>
            </a:r>
          </a:p>
          <a:p>
            <a:r>
              <a:rPr lang="en-US" sz="2200" b="1" dirty="0" err="1">
                <a:solidFill>
                  <a:srgbClr val="FF0000"/>
                </a:solidFill>
              </a:rPr>
              <a:t>Böbrek</a:t>
            </a:r>
            <a:r>
              <a:rPr lang="en-US" sz="2200" b="1" dirty="0">
                <a:solidFill>
                  <a:srgbClr val="FF0000"/>
                </a:solidFill>
              </a:rPr>
              <a:t> </a:t>
            </a:r>
          </a:p>
          <a:p>
            <a:r>
              <a:rPr lang="en-US" sz="2200" dirty="0" err="1"/>
              <a:t>Üremi</a:t>
            </a:r>
            <a:endParaRPr lang="en-US" sz="2200" dirty="0"/>
          </a:p>
          <a:p>
            <a:r>
              <a:rPr lang="en-US" sz="2200" b="1" dirty="0" err="1">
                <a:solidFill>
                  <a:srgbClr val="FF0000"/>
                </a:solidFill>
              </a:rPr>
              <a:t>Hematolojik</a:t>
            </a:r>
            <a:r>
              <a:rPr lang="en-US" sz="2200" b="1" dirty="0">
                <a:solidFill>
                  <a:srgbClr val="FF0000"/>
                </a:solidFill>
              </a:rPr>
              <a:t> </a:t>
            </a:r>
            <a:r>
              <a:rPr lang="en-US" sz="2200" b="1" dirty="0" err="1">
                <a:solidFill>
                  <a:srgbClr val="FF0000"/>
                </a:solidFill>
              </a:rPr>
              <a:t>bozukluklar</a:t>
            </a:r>
            <a:r>
              <a:rPr lang="en-US" sz="2200" b="1" dirty="0">
                <a:solidFill>
                  <a:srgbClr val="FF0000"/>
                </a:solidFill>
              </a:rPr>
              <a:t> </a:t>
            </a:r>
            <a:endParaRPr lang="en-US" sz="2200" dirty="0">
              <a:solidFill>
                <a:srgbClr val="FF0000"/>
              </a:solidFill>
            </a:endParaRPr>
          </a:p>
          <a:p>
            <a:r>
              <a:rPr lang="en-US" sz="2200" dirty="0" err="1"/>
              <a:t>Trombositopeni</a:t>
            </a:r>
            <a:r>
              <a:rPr lang="en-US" sz="2200" dirty="0"/>
              <a:t> </a:t>
            </a:r>
          </a:p>
          <a:p>
            <a:r>
              <a:rPr lang="en-US" sz="2200" dirty="0" err="1"/>
              <a:t>Pıhtılaşma</a:t>
            </a:r>
            <a:r>
              <a:rPr lang="en-US" sz="2200" dirty="0"/>
              <a:t> </a:t>
            </a:r>
            <a:r>
              <a:rPr lang="en-US" sz="2200" dirty="0" err="1"/>
              <a:t>defektleri</a:t>
            </a:r>
            <a:endParaRPr lang="en-US" sz="2200" dirty="0"/>
          </a:p>
          <a:p>
            <a:r>
              <a:rPr lang="en-US" sz="2200" dirty="0"/>
              <a:t>Von Willebrand </a:t>
            </a:r>
            <a:r>
              <a:rPr lang="en-US" sz="2200" dirty="0" err="1"/>
              <a:t>hastalığı</a:t>
            </a:r>
            <a:r>
              <a:rPr lang="en-US" sz="2200" dirty="0"/>
              <a:t> </a:t>
            </a:r>
          </a:p>
          <a:p>
            <a:r>
              <a:rPr lang="en-US" sz="2200" dirty="0"/>
              <a:t>DIC</a:t>
            </a:r>
          </a:p>
          <a:p>
            <a:r>
              <a:rPr lang="en-US" sz="2200" b="1" dirty="0" err="1">
                <a:solidFill>
                  <a:srgbClr val="FF0000"/>
                </a:solidFill>
              </a:rPr>
              <a:t>İlaçlar</a:t>
            </a:r>
            <a:r>
              <a:rPr lang="en-US" sz="2200" b="1" dirty="0">
                <a:solidFill>
                  <a:srgbClr val="FF0000"/>
                </a:solidFill>
              </a:rPr>
              <a:t> </a:t>
            </a:r>
            <a:endParaRPr lang="en-US" sz="2200" dirty="0"/>
          </a:p>
          <a:p>
            <a:r>
              <a:rPr lang="en-US" sz="2200" dirty="0"/>
              <a:t>NSAID</a:t>
            </a:r>
          </a:p>
          <a:p>
            <a:r>
              <a:rPr lang="en-US" sz="2200" dirty="0" err="1"/>
              <a:t>Glikokortikosteroidler</a:t>
            </a:r>
            <a:endParaRPr lang="en-US" sz="2200" dirty="0"/>
          </a:p>
          <a:p>
            <a:r>
              <a:rPr lang="en-US" sz="2200" dirty="0" err="1"/>
              <a:t>Yüksek</a:t>
            </a:r>
            <a:r>
              <a:rPr lang="en-US" sz="2200" dirty="0"/>
              <a:t> </a:t>
            </a:r>
            <a:r>
              <a:rPr lang="en-US" sz="2200" dirty="0" err="1"/>
              <a:t>doz</a:t>
            </a:r>
            <a:r>
              <a:rPr lang="en-US" sz="2200" dirty="0"/>
              <a:t> </a:t>
            </a:r>
            <a:r>
              <a:rPr lang="en-US" sz="2200" dirty="0" err="1"/>
              <a:t>demir</a:t>
            </a:r>
            <a:r>
              <a:rPr lang="en-US" sz="2200" dirty="0"/>
              <a:t> </a:t>
            </a:r>
          </a:p>
          <a:p>
            <a:endParaRPr lang="en-US" sz="2200" dirty="0"/>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15815690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ED8-B1DF-754B-86F2-39F31F156F50}"/>
              </a:ext>
            </a:extLst>
          </p:cNvPr>
          <p:cNvSpPr>
            <a:spLocks noGrp="1"/>
          </p:cNvSpPr>
          <p:nvPr>
            <p:ph type="title"/>
          </p:nvPr>
        </p:nvSpPr>
        <p:spPr>
          <a:xfrm>
            <a:off x="82193" y="0"/>
            <a:ext cx="11989942" cy="672565"/>
          </a:xfrm>
          <a:ln>
            <a:solidFill>
              <a:srgbClr val="002060"/>
            </a:solidFill>
          </a:ln>
        </p:spPr>
        <p:txBody>
          <a:bodyPr>
            <a:normAutofit/>
          </a:bodyPr>
          <a:lstStyle/>
          <a:p>
            <a:pPr algn="ctr"/>
            <a:r>
              <a:rPr lang="en-US" sz="2800" b="1" dirty="0">
                <a:solidFill>
                  <a:srgbClr val="0070C0"/>
                </a:solidFill>
              </a:rPr>
              <a:t>TENESMUSUN NEDENLERI </a:t>
            </a:r>
          </a:p>
        </p:txBody>
      </p:sp>
      <p:sp>
        <p:nvSpPr>
          <p:cNvPr id="3" name="Content Placeholder 2">
            <a:extLst>
              <a:ext uri="{FF2B5EF4-FFF2-40B4-BE49-F238E27FC236}">
                <a16:creationId xmlns:a16="http://schemas.microsoft.com/office/drawing/2014/main" id="{808EFC9F-0E21-D549-8B2E-F01F64DD51BC}"/>
              </a:ext>
            </a:extLst>
          </p:cNvPr>
          <p:cNvSpPr>
            <a:spLocks noGrp="1"/>
          </p:cNvSpPr>
          <p:nvPr>
            <p:ph idx="1"/>
          </p:nvPr>
        </p:nvSpPr>
        <p:spPr>
          <a:xfrm>
            <a:off x="82193" y="682839"/>
            <a:ext cx="5969286" cy="5979560"/>
          </a:xfrm>
          <a:ln>
            <a:solidFill>
              <a:schemeClr val="accent5"/>
            </a:solidFill>
          </a:ln>
        </p:spPr>
        <p:txBody>
          <a:bodyPr>
            <a:noAutofit/>
          </a:bodyPr>
          <a:lstStyle/>
          <a:p>
            <a:r>
              <a:rPr lang="en-US" sz="2200" b="1" dirty="0">
                <a:solidFill>
                  <a:srgbClr val="FF0000"/>
                </a:solidFill>
              </a:rPr>
              <a:t>KALIN BARSAK </a:t>
            </a:r>
          </a:p>
          <a:p>
            <a:r>
              <a:rPr lang="en-US" sz="2200" dirty="0" err="1"/>
              <a:t>Konstipasyon</a:t>
            </a:r>
            <a:endParaRPr lang="en-US" sz="2200" dirty="0"/>
          </a:p>
          <a:p>
            <a:r>
              <a:rPr lang="en-US" sz="2200" dirty="0" err="1"/>
              <a:t>Kolitis</a:t>
            </a:r>
            <a:r>
              <a:rPr lang="en-US" sz="2200" dirty="0"/>
              <a:t> </a:t>
            </a:r>
          </a:p>
          <a:p>
            <a:r>
              <a:rPr lang="en-US" sz="2200" dirty="0" err="1"/>
              <a:t>Neoplazi</a:t>
            </a:r>
            <a:endParaRPr lang="en-US" sz="2200" dirty="0"/>
          </a:p>
          <a:p>
            <a:r>
              <a:rPr lang="en-US" sz="2200" dirty="0" err="1"/>
              <a:t>Kalın</a:t>
            </a:r>
            <a:r>
              <a:rPr lang="en-US" sz="2200" dirty="0"/>
              <a:t> </a:t>
            </a:r>
            <a:r>
              <a:rPr lang="en-US" sz="2200" dirty="0" err="1"/>
              <a:t>barsak</a:t>
            </a:r>
            <a:r>
              <a:rPr lang="en-US" sz="2200" dirty="0"/>
              <a:t> </a:t>
            </a:r>
            <a:r>
              <a:rPr lang="en-US" sz="2200" dirty="0" err="1"/>
              <a:t>hastalıkları</a:t>
            </a:r>
            <a:endParaRPr lang="en-US" sz="2200" dirty="0"/>
          </a:p>
          <a:p>
            <a:r>
              <a:rPr lang="en-US" sz="2200" dirty="0" err="1"/>
              <a:t>Rektal</a:t>
            </a:r>
            <a:r>
              <a:rPr lang="en-US" sz="2200" dirty="0"/>
              <a:t> </a:t>
            </a:r>
            <a:r>
              <a:rPr lang="en-US" sz="2200" dirty="0" err="1"/>
              <a:t>ve</a:t>
            </a:r>
            <a:r>
              <a:rPr lang="en-US" sz="2200" dirty="0"/>
              <a:t> anal </a:t>
            </a:r>
            <a:r>
              <a:rPr lang="en-US" sz="2200" dirty="0" err="1"/>
              <a:t>yabancı</a:t>
            </a:r>
            <a:r>
              <a:rPr lang="en-US" sz="2200" dirty="0"/>
              <a:t> </a:t>
            </a:r>
            <a:r>
              <a:rPr lang="en-US" sz="2200" dirty="0" err="1"/>
              <a:t>cisimler</a:t>
            </a:r>
            <a:r>
              <a:rPr lang="en-US" sz="2200" dirty="0"/>
              <a:t> </a:t>
            </a:r>
          </a:p>
          <a:p>
            <a:r>
              <a:rPr lang="en-US" sz="2200" b="1" dirty="0">
                <a:solidFill>
                  <a:srgbClr val="FF0000"/>
                </a:solidFill>
              </a:rPr>
              <a:t>PERİANAL/RERİNEAL BOZUKLUKLAR </a:t>
            </a:r>
            <a:endParaRPr lang="en-US" sz="2200" dirty="0">
              <a:solidFill>
                <a:srgbClr val="FF0000"/>
              </a:solidFill>
            </a:endParaRPr>
          </a:p>
          <a:p>
            <a:r>
              <a:rPr lang="en-US" sz="2200" dirty="0"/>
              <a:t>Perineal </a:t>
            </a:r>
            <a:r>
              <a:rPr lang="en-US" sz="2200" dirty="0" err="1"/>
              <a:t>herni</a:t>
            </a:r>
            <a:endParaRPr lang="en-US" sz="2200" dirty="0"/>
          </a:p>
          <a:p>
            <a:r>
              <a:rPr lang="en-US" sz="2200" dirty="0"/>
              <a:t>Perianal </a:t>
            </a:r>
            <a:r>
              <a:rPr lang="en-US" sz="2200" dirty="0" err="1"/>
              <a:t>fistül</a:t>
            </a:r>
            <a:r>
              <a:rPr lang="en-US" sz="2200" dirty="0"/>
              <a:t> </a:t>
            </a:r>
          </a:p>
          <a:p>
            <a:r>
              <a:rPr lang="en-US" sz="2200" dirty="0"/>
              <a:t>Anal </a:t>
            </a:r>
            <a:r>
              <a:rPr lang="en-US" sz="2200" dirty="0" err="1"/>
              <a:t>kese</a:t>
            </a:r>
            <a:r>
              <a:rPr lang="en-US" sz="2200" dirty="0"/>
              <a:t> </a:t>
            </a:r>
            <a:r>
              <a:rPr lang="en-US" sz="2200" dirty="0" err="1"/>
              <a:t>apsesi</a:t>
            </a:r>
            <a:r>
              <a:rPr lang="en-US" sz="2200" dirty="0"/>
              <a:t> </a:t>
            </a:r>
          </a:p>
          <a:p>
            <a:r>
              <a:rPr lang="en-US" sz="2200" dirty="0"/>
              <a:t>Anal </a:t>
            </a:r>
            <a:r>
              <a:rPr lang="en-US" sz="2200" dirty="0" err="1"/>
              <a:t>kese</a:t>
            </a:r>
            <a:r>
              <a:rPr lang="en-US" sz="2200" dirty="0"/>
              <a:t> </a:t>
            </a:r>
            <a:r>
              <a:rPr lang="en-US" sz="2200" dirty="0" err="1"/>
              <a:t>neoplazisi</a:t>
            </a:r>
            <a:r>
              <a:rPr lang="en-US" sz="2200" dirty="0"/>
              <a:t> </a:t>
            </a:r>
          </a:p>
          <a:p>
            <a:r>
              <a:rPr lang="en-US" sz="2200" dirty="0" err="1"/>
              <a:t>Karaciğer</a:t>
            </a:r>
            <a:r>
              <a:rPr lang="en-US" sz="2200" dirty="0"/>
              <a:t> </a:t>
            </a:r>
            <a:r>
              <a:rPr lang="en-US" sz="2200" dirty="0" err="1"/>
              <a:t>yetmezliği</a:t>
            </a:r>
            <a:r>
              <a:rPr lang="en-US" sz="2200" dirty="0"/>
              <a:t> </a:t>
            </a:r>
          </a:p>
          <a:p>
            <a:endParaRPr lang="en-US" sz="2200" dirty="0"/>
          </a:p>
          <a:p>
            <a:pPr marL="0" indent="0">
              <a:buNone/>
            </a:pPr>
            <a:endParaRPr lang="en-US" sz="2200" dirty="0"/>
          </a:p>
        </p:txBody>
      </p:sp>
      <p:sp>
        <p:nvSpPr>
          <p:cNvPr id="4" name="Content Placeholder 2">
            <a:extLst>
              <a:ext uri="{FF2B5EF4-FFF2-40B4-BE49-F238E27FC236}">
                <a16:creationId xmlns:a16="http://schemas.microsoft.com/office/drawing/2014/main" id="{4DE17434-34AB-E44D-BAAD-84A8F25AE5C1}"/>
              </a:ext>
            </a:extLst>
          </p:cNvPr>
          <p:cNvSpPr txBox="1">
            <a:spLocks/>
          </p:cNvSpPr>
          <p:nvPr/>
        </p:nvSpPr>
        <p:spPr>
          <a:xfrm>
            <a:off x="6189321" y="682839"/>
            <a:ext cx="5882813" cy="5979559"/>
          </a:xfrm>
          <a:prstGeom prst="rect">
            <a:avLst/>
          </a:prstGeom>
          <a:ln>
            <a:solidFill>
              <a:schemeClr val="accent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rgbClr val="FF0000"/>
                </a:solidFill>
              </a:rPr>
              <a:t>ÜROGENİTAL SİSTEM 	 </a:t>
            </a:r>
          </a:p>
          <a:p>
            <a:r>
              <a:rPr lang="en-US" sz="2200" dirty="0" err="1"/>
              <a:t>Sistitis</a:t>
            </a:r>
            <a:r>
              <a:rPr lang="en-US" sz="2200" dirty="0"/>
              <a:t> </a:t>
            </a:r>
            <a:r>
              <a:rPr lang="en-US" sz="2200" dirty="0" err="1"/>
              <a:t>veya</a:t>
            </a:r>
            <a:r>
              <a:rPr lang="en-US" sz="2200" dirty="0"/>
              <a:t> </a:t>
            </a:r>
            <a:r>
              <a:rPr lang="en-US" sz="2200" dirty="0" err="1"/>
              <a:t>üretritis</a:t>
            </a:r>
            <a:r>
              <a:rPr lang="en-US" sz="2200" dirty="0"/>
              <a:t> </a:t>
            </a:r>
          </a:p>
          <a:p>
            <a:r>
              <a:rPr lang="en-US" sz="2200" dirty="0" err="1"/>
              <a:t>Idrar</a:t>
            </a:r>
            <a:r>
              <a:rPr lang="en-US" sz="2200" dirty="0"/>
              <a:t> </a:t>
            </a:r>
            <a:r>
              <a:rPr lang="en-US" sz="2200" dirty="0" err="1"/>
              <a:t>kesesi</a:t>
            </a:r>
            <a:r>
              <a:rPr lang="en-US" sz="2200" dirty="0"/>
              <a:t> </a:t>
            </a:r>
            <a:r>
              <a:rPr lang="en-US" sz="2200" dirty="0" err="1"/>
              <a:t>veya</a:t>
            </a:r>
            <a:r>
              <a:rPr lang="en-US" sz="2200" dirty="0"/>
              <a:t> </a:t>
            </a:r>
            <a:r>
              <a:rPr lang="en-US" sz="2200" dirty="0" err="1"/>
              <a:t>üretral</a:t>
            </a:r>
            <a:r>
              <a:rPr lang="en-US" sz="2200" dirty="0"/>
              <a:t> </a:t>
            </a:r>
            <a:r>
              <a:rPr lang="en-US" sz="2200" dirty="0" err="1"/>
              <a:t>taş</a:t>
            </a:r>
            <a:r>
              <a:rPr lang="en-US" sz="2200" dirty="0"/>
              <a:t> </a:t>
            </a:r>
          </a:p>
          <a:p>
            <a:r>
              <a:rPr lang="en-US" sz="2200" dirty="0" err="1"/>
              <a:t>Prostatomegali</a:t>
            </a:r>
            <a:r>
              <a:rPr lang="en-US" sz="2200" dirty="0"/>
              <a:t> </a:t>
            </a:r>
          </a:p>
          <a:p>
            <a:r>
              <a:rPr lang="en-US" sz="2200" dirty="0" err="1"/>
              <a:t>Ürogenital</a:t>
            </a:r>
            <a:r>
              <a:rPr lang="en-US" sz="2200" dirty="0"/>
              <a:t> </a:t>
            </a:r>
            <a:r>
              <a:rPr lang="en-US" sz="2200" dirty="0" err="1"/>
              <a:t>neoplazi</a:t>
            </a:r>
            <a:r>
              <a:rPr lang="en-US" sz="2200" dirty="0"/>
              <a:t> </a:t>
            </a:r>
          </a:p>
          <a:p>
            <a:r>
              <a:rPr lang="en-US" sz="2200" dirty="0"/>
              <a:t>Vaginal </a:t>
            </a:r>
            <a:r>
              <a:rPr lang="en-US" sz="2200" dirty="0" err="1"/>
              <a:t>kitleler</a:t>
            </a:r>
            <a:r>
              <a:rPr lang="en-US" sz="2200" dirty="0"/>
              <a:t> </a:t>
            </a:r>
            <a:r>
              <a:rPr lang="en-US" sz="2200" dirty="0" err="1"/>
              <a:t>veya</a:t>
            </a:r>
            <a:r>
              <a:rPr lang="en-US" sz="2200" dirty="0"/>
              <a:t> </a:t>
            </a:r>
            <a:r>
              <a:rPr lang="en-US" sz="2200" dirty="0" err="1"/>
              <a:t>yabancı</a:t>
            </a:r>
            <a:r>
              <a:rPr lang="en-US" sz="2200" dirty="0"/>
              <a:t> </a:t>
            </a:r>
            <a:r>
              <a:rPr lang="en-US" sz="2200" dirty="0" err="1"/>
              <a:t>cisimler</a:t>
            </a:r>
            <a:endParaRPr lang="en-US" sz="2200" dirty="0"/>
          </a:p>
          <a:p>
            <a:r>
              <a:rPr lang="en-US" sz="2200" dirty="0" err="1"/>
              <a:t>Güç</a:t>
            </a:r>
            <a:r>
              <a:rPr lang="en-US" sz="2200" dirty="0"/>
              <a:t> </a:t>
            </a:r>
            <a:r>
              <a:rPr lang="en-US" sz="2200" dirty="0" err="1"/>
              <a:t>doğum</a:t>
            </a:r>
            <a:endParaRPr lang="en-US" sz="2200" dirty="0"/>
          </a:p>
          <a:p>
            <a:r>
              <a:rPr lang="en-US" sz="2200" b="1" dirty="0">
                <a:solidFill>
                  <a:srgbClr val="FF0000"/>
                </a:solidFill>
              </a:rPr>
              <a:t>KAUDAL ABDOMINAL BOZUKLULLAR  </a:t>
            </a:r>
          </a:p>
          <a:p>
            <a:r>
              <a:rPr lang="en-US" sz="2200" dirty="0"/>
              <a:t>Abdominal </a:t>
            </a:r>
            <a:r>
              <a:rPr lang="en-US" sz="2200" dirty="0" err="1"/>
              <a:t>boşuk</a:t>
            </a:r>
            <a:r>
              <a:rPr lang="en-US" sz="2200" dirty="0"/>
              <a:t> </a:t>
            </a:r>
            <a:r>
              <a:rPr lang="en-US" sz="2200" dirty="0" err="1"/>
              <a:t>kitleleri</a:t>
            </a:r>
            <a:endParaRPr lang="en-US" sz="2200" dirty="0"/>
          </a:p>
          <a:p>
            <a:r>
              <a:rPr lang="en-US" sz="2200" dirty="0" err="1"/>
              <a:t>Pelvik</a:t>
            </a:r>
            <a:r>
              <a:rPr lang="en-US" sz="2200" dirty="0"/>
              <a:t> </a:t>
            </a:r>
            <a:r>
              <a:rPr lang="en-US" sz="2200" dirty="0" err="1"/>
              <a:t>kırıklar</a:t>
            </a:r>
            <a:r>
              <a:rPr lang="en-US" sz="2200" dirty="0"/>
              <a:t> </a:t>
            </a:r>
          </a:p>
          <a:p>
            <a:r>
              <a:rPr lang="en-US" sz="2200" dirty="0" err="1"/>
              <a:t>Pelvik</a:t>
            </a:r>
            <a:r>
              <a:rPr lang="en-US" sz="2200" dirty="0"/>
              <a:t> </a:t>
            </a:r>
            <a:r>
              <a:rPr lang="en-US" sz="2200" dirty="0" err="1"/>
              <a:t>osteosarkom</a:t>
            </a:r>
            <a:r>
              <a:rPr lang="en-US" sz="2200" dirty="0"/>
              <a:t> </a:t>
            </a:r>
          </a:p>
          <a:p>
            <a:endParaRPr lang="en-US" sz="2200" dirty="0"/>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704358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542811-D84F-A44E-8CB2-993BE2A47AAE}"/>
              </a:ext>
            </a:extLst>
          </p:cNvPr>
          <p:cNvSpPr>
            <a:spLocks noGrp="1"/>
          </p:cNvSpPr>
          <p:nvPr>
            <p:ph idx="1"/>
          </p:nvPr>
        </p:nvSpPr>
        <p:spPr>
          <a:xfrm>
            <a:off x="838199" y="791110"/>
            <a:ext cx="10709953" cy="5681609"/>
          </a:xfrm>
        </p:spPr>
        <p:txBody>
          <a:bodyPr>
            <a:normAutofit/>
          </a:bodyPr>
          <a:lstStyle/>
          <a:p>
            <a:pPr algn="just">
              <a:lnSpc>
                <a:spcPct val="150000"/>
              </a:lnSpc>
            </a:pPr>
            <a:r>
              <a:rPr lang="en-US" sz="2200" dirty="0" err="1"/>
              <a:t>Sıkıca</a:t>
            </a:r>
            <a:r>
              <a:rPr lang="en-US" sz="2200" dirty="0"/>
              <a:t> </a:t>
            </a:r>
            <a:r>
              <a:rPr lang="en-US" sz="2200" dirty="0" err="1"/>
              <a:t>yapışan</a:t>
            </a:r>
            <a:r>
              <a:rPr lang="en-US" sz="2200" dirty="0"/>
              <a:t> epitel </a:t>
            </a:r>
            <a:r>
              <a:rPr lang="en-US" sz="2200" dirty="0" err="1"/>
              <a:t>hücreleri</a:t>
            </a:r>
            <a:r>
              <a:rPr lang="en-US" sz="2200" dirty="0"/>
              <a:t> </a:t>
            </a:r>
            <a:r>
              <a:rPr lang="en-US" sz="2200" dirty="0" err="1"/>
              <a:t>ve</a:t>
            </a:r>
            <a:r>
              <a:rPr lang="en-US" sz="2200" dirty="0"/>
              <a:t> </a:t>
            </a:r>
            <a:r>
              <a:rPr lang="en-US" sz="2200" dirty="0" err="1"/>
              <a:t>hücreler</a:t>
            </a:r>
            <a:r>
              <a:rPr lang="en-US" sz="2200" dirty="0"/>
              <a:t> </a:t>
            </a:r>
            <a:r>
              <a:rPr lang="en-US" sz="2200" dirty="0" err="1"/>
              <a:t>arası</a:t>
            </a:r>
            <a:r>
              <a:rPr lang="en-US" sz="2200" dirty="0"/>
              <a:t> </a:t>
            </a:r>
            <a:r>
              <a:rPr lang="en-US" sz="2200" dirty="0" err="1"/>
              <a:t>zemin</a:t>
            </a:r>
            <a:r>
              <a:rPr lang="en-US" sz="2200" dirty="0"/>
              <a:t> </a:t>
            </a:r>
            <a:r>
              <a:rPr lang="en-US" sz="2200" dirty="0" err="1"/>
              <a:t>maddesi</a:t>
            </a:r>
            <a:r>
              <a:rPr lang="en-US" sz="2200" dirty="0"/>
              <a:t>, </a:t>
            </a:r>
            <a:r>
              <a:rPr lang="en-US" sz="2200" dirty="0" err="1"/>
              <a:t>birincil</a:t>
            </a:r>
            <a:r>
              <a:rPr lang="en-US" sz="2200" dirty="0"/>
              <a:t> mukozal </a:t>
            </a:r>
            <a:r>
              <a:rPr lang="en-US" sz="2200" dirty="0" err="1"/>
              <a:t>engeli</a:t>
            </a:r>
            <a:r>
              <a:rPr lang="en-US" sz="2200" dirty="0"/>
              <a:t> </a:t>
            </a:r>
            <a:r>
              <a:rPr lang="en-US" sz="2200" dirty="0" err="1"/>
              <a:t>oluşturur</a:t>
            </a:r>
            <a:r>
              <a:rPr lang="en-US" sz="2200" dirty="0"/>
              <a:t> </a:t>
            </a:r>
            <a:r>
              <a:rPr lang="en-US" sz="2200" dirty="0" err="1"/>
              <a:t>ve</a:t>
            </a:r>
            <a:r>
              <a:rPr lang="en-US" sz="2200" dirty="0"/>
              <a:t> </a:t>
            </a:r>
            <a:r>
              <a:rPr lang="en-US" sz="2200" dirty="0" err="1"/>
              <a:t>altta</a:t>
            </a:r>
            <a:r>
              <a:rPr lang="en-US" sz="2200" dirty="0"/>
              <a:t> </a:t>
            </a:r>
            <a:r>
              <a:rPr lang="en-US" sz="2200" dirty="0" err="1"/>
              <a:t>yatan</a:t>
            </a:r>
            <a:r>
              <a:rPr lang="en-US" sz="2200" dirty="0"/>
              <a:t> </a:t>
            </a:r>
            <a:r>
              <a:rPr lang="en-US" sz="2200" dirty="0" err="1"/>
              <a:t>dokuları</a:t>
            </a:r>
            <a:r>
              <a:rPr lang="en-US" sz="2200" dirty="0"/>
              <a:t> </a:t>
            </a:r>
            <a:r>
              <a:rPr lang="en-US" sz="2200" dirty="0" err="1"/>
              <a:t>sıvı</a:t>
            </a:r>
            <a:r>
              <a:rPr lang="en-US" sz="2200" dirty="0"/>
              <a:t> </a:t>
            </a:r>
            <a:r>
              <a:rPr lang="en-US" sz="2200" dirty="0" err="1"/>
              <a:t>kaybına</a:t>
            </a:r>
            <a:r>
              <a:rPr lang="en-US" sz="2200" dirty="0"/>
              <a:t> </a:t>
            </a:r>
            <a:r>
              <a:rPr lang="en-US" sz="2200" dirty="0" err="1"/>
              <a:t>ve</a:t>
            </a:r>
            <a:r>
              <a:rPr lang="en-US" sz="2200" dirty="0"/>
              <a:t> </a:t>
            </a:r>
            <a:r>
              <a:rPr lang="en-US" sz="2200" dirty="0" err="1"/>
              <a:t>potansiyel</a:t>
            </a:r>
            <a:r>
              <a:rPr lang="en-US" sz="2200" dirty="0"/>
              <a:t> </a:t>
            </a:r>
            <a:r>
              <a:rPr lang="en-US" sz="2200" dirty="0" err="1"/>
              <a:t>olarak</a:t>
            </a:r>
            <a:r>
              <a:rPr lang="en-US" sz="2200" dirty="0"/>
              <a:t> </a:t>
            </a:r>
            <a:r>
              <a:rPr lang="en-US" sz="2200" dirty="0" err="1"/>
              <a:t>zararlı</a:t>
            </a:r>
            <a:r>
              <a:rPr lang="en-US" sz="2200" dirty="0"/>
              <a:t> </a:t>
            </a:r>
            <a:r>
              <a:rPr lang="en-US" sz="2200" dirty="0" err="1"/>
              <a:t>çevresel</a:t>
            </a:r>
            <a:r>
              <a:rPr lang="en-US" sz="2200" dirty="0"/>
              <a:t> </a:t>
            </a:r>
            <a:r>
              <a:rPr lang="en-US" sz="2200" dirty="0" err="1"/>
              <a:t>ajanların</a:t>
            </a:r>
            <a:r>
              <a:rPr lang="en-US" sz="2200" dirty="0"/>
              <a:t> (</a:t>
            </a:r>
            <a:r>
              <a:rPr lang="en-US" sz="2200" dirty="0" err="1"/>
              <a:t>örneğin</a:t>
            </a:r>
            <a:r>
              <a:rPr lang="en-US" sz="2200" dirty="0"/>
              <a:t>, mikrobiyal </a:t>
            </a:r>
            <a:r>
              <a:rPr lang="en-US" sz="2200" dirty="0" err="1"/>
              <a:t>toksinler</a:t>
            </a:r>
            <a:r>
              <a:rPr lang="en-US" sz="2200" dirty="0"/>
              <a:t> </a:t>
            </a:r>
            <a:r>
              <a:rPr lang="en-US" sz="2200" dirty="0" err="1"/>
              <a:t>ve</a:t>
            </a:r>
            <a:r>
              <a:rPr lang="en-US" sz="2200" dirty="0"/>
              <a:t> </a:t>
            </a:r>
            <a:r>
              <a:rPr lang="en-US" sz="2200" dirty="0" err="1"/>
              <a:t>antijenler</a:t>
            </a:r>
            <a:r>
              <a:rPr lang="en-US" sz="2200" dirty="0"/>
              <a:t>) </a:t>
            </a:r>
            <a:r>
              <a:rPr lang="en-US" sz="2200" dirty="0" err="1"/>
              <a:t>girmesine</a:t>
            </a:r>
            <a:r>
              <a:rPr lang="en-US" sz="2200" dirty="0"/>
              <a:t> </a:t>
            </a:r>
            <a:r>
              <a:rPr lang="en-US" sz="2200" dirty="0" err="1"/>
              <a:t>karşı</a:t>
            </a:r>
            <a:r>
              <a:rPr lang="en-US" sz="2200" dirty="0"/>
              <a:t> </a:t>
            </a:r>
            <a:r>
              <a:rPr lang="en-US" sz="2200" dirty="0" err="1"/>
              <a:t>korur</a:t>
            </a:r>
            <a:r>
              <a:rPr lang="en-US" sz="2200" dirty="0"/>
              <a:t>.</a:t>
            </a:r>
          </a:p>
          <a:p>
            <a:pPr algn="just">
              <a:lnSpc>
                <a:spcPct val="150000"/>
              </a:lnSpc>
            </a:pPr>
            <a:r>
              <a:rPr lang="en-US" sz="2200" dirty="0"/>
              <a:t>Bu </a:t>
            </a:r>
            <a:r>
              <a:rPr lang="en-US" sz="2200" dirty="0" err="1"/>
              <a:t>geçirgenlik</a:t>
            </a:r>
            <a:r>
              <a:rPr lang="en-US" sz="2200" dirty="0"/>
              <a:t> </a:t>
            </a:r>
            <a:r>
              <a:rPr lang="en-US" sz="2200" dirty="0" err="1"/>
              <a:t>engeli</a:t>
            </a:r>
            <a:r>
              <a:rPr lang="en-US" sz="2200" dirty="0"/>
              <a:t> </a:t>
            </a:r>
            <a:r>
              <a:rPr lang="en-US" sz="2200" dirty="0" err="1"/>
              <a:t>ayrıca</a:t>
            </a:r>
            <a:r>
              <a:rPr lang="en-US" sz="2200" dirty="0"/>
              <a:t> epitel </a:t>
            </a:r>
            <a:r>
              <a:rPr lang="en-US" sz="2200" dirty="0" err="1"/>
              <a:t>tabakasındaki</a:t>
            </a:r>
            <a:r>
              <a:rPr lang="en-US" sz="2200" dirty="0"/>
              <a:t> </a:t>
            </a:r>
            <a:r>
              <a:rPr lang="en-US" sz="2200" dirty="0" err="1"/>
              <a:t>organizmaları</a:t>
            </a:r>
            <a:r>
              <a:rPr lang="en-US" sz="2200" dirty="0"/>
              <a:t>, </a:t>
            </a:r>
            <a:r>
              <a:rPr lang="en-US" sz="2200" dirty="0" err="1"/>
              <a:t>subepitelyal</a:t>
            </a:r>
            <a:r>
              <a:rPr lang="en-US" sz="2200" dirty="0"/>
              <a:t> </a:t>
            </a:r>
            <a:r>
              <a:rPr lang="en-US" sz="2200" dirty="0" err="1"/>
              <a:t>dokulardaki</a:t>
            </a:r>
            <a:r>
              <a:rPr lang="en-US" sz="2200" dirty="0"/>
              <a:t> </a:t>
            </a:r>
            <a:r>
              <a:rPr lang="en-US" sz="2200" dirty="0" err="1"/>
              <a:t>daha</a:t>
            </a:r>
            <a:r>
              <a:rPr lang="en-US" sz="2200" dirty="0"/>
              <a:t> </a:t>
            </a:r>
            <a:r>
              <a:rPr lang="en-US" sz="2200" dirty="0" err="1"/>
              <a:t>büyük</a:t>
            </a:r>
            <a:r>
              <a:rPr lang="en-US" sz="2200" dirty="0"/>
              <a:t> </a:t>
            </a:r>
            <a:r>
              <a:rPr lang="en-US" sz="2200" dirty="0" err="1"/>
              <a:t>moleküllerden</a:t>
            </a:r>
            <a:r>
              <a:rPr lang="en-US" sz="2200" dirty="0"/>
              <a:t> (</a:t>
            </a:r>
            <a:r>
              <a:rPr lang="en-US" sz="2200" dirty="0" err="1"/>
              <a:t>örneğin</a:t>
            </a:r>
            <a:r>
              <a:rPr lang="en-US" sz="2200" dirty="0"/>
              <a:t> </a:t>
            </a:r>
            <a:r>
              <a:rPr lang="en-US" sz="2200" dirty="0" err="1"/>
              <a:t>antikorlar</a:t>
            </a:r>
            <a:r>
              <a:rPr lang="en-US" sz="2200" dirty="0"/>
              <a:t>, </a:t>
            </a:r>
            <a:r>
              <a:rPr lang="en-US" sz="2200" dirty="0" err="1"/>
              <a:t>tamamlayıcı</a:t>
            </a:r>
            <a:r>
              <a:rPr lang="en-US" sz="2200" dirty="0"/>
              <a:t>) </a:t>
            </a:r>
            <a:r>
              <a:rPr lang="en-US" sz="2200" dirty="0" err="1"/>
              <a:t>izole</a:t>
            </a:r>
            <a:r>
              <a:rPr lang="en-US" sz="2200" dirty="0"/>
              <a:t> </a:t>
            </a:r>
            <a:r>
              <a:rPr lang="en-US" sz="2200" dirty="0" err="1"/>
              <a:t>eder</a:t>
            </a:r>
            <a:r>
              <a:rPr lang="en-US" sz="2200" dirty="0"/>
              <a:t>. </a:t>
            </a:r>
          </a:p>
          <a:p>
            <a:pPr algn="just">
              <a:lnSpc>
                <a:spcPct val="150000"/>
              </a:lnSpc>
            </a:pPr>
            <a:r>
              <a:rPr lang="en-US" sz="2200" dirty="0" err="1"/>
              <a:t>Antijenler</a:t>
            </a:r>
            <a:r>
              <a:rPr lang="en-US" sz="2200" dirty="0"/>
              <a:t> mukozal </a:t>
            </a:r>
            <a:r>
              <a:rPr lang="en-US" sz="2200" dirty="0" err="1"/>
              <a:t>bariyere</a:t>
            </a:r>
            <a:r>
              <a:rPr lang="en-US" sz="2200" dirty="0"/>
              <a:t> </a:t>
            </a:r>
            <a:r>
              <a:rPr lang="en-US" sz="2200" dirty="0" err="1"/>
              <a:t>girdiğinde</a:t>
            </a:r>
            <a:r>
              <a:rPr lang="en-US" sz="2200" dirty="0"/>
              <a:t>, </a:t>
            </a:r>
            <a:r>
              <a:rPr lang="en-US" sz="2200" dirty="0" err="1"/>
              <a:t>antijen-antikor</a:t>
            </a:r>
            <a:r>
              <a:rPr lang="en-US" sz="2200" dirty="0"/>
              <a:t> </a:t>
            </a:r>
            <a:r>
              <a:rPr lang="en-US" sz="2200" dirty="0" err="1"/>
              <a:t>kompleksleri</a:t>
            </a:r>
            <a:r>
              <a:rPr lang="en-US" sz="2200" dirty="0"/>
              <a:t>, </a:t>
            </a:r>
            <a:r>
              <a:rPr lang="en-US" sz="2200" dirty="0" err="1"/>
              <a:t>kompleman</a:t>
            </a:r>
            <a:r>
              <a:rPr lang="en-US" sz="2200" dirty="0"/>
              <a:t> </a:t>
            </a:r>
            <a:r>
              <a:rPr lang="en-US" sz="2200" dirty="0" err="1"/>
              <a:t>aktivasyonu</a:t>
            </a:r>
            <a:r>
              <a:rPr lang="en-US" sz="2200" dirty="0"/>
              <a:t> </a:t>
            </a:r>
            <a:r>
              <a:rPr lang="en-US" sz="2200" dirty="0" err="1"/>
              <a:t>ve</a:t>
            </a:r>
            <a:r>
              <a:rPr lang="en-US" sz="2200" dirty="0"/>
              <a:t> inflamatuar </a:t>
            </a:r>
            <a:r>
              <a:rPr lang="en-US" sz="2200" dirty="0" err="1"/>
              <a:t>hücrelerin</a:t>
            </a:r>
            <a:r>
              <a:rPr lang="en-US" sz="2200" dirty="0"/>
              <a:t> </a:t>
            </a:r>
            <a:r>
              <a:rPr lang="en-US" sz="2200" dirty="0" err="1"/>
              <a:t>infiltrasyonu</a:t>
            </a:r>
            <a:r>
              <a:rPr lang="en-US" sz="2200" dirty="0"/>
              <a:t> </a:t>
            </a:r>
            <a:r>
              <a:rPr lang="en-US" sz="2200" dirty="0" err="1"/>
              <a:t>doku</a:t>
            </a:r>
            <a:r>
              <a:rPr lang="en-US" sz="2200" dirty="0"/>
              <a:t> </a:t>
            </a:r>
            <a:r>
              <a:rPr lang="en-US" sz="2200" dirty="0" err="1"/>
              <a:t>tahribatına</a:t>
            </a:r>
            <a:r>
              <a:rPr lang="en-US" sz="2200" dirty="0"/>
              <a:t> </a:t>
            </a:r>
            <a:r>
              <a:rPr lang="en-US" sz="2200" dirty="0" err="1"/>
              <a:t>neden</a:t>
            </a:r>
            <a:r>
              <a:rPr lang="en-US" sz="2200" dirty="0"/>
              <a:t> </a:t>
            </a:r>
            <a:r>
              <a:rPr lang="en-US" sz="2200" dirty="0" err="1"/>
              <a:t>olur</a:t>
            </a:r>
            <a:r>
              <a:rPr lang="en-US" sz="2200" dirty="0"/>
              <a:t>. Epitel </a:t>
            </a:r>
            <a:r>
              <a:rPr lang="en-US" sz="2200" dirty="0" err="1"/>
              <a:t>yüzeyindeki</a:t>
            </a:r>
            <a:r>
              <a:rPr lang="en-US" sz="2200" dirty="0"/>
              <a:t> </a:t>
            </a:r>
            <a:r>
              <a:rPr lang="en-US" sz="2200" dirty="0" err="1"/>
              <a:t>organizmalar</a:t>
            </a:r>
            <a:r>
              <a:rPr lang="en-US" sz="2200" dirty="0"/>
              <a:t>, </a:t>
            </a:r>
            <a:r>
              <a:rPr lang="en-US" sz="2200" dirty="0" err="1"/>
              <a:t>organizma</a:t>
            </a:r>
            <a:r>
              <a:rPr lang="en-US" sz="2200" dirty="0"/>
              <a:t> </a:t>
            </a:r>
            <a:r>
              <a:rPr lang="en-US" sz="2200" dirty="0" err="1"/>
              <a:t>daha</a:t>
            </a:r>
            <a:r>
              <a:rPr lang="en-US" sz="2200" dirty="0"/>
              <a:t> </a:t>
            </a:r>
            <a:r>
              <a:rPr lang="en-US" sz="2200" dirty="0" err="1"/>
              <a:t>büyük</a:t>
            </a:r>
            <a:r>
              <a:rPr lang="en-US" sz="2200" dirty="0"/>
              <a:t> </a:t>
            </a:r>
            <a:r>
              <a:rPr lang="en-US" sz="2200" dirty="0" err="1"/>
              <a:t>bir</a:t>
            </a:r>
            <a:r>
              <a:rPr lang="en-US" sz="2200" dirty="0"/>
              <a:t> </a:t>
            </a:r>
            <a:r>
              <a:rPr lang="en-US" sz="2200" dirty="0" err="1"/>
              <a:t>virülans</a:t>
            </a:r>
            <a:r>
              <a:rPr lang="en-US" sz="2200" dirty="0"/>
              <a:t> </a:t>
            </a:r>
            <a:r>
              <a:rPr lang="en-US" sz="2200" dirty="0" err="1"/>
              <a:t>edinmedikçe</a:t>
            </a:r>
            <a:r>
              <a:rPr lang="en-US" sz="2200" dirty="0"/>
              <a:t> </a:t>
            </a:r>
            <a:r>
              <a:rPr lang="en-US" sz="2200" dirty="0" err="1"/>
              <a:t>veya</a:t>
            </a:r>
            <a:r>
              <a:rPr lang="en-US" sz="2200" dirty="0"/>
              <a:t> konak </a:t>
            </a:r>
            <a:r>
              <a:rPr lang="en-US" sz="2200" dirty="0" err="1"/>
              <a:t>savunmaları</a:t>
            </a:r>
            <a:r>
              <a:rPr lang="en-US" sz="2200" dirty="0"/>
              <a:t> </a:t>
            </a:r>
            <a:r>
              <a:rPr lang="en-US" sz="2200" dirty="0" err="1"/>
              <a:t>tehlikeye</a:t>
            </a:r>
            <a:r>
              <a:rPr lang="en-US" sz="2200" dirty="0"/>
              <a:t> </a:t>
            </a:r>
            <a:r>
              <a:rPr lang="en-US" sz="2200" dirty="0" err="1"/>
              <a:t>atılmadıkça</a:t>
            </a:r>
            <a:r>
              <a:rPr lang="en-US" sz="2200" dirty="0"/>
              <a:t> mukozal </a:t>
            </a:r>
            <a:r>
              <a:rPr lang="en-US" sz="2200" dirty="0" err="1"/>
              <a:t>bariyere</a:t>
            </a:r>
            <a:r>
              <a:rPr lang="en-US" sz="2200" dirty="0"/>
              <a:t> </a:t>
            </a:r>
            <a:r>
              <a:rPr lang="en-US" sz="2200" dirty="0" err="1"/>
              <a:t>girmez</a:t>
            </a:r>
            <a:r>
              <a:rPr lang="en-US" sz="2200" dirty="0"/>
              <a:t>.</a:t>
            </a:r>
          </a:p>
        </p:txBody>
      </p:sp>
    </p:spTree>
    <p:extLst>
      <p:ext uri="{BB962C8B-B14F-4D97-AF65-F5344CB8AC3E}">
        <p14:creationId xmlns:p14="http://schemas.microsoft.com/office/powerpoint/2010/main" val="878657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630DDD-879D-E942-8104-FE27446E045E}"/>
              </a:ext>
            </a:extLst>
          </p:cNvPr>
          <p:cNvSpPr>
            <a:spLocks noGrp="1"/>
          </p:cNvSpPr>
          <p:nvPr>
            <p:ph idx="1"/>
          </p:nvPr>
        </p:nvSpPr>
        <p:spPr>
          <a:xfrm>
            <a:off x="838200" y="1150706"/>
            <a:ext cx="10515600" cy="5026257"/>
          </a:xfrm>
        </p:spPr>
        <p:txBody>
          <a:bodyPr>
            <a:normAutofit/>
          </a:bodyPr>
          <a:lstStyle/>
          <a:p>
            <a:pPr algn="just">
              <a:lnSpc>
                <a:spcPct val="150000"/>
              </a:lnSpc>
            </a:pPr>
            <a:r>
              <a:rPr lang="en-US" sz="2200" dirty="0"/>
              <a:t>Mukozal </a:t>
            </a:r>
            <a:r>
              <a:rPr lang="en-US" sz="2200" dirty="0" err="1"/>
              <a:t>bariyerin</a:t>
            </a:r>
            <a:r>
              <a:rPr lang="en-US" sz="2200" dirty="0"/>
              <a:t> </a:t>
            </a:r>
            <a:r>
              <a:rPr lang="en-US" sz="2200" dirty="0" err="1"/>
              <a:t>koruyucu</a:t>
            </a:r>
            <a:r>
              <a:rPr lang="en-US" sz="2200" dirty="0"/>
              <a:t> </a:t>
            </a:r>
            <a:r>
              <a:rPr lang="en-US" sz="2200" dirty="0" err="1"/>
              <a:t>işlevi</a:t>
            </a:r>
            <a:r>
              <a:rPr lang="en-US" sz="2200" dirty="0"/>
              <a:t>, </a:t>
            </a:r>
            <a:r>
              <a:rPr lang="en-US" sz="2200" dirty="0" err="1"/>
              <a:t>travma</a:t>
            </a:r>
            <a:r>
              <a:rPr lang="en-US" sz="2200" dirty="0"/>
              <a:t>, </a:t>
            </a:r>
            <a:r>
              <a:rPr lang="en-US" sz="2200" dirty="0" err="1"/>
              <a:t>immün</a:t>
            </a:r>
            <a:r>
              <a:rPr lang="en-US" sz="2200" dirty="0"/>
              <a:t> </a:t>
            </a:r>
            <a:r>
              <a:rPr lang="en-US" sz="2200" dirty="0" err="1"/>
              <a:t>aracılı</a:t>
            </a:r>
            <a:r>
              <a:rPr lang="en-US" sz="2200" dirty="0"/>
              <a:t> </a:t>
            </a:r>
            <a:r>
              <a:rPr lang="en-US" sz="2200" dirty="0" err="1"/>
              <a:t>hastalık</a:t>
            </a:r>
            <a:r>
              <a:rPr lang="en-US" sz="2200" dirty="0"/>
              <a:t>, </a:t>
            </a:r>
            <a:r>
              <a:rPr lang="en-US" sz="2200" dirty="0" err="1"/>
              <a:t>çözünür</a:t>
            </a:r>
            <a:r>
              <a:rPr lang="en-US" sz="2200" dirty="0"/>
              <a:t> </a:t>
            </a:r>
            <a:r>
              <a:rPr lang="en-US" sz="2200" dirty="0" err="1"/>
              <a:t>toksinler</a:t>
            </a:r>
            <a:r>
              <a:rPr lang="en-US" sz="2200" dirty="0"/>
              <a:t>, </a:t>
            </a:r>
            <a:r>
              <a:rPr lang="en-US" sz="2200" dirty="0" err="1"/>
              <a:t>değiştirilmiş</a:t>
            </a:r>
            <a:r>
              <a:rPr lang="en-US" sz="2200" dirty="0"/>
              <a:t> mukozal </a:t>
            </a:r>
            <a:r>
              <a:rPr lang="en-US" sz="2200" dirty="0" err="1"/>
              <a:t>bariyer</a:t>
            </a:r>
            <a:r>
              <a:rPr lang="en-US" sz="2200" dirty="0"/>
              <a:t> </a:t>
            </a:r>
            <a:r>
              <a:rPr lang="en-US" sz="2200" dirty="0" err="1"/>
              <a:t>ve</a:t>
            </a:r>
            <a:r>
              <a:rPr lang="en-US" sz="2200" dirty="0"/>
              <a:t> </a:t>
            </a:r>
            <a:r>
              <a:rPr lang="en-US" sz="2200" dirty="0" err="1"/>
              <a:t>kserostomi</a:t>
            </a:r>
            <a:r>
              <a:rPr lang="en-US" sz="2200" dirty="0"/>
              <a:t> (</a:t>
            </a:r>
            <a:r>
              <a:rPr lang="en-US" sz="2200" dirty="0" err="1"/>
              <a:t>Ağız</a:t>
            </a:r>
            <a:r>
              <a:rPr lang="en-US" sz="2200" dirty="0"/>
              <a:t> </a:t>
            </a:r>
            <a:r>
              <a:rPr lang="en-US" sz="2200" dirty="0" err="1"/>
              <a:t>Kuruluğu</a:t>
            </a:r>
            <a:r>
              <a:rPr lang="en-US" sz="2200" dirty="0"/>
              <a:t>) </a:t>
            </a:r>
            <a:r>
              <a:rPr lang="en-US" sz="2200" dirty="0" err="1"/>
              <a:t>ile</a:t>
            </a:r>
            <a:r>
              <a:rPr lang="en-US" sz="2200" dirty="0"/>
              <a:t> </a:t>
            </a:r>
            <a:r>
              <a:rPr lang="en-US" sz="2200" dirty="0" err="1"/>
              <a:t>zarar</a:t>
            </a:r>
            <a:r>
              <a:rPr lang="en-US" sz="2200" dirty="0"/>
              <a:t> </a:t>
            </a:r>
            <a:r>
              <a:rPr lang="en-US" sz="2200" dirty="0" err="1"/>
              <a:t>görebilir</a:t>
            </a:r>
            <a:r>
              <a:rPr lang="en-US" sz="2200" dirty="0"/>
              <a:t>. </a:t>
            </a:r>
            <a:r>
              <a:rPr lang="en-US" sz="2200" dirty="0" err="1"/>
              <a:t>Kserostomi</a:t>
            </a:r>
            <a:r>
              <a:rPr lang="en-US" sz="2200" dirty="0"/>
              <a:t> </a:t>
            </a:r>
            <a:r>
              <a:rPr lang="en-US" sz="2200" dirty="0" err="1"/>
              <a:t>ve</a:t>
            </a:r>
            <a:r>
              <a:rPr lang="en-US" sz="2200" dirty="0"/>
              <a:t> </a:t>
            </a:r>
            <a:r>
              <a:rPr lang="en-US" sz="2200" dirty="0" err="1"/>
              <a:t>dehidrasyon</a:t>
            </a:r>
            <a:r>
              <a:rPr lang="en-US" sz="2200" dirty="0"/>
              <a:t>, </a:t>
            </a:r>
            <a:r>
              <a:rPr lang="en-US" sz="2200" dirty="0" err="1"/>
              <a:t>tükürük</a:t>
            </a:r>
            <a:r>
              <a:rPr lang="en-US" sz="2200" dirty="0"/>
              <a:t> </a:t>
            </a:r>
            <a:r>
              <a:rPr lang="en-US" sz="2200" dirty="0" err="1"/>
              <a:t>müsinlerinin</a:t>
            </a:r>
            <a:r>
              <a:rPr lang="en-US" sz="2200" dirty="0"/>
              <a:t> </a:t>
            </a:r>
            <a:r>
              <a:rPr lang="en-US" sz="2200" dirty="0" err="1"/>
              <a:t>sağlıklı</a:t>
            </a:r>
            <a:r>
              <a:rPr lang="en-US" sz="2200" dirty="0"/>
              <a:t> </a:t>
            </a:r>
            <a:r>
              <a:rPr lang="en-US" sz="2200" dirty="0" err="1"/>
              <a:t>epitelinin</a:t>
            </a:r>
            <a:r>
              <a:rPr lang="en-US" sz="2200" dirty="0"/>
              <a:t> </a:t>
            </a:r>
            <a:r>
              <a:rPr lang="en-US" sz="2200" dirty="0" err="1"/>
              <a:t>korunmasındaki</a:t>
            </a:r>
            <a:r>
              <a:rPr lang="en-US" sz="2200" dirty="0"/>
              <a:t> </a:t>
            </a:r>
            <a:r>
              <a:rPr lang="en-US" sz="2200" dirty="0" err="1"/>
              <a:t>rolü</a:t>
            </a:r>
            <a:r>
              <a:rPr lang="en-US" sz="2200" dirty="0"/>
              <a:t> </a:t>
            </a:r>
            <a:r>
              <a:rPr lang="en-US" sz="2200" dirty="0" err="1"/>
              <a:t>nedeniyle</a:t>
            </a:r>
            <a:r>
              <a:rPr lang="en-US" sz="2200" dirty="0"/>
              <a:t> ülserasyon </a:t>
            </a:r>
            <a:r>
              <a:rPr lang="en-US" sz="2200" dirty="0" err="1"/>
              <a:t>ve</a:t>
            </a:r>
            <a:r>
              <a:rPr lang="en-US" sz="2200" dirty="0"/>
              <a:t> </a:t>
            </a:r>
            <a:r>
              <a:rPr lang="en-US" sz="2200" dirty="0" err="1"/>
              <a:t>enfeksiyonla</a:t>
            </a:r>
            <a:r>
              <a:rPr lang="en-US" sz="2200" dirty="0"/>
              <a:t> </a:t>
            </a:r>
            <a:r>
              <a:rPr lang="en-US" sz="2200" dirty="0" err="1"/>
              <a:t>sonuçlanabilir</a:t>
            </a:r>
            <a:r>
              <a:rPr lang="en-US" sz="2200" dirty="0"/>
              <a:t>.</a:t>
            </a:r>
          </a:p>
          <a:p>
            <a:pPr algn="just">
              <a:lnSpc>
                <a:spcPct val="150000"/>
              </a:lnSpc>
            </a:pPr>
            <a:r>
              <a:rPr lang="en-US" sz="2200" dirty="0"/>
              <a:t>Sekonder </a:t>
            </a:r>
            <a:r>
              <a:rPr lang="en-US" sz="2200" dirty="0" err="1"/>
              <a:t>bakteriyel</a:t>
            </a:r>
            <a:r>
              <a:rPr lang="en-US" sz="2200" dirty="0"/>
              <a:t> </a:t>
            </a:r>
            <a:r>
              <a:rPr lang="en-US" sz="2200" dirty="0" err="1"/>
              <a:t>enfeksiyonlar</a:t>
            </a:r>
            <a:r>
              <a:rPr lang="en-US" sz="2200" dirty="0"/>
              <a:t>, </a:t>
            </a:r>
            <a:r>
              <a:rPr lang="en-US" sz="2200" dirty="0" err="1"/>
              <a:t>genellikle</a:t>
            </a:r>
            <a:r>
              <a:rPr lang="en-US" sz="2200" dirty="0"/>
              <a:t> mukozal </a:t>
            </a:r>
            <a:r>
              <a:rPr lang="en-US" sz="2200" dirty="0" err="1"/>
              <a:t>dokular</a:t>
            </a:r>
            <a:r>
              <a:rPr lang="en-US" sz="2200" dirty="0"/>
              <a:t> </a:t>
            </a:r>
            <a:r>
              <a:rPr lang="en-US" sz="2200" dirty="0" err="1"/>
              <a:t>hasar</a:t>
            </a:r>
            <a:r>
              <a:rPr lang="en-US" sz="2200" dirty="0"/>
              <a:t> </a:t>
            </a:r>
            <a:r>
              <a:rPr lang="en-US" sz="2200" dirty="0" err="1"/>
              <a:t>gördüğünde</a:t>
            </a:r>
            <a:r>
              <a:rPr lang="en-US" sz="2200" dirty="0"/>
              <a:t> </a:t>
            </a:r>
            <a:r>
              <a:rPr lang="en-US" sz="2200" dirty="0" err="1"/>
              <a:t>ortaya</a:t>
            </a:r>
            <a:r>
              <a:rPr lang="en-US" sz="2200" dirty="0"/>
              <a:t> </a:t>
            </a:r>
            <a:r>
              <a:rPr lang="en-US" sz="2200" dirty="0" err="1"/>
              <a:t>çıkar</a:t>
            </a:r>
            <a:r>
              <a:rPr lang="en-US" sz="2200" dirty="0"/>
              <a:t>. </a:t>
            </a:r>
            <a:r>
              <a:rPr lang="en-US" sz="2200" dirty="0" err="1"/>
              <a:t>Uzun</a:t>
            </a:r>
            <a:r>
              <a:rPr lang="en-US" sz="2200" dirty="0"/>
              <a:t> </a:t>
            </a:r>
            <a:r>
              <a:rPr lang="en-US" sz="2200" dirty="0" err="1"/>
              <a:t>süreli</a:t>
            </a:r>
            <a:r>
              <a:rPr lang="en-US" sz="2200" dirty="0"/>
              <a:t> </a:t>
            </a:r>
            <a:r>
              <a:rPr lang="en-US" sz="2200" dirty="0" err="1"/>
              <a:t>geniş</a:t>
            </a:r>
            <a:r>
              <a:rPr lang="en-US" sz="2200" dirty="0"/>
              <a:t> </a:t>
            </a:r>
            <a:r>
              <a:rPr lang="en-US" sz="2200" dirty="0" err="1"/>
              <a:t>spektrumlu</a:t>
            </a:r>
            <a:r>
              <a:rPr lang="en-US" sz="2200" dirty="0"/>
              <a:t> </a:t>
            </a:r>
            <a:r>
              <a:rPr lang="en-US" sz="2200" dirty="0" err="1"/>
              <a:t>antibiyotik</a:t>
            </a:r>
            <a:r>
              <a:rPr lang="en-US" sz="2200" dirty="0"/>
              <a:t> </a:t>
            </a:r>
            <a:r>
              <a:rPr lang="en-US" sz="2200" dirty="0" err="1"/>
              <a:t>tedavisi</a:t>
            </a:r>
            <a:r>
              <a:rPr lang="en-US" sz="2200" dirty="0"/>
              <a:t> </a:t>
            </a:r>
            <a:r>
              <a:rPr lang="en-US" sz="2200" dirty="0" err="1"/>
              <a:t>gibi</a:t>
            </a:r>
            <a:r>
              <a:rPr lang="en-US" sz="2200" dirty="0"/>
              <a:t> normal </a:t>
            </a:r>
            <a:r>
              <a:rPr lang="en-US" sz="2200" dirty="0" err="1"/>
              <a:t>endojen</a:t>
            </a:r>
            <a:r>
              <a:rPr lang="en-US" sz="2200" dirty="0"/>
              <a:t> </a:t>
            </a:r>
            <a:r>
              <a:rPr lang="en-US" sz="2200" dirty="0" err="1"/>
              <a:t>mikroflora</a:t>
            </a:r>
            <a:r>
              <a:rPr lang="en-US" sz="2200" dirty="0"/>
              <a:t> </a:t>
            </a:r>
            <a:r>
              <a:rPr lang="en-US" sz="2200" dirty="0" err="1"/>
              <a:t>değiştirildiğinde</a:t>
            </a:r>
            <a:r>
              <a:rPr lang="en-US" sz="2200" dirty="0"/>
              <a:t>, oral </a:t>
            </a:r>
            <a:r>
              <a:rPr lang="en-US" sz="2200" dirty="0" err="1"/>
              <a:t>kandidiyazis</a:t>
            </a:r>
            <a:r>
              <a:rPr lang="en-US" sz="2200" dirty="0"/>
              <a:t> </a:t>
            </a:r>
            <a:r>
              <a:rPr lang="en-US" sz="2200" dirty="0" err="1"/>
              <a:t>oluşabilir</a:t>
            </a:r>
            <a:r>
              <a:rPr lang="en-US" sz="2200" dirty="0"/>
              <a:t>.</a:t>
            </a:r>
          </a:p>
        </p:txBody>
      </p:sp>
    </p:spTree>
    <p:extLst>
      <p:ext uri="{BB962C8B-B14F-4D97-AF65-F5344CB8AC3E}">
        <p14:creationId xmlns:p14="http://schemas.microsoft.com/office/powerpoint/2010/main" val="1536248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4E4033-E1CA-2E4F-88F7-29D8C451CA07}"/>
              </a:ext>
            </a:extLst>
          </p:cNvPr>
          <p:cNvSpPr>
            <a:spLocks noGrp="1"/>
          </p:cNvSpPr>
          <p:nvPr>
            <p:ph idx="1"/>
          </p:nvPr>
        </p:nvSpPr>
        <p:spPr>
          <a:xfrm>
            <a:off x="838200" y="945222"/>
            <a:ext cx="7093449" cy="5231741"/>
          </a:xfrm>
        </p:spPr>
        <p:txBody>
          <a:bodyPr>
            <a:normAutofit fontScale="92500"/>
          </a:bodyPr>
          <a:lstStyle/>
          <a:p>
            <a:pPr algn="just">
              <a:lnSpc>
                <a:spcPct val="150000"/>
              </a:lnSpc>
            </a:pPr>
            <a:r>
              <a:rPr lang="en-US" sz="2200" dirty="0"/>
              <a:t>Cryptococcus neoformans </a:t>
            </a:r>
            <a:r>
              <a:rPr lang="en-US" sz="2200" dirty="0" err="1"/>
              <a:t>ile</a:t>
            </a:r>
            <a:r>
              <a:rPr lang="en-US" sz="2200" dirty="0"/>
              <a:t> </a:t>
            </a:r>
            <a:r>
              <a:rPr lang="en-US" sz="2200" dirty="0" err="1"/>
              <a:t>enfekte</a:t>
            </a:r>
            <a:r>
              <a:rPr lang="en-US" sz="2200" dirty="0"/>
              <a:t> </a:t>
            </a:r>
            <a:r>
              <a:rPr lang="en-US" sz="2200" dirty="0" err="1"/>
              <a:t>olan</a:t>
            </a:r>
            <a:r>
              <a:rPr lang="en-US" sz="2200" dirty="0"/>
              <a:t> </a:t>
            </a:r>
            <a:r>
              <a:rPr lang="en-US" sz="2200" dirty="0" err="1"/>
              <a:t>hastalıklar</a:t>
            </a:r>
            <a:r>
              <a:rPr lang="en-US" sz="2200" dirty="0"/>
              <a:t> zaman zaman </a:t>
            </a:r>
            <a:r>
              <a:rPr lang="en-US" sz="2200" dirty="0" err="1"/>
              <a:t>lokal</a:t>
            </a:r>
            <a:r>
              <a:rPr lang="en-US" sz="2200" dirty="0"/>
              <a:t> </a:t>
            </a:r>
            <a:r>
              <a:rPr lang="en-US" sz="2200" dirty="0" err="1"/>
              <a:t>veya</a:t>
            </a:r>
            <a:r>
              <a:rPr lang="en-US" sz="2200" dirty="0"/>
              <a:t> </a:t>
            </a:r>
            <a:r>
              <a:rPr lang="en-US" sz="2200" dirty="0" err="1"/>
              <a:t>sistemik</a:t>
            </a:r>
            <a:r>
              <a:rPr lang="en-US" sz="2200" dirty="0"/>
              <a:t> </a:t>
            </a:r>
            <a:r>
              <a:rPr lang="en-US" sz="2200" dirty="0" err="1"/>
              <a:t>hastalığın</a:t>
            </a:r>
            <a:r>
              <a:rPr lang="en-US" sz="2200" dirty="0"/>
              <a:t> </a:t>
            </a:r>
            <a:r>
              <a:rPr lang="en-US" sz="2200" dirty="0" err="1"/>
              <a:t>klinik</a:t>
            </a:r>
            <a:r>
              <a:rPr lang="en-US" sz="2200" dirty="0"/>
              <a:t> </a:t>
            </a:r>
            <a:r>
              <a:rPr lang="en-US" sz="2200" dirty="0" err="1"/>
              <a:t>bulgularının</a:t>
            </a:r>
            <a:r>
              <a:rPr lang="en-US" sz="2200" dirty="0"/>
              <a:t> </a:t>
            </a:r>
            <a:r>
              <a:rPr lang="en-US" sz="2200" dirty="0" err="1"/>
              <a:t>bir</a:t>
            </a:r>
            <a:r>
              <a:rPr lang="en-US" sz="2200" dirty="0"/>
              <a:t> </a:t>
            </a:r>
            <a:r>
              <a:rPr lang="en-US" sz="2200" dirty="0" err="1"/>
              <a:t>parçası</a:t>
            </a:r>
            <a:r>
              <a:rPr lang="en-US" sz="2200" dirty="0"/>
              <a:t> </a:t>
            </a:r>
            <a:r>
              <a:rPr lang="en-US" sz="2200" dirty="0" err="1"/>
              <a:t>olarak</a:t>
            </a:r>
            <a:r>
              <a:rPr lang="en-US" sz="2200" dirty="0"/>
              <a:t> oral </a:t>
            </a:r>
            <a:r>
              <a:rPr lang="en-US" sz="2200" dirty="0" err="1"/>
              <a:t>tutulum</a:t>
            </a:r>
            <a:r>
              <a:rPr lang="en-US" sz="2200" dirty="0"/>
              <a:t> </a:t>
            </a:r>
            <a:r>
              <a:rPr lang="en-US" sz="2200" dirty="0" err="1"/>
              <a:t>vardır</a:t>
            </a:r>
            <a:r>
              <a:rPr lang="en-US" sz="2200" dirty="0"/>
              <a:t>.</a:t>
            </a:r>
          </a:p>
          <a:p>
            <a:pPr algn="just">
              <a:lnSpc>
                <a:spcPct val="150000"/>
              </a:lnSpc>
            </a:pPr>
            <a:r>
              <a:rPr lang="en-US" sz="2200" dirty="0" err="1"/>
              <a:t>Lezyonlar</a:t>
            </a:r>
            <a:r>
              <a:rPr lang="en-US" sz="2200" dirty="0"/>
              <a:t>, </a:t>
            </a:r>
            <a:r>
              <a:rPr lang="en-US" sz="2200" dirty="0" err="1"/>
              <a:t>bukkal</a:t>
            </a:r>
            <a:r>
              <a:rPr lang="en-US" sz="2200" dirty="0"/>
              <a:t> </a:t>
            </a:r>
            <a:r>
              <a:rPr lang="en-US" sz="2200" dirty="0" err="1"/>
              <a:t>mukoza</a:t>
            </a:r>
            <a:r>
              <a:rPr lang="en-US" sz="2200" dirty="0"/>
              <a:t>, </a:t>
            </a:r>
            <a:r>
              <a:rPr lang="en-US" sz="2200" dirty="0" err="1"/>
              <a:t>dil</a:t>
            </a:r>
            <a:r>
              <a:rPr lang="en-US" sz="2200" dirty="0"/>
              <a:t>, </a:t>
            </a:r>
            <a:r>
              <a:rPr lang="en-US" sz="2200" dirty="0" err="1"/>
              <a:t>diş</a:t>
            </a:r>
            <a:r>
              <a:rPr lang="en-US" sz="2200" dirty="0"/>
              <a:t> </a:t>
            </a:r>
            <a:r>
              <a:rPr lang="en-US" sz="2200" dirty="0" err="1"/>
              <a:t>eti</a:t>
            </a:r>
            <a:r>
              <a:rPr lang="en-US" sz="2200" dirty="0"/>
              <a:t>, </a:t>
            </a:r>
            <a:r>
              <a:rPr lang="en-US" sz="2200" dirty="0" err="1"/>
              <a:t>sert</a:t>
            </a:r>
            <a:r>
              <a:rPr lang="en-US" sz="2200" dirty="0"/>
              <a:t> </a:t>
            </a:r>
            <a:r>
              <a:rPr lang="en-US" sz="2200" dirty="0" err="1"/>
              <a:t>damak</a:t>
            </a:r>
            <a:r>
              <a:rPr lang="en-US" sz="2200" dirty="0"/>
              <a:t> </a:t>
            </a:r>
            <a:r>
              <a:rPr lang="en-US" sz="2200" dirty="0" err="1"/>
              <a:t>ve</a:t>
            </a:r>
            <a:r>
              <a:rPr lang="en-US" sz="2200" dirty="0"/>
              <a:t> </a:t>
            </a:r>
            <a:r>
              <a:rPr lang="en-US" sz="2200" dirty="0" err="1"/>
              <a:t>dudakların</a:t>
            </a:r>
            <a:r>
              <a:rPr lang="en-US" sz="2200" dirty="0"/>
              <a:t> </a:t>
            </a:r>
            <a:r>
              <a:rPr lang="en-US" sz="2200" dirty="0" err="1"/>
              <a:t>yaygın</a:t>
            </a:r>
            <a:r>
              <a:rPr lang="en-US" sz="2200" dirty="0"/>
              <a:t> </a:t>
            </a:r>
            <a:r>
              <a:rPr lang="en-US" sz="2200" dirty="0" err="1"/>
              <a:t>ülserasyonunu</a:t>
            </a:r>
            <a:r>
              <a:rPr lang="en-US" sz="2200" dirty="0"/>
              <a:t> </a:t>
            </a:r>
            <a:r>
              <a:rPr lang="en-US" sz="2200" dirty="0" err="1"/>
              <a:t>ve</a:t>
            </a:r>
            <a:r>
              <a:rPr lang="en-US" sz="2200" dirty="0"/>
              <a:t> </a:t>
            </a:r>
            <a:r>
              <a:rPr lang="en-US" sz="2200" dirty="0" err="1"/>
              <a:t>ayrıca</a:t>
            </a:r>
            <a:r>
              <a:rPr lang="en-US" sz="2200" dirty="0"/>
              <a:t> </a:t>
            </a:r>
            <a:r>
              <a:rPr lang="en-US" sz="2200" dirty="0" err="1"/>
              <a:t>dişeti</a:t>
            </a:r>
            <a:r>
              <a:rPr lang="en-US" sz="2200" dirty="0"/>
              <a:t> </a:t>
            </a:r>
            <a:r>
              <a:rPr lang="en-US" sz="2200" dirty="0" err="1"/>
              <a:t>proliferasyonunu</a:t>
            </a:r>
            <a:r>
              <a:rPr lang="en-US" sz="2200" dirty="0"/>
              <a:t> </a:t>
            </a:r>
            <a:r>
              <a:rPr lang="en-US" sz="2200" dirty="0" err="1"/>
              <a:t>içerebilir</a:t>
            </a:r>
            <a:r>
              <a:rPr lang="en-US" sz="2200" dirty="0"/>
              <a:t>. </a:t>
            </a:r>
            <a:r>
              <a:rPr lang="en-US" sz="2200" dirty="0" err="1"/>
              <a:t>Kriptokokozun</a:t>
            </a:r>
            <a:r>
              <a:rPr lang="en-US" sz="2200" dirty="0"/>
              <a:t> </a:t>
            </a:r>
            <a:r>
              <a:rPr lang="en-US" sz="2200" dirty="0" err="1"/>
              <a:t>daha</a:t>
            </a:r>
            <a:r>
              <a:rPr lang="en-US" sz="2200" dirty="0"/>
              <a:t> </a:t>
            </a:r>
            <a:r>
              <a:rPr lang="en-US" sz="2200" dirty="0" err="1"/>
              <a:t>yaygın</a:t>
            </a:r>
            <a:r>
              <a:rPr lang="en-US" sz="2200" dirty="0"/>
              <a:t> </a:t>
            </a:r>
            <a:r>
              <a:rPr lang="en-US" sz="2200" dirty="0" err="1"/>
              <a:t>klinik</a:t>
            </a:r>
            <a:r>
              <a:rPr lang="en-US" sz="2200" dirty="0"/>
              <a:t> </a:t>
            </a:r>
            <a:r>
              <a:rPr lang="en-US" sz="2200" dirty="0" err="1"/>
              <a:t>bulguları</a:t>
            </a:r>
            <a:r>
              <a:rPr lang="en-US" sz="2200" dirty="0"/>
              <a:t> </a:t>
            </a:r>
            <a:r>
              <a:rPr lang="en-US" sz="2200" dirty="0" err="1"/>
              <a:t>hapşırma</a:t>
            </a:r>
            <a:r>
              <a:rPr lang="en-US" sz="2200" dirty="0"/>
              <a:t>, </a:t>
            </a:r>
            <a:r>
              <a:rPr lang="en-US" sz="2200" dirty="0" err="1"/>
              <a:t>burun</a:t>
            </a:r>
            <a:r>
              <a:rPr lang="en-US" sz="2200" dirty="0"/>
              <a:t> </a:t>
            </a:r>
            <a:r>
              <a:rPr lang="en-US" sz="2200" dirty="0" err="1"/>
              <a:t>akıntısı</a:t>
            </a:r>
            <a:r>
              <a:rPr lang="en-US" sz="2200" dirty="0"/>
              <a:t>, </a:t>
            </a:r>
            <a:r>
              <a:rPr lang="en-US" sz="2200" dirty="0" err="1"/>
              <a:t>cilt</a:t>
            </a:r>
            <a:r>
              <a:rPr lang="en-US" sz="2200" dirty="0"/>
              <a:t> </a:t>
            </a:r>
            <a:r>
              <a:rPr lang="en-US" sz="2200" dirty="0" err="1"/>
              <a:t>lezyonları</a:t>
            </a:r>
            <a:r>
              <a:rPr lang="en-US" sz="2200" dirty="0"/>
              <a:t> </a:t>
            </a:r>
            <a:r>
              <a:rPr lang="en-US" sz="2200" dirty="0" err="1"/>
              <a:t>ve</a:t>
            </a:r>
            <a:r>
              <a:rPr lang="en-US" sz="2200" dirty="0"/>
              <a:t> </a:t>
            </a:r>
            <a:r>
              <a:rPr lang="en-US" sz="2200" dirty="0" err="1"/>
              <a:t>burun</a:t>
            </a:r>
            <a:r>
              <a:rPr lang="en-US" sz="2200" dirty="0"/>
              <a:t> </a:t>
            </a:r>
            <a:r>
              <a:rPr lang="en-US" sz="2200" dirty="0" err="1"/>
              <a:t>kitlesidir</a:t>
            </a:r>
            <a:r>
              <a:rPr lang="en-US" sz="2200" dirty="0"/>
              <a:t>.</a:t>
            </a:r>
          </a:p>
          <a:p>
            <a:pPr algn="just">
              <a:lnSpc>
                <a:spcPct val="150000"/>
              </a:lnSpc>
            </a:pPr>
            <a:r>
              <a:rPr lang="en-US" sz="2200" dirty="0" err="1"/>
              <a:t>Sistemik</a:t>
            </a:r>
            <a:r>
              <a:rPr lang="en-US" sz="2200" dirty="0"/>
              <a:t> </a:t>
            </a:r>
            <a:r>
              <a:rPr lang="en-US" sz="2200" dirty="0" err="1"/>
              <a:t>veya</a:t>
            </a:r>
            <a:r>
              <a:rPr lang="en-US" sz="2200" dirty="0"/>
              <a:t> </a:t>
            </a:r>
            <a:r>
              <a:rPr lang="en-US" sz="2200" dirty="0" err="1"/>
              <a:t>lokal</a:t>
            </a:r>
            <a:r>
              <a:rPr lang="en-US" sz="2200" dirty="0"/>
              <a:t> </a:t>
            </a:r>
            <a:r>
              <a:rPr lang="en-US" sz="2200" dirty="0" err="1"/>
              <a:t>hastalığın</a:t>
            </a:r>
            <a:r>
              <a:rPr lang="en-US" sz="2200" dirty="0"/>
              <a:t> </a:t>
            </a:r>
            <a:r>
              <a:rPr lang="en-US" sz="2200" dirty="0" err="1"/>
              <a:t>bir</a:t>
            </a:r>
            <a:r>
              <a:rPr lang="en-US" sz="2200" dirty="0"/>
              <a:t> </a:t>
            </a:r>
            <a:r>
              <a:rPr lang="en-US" sz="2200" dirty="0" err="1"/>
              <a:t>belirtisi</a:t>
            </a:r>
            <a:r>
              <a:rPr lang="en-US" sz="2200" dirty="0"/>
              <a:t> </a:t>
            </a:r>
            <a:r>
              <a:rPr lang="en-US" sz="2200" dirty="0" err="1"/>
              <a:t>olarak</a:t>
            </a:r>
            <a:r>
              <a:rPr lang="en-US" sz="2200" dirty="0"/>
              <a:t> </a:t>
            </a:r>
            <a:r>
              <a:rPr lang="en-US" sz="2200" dirty="0" err="1"/>
              <a:t>vaskülit</a:t>
            </a:r>
            <a:r>
              <a:rPr lang="en-US" sz="2200" dirty="0"/>
              <a:t>, </a:t>
            </a:r>
            <a:r>
              <a:rPr lang="en-US" sz="2200" dirty="0" err="1"/>
              <a:t>dokuların</a:t>
            </a:r>
            <a:r>
              <a:rPr lang="en-US" sz="2200" dirty="0"/>
              <a:t> </a:t>
            </a:r>
            <a:r>
              <a:rPr lang="en-US" sz="2200" dirty="0" err="1"/>
              <a:t>dolaşımını</a:t>
            </a:r>
            <a:r>
              <a:rPr lang="en-US" sz="2200" dirty="0"/>
              <a:t> </a:t>
            </a:r>
            <a:r>
              <a:rPr lang="en-US" sz="2200" dirty="0" err="1"/>
              <a:t>ve</a:t>
            </a:r>
            <a:r>
              <a:rPr lang="en-US" sz="2200" dirty="0"/>
              <a:t> </a:t>
            </a:r>
            <a:r>
              <a:rPr lang="en-US" sz="2200" dirty="0" err="1"/>
              <a:t>oksijenlenmesini</a:t>
            </a:r>
            <a:r>
              <a:rPr lang="en-US" sz="2200" dirty="0"/>
              <a:t> </a:t>
            </a:r>
            <a:r>
              <a:rPr lang="en-US" sz="2200" dirty="0" err="1"/>
              <a:t>etkiler</a:t>
            </a:r>
            <a:r>
              <a:rPr lang="en-US" sz="2200" dirty="0"/>
              <a:t> </a:t>
            </a:r>
            <a:r>
              <a:rPr lang="en-US" sz="2200" dirty="0" err="1"/>
              <a:t>ve</a:t>
            </a:r>
            <a:r>
              <a:rPr lang="en-US" sz="2200" dirty="0"/>
              <a:t> </a:t>
            </a:r>
            <a:r>
              <a:rPr lang="en-US" sz="2200" dirty="0" err="1"/>
              <a:t>bu</a:t>
            </a:r>
            <a:r>
              <a:rPr lang="en-US" sz="2200" dirty="0"/>
              <a:t> </a:t>
            </a:r>
            <a:r>
              <a:rPr lang="en-US" sz="2200" dirty="0" err="1"/>
              <a:t>dokuların</a:t>
            </a:r>
            <a:r>
              <a:rPr lang="en-US" sz="2200" dirty="0"/>
              <a:t> yok </a:t>
            </a:r>
            <a:r>
              <a:rPr lang="en-US" sz="2200" dirty="0" err="1"/>
              <a:t>edilmesine</a:t>
            </a:r>
            <a:r>
              <a:rPr lang="en-US" sz="2200" dirty="0"/>
              <a:t> </a:t>
            </a:r>
            <a:r>
              <a:rPr lang="en-US" sz="2200" dirty="0" err="1"/>
              <a:t>veya</a:t>
            </a:r>
            <a:r>
              <a:rPr lang="en-US" sz="2200" dirty="0"/>
              <a:t> </a:t>
            </a:r>
            <a:r>
              <a:rPr lang="en-US" sz="2200" dirty="0" err="1"/>
              <a:t>nekrozuna</a:t>
            </a:r>
            <a:r>
              <a:rPr lang="en-US" sz="2200" dirty="0"/>
              <a:t> </a:t>
            </a:r>
            <a:r>
              <a:rPr lang="en-US" sz="2200" dirty="0" err="1"/>
              <a:t>neden</a:t>
            </a:r>
            <a:r>
              <a:rPr lang="en-US" sz="2200" dirty="0"/>
              <a:t> </a:t>
            </a:r>
            <a:r>
              <a:rPr lang="en-US" sz="2200" dirty="0" err="1"/>
              <a:t>olabilir</a:t>
            </a:r>
            <a:endParaRPr lang="en-US" sz="2200" dirty="0"/>
          </a:p>
        </p:txBody>
      </p:sp>
      <p:pic>
        <p:nvPicPr>
          <p:cNvPr id="4" name="Picture 3">
            <a:extLst>
              <a:ext uri="{FF2B5EF4-FFF2-40B4-BE49-F238E27FC236}">
                <a16:creationId xmlns:a16="http://schemas.microsoft.com/office/drawing/2014/main" id="{F17B68C5-6440-7541-9BC7-F0B0899F124F}"/>
              </a:ext>
            </a:extLst>
          </p:cNvPr>
          <p:cNvPicPr>
            <a:picLocks noChangeAspect="1"/>
          </p:cNvPicPr>
          <p:nvPr/>
        </p:nvPicPr>
        <p:blipFill>
          <a:blip r:embed="rId2"/>
          <a:stretch>
            <a:fillRect/>
          </a:stretch>
        </p:blipFill>
        <p:spPr>
          <a:xfrm>
            <a:off x="8322501" y="1939570"/>
            <a:ext cx="3694877" cy="2457093"/>
          </a:xfrm>
          <a:prstGeom prst="rect">
            <a:avLst/>
          </a:prstGeom>
        </p:spPr>
      </p:pic>
    </p:spTree>
    <p:extLst>
      <p:ext uri="{BB962C8B-B14F-4D97-AF65-F5344CB8AC3E}">
        <p14:creationId xmlns:p14="http://schemas.microsoft.com/office/powerpoint/2010/main" val="3187479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74AA-0A62-A54B-980E-2549489165F5}"/>
              </a:ext>
            </a:extLst>
          </p:cNvPr>
          <p:cNvSpPr>
            <a:spLocks noGrp="1"/>
          </p:cNvSpPr>
          <p:nvPr>
            <p:ph type="title"/>
          </p:nvPr>
        </p:nvSpPr>
        <p:spPr>
          <a:xfrm>
            <a:off x="838200" y="365125"/>
            <a:ext cx="10515600" cy="795855"/>
          </a:xfrm>
          <a:ln>
            <a:solidFill>
              <a:srgbClr val="0070C0"/>
            </a:solidFill>
          </a:ln>
        </p:spPr>
        <p:txBody>
          <a:bodyPr>
            <a:normAutofit/>
          </a:bodyPr>
          <a:lstStyle/>
          <a:p>
            <a:pPr algn="ctr"/>
            <a:r>
              <a:rPr lang="tr-TR" sz="3600" b="1" dirty="0">
                <a:solidFill>
                  <a:srgbClr val="FF0000"/>
                </a:solidFill>
              </a:rPr>
              <a:t>ETİYOLOJİ VE AYIRICI TANI</a:t>
            </a:r>
            <a:endParaRPr lang="en-US" dirty="0"/>
          </a:p>
        </p:txBody>
      </p:sp>
      <p:sp>
        <p:nvSpPr>
          <p:cNvPr id="3" name="Content Placeholder 2">
            <a:extLst>
              <a:ext uri="{FF2B5EF4-FFF2-40B4-BE49-F238E27FC236}">
                <a16:creationId xmlns:a16="http://schemas.microsoft.com/office/drawing/2014/main" id="{71FDDFBE-B0B5-BE46-9E4D-FCC3E3B5F090}"/>
              </a:ext>
            </a:extLst>
          </p:cNvPr>
          <p:cNvSpPr>
            <a:spLocks noGrp="1"/>
          </p:cNvSpPr>
          <p:nvPr>
            <p:ph idx="1"/>
          </p:nvPr>
        </p:nvSpPr>
        <p:spPr/>
        <p:txBody>
          <a:bodyPr>
            <a:normAutofit/>
          </a:bodyPr>
          <a:lstStyle/>
          <a:p>
            <a:pPr algn="just">
              <a:lnSpc>
                <a:spcPct val="150000"/>
              </a:lnSpc>
            </a:pPr>
            <a:r>
              <a:rPr lang="en-US" sz="2200" dirty="0" err="1"/>
              <a:t>Stomatit</a:t>
            </a:r>
            <a:r>
              <a:rPr lang="en-US" sz="2200" dirty="0"/>
              <a:t>, </a:t>
            </a:r>
            <a:r>
              <a:rPr lang="en-US" sz="2200" dirty="0" err="1"/>
              <a:t>mekanik</a:t>
            </a:r>
            <a:r>
              <a:rPr lang="en-US" sz="2200" dirty="0"/>
              <a:t>, </a:t>
            </a:r>
            <a:r>
              <a:rPr lang="en-US" sz="2200" dirty="0" err="1"/>
              <a:t>kimyasal</a:t>
            </a:r>
            <a:r>
              <a:rPr lang="en-US" sz="2200" dirty="0"/>
              <a:t>, </a:t>
            </a:r>
            <a:r>
              <a:rPr lang="en-US" sz="2200" dirty="0" err="1"/>
              <a:t>termal</a:t>
            </a:r>
            <a:r>
              <a:rPr lang="en-US" sz="2200" dirty="0"/>
              <a:t>, </a:t>
            </a:r>
            <a:r>
              <a:rPr lang="en-US" sz="2200" dirty="0" err="1"/>
              <a:t>bakteriyel</a:t>
            </a:r>
            <a:r>
              <a:rPr lang="en-US" sz="2200" dirty="0"/>
              <a:t>, viral, </a:t>
            </a:r>
            <a:r>
              <a:rPr lang="en-US" sz="2200" dirty="0" err="1"/>
              <a:t>elektriksel</a:t>
            </a:r>
            <a:r>
              <a:rPr lang="en-US" sz="2200" dirty="0"/>
              <a:t> </a:t>
            </a:r>
            <a:r>
              <a:rPr lang="en-US" sz="2200" dirty="0" err="1"/>
              <a:t>veya</a:t>
            </a:r>
            <a:r>
              <a:rPr lang="en-US" sz="2200" dirty="0"/>
              <a:t> </a:t>
            </a:r>
            <a:r>
              <a:rPr lang="en-US" sz="2200" dirty="0" err="1"/>
              <a:t>radyasyon</a:t>
            </a:r>
            <a:r>
              <a:rPr lang="en-US" sz="2200" dirty="0"/>
              <a:t> </a:t>
            </a:r>
            <a:r>
              <a:rPr lang="en-US" sz="2200" dirty="0" err="1"/>
              <a:t>yaralanmasının</a:t>
            </a:r>
            <a:r>
              <a:rPr lang="en-US" sz="2200" dirty="0"/>
              <a:t> </a:t>
            </a:r>
            <a:r>
              <a:rPr lang="en-US" sz="2200" dirty="0" err="1"/>
              <a:t>bir</a:t>
            </a:r>
            <a:r>
              <a:rPr lang="en-US" sz="2200" dirty="0"/>
              <a:t> </a:t>
            </a:r>
            <a:r>
              <a:rPr lang="en-US" sz="2200" dirty="0" err="1"/>
              <a:t>sonucu</a:t>
            </a:r>
            <a:r>
              <a:rPr lang="en-US" sz="2200" dirty="0"/>
              <a:t> </a:t>
            </a:r>
            <a:r>
              <a:rPr lang="en-US" sz="2200" dirty="0" err="1"/>
              <a:t>olarak</a:t>
            </a:r>
            <a:r>
              <a:rPr lang="en-US" sz="2200" dirty="0"/>
              <a:t> </a:t>
            </a:r>
            <a:r>
              <a:rPr lang="en-US" sz="2200" dirty="0" err="1"/>
              <a:t>ortaya</a:t>
            </a:r>
            <a:r>
              <a:rPr lang="en-US" sz="2200" dirty="0"/>
              <a:t> </a:t>
            </a:r>
            <a:r>
              <a:rPr lang="en-US" sz="2200" dirty="0" err="1"/>
              <a:t>çıkan</a:t>
            </a:r>
            <a:r>
              <a:rPr lang="en-US" sz="2200" dirty="0"/>
              <a:t> </a:t>
            </a:r>
            <a:r>
              <a:rPr lang="en-US" sz="2200" dirty="0" err="1"/>
              <a:t>ağız</a:t>
            </a:r>
            <a:r>
              <a:rPr lang="en-US" sz="2200" dirty="0"/>
              <a:t> </a:t>
            </a:r>
            <a:r>
              <a:rPr lang="en-US" sz="2200" dirty="0" err="1"/>
              <a:t>boşluğunun</a:t>
            </a:r>
            <a:r>
              <a:rPr lang="en-US" sz="2200" dirty="0"/>
              <a:t> </a:t>
            </a:r>
            <a:r>
              <a:rPr lang="en-US" sz="2200" dirty="0" err="1"/>
              <a:t>yumuşak</a:t>
            </a:r>
            <a:r>
              <a:rPr lang="en-US" sz="2200" dirty="0"/>
              <a:t> </a:t>
            </a:r>
            <a:r>
              <a:rPr lang="en-US" sz="2200" dirty="0" err="1"/>
              <a:t>dokularının</a:t>
            </a:r>
            <a:r>
              <a:rPr lang="en-US" sz="2200" dirty="0"/>
              <a:t> </a:t>
            </a:r>
            <a:r>
              <a:rPr lang="en-US" sz="2200" dirty="0" err="1"/>
              <a:t>iltihabı</a:t>
            </a:r>
            <a:r>
              <a:rPr lang="en-US" sz="2200" dirty="0"/>
              <a:t> </a:t>
            </a:r>
            <a:r>
              <a:rPr lang="en-US" sz="2200" dirty="0" err="1"/>
              <a:t>veya</a:t>
            </a:r>
            <a:r>
              <a:rPr lang="en-US" sz="2200" dirty="0"/>
              <a:t> </a:t>
            </a:r>
            <a:r>
              <a:rPr lang="en-US" sz="2200" dirty="0" err="1"/>
              <a:t>alerjenlere</a:t>
            </a:r>
            <a:r>
              <a:rPr lang="en-US" sz="2200" dirty="0"/>
              <a:t> </a:t>
            </a:r>
            <a:r>
              <a:rPr lang="en-US" sz="2200" dirty="0" err="1"/>
              <a:t>reaksiyon</a:t>
            </a:r>
            <a:r>
              <a:rPr lang="en-US" sz="2200" dirty="0"/>
              <a:t> </a:t>
            </a:r>
            <a:r>
              <a:rPr lang="en-US" sz="2200" dirty="0" err="1"/>
              <a:t>veya</a:t>
            </a:r>
            <a:r>
              <a:rPr lang="en-US" sz="2200" dirty="0"/>
              <a:t> </a:t>
            </a:r>
            <a:r>
              <a:rPr lang="en-US" sz="2200" dirty="0" err="1"/>
              <a:t>sistemik</a:t>
            </a:r>
            <a:r>
              <a:rPr lang="en-US" sz="2200" dirty="0"/>
              <a:t> </a:t>
            </a:r>
            <a:r>
              <a:rPr lang="en-US" sz="2200" dirty="0" err="1"/>
              <a:t>hastalığın</a:t>
            </a:r>
            <a:r>
              <a:rPr lang="en-US" sz="2200" dirty="0"/>
              <a:t> sekonder </a:t>
            </a:r>
            <a:r>
              <a:rPr lang="en-US" sz="2200" dirty="0" err="1"/>
              <a:t>sonucu</a:t>
            </a:r>
            <a:r>
              <a:rPr lang="en-US" sz="2200" dirty="0"/>
              <a:t> </a:t>
            </a:r>
            <a:r>
              <a:rPr lang="en-US" sz="2200" dirty="0" err="1"/>
              <a:t>olarak</a:t>
            </a:r>
            <a:r>
              <a:rPr lang="en-US" sz="2200" dirty="0"/>
              <a:t> </a:t>
            </a:r>
            <a:r>
              <a:rPr lang="en-US" sz="2200" dirty="0" err="1"/>
              <a:t>tanımlanır</a:t>
            </a:r>
            <a:r>
              <a:rPr lang="en-US" sz="2200" dirty="0"/>
              <a:t>.</a:t>
            </a:r>
          </a:p>
          <a:p>
            <a:pPr algn="just">
              <a:lnSpc>
                <a:spcPct val="150000"/>
              </a:lnSpc>
            </a:pPr>
            <a:r>
              <a:rPr lang="en-US" sz="2200" dirty="0" err="1"/>
              <a:t>Stomatitin</a:t>
            </a:r>
            <a:r>
              <a:rPr lang="en-US" sz="2200" dirty="0"/>
              <a:t> </a:t>
            </a:r>
            <a:r>
              <a:rPr lang="en-US" sz="2200" dirty="0" err="1"/>
              <a:t>mekanik</a:t>
            </a:r>
            <a:r>
              <a:rPr lang="en-US" sz="2200" dirty="0"/>
              <a:t> </a:t>
            </a:r>
            <a:r>
              <a:rPr lang="en-US" sz="2200" dirty="0" err="1"/>
              <a:t>nedenleri</a:t>
            </a:r>
            <a:r>
              <a:rPr lang="en-US" sz="2200" dirty="0"/>
              <a:t> </a:t>
            </a:r>
            <a:r>
              <a:rPr lang="en-US" sz="2200" dirty="0" err="1"/>
              <a:t>arasında</a:t>
            </a:r>
            <a:r>
              <a:rPr lang="en-US" sz="2200" dirty="0"/>
              <a:t> </a:t>
            </a:r>
            <a:r>
              <a:rPr lang="en-US" sz="2200" dirty="0" err="1"/>
              <a:t>aşındırıcı</a:t>
            </a:r>
            <a:r>
              <a:rPr lang="en-US" sz="2200" dirty="0"/>
              <a:t> </a:t>
            </a:r>
            <a:r>
              <a:rPr lang="en-US" sz="2200" dirty="0" err="1"/>
              <a:t>maddelerin</a:t>
            </a:r>
            <a:r>
              <a:rPr lang="en-US" sz="2200" dirty="0"/>
              <a:t> (</a:t>
            </a:r>
            <a:r>
              <a:rPr lang="en-US" sz="2200" dirty="0" err="1"/>
              <a:t>örneğin</a:t>
            </a:r>
            <a:r>
              <a:rPr lang="en-US" sz="2200" dirty="0"/>
              <a:t>, </a:t>
            </a:r>
            <a:r>
              <a:rPr lang="en-US" sz="2200" dirty="0" err="1"/>
              <a:t>çam</a:t>
            </a:r>
            <a:r>
              <a:rPr lang="en-US" sz="2200" dirty="0"/>
              <a:t> </a:t>
            </a:r>
            <a:r>
              <a:rPr lang="en-US" sz="2200" dirty="0" err="1"/>
              <a:t>kozalakları</a:t>
            </a:r>
            <a:r>
              <a:rPr lang="en-US" sz="2200" dirty="0"/>
              <a:t>, </a:t>
            </a:r>
            <a:r>
              <a:rPr lang="en-US" sz="2200" dirty="0" err="1"/>
              <a:t>çubuklar</a:t>
            </a:r>
            <a:r>
              <a:rPr lang="en-US" sz="2200" dirty="0"/>
              <a:t>, </a:t>
            </a:r>
            <a:r>
              <a:rPr lang="en-US" sz="2200" dirty="0" err="1"/>
              <a:t>bitkiler</a:t>
            </a:r>
            <a:r>
              <a:rPr lang="en-US" sz="2200" dirty="0"/>
              <a:t>, </a:t>
            </a:r>
            <a:r>
              <a:rPr lang="en-US" sz="2200" dirty="0" err="1"/>
              <a:t>kayalar</a:t>
            </a:r>
            <a:r>
              <a:rPr lang="en-US" sz="2200" dirty="0"/>
              <a:t>) </a:t>
            </a:r>
            <a:r>
              <a:rPr lang="en-US" sz="2200" dirty="0" err="1"/>
              <a:t>yutulması</a:t>
            </a:r>
            <a:r>
              <a:rPr lang="en-US" sz="2200" dirty="0"/>
              <a:t>, </a:t>
            </a:r>
            <a:r>
              <a:rPr lang="en-US" sz="2200" dirty="0" err="1"/>
              <a:t>çiğnenmesi</a:t>
            </a:r>
            <a:r>
              <a:rPr lang="en-US" sz="2200" dirty="0"/>
              <a:t> </a:t>
            </a:r>
            <a:r>
              <a:rPr lang="en-US" sz="2200" dirty="0" err="1"/>
              <a:t>veya</a:t>
            </a:r>
            <a:r>
              <a:rPr lang="en-US" sz="2200" dirty="0"/>
              <a:t> </a:t>
            </a:r>
            <a:r>
              <a:rPr lang="en-US" sz="2200" dirty="0" err="1"/>
              <a:t>ısırması</a:t>
            </a:r>
            <a:r>
              <a:rPr lang="en-US" sz="2200" dirty="0"/>
              <a:t> </a:t>
            </a:r>
            <a:r>
              <a:rPr lang="en-US" sz="2200" dirty="0" err="1"/>
              <a:t>vardır</a:t>
            </a:r>
            <a:r>
              <a:rPr lang="en-US" sz="2200" dirty="0"/>
              <a:t>. </a:t>
            </a:r>
            <a:r>
              <a:rPr lang="en-US" sz="2200" dirty="0" err="1"/>
              <a:t>Ağız</a:t>
            </a:r>
            <a:r>
              <a:rPr lang="en-US" sz="2200" dirty="0"/>
              <a:t> </a:t>
            </a:r>
            <a:r>
              <a:rPr lang="en-US" sz="2200" dirty="0" err="1"/>
              <a:t>içine</a:t>
            </a:r>
            <a:r>
              <a:rPr lang="en-US" sz="2200" dirty="0"/>
              <a:t> </a:t>
            </a:r>
            <a:r>
              <a:rPr lang="en-US" sz="2200" dirty="0" err="1"/>
              <a:t>sürekli</a:t>
            </a:r>
            <a:r>
              <a:rPr lang="en-US" sz="2200" dirty="0"/>
              <a:t> </a:t>
            </a:r>
            <a:r>
              <a:rPr lang="en-US" sz="2200" dirty="0" err="1"/>
              <a:t>bir</a:t>
            </a:r>
            <a:r>
              <a:rPr lang="en-US" sz="2200" dirty="0"/>
              <a:t> </a:t>
            </a:r>
            <a:r>
              <a:rPr lang="en-US" sz="2200" dirty="0" err="1"/>
              <a:t>mekanik</a:t>
            </a:r>
            <a:r>
              <a:rPr lang="en-US" sz="2200" dirty="0"/>
              <a:t> </a:t>
            </a:r>
            <a:r>
              <a:rPr lang="en-US" sz="2200" dirty="0" err="1"/>
              <a:t>travma</a:t>
            </a:r>
            <a:r>
              <a:rPr lang="en-US" sz="2200" dirty="0"/>
              <a:t>, </a:t>
            </a:r>
            <a:r>
              <a:rPr lang="en-US" sz="2200" dirty="0" err="1"/>
              <a:t>iltihaplanma</a:t>
            </a:r>
            <a:r>
              <a:rPr lang="en-US" sz="2200" dirty="0"/>
              <a:t> </a:t>
            </a:r>
            <a:r>
              <a:rPr lang="en-US" sz="2200" dirty="0" err="1"/>
              <a:t>ve</a:t>
            </a:r>
            <a:r>
              <a:rPr lang="en-US" sz="2200" dirty="0"/>
              <a:t> </a:t>
            </a:r>
            <a:r>
              <a:rPr lang="en-US" sz="2200" dirty="0" err="1"/>
              <a:t>enfeksiyon</a:t>
            </a:r>
            <a:r>
              <a:rPr lang="en-US" sz="2200" dirty="0"/>
              <a:t> </a:t>
            </a:r>
            <a:r>
              <a:rPr lang="en-US" sz="2200" dirty="0" err="1"/>
              <a:t>çıkıncaya</a:t>
            </a:r>
            <a:r>
              <a:rPr lang="en-US" sz="2200" dirty="0"/>
              <a:t> </a:t>
            </a:r>
            <a:r>
              <a:rPr lang="en-US" sz="2200" dirty="0" err="1"/>
              <a:t>kadar</a:t>
            </a:r>
            <a:r>
              <a:rPr lang="en-US" sz="2200" dirty="0"/>
              <a:t> </a:t>
            </a:r>
            <a:r>
              <a:rPr lang="en-US" sz="2200" dirty="0" err="1"/>
              <a:t>enfeksiyona</a:t>
            </a:r>
            <a:r>
              <a:rPr lang="en-US" sz="2200" dirty="0"/>
              <a:t> </a:t>
            </a:r>
            <a:r>
              <a:rPr lang="en-US" sz="2200" dirty="0" err="1"/>
              <a:t>neden</a:t>
            </a:r>
            <a:r>
              <a:rPr lang="en-US" sz="2200" dirty="0"/>
              <a:t> </a:t>
            </a:r>
            <a:r>
              <a:rPr lang="en-US" sz="2200" dirty="0" err="1"/>
              <a:t>olan</a:t>
            </a:r>
            <a:r>
              <a:rPr lang="en-US" sz="2200" dirty="0"/>
              <a:t> </a:t>
            </a:r>
            <a:r>
              <a:rPr lang="en-US" sz="2200" dirty="0" err="1"/>
              <a:t>bir</a:t>
            </a:r>
            <a:r>
              <a:rPr lang="en-US" sz="2200" dirty="0"/>
              <a:t> </a:t>
            </a:r>
            <a:r>
              <a:rPr lang="en-US" sz="2200" dirty="0" err="1"/>
              <a:t>nesne</a:t>
            </a:r>
            <a:r>
              <a:rPr lang="en-US" sz="2200" dirty="0"/>
              <a:t> </a:t>
            </a:r>
            <a:r>
              <a:rPr lang="en-US" sz="2200" dirty="0" err="1"/>
              <a:t>girebilir</a:t>
            </a:r>
            <a:r>
              <a:rPr lang="en-US" sz="2200" dirty="0"/>
              <a:t>.</a:t>
            </a:r>
          </a:p>
        </p:txBody>
      </p:sp>
    </p:spTree>
    <p:extLst>
      <p:ext uri="{BB962C8B-B14F-4D97-AF65-F5344CB8AC3E}">
        <p14:creationId xmlns:p14="http://schemas.microsoft.com/office/powerpoint/2010/main" val="3728721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BF719-7029-094B-91DB-2AAE25015B9D}"/>
              </a:ext>
            </a:extLst>
          </p:cNvPr>
          <p:cNvSpPr>
            <a:spLocks noGrp="1"/>
          </p:cNvSpPr>
          <p:nvPr>
            <p:ph idx="1"/>
          </p:nvPr>
        </p:nvSpPr>
        <p:spPr>
          <a:xfrm>
            <a:off x="722586" y="734834"/>
            <a:ext cx="10515600" cy="5820502"/>
          </a:xfrm>
        </p:spPr>
        <p:txBody>
          <a:bodyPr>
            <a:normAutofit/>
          </a:bodyPr>
          <a:lstStyle/>
          <a:p>
            <a:pPr algn="just">
              <a:lnSpc>
                <a:spcPct val="150000"/>
              </a:lnSpc>
            </a:pPr>
            <a:r>
              <a:rPr lang="en-US" sz="2200" dirty="0"/>
              <a:t>Oral </a:t>
            </a:r>
            <a:r>
              <a:rPr lang="en-US" sz="2200" dirty="0" err="1"/>
              <a:t>yumuşak</a:t>
            </a:r>
            <a:r>
              <a:rPr lang="en-US" sz="2200" dirty="0"/>
              <a:t> </a:t>
            </a:r>
            <a:r>
              <a:rPr lang="en-US" sz="2200" dirty="0" err="1"/>
              <a:t>dokularla</a:t>
            </a:r>
            <a:r>
              <a:rPr lang="en-US" sz="2200" dirty="0"/>
              <a:t> </a:t>
            </a:r>
            <a:r>
              <a:rPr lang="en-US" sz="2200" dirty="0" err="1"/>
              <a:t>temas</a:t>
            </a:r>
            <a:r>
              <a:rPr lang="en-US" sz="2200" dirty="0"/>
              <a:t> </a:t>
            </a:r>
            <a:r>
              <a:rPr lang="en-US" sz="2200" dirty="0" err="1"/>
              <a:t>eden</a:t>
            </a:r>
            <a:r>
              <a:rPr lang="en-US" sz="2200" dirty="0"/>
              <a:t> </a:t>
            </a:r>
            <a:r>
              <a:rPr lang="en-US" sz="2200" dirty="0" err="1"/>
              <a:t>kostik</a:t>
            </a:r>
            <a:r>
              <a:rPr lang="en-US" sz="2200" dirty="0"/>
              <a:t> </a:t>
            </a:r>
            <a:r>
              <a:rPr lang="en-US" sz="2200" dirty="0" err="1"/>
              <a:t>ve</a:t>
            </a:r>
            <a:r>
              <a:rPr lang="en-US" sz="2200" dirty="0"/>
              <a:t> </a:t>
            </a:r>
            <a:r>
              <a:rPr lang="en-US" sz="2200" dirty="0" err="1"/>
              <a:t>tahriş</a:t>
            </a:r>
            <a:r>
              <a:rPr lang="en-US" sz="2200" dirty="0"/>
              <a:t> </a:t>
            </a:r>
            <a:r>
              <a:rPr lang="en-US" sz="2200" dirty="0" err="1"/>
              <a:t>edici</a:t>
            </a:r>
            <a:r>
              <a:rPr lang="en-US" sz="2200" dirty="0"/>
              <a:t> </a:t>
            </a:r>
            <a:r>
              <a:rPr lang="en-US" sz="2200" dirty="0" err="1"/>
              <a:t>maddeler</a:t>
            </a:r>
            <a:r>
              <a:rPr lang="en-US" sz="2200" dirty="0"/>
              <a:t> </a:t>
            </a:r>
            <a:r>
              <a:rPr lang="en-US" sz="2200" dirty="0" err="1"/>
              <a:t>genellikle</a:t>
            </a:r>
            <a:r>
              <a:rPr lang="en-US" sz="2200" dirty="0"/>
              <a:t> </a:t>
            </a:r>
            <a:r>
              <a:rPr lang="en-US" sz="2200" dirty="0" err="1"/>
              <a:t>dilin</a:t>
            </a:r>
            <a:r>
              <a:rPr lang="en-US" sz="2200" dirty="0"/>
              <a:t> </a:t>
            </a:r>
            <a:r>
              <a:rPr lang="en-US" sz="2200" dirty="0" err="1"/>
              <a:t>dorsalinde</a:t>
            </a:r>
            <a:r>
              <a:rPr lang="en-US" sz="2200" dirty="0"/>
              <a:t> </a:t>
            </a:r>
            <a:r>
              <a:rPr lang="en-US" sz="2200" dirty="0" err="1"/>
              <a:t>inflamasyona</a:t>
            </a:r>
            <a:r>
              <a:rPr lang="en-US" sz="2200" dirty="0"/>
              <a:t> </a:t>
            </a:r>
            <a:r>
              <a:rPr lang="en-US" sz="2200" dirty="0" err="1"/>
              <a:t>neden</a:t>
            </a:r>
            <a:r>
              <a:rPr lang="en-US" sz="2200" dirty="0"/>
              <a:t> </a:t>
            </a:r>
            <a:r>
              <a:rPr lang="en-US" sz="2200" dirty="0" err="1"/>
              <a:t>olur</a:t>
            </a:r>
            <a:r>
              <a:rPr lang="en-US" sz="2200" dirty="0"/>
              <a:t>.</a:t>
            </a:r>
          </a:p>
          <a:p>
            <a:pPr algn="just">
              <a:lnSpc>
                <a:spcPct val="150000"/>
              </a:lnSpc>
            </a:pPr>
            <a:r>
              <a:rPr lang="en-US" sz="2200" dirty="0" err="1"/>
              <a:t>Küçük</a:t>
            </a:r>
            <a:r>
              <a:rPr lang="en-US" sz="2200" dirty="0"/>
              <a:t> </a:t>
            </a:r>
            <a:r>
              <a:rPr lang="en-US" sz="2200" dirty="0" err="1"/>
              <a:t>çiviler</a:t>
            </a:r>
            <a:r>
              <a:rPr lang="en-US" sz="2200" dirty="0"/>
              <a:t>, </a:t>
            </a:r>
            <a:r>
              <a:rPr lang="en-US" sz="2200" dirty="0" err="1"/>
              <a:t>ev</a:t>
            </a:r>
            <a:r>
              <a:rPr lang="en-US" sz="2200" dirty="0"/>
              <a:t> </a:t>
            </a:r>
            <a:r>
              <a:rPr lang="en-US" sz="2200" dirty="0" err="1"/>
              <a:t>ürünleri</a:t>
            </a:r>
            <a:r>
              <a:rPr lang="en-US" sz="2200" dirty="0"/>
              <a:t> (</a:t>
            </a:r>
            <a:r>
              <a:rPr lang="en-US" sz="2200" dirty="0" err="1"/>
              <a:t>ör</a:t>
            </a:r>
            <a:r>
              <a:rPr lang="en-US" sz="2200" dirty="0"/>
              <a:t>. </a:t>
            </a:r>
            <a:r>
              <a:rPr lang="en-US" sz="2200" dirty="0" err="1"/>
              <a:t>Temizlik</a:t>
            </a:r>
            <a:r>
              <a:rPr lang="en-US" sz="2200" dirty="0"/>
              <a:t> </a:t>
            </a:r>
            <a:r>
              <a:rPr lang="en-US" sz="2200" dirty="0" err="1"/>
              <a:t>malzemeleri</a:t>
            </a:r>
            <a:r>
              <a:rPr lang="en-US" sz="2200" dirty="0"/>
              <a:t>, </a:t>
            </a:r>
            <a:r>
              <a:rPr lang="en-US" sz="2200" dirty="0" err="1"/>
              <a:t>çamaşır</a:t>
            </a:r>
            <a:r>
              <a:rPr lang="en-US" sz="2200" dirty="0"/>
              <a:t> </a:t>
            </a:r>
            <a:r>
              <a:rPr lang="en-US" sz="2200" dirty="0" err="1"/>
              <a:t>suyu</a:t>
            </a:r>
            <a:r>
              <a:rPr lang="en-US" sz="2200" dirty="0"/>
              <a:t>), </a:t>
            </a:r>
            <a:r>
              <a:rPr lang="en-US" sz="2200" dirty="0" err="1"/>
              <a:t>yabancı</a:t>
            </a:r>
            <a:r>
              <a:rPr lang="en-US" sz="2200" dirty="0"/>
              <a:t> </a:t>
            </a:r>
            <a:r>
              <a:rPr lang="en-US" sz="2200" dirty="0" err="1"/>
              <a:t>cisimler</a:t>
            </a:r>
            <a:r>
              <a:rPr lang="en-US" sz="2200" dirty="0"/>
              <a:t> (</a:t>
            </a:r>
            <a:r>
              <a:rPr lang="en-US" sz="2200" dirty="0" err="1"/>
              <a:t>örn</a:t>
            </a:r>
            <a:r>
              <a:rPr lang="en-US" sz="2200" dirty="0"/>
              <a:t>; </a:t>
            </a:r>
            <a:r>
              <a:rPr lang="en-US" sz="2200" dirty="0" err="1"/>
              <a:t>otlar</a:t>
            </a:r>
            <a:r>
              <a:rPr lang="en-US" sz="2200" dirty="0"/>
              <a:t>, </a:t>
            </a:r>
            <a:r>
              <a:rPr lang="en-US" sz="2200" dirty="0" err="1"/>
              <a:t>ağaç</a:t>
            </a:r>
            <a:r>
              <a:rPr lang="en-US" sz="2200" dirty="0"/>
              <a:t> </a:t>
            </a:r>
            <a:r>
              <a:rPr lang="en-US" sz="2200" dirty="0" err="1"/>
              <a:t>kabuğu</a:t>
            </a:r>
            <a:r>
              <a:rPr lang="en-US" sz="2200" dirty="0"/>
              <a:t>, </a:t>
            </a:r>
            <a:r>
              <a:rPr lang="en-US" sz="2200" dirty="0" err="1"/>
              <a:t>odun</a:t>
            </a:r>
            <a:r>
              <a:rPr lang="en-US" sz="2200" dirty="0"/>
              <a:t>, </a:t>
            </a:r>
            <a:r>
              <a:rPr lang="en-US" sz="2200" dirty="0" err="1"/>
              <a:t>gübreler</a:t>
            </a:r>
            <a:r>
              <a:rPr lang="en-US" sz="2200" dirty="0"/>
              <a:t>, </a:t>
            </a:r>
            <a:r>
              <a:rPr lang="en-US" sz="2200" dirty="0" err="1"/>
              <a:t>gömülü</a:t>
            </a:r>
            <a:r>
              <a:rPr lang="en-US" sz="2200" dirty="0"/>
              <a:t> </a:t>
            </a:r>
            <a:r>
              <a:rPr lang="en-US" sz="2200" dirty="0" err="1"/>
              <a:t>saç</a:t>
            </a:r>
            <a:r>
              <a:rPr lang="en-US" sz="2200" dirty="0"/>
              <a:t>) </a:t>
            </a:r>
            <a:r>
              <a:rPr lang="en-US" sz="2200" dirty="0" err="1"/>
              <a:t>ve</a:t>
            </a:r>
            <a:r>
              <a:rPr lang="en-US" sz="2200" dirty="0"/>
              <a:t> </a:t>
            </a:r>
            <a:r>
              <a:rPr lang="en-US" sz="2200" dirty="0" err="1"/>
              <a:t>bazı</a:t>
            </a:r>
            <a:r>
              <a:rPr lang="en-US" sz="2200" dirty="0"/>
              <a:t> </a:t>
            </a:r>
            <a:r>
              <a:rPr lang="en-US" sz="2200" dirty="0" err="1"/>
              <a:t>ilaçlar</a:t>
            </a:r>
            <a:r>
              <a:rPr lang="en-US" sz="2200" dirty="0"/>
              <a:t> (</a:t>
            </a:r>
            <a:r>
              <a:rPr lang="en-US" sz="2200" dirty="0" err="1"/>
              <a:t>örneğin</a:t>
            </a:r>
            <a:r>
              <a:rPr lang="en-US" sz="2200" dirty="0"/>
              <a:t>, </a:t>
            </a:r>
            <a:r>
              <a:rPr lang="en-US" sz="2200" dirty="0" err="1"/>
              <a:t>pankreas</a:t>
            </a:r>
            <a:r>
              <a:rPr lang="en-US" sz="2200" dirty="0"/>
              <a:t> </a:t>
            </a:r>
            <a:r>
              <a:rPr lang="en-US" sz="2200" dirty="0" err="1"/>
              <a:t>enzimleri</a:t>
            </a:r>
            <a:r>
              <a:rPr lang="en-US" sz="2200" dirty="0"/>
              <a:t>) ) </a:t>
            </a:r>
            <a:r>
              <a:rPr lang="en-US" sz="2200" dirty="0" err="1"/>
              <a:t>kostik</a:t>
            </a:r>
            <a:r>
              <a:rPr lang="en-US" sz="2200" dirty="0"/>
              <a:t> </a:t>
            </a:r>
            <a:r>
              <a:rPr lang="en-US" sz="2200" dirty="0" err="1"/>
              <a:t>ve</a:t>
            </a:r>
            <a:r>
              <a:rPr lang="en-US" sz="2200" dirty="0"/>
              <a:t> </a:t>
            </a:r>
            <a:r>
              <a:rPr lang="en-US" sz="2200" dirty="0" err="1"/>
              <a:t>tahriş</a:t>
            </a:r>
            <a:r>
              <a:rPr lang="en-US" sz="2200" dirty="0"/>
              <a:t> </a:t>
            </a:r>
            <a:r>
              <a:rPr lang="en-US" sz="2200" dirty="0" err="1"/>
              <a:t>edici</a:t>
            </a:r>
            <a:r>
              <a:rPr lang="en-US" sz="2200" dirty="0"/>
              <a:t> </a:t>
            </a:r>
            <a:r>
              <a:rPr lang="en-US" sz="2200" dirty="0" err="1"/>
              <a:t>malzemelere</a:t>
            </a:r>
            <a:r>
              <a:rPr lang="en-US" sz="2200" dirty="0"/>
              <a:t> </a:t>
            </a:r>
            <a:r>
              <a:rPr lang="en-US" sz="2200" dirty="0" err="1"/>
              <a:t>ornek</a:t>
            </a:r>
            <a:r>
              <a:rPr lang="en-US" sz="2200" dirty="0"/>
              <a:t> </a:t>
            </a:r>
            <a:r>
              <a:rPr lang="en-US" sz="2200" dirty="0" err="1"/>
              <a:t>olarak</a:t>
            </a:r>
            <a:r>
              <a:rPr lang="en-US" sz="2200" dirty="0"/>
              <a:t> </a:t>
            </a:r>
            <a:r>
              <a:rPr lang="en-US" sz="2200" dirty="0" err="1"/>
              <a:t>verilebilir</a:t>
            </a:r>
            <a:r>
              <a:rPr lang="en-US" sz="2200" dirty="0"/>
              <a:t>. </a:t>
            </a:r>
          </a:p>
          <a:p>
            <a:pPr algn="just">
              <a:lnSpc>
                <a:spcPct val="150000"/>
              </a:lnSpc>
            </a:pPr>
            <a:r>
              <a:rPr lang="en-US" sz="2200" dirty="0" err="1"/>
              <a:t>Elektrik</a:t>
            </a:r>
            <a:r>
              <a:rPr lang="en-US" sz="2200" dirty="0"/>
              <a:t> </a:t>
            </a:r>
            <a:r>
              <a:rPr lang="en-US" sz="2200" dirty="0" err="1"/>
              <a:t>kablolarının</a:t>
            </a:r>
            <a:r>
              <a:rPr lang="en-US" sz="2200" dirty="0"/>
              <a:t> </a:t>
            </a:r>
            <a:r>
              <a:rPr lang="en-US" sz="2200" dirty="0" err="1"/>
              <a:t>ısırılması</a:t>
            </a:r>
            <a:r>
              <a:rPr lang="en-US" sz="2200" dirty="0"/>
              <a:t> </a:t>
            </a:r>
            <a:r>
              <a:rPr lang="en-US" sz="2200" dirty="0" err="1"/>
              <a:t>ciddi</a:t>
            </a:r>
            <a:r>
              <a:rPr lang="en-US" sz="2200" dirty="0"/>
              <a:t> palatal </a:t>
            </a:r>
            <a:r>
              <a:rPr lang="en-US" sz="2200" dirty="0" err="1"/>
              <a:t>ve</a:t>
            </a:r>
            <a:r>
              <a:rPr lang="en-US" sz="2200" dirty="0"/>
              <a:t> lingual </a:t>
            </a:r>
            <a:r>
              <a:rPr lang="en-US" sz="2200" dirty="0" err="1"/>
              <a:t>inflamasyona</a:t>
            </a:r>
            <a:r>
              <a:rPr lang="en-US" sz="2200" dirty="0"/>
              <a:t> </a:t>
            </a:r>
            <a:r>
              <a:rPr lang="en-US" sz="2200" dirty="0" err="1"/>
              <a:t>ve</a:t>
            </a:r>
            <a:r>
              <a:rPr lang="en-US" sz="2200" dirty="0"/>
              <a:t> </a:t>
            </a:r>
            <a:r>
              <a:rPr lang="en-US" sz="2200" dirty="0" err="1"/>
              <a:t>yumuşak</a:t>
            </a:r>
            <a:r>
              <a:rPr lang="en-US" sz="2200" dirty="0"/>
              <a:t> </a:t>
            </a:r>
            <a:r>
              <a:rPr lang="en-US" sz="2200" dirty="0" err="1"/>
              <a:t>doku</a:t>
            </a:r>
            <a:r>
              <a:rPr lang="en-US" sz="2200" dirty="0"/>
              <a:t> </a:t>
            </a:r>
            <a:r>
              <a:rPr lang="en-US" sz="2200" dirty="0" err="1"/>
              <a:t>nekrozuna</a:t>
            </a:r>
            <a:r>
              <a:rPr lang="en-US" sz="2200" dirty="0"/>
              <a:t> </a:t>
            </a:r>
            <a:r>
              <a:rPr lang="en-US" sz="2200" dirty="0" err="1"/>
              <a:t>neden</a:t>
            </a:r>
            <a:r>
              <a:rPr lang="en-US" sz="2200" dirty="0"/>
              <a:t> </a:t>
            </a:r>
            <a:r>
              <a:rPr lang="en-US" sz="2200" dirty="0" err="1"/>
              <a:t>olabilir</a:t>
            </a:r>
            <a:endParaRPr lang="en-US" sz="2200" dirty="0"/>
          </a:p>
        </p:txBody>
      </p:sp>
    </p:spTree>
    <p:extLst>
      <p:ext uri="{BB962C8B-B14F-4D97-AF65-F5344CB8AC3E}">
        <p14:creationId xmlns:p14="http://schemas.microsoft.com/office/powerpoint/2010/main" val="275578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A0D5D0-6793-1645-90AA-7CA179C635DA}"/>
              </a:ext>
            </a:extLst>
          </p:cNvPr>
          <p:cNvSpPr>
            <a:spLocks noGrp="1"/>
          </p:cNvSpPr>
          <p:nvPr>
            <p:ph idx="1"/>
          </p:nvPr>
        </p:nvSpPr>
        <p:spPr>
          <a:xfrm>
            <a:off x="922283" y="1135117"/>
            <a:ext cx="10515600" cy="4589901"/>
          </a:xfrm>
        </p:spPr>
        <p:txBody>
          <a:bodyPr>
            <a:normAutofit/>
          </a:bodyPr>
          <a:lstStyle/>
          <a:p>
            <a:pPr>
              <a:lnSpc>
                <a:spcPct val="150000"/>
              </a:lnSpc>
            </a:pPr>
            <a:r>
              <a:rPr lang="en-US" sz="2400" dirty="0"/>
              <a:t>Fokal </a:t>
            </a:r>
            <a:r>
              <a:rPr lang="en-US" sz="2400" dirty="0" err="1"/>
              <a:t>inflamasyonun</a:t>
            </a:r>
            <a:r>
              <a:rPr lang="en-US" sz="2400" dirty="0"/>
              <a:t> fokal </a:t>
            </a:r>
            <a:r>
              <a:rPr lang="en-US" sz="2400" dirty="0" err="1"/>
              <a:t>alanları</a:t>
            </a:r>
            <a:r>
              <a:rPr lang="en-US" sz="2400" dirty="0"/>
              <a:t> </a:t>
            </a:r>
            <a:r>
              <a:rPr lang="en-US" sz="2400" dirty="0" err="1"/>
              <a:t>ve</a:t>
            </a:r>
            <a:r>
              <a:rPr lang="en-US" sz="2400" dirty="0"/>
              <a:t> </a:t>
            </a:r>
            <a:r>
              <a:rPr lang="en-US" sz="2400" dirty="0" err="1"/>
              <a:t>maksiller</a:t>
            </a:r>
            <a:r>
              <a:rPr lang="en-US" sz="2400" dirty="0"/>
              <a:t> </a:t>
            </a:r>
            <a:r>
              <a:rPr lang="en-US" sz="2400" dirty="0" err="1"/>
              <a:t>veya</a:t>
            </a:r>
            <a:r>
              <a:rPr lang="en-US" sz="2400" dirty="0"/>
              <a:t> mandibular </a:t>
            </a:r>
            <a:r>
              <a:rPr lang="en-US" sz="2400" dirty="0" err="1"/>
              <a:t>mukozanın</a:t>
            </a:r>
            <a:r>
              <a:rPr lang="en-US" sz="2400" dirty="0"/>
              <a:t> </a:t>
            </a:r>
            <a:r>
              <a:rPr lang="en-US" sz="2400" dirty="0" err="1"/>
              <a:t>ülseri</a:t>
            </a:r>
            <a:r>
              <a:rPr lang="en-US" sz="2400" dirty="0"/>
              <a:t>, skuamöz </a:t>
            </a:r>
            <a:r>
              <a:rPr lang="en-US" sz="2400" dirty="0" err="1"/>
              <a:t>hücreli</a:t>
            </a:r>
            <a:r>
              <a:rPr lang="en-US" sz="2400" dirty="0"/>
              <a:t> </a:t>
            </a:r>
            <a:r>
              <a:rPr lang="en-US" sz="2400" dirty="0" err="1"/>
              <a:t>karsinom</a:t>
            </a:r>
            <a:r>
              <a:rPr lang="en-US" sz="2400" dirty="0"/>
              <a:t>, </a:t>
            </a:r>
            <a:r>
              <a:rPr lang="en-US" sz="2400" dirty="0" err="1"/>
              <a:t>osteomiyelit</a:t>
            </a:r>
            <a:r>
              <a:rPr lang="en-US" sz="2400" dirty="0"/>
              <a:t> </a:t>
            </a:r>
            <a:r>
              <a:rPr lang="en-US" sz="2400" dirty="0" err="1"/>
              <a:t>veya</a:t>
            </a:r>
            <a:r>
              <a:rPr lang="en-US" sz="2400" dirty="0"/>
              <a:t> </a:t>
            </a:r>
            <a:r>
              <a:rPr lang="en-US" sz="2400" dirty="0" err="1"/>
              <a:t>diğer</a:t>
            </a:r>
            <a:r>
              <a:rPr lang="en-US" sz="2400" dirty="0"/>
              <a:t> </a:t>
            </a:r>
            <a:r>
              <a:rPr lang="en-US" sz="2400" dirty="0" err="1"/>
              <a:t>neoplazmalar</a:t>
            </a:r>
            <a:r>
              <a:rPr lang="en-US" sz="2400" dirty="0"/>
              <a:t> </a:t>
            </a:r>
            <a:r>
              <a:rPr lang="en-US" sz="2400" dirty="0" err="1"/>
              <a:t>ile</a:t>
            </a:r>
            <a:r>
              <a:rPr lang="en-US" sz="2400" dirty="0"/>
              <a:t> </a:t>
            </a:r>
            <a:r>
              <a:rPr lang="en-US" sz="2400" dirty="0" err="1"/>
              <a:t>ilişkili</a:t>
            </a:r>
            <a:r>
              <a:rPr lang="en-US" sz="2400" dirty="0"/>
              <a:t> </a:t>
            </a:r>
            <a:r>
              <a:rPr lang="en-US" sz="2400" dirty="0" err="1"/>
              <a:t>ortak</a:t>
            </a:r>
            <a:r>
              <a:rPr lang="en-US" sz="2400" dirty="0"/>
              <a:t> </a:t>
            </a:r>
            <a:r>
              <a:rPr lang="en-US" sz="2400" dirty="0" err="1"/>
              <a:t>belirtilerdir</a:t>
            </a:r>
            <a:r>
              <a:rPr lang="en-US" sz="2400" dirty="0"/>
              <a:t>. </a:t>
            </a:r>
          </a:p>
          <a:p>
            <a:pPr>
              <a:lnSpc>
                <a:spcPct val="150000"/>
              </a:lnSpc>
            </a:pPr>
            <a:r>
              <a:rPr lang="en-US" sz="2400" dirty="0" err="1"/>
              <a:t>Mukogingival</a:t>
            </a:r>
            <a:r>
              <a:rPr lang="en-US" sz="2400" dirty="0"/>
              <a:t> </a:t>
            </a:r>
            <a:r>
              <a:rPr lang="en-US" sz="2400" dirty="0" err="1"/>
              <a:t>çizgide</a:t>
            </a:r>
            <a:r>
              <a:rPr lang="en-US" sz="2400" dirty="0"/>
              <a:t> inflamasyon </a:t>
            </a:r>
            <a:r>
              <a:rPr lang="en-US" sz="2400" dirty="0" err="1"/>
              <a:t>ve</a:t>
            </a:r>
            <a:r>
              <a:rPr lang="en-US" sz="2400" dirty="0"/>
              <a:t> </a:t>
            </a:r>
            <a:r>
              <a:rPr lang="en-US" sz="2400" dirty="0" err="1"/>
              <a:t>drenaj</a:t>
            </a:r>
            <a:r>
              <a:rPr lang="en-US" sz="2400" dirty="0"/>
              <a:t> </a:t>
            </a:r>
            <a:r>
              <a:rPr lang="en-US" sz="2400" dirty="0" err="1"/>
              <a:t>fistülleri</a:t>
            </a:r>
            <a:r>
              <a:rPr lang="en-US" sz="2400" dirty="0"/>
              <a:t> </a:t>
            </a:r>
            <a:r>
              <a:rPr lang="en-US" sz="2400" dirty="0" err="1"/>
              <a:t>endodontik</a:t>
            </a:r>
            <a:r>
              <a:rPr lang="en-US" sz="2400" dirty="0"/>
              <a:t> </a:t>
            </a:r>
            <a:r>
              <a:rPr lang="en-US" sz="2400" dirty="0" err="1"/>
              <a:t>enfeksiyon</a:t>
            </a:r>
            <a:r>
              <a:rPr lang="en-US" sz="2400" dirty="0"/>
              <a:t> </a:t>
            </a:r>
            <a:r>
              <a:rPr lang="en-US" sz="2400" dirty="0" err="1"/>
              <a:t>veya</a:t>
            </a:r>
            <a:r>
              <a:rPr lang="en-US" sz="2400" dirty="0"/>
              <a:t> </a:t>
            </a:r>
            <a:r>
              <a:rPr lang="en-US" sz="2400" dirty="0" err="1"/>
              <a:t>daha</a:t>
            </a:r>
            <a:r>
              <a:rPr lang="en-US" sz="2400" dirty="0"/>
              <a:t> </a:t>
            </a:r>
            <a:r>
              <a:rPr lang="en-US" sz="2400" dirty="0" err="1"/>
              <a:t>az</a:t>
            </a:r>
            <a:r>
              <a:rPr lang="en-US" sz="2400" dirty="0"/>
              <a:t> </a:t>
            </a:r>
            <a:r>
              <a:rPr lang="en-US" sz="2400" dirty="0" err="1"/>
              <a:t>sıklıkla</a:t>
            </a:r>
            <a:r>
              <a:rPr lang="en-US" sz="2400" dirty="0"/>
              <a:t> periodontal </a:t>
            </a:r>
            <a:r>
              <a:rPr lang="en-US" sz="2400" dirty="0" err="1"/>
              <a:t>enfeksiyon</a:t>
            </a:r>
            <a:r>
              <a:rPr lang="en-US" sz="2400" dirty="0"/>
              <a:t> </a:t>
            </a:r>
            <a:r>
              <a:rPr lang="en-US" sz="2400" dirty="0" err="1"/>
              <a:t>olabilir</a:t>
            </a:r>
            <a:endParaRPr lang="en-US" sz="2400" dirty="0"/>
          </a:p>
          <a:p>
            <a:pPr>
              <a:lnSpc>
                <a:spcPct val="150000"/>
              </a:lnSpc>
            </a:pPr>
            <a:r>
              <a:rPr lang="en-US" sz="2400" dirty="0"/>
              <a:t>FCV </a:t>
            </a:r>
            <a:r>
              <a:rPr lang="en-US" sz="2400" dirty="0" err="1"/>
              <a:t>ve</a:t>
            </a:r>
            <a:r>
              <a:rPr lang="en-US" sz="2400" dirty="0"/>
              <a:t> . FHV-1 </a:t>
            </a:r>
            <a:r>
              <a:rPr lang="en-US" sz="2400" dirty="0" err="1"/>
              <a:t>kaudal</a:t>
            </a:r>
            <a:r>
              <a:rPr lang="en-US" sz="2400" dirty="0"/>
              <a:t> </a:t>
            </a:r>
            <a:r>
              <a:rPr lang="en-US" sz="2400" dirty="0" err="1"/>
              <a:t>stomatit</a:t>
            </a:r>
            <a:r>
              <a:rPr lang="en-US" sz="2400" dirty="0"/>
              <a:t> </a:t>
            </a:r>
            <a:r>
              <a:rPr lang="en-US" sz="2400" dirty="0" err="1"/>
              <a:t>ile</a:t>
            </a:r>
            <a:r>
              <a:rPr lang="en-US" sz="2400" dirty="0"/>
              <a:t> </a:t>
            </a:r>
            <a:r>
              <a:rPr lang="en-US" sz="2400" dirty="0" err="1"/>
              <a:t>ilişkili</a:t>
            </a:r>
            <a:r>
              <a:rPr lang="en-US" sz="2400" dirty="0"/>
              <a:t> </a:t>
            </a:r>
            <a:r>
              <a:rPr lang="en-US" sz="2400" dirty="0" err="1"/>
              <a:t>görünmektedir</a:t>
            </a:r>
            <a:r>
              <a:rPr lang="en-US" sz="2400" dirty="0"/>
              <a:t>. </a:t>
            </a:r>
          </a:p>
        </p:txBody>
      </p:sp>
    </p:spTree>
    <p:extLst>
      <p:ext uri="{BB962C8B-B14F-4D97-AF65-F5344CB8AC3E}">
        <p14:creationId xmlns:p14="http://schemas.microsoft.com/office/powerpoint/2010/main" val="3047868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6FB4-88C7-824C-BB92-B83E17231A4C}"/>
              </a:ext>
            </a:extLst>
          </p:cNvPr>
          <p:cNvSpPr>
            <a:spLocks noGrp="1"/>
          </p:cNvSpPr>
          <p:nvPr>
            <p:ph type="title"/>
          </p:nvPr>
        </p:nvSpPr>
        <p:spPr>
          <a:xfrm>
            <a:off x="838200" y="365126"/>
            <a:ext cx="10515600" cy="765032"/>
          </a:xfrm>
        </p:spPr>
        <p:txBody>
          <a:bodyPr>
            <a:normAutofit/>
          </a:bodyPr>
          <a:lstStyle/>
          <a:p>
            <a:r>
              <a:rPr lang="en-US" sz="2400" b="1" dirty="0">
                <a:solidFill>
                  <a:srgbClr val="FF0000"/>
                </a:solidFill>
              </a:rPr>
              <a:t>GASTROİNTESTİNAL SİSTEM HASTAKLIKLARININ SEMPTOMLARI </a:t>
            </a:r>
          </a:p>
        </p:txBody>
      </p:sp>
      <p:sp>
        <p:nvSpPr>
          <p:cNvPr id="3" name="Content Placeholder 2">
            <a:extLst>
              <a:ext uri="{FF2B5EF4-FFF2-40B4-BE49-F238E27FC236}">
                <a16:creationId xmlns:a16="http://schemas.microsoft.com/office/drawing/2014/main" id="{4D86C0B1-AE26-CB43-AD21-8451263CA13C}"/>
              </a:ext>
            </a:extLst>
          </p:cNvPr>
          <p:cNvSpPr>
            <a:spLocks noGrp="1"/>
          </p:cNvSpPr>
          <p:nvPr>
            <p:ph idx="1"/>
          </p:nvPr>
        </p:nvSpPr>
        <p:spPr/>
        <p:txBody>
          <a:bodyPr>
            <a:normAutofit fontScale="92500"/>
          </a:bodyPr>
          <a:lstStyle/>
          <a:p>
            <a:pPr algn="just">
              <a:lnSpc>
                <a:spcPct val="150000"/>
              </a:lnSpc>
            </a:pPr>
            <a:r>
              <a:rPr lang="en-US" sz="2200" b="1" dirty="0">
                <a:solidFill>
                  <a:srgbClr val="FF0000"/>
                </a:solidFill>
              </a:rPr>
              <a:t>PİTYALİZM:</a:t>
            </a:r>
            <a:r>
              <a:rPr lang="en-US" sz="2200" dirty="0"/>
              <a:t> (</a:t>
            </a:r>
            <a:r>
              <a:rPr lang="en-US" sz="2200" dirty="0" err="1"/>
              <a:t>hipersalivasyon</a:t>
            </a:r>
            <a:r>
              <a:rPr lang="en-US" sz="2200" dirty="0"/>
              <a:t>): </a:t>
            </a:r>
            <a:r>
              <a:rPr lang="en-US" sz="2200" dirty="0" err="1"/>
              <a:t>Salya</a:t>
            </a:r>
            <a:r>
              <a:rPr lang="en-US" sz="2200" dirty="0"/>
              <a:t> </a:t>
            </a:r>
            <a:r>
              <a:rPr lang="en-US" sz="2200" dirty="0" err="1"/>
              <a:t>miktarındali</a:t>
            </a:r>
            <a:r>
              <a:rPr lang="en-US" sz="2200" dirty="0"/>
              <a:t> </a:t>
            </a:r>
            <a:r>
              <a:rPr lang="en-US" sz="2200" dirty="0" err="1"/>
              <a:t>artış</a:t>
            </a:r>
            <a:endParaRPr lang="en-US" sz="2200" dirty="0"/>
          </a:p>
          <a:p>
            <a:pPr algn="just">
              <a:lnSpc>
                <a:spcPct val="150000"/>
              </a:lnSpc>
            </a:pPr>
            <a:r>
              <a:rPr lang="en-US" sz="2200" b="1" dirty="0">
                <a:solidFill>
                  <a:srgbClr val="FF0000"/>
                </a:solidFill>
              </a:rPr>
              <a:t>PSÖDOPİTYALİZM: </a:t>
            </a:r>
            <a:r>
              <a:rPr lang="en-US" sz="2200" dirty="0"/>
              <a:t>Disfaji </a:t>
            </a:r>
            <a:r>
              <a:rPr lang="en-US" sz="2200" dirty="0" err="1"/>
              <a:t>sırasında</a:t>
            </a:r>
            <a:r>
              <a:rPr lang="en-US" sz="2200" dirty="0"/>
              <a:t> </a:t>
            </a:r>
            <a:r>
              <a:rPr lang="en-US" sz="2200" dirty="0" err="1"/>
              <a:t>görülen</a:t>
            </a:r>
            <a:r>
              <a:rPr lang="en-US" sz="2200" dirty="0"/>
              <a:t> </a:t>
            </a:r>
            <a:r>
              <a:rPr lang="en-US" sz="2200" dirty="0" err="1"/>
              <a:t>salya</a:t>
            </a:r>
            <a:r>
              <a:rPr lang="en-US" sz="2200" dirty="0"/>
              <a:t> </a:t>
            </a:r>
            <a:r>
              <a:rPr lang="en-US" sz="2200" dirty="0" err="1"/>
              <a:t>artışı</a:t>
            </a:r>
            <a:endParaRPr lang="en-US" sz="2200" dirty="0"/>
          </a:p>
          <a:p>
            <a:pPr algn="just">
              <a:lnSpc>
                <a:spcPct val="150000"/>
              </a:lnSpc>
            </a:pPr>
            <a:r>
              <a:rPr lang="en-US" sz="2200" b="1" dirty="0">
                <a:solidFill>
                  <a:srgbClr val="FF0000"/>
                </a:solidFill>
              </a:rPr>
              <a:t>DİSFAJİ: </a:t>
            </a:r>
            <a:r>
              <a:rPr lang="en-US" sz="2200" dirty="0" err="1"/>
              <a:t>Yutma</a:t>
            </a:r>
            <a:r>
              <a:rPr lang="en-US" sz="2200" dirty="0"/>
              <a:t> </a:t>
            </a:r>
            <a:r>
              <a:rPr lang="en-US" sz="2200" dirty="0" err="1"/>
              <a:t>güçlüğü</a:t>
            </a:r>
            <a:r>
              <a:rPr lang="en-US" sz="2200" dirty="0"/>
              <a:t>, </a:t>
            </a:r>
            <a:r>
              <a:rPr lang="en-US" sz="2200" dirty="0" err="1"/>
              <a:t>yutamama</a:t>
            </a:r>
            <a:endParaRPr lang="en-US" sz="2200" dirty="0"/>
          </a:p>
          <a:p>
            <a:pPr algn="just">
              <a:lnSpc>
                <a:spcPct val="150000"/>
              </a:lnSpc>
            </a:pPr>
            <a:r>
              <a:rPr lang="en-US" sz="2200" b="1" dirty="0">
                <a:solidFill>
                  <a:srgbClr val="FF0000"/>
                </a:solidFill>
              </a:rPr>
              <a:t>REGÜRGITASYON: </a:t>
            </a:r>
            <a:r>
              <a:rPr lang="en-US" sz="2200" dirty="0" err="1"/>
              <a:t>kusmayı</a:t>
            </a:r>
            <a:r>
              <a:rPr lang="en-US" sz="2200" dirty="0"/>
              <a:t> </a:t>
            </a:r>
            <a:r>
              <a:rPr lang="en-US" sz="2200" dirty="0" err="1"/>
              <a:t>hazırlayam</a:t>
            </a:r>
            <a:r>
              <a:rPr lang="en-US" sz="2200" dirty="0"/>
              <a:t> </a:t>
            </a:r>
            <a:r>
              <a:rPr lang="en-US" sz="2200" dirty="0" err="1"/>
              <a:t>semptomlar</a:t>
            </a:r>
            <a:r>
              <a:rPr lang="en-US" sz="2200" dirty="0"/>
              <a:t> </a:t>
            </a:r>
            <a:r>
              <a:rPr lang="en-US" sz="2200" dirty="0" err="1"/>
              <a:t>görülmeden</a:t>
            </a:r>
            <a:r>
              <a:rPr lang="en-US" sz="2200" dirty="0"/>
              <a:t>, </a:t>
            </a:r>
            <a:r>
              <a:rPr lang="en-US" sz="2200" dirty="0" err="1"/>
              <a:t>özefagustaki</a:t>
            </a:r>
            <a:r>
              <a:rPr lang="en-US" sz="2200" dirty="0"/>
              <a:t> </a:t>
            </a:r>
            <a:r>
              <a:rPr lang="en-US" sz="2200" dirty="0" err="1"/>
              <a:t>sıvı</a:t>
            </a:r>
            <a:r>
              <a:rPr lang="en-US" sz="2200" dirty="0"/>
              <a:t> </a:t>
            </a:r>
            <a:r>
              <a:rPr lang="en-US" sz="2200" dirty="0" err="1"/>
              <a:t>ve</a:t>
            </a:r>
            <a:r>
              <a:rPr lang="en-US" sz="2200" dirty="0"/>
              <a:t> </a:t>
            </a:r>
            <a:r>
              <a:rPr lang="en-US" sz="2200" dirty="0" err="1"/>
              <a:t>gıdanın</a:t>
            </a:r>
            <a:r>
              <a:rPr lang="en-US" sz="2200" dirty="0"/>
              <a:t> </a:t>
            </a:r>
            <a:r>
              <a:rPr lang="en-US" sz="2200" dirty="0" err="1"/>
              <a:t>ağız</a:t>
            </a:r>
            <a:r>
              <a:rPr lang="en-US" sz="2200" dirty="0"/>
              <a:t> </a:t>
            </a:r>
            <a:r>
              <a:rPr lang="en-US" sz="2200" dirty="0" err="1"/>
              <a:t>aracılığı</a:t>
            </a:r>
            <a:r>
              <a:rPr lang="en-US" sz="2200" dirty="0"/>
              <a:t> </a:t>
            </a:r>
            <a:r>
              <a:rPr lang="en-US" sz="2200" dirty="0" err="1"/>
              <a:t>ile</a:t>
            </a:r>
            <a:r>
              <a:rPr lang="en-US" sz="2200" dirty="0"/>
              <a:t> </a:t>
            </a:r>
            <a:r>
              <a:rPr lang="en-US" sz="2200" dirty="0" err="1"/>
              <a:t>atılması</a:t>
            </a:r>
            <a:r>
              <a:rPr lang="en-US" sz="2200" dirty="0"/>
              <a:t>. </a:t>
            </a:r>
          </a:p>
          <a:p>
            <a:pPr algn="just">
              <a:lnSpc>
                <a:spcPct val="150000"/>
              </a:lnSpc>
            </a:pPr>
            <a:r>
              <a:rPr lang="en-US" sz="2200" b="1" dirty="0">
                <a:solidFill>
                  <a:srgbClr val="FF0000"/>
                </a:solidFill>
              </a:rPr>
              <a:t>EKSPEKTORASYON: </a:t>
            </a:r>
            <a:r>
              <a:rPr lang="en-US" sz="2200" dirty="0" err="1"/>
              <a:t>Sıvı</a:t>
            </a:r>
            <a:r>
              <a:rPr lang="en-US" sz="2200" dirty="0"/>
              <a:t>, </a:t>
            </a:r>
            <a:r>
              <a:rPr lang="en-US" sz="2200" dirty="0" err="1"/>
              <a:t>mukus</a:t>
            </a:r>
            <a:r>
              <a:rPr lang="en-US" sz="2200" dirty="0"/>
              <a:t>, </a:t>
            </a:r>
            <a:r>
              <a:rPr lang="en-US" sz="2200" dirty="0" err="1"/>
              <a:t>eksudat</a:t>
            </a:r>
            <a:r>
              <a:rPr lang="en-US" sz="2200" dirty="0"/>
              <a:t> </a:t>
            </a:r>
            <a:r>
              <a:rPr lang="en-US" sz="2200" dirty="0" err="1"/>
              <a:t>ve</a:t>
            </a:r>
            <a:r>
              <a:rPr lang="en-US" sz="2200" dirty="0"/>
              <a:t> </a:t>
            </a:r>
            <a:r>
              <a:rPr lang="en-US" sz="2200" dirty="0" err="1"/>
              <a:t>gıdaların</a:t>
            </a:r>
            <a:r>
              <a:rPr lang="en-US" sz="2200" dirty="0"/>
              <a:t> </a:t>
            </a:r>
            <a:r>
              <a:rPr lang="en-US" sz="2200" dirty="0" err="1"/>
              <a:t>farenks</a:t>
            </a:r>
            <a:r>
              <a:rPr lang="en-US" sz="2200" dirty="0"/>
              <a:t> </a:t>
            </a:r>
            <a:r>
              <a:rPr lang="en-US" sz="2200" dirty="0" err="1"/>
              <a:t>ve</a:t>
            </a:r>
            <a:r>
              <a:rPr lang="en-US" sz="2200" dirty="0"/>
              <a:t> </a:t>
            </a:r>
            <a:r>
              <a:rPr lang="en-US" sz="2200" dirty="0" err="1"/>
              <a:t>nazo-farenks</a:t>
            </a:r>
            <a:r>
              <a:rPr lang="en-US" sz="2200" dirty="0"/>
              <a:t> </a:t>
            </a:r>
            <a:r>
              <a:rPr lang="en-US" sz="2200" dirty="0" err="1"/>
              <a:t>aracılığı</a:t>
            </a:r>
            <a:r>
              <a:rPr lang="en-US" sz="2200" dirty="0"/>
              <a:t> </a:t>
            </a:r>
            <a:r>
              <a:rPr lang="en-US" sz="2200" dirty="0" err="1"/>
              <a:t>ile</a:t>
            </a:r>
            <a:r>
              <a:rPr lang="en-US" sz="2200" dirty="0"/>
              <a:t> </a:t>
            </a:r>
            <a:r>
              <a:rPr lang="en-US" sz="2200" dirty="0" err="1"/>
              <a:t>atılması</a:t>
            </a:r>
            <a:r>
              <a:rPr lang="en-US" sz="2200" dirty="0"/>
              <a:t>. </a:t>
            </a:r>
          </a:p>
          <a:p>
            <a:pPr algn="just">
              <a:lnSpc>
                <a:spcPct val="150000"/>
              </a:lnSpc>
            </a:pPr>
            <a:r>
              <a:rPr lang="en-US" sz="2200" b="1" dirty="0">
                <a:solidFill>
                  <a:srgbClr val="FF0000"/>
                </a:solidFill>
              </a:rPr>
              <a:t>KUSMA</a:t>
            </a:r>
            <a:r>
              <a:rPr lang="en-US" sz="2200" dirty="0"/>
              <a:t>: </a:t>
            </a:r>
            <a:r>
              <a:rPr lang="en-US" sz="2200" dirty="0" err="1"/>
              <a:t>midedeki</a:t>
            </a:r>
            <a:r>
              <a:rPr lang="en-US" sz="2200" dirty="0"/>
              <a:t> </a:t>
            </a:r>
            <a:r>
              <a:rPr lang="en-US" sz="2200" dirty="0" err="1"/>
              <a:t>gıda</a:t>
            </a:r>
            <a:r>
              <a:rPr lang="en-US" sz="2200" dirty="0"/>
              <a:t> </a:t>
            </a:r>
            <a:r>
              <a:rPr lang="en-US" sz="2200" dirty="0" err="1"/>
              <a:t>ve</a:t>
            </a:r>
            <a:r>
              <a:rPr lang="en-US" sz="2200" dirty="0"/>
              <a:t> </a:t>
            </a:r>
            <a:r>
              <a:rPr lang="en-US" sz="2200" dirty="0" err="1"/>
              <a:t>sıvının</a:t>
            </a:r>
            <a:r>
              <a:rPr lang="en-US" sz="2200" dirty="0"/>
              <a:t> </a:t>
            </a:r>
            <a:r>
              <a:rPr lang="en-US" sz="2200" dirty="0" err="1"/>
              <a:t>ağız</a:t>
            </a:r>
            <a:r>
              <a:rPr lang="en-US" sz="2200" dirty="0"/>
              <a:t> </a:t>
            </a:r>
            <a:r>
              <a:rPr lang="en-US" sz="2200" dirty="0" err="1"/>
              <a:t>ve</a:t>
            </a:r>
            <a:r>
              <a:rPr lang="en-US" sz="2200" dirty="0"/>
              <a:t> </a:t>
            </a:r>
            <a:r>
              <a:rPr lang="en-US" sz="2200" dirty="0" err="1"/>
              <a:t>nazo-farenks</a:t>
            </a:r>
            <a:r>
              <a:rPr lang="en-US" sz="2200" dirty="0"/>
              <a:t> </a:t>
            </a:r>
            <a:r>
              <a:rPr lang="en-US" sz="2200" dirty="0" err="1"/>
              <a:t>yolu</a:t>
            </a:r>
            <a:r>
              <a:rPr lang="en-US" sz="2200" dirty="0"/>
              <a:t> </a:t>
            </a:r>
            <a:r>
              <a:rPr lang="en-US" sz="2200" dirty="0" err="1"/>
              <a:t>ile</a:t>
            </a:r>
            <a:r>
              <a:rPr lang="en-US" sz="2200" dirty="0"/>
              <a:t> </a:t>
            </a:r>
            <a:r>
              <a:rPr lang="en-US" sz="2200" dirty="0" err="1"/>
              <a:t>dışarı</a:t>
            </a:r>
            <a:r>
              <a:rPr lang="en-US" sz="2200" dirty="0"/>
              <a:t> </a:t>
            </a:r>
            <a:r>
              <a:rPr lang="en-US" sz="2200" dirty="0" err="1"/>
              <a:t>atılmasıdır</a:t>
            </a:r>
            <a:r>
              <a:rPr lang="en-US" sz="2200" dirty="0"/>
              <a:t>. </a:t>
            </a:r>
          </a:p>
        </p:txBody>
      </p:sp>
    </p:spTree>
    <p:extLst>
      <p:ext uri="{BB962C8B-B14F-4D97-AF65-F5344CB8AC3E}">
        <p14:creationId xmlns:p14="http://schemas.microsoft.com/office/powerpoint/2010/main" val="2286671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545371-20F6-6440-8395-C387B91F3357}"/>
              </a:ext>
            </a:extLst>
          </p:cNvPr>
          <p:cNvSpPr>
            <a:spLocks noGrp="1"/>
          </p:cNvSpPr>
          <p:nvPr>
            <p:ph idx="1"/>
          </p:nvPr>
        </p:nvSpPr>
        <p:spPr>
          <a:xfrm>
            <a:off x="838200" y="662152"/>
            <a:ext cx="10515600" cy="5514811"/>
          </a:xfrm>
        </p:spPr>
        <p:txBody>
          <a:bodyPr>
            <a:normAutofit/>
          </a:bodyPr>
          <a:lstStyle/>
          <a:p>
            <a:pPr marL="0" indent="0" algn="just">
              <a:lnSpc>
                <a:spcPct val="150000"/>
              </a:lnSpc>
              <a:buNone/>
            </a:pPr>
            <a:r>
              <a:rPr lang="en-US" sz="2200" dirty="0" err="1"/>
              <a:t>Çoğu</a:t>
            </a:r>
            <a:r>
              <a:rPr lang="en-US" sz="2200" dirty="0"/>
              <a:t> </a:t>
            </a:r>
            <a:r>
              <a:rPr lang="en-US" sz="2200" dirty="0" err="1"/>
              <a:t>durumda</a:t>
            </a:r>
            <a:r>
              <a:rPr lang="en-US" sz="2200" dirty="0"/>
              <a:t> </a:t>
            </a:r>
            <a:r>
              <a:rPr lang="en-US" sz="2200" dirty="0" err="1"/>
              <a:t>eozinofilik</a:t>
            </a:r>
            <a:r>
              <a:rPr lang="en-US" sz="2200" dirty="0"/>
              <a:t> </a:t>
            </a:r>
            <a:r>
              <a:rPr lang="en-US" sz="2200" dirty="0" err="1"/>
              <a:t>hastalıklar</a:t>
            </a:r>
            <a:r>
              <a:rPr lang="en-US" sz="2200" dirty="0"/>
              <a:t> </a:t>
            </a:r>
            <a:r>
              <a:rPr lang="en-US" sz="2200" dirty="0" err="1"/>
              <a:t>insektisitlere</a:t>
            </a:r>
            <a:r>
              <a:rPr lang="en-US" sz="2200" dirty="0"/>
              <a:t> (</a:t>
            </a:r>
            <a:r>
              <a:rPr lang="en-US" sz="2200" dirty="0" err="1"/>
              <a:t>örn</a:t>
            </a:r>
            <a:r>
              <a:rPr lang="en-US" sz="2200" dirty="0"/>
              <a:t>; </a:t>
            </a:r>
            <a:r>
              <a:rPr lang="en-US" sz="2200" dirty="0" err="1"/>
              <a:t>pireler</a:t>
            </a:r>
            <a:r>
              <a:rPr lang="en-US" sz="2200" dirty="0"/>
              <a:t> </a:t>
            </a:r>
            <a:r>
              <a:rPr lang="en-US" sz="2200" dirty="0" err="1"/>
              <a:t>ve</a:t>
            </a:r>
            <a:r>
              <a:rPr lang="en-US" sz="2200" dirty="0"/>
              <a:t> </a:t>
            </a:r>
            <a:r>
              <a:rPr lang="en-US" sz="2200" dirty="0" err="1"/>
              <a:t>sivrisinekler</a:t>
            </a:r>
            <a:r>
              <a:rPr lang="en-US" sz="2200" dirty="0"/>
              <a:t>), </a:t>
            </a:r>
            <a:r>
              <a:rPr lang="en-US" sz="2200" dirty="0" err="1"/>
              <a:t>çevresel</a:t>
            </a:r>
            <a:r>
              <a:rPr lang="en-US" sz="2200" dirty="0"/>
              <a:t> </a:t>
            </a:r>
            <a:r>
              <a:rPr lang="en-US" sz="2200" dirty="0" err="1"/>
              <a:t>antijenlere</a:t>
            </a:r>
            <a:r>
              <a:rPr lang="en-US" sz="2200" dirty="0"/>
              <a:t> (</a:t>
            </a:r>
            <a:r>
              <a:rPr lang="en-US" sz="2200" dirty="0" err="1"/>
              <a:t>örn</a:t>
            </a:r>
            <a:r>
              <a:rPr lang="en-US" sz="2200" dirty="0"/>
              <a:t>; </a:t>
            </a:r>
            <a:r>
              <a:rPr lang="en-US" sz="2200" dirty="0" err="1"/>
              <a:t>atopik</a:t>
            </a:r>
            <a:r>
              <a:rPr lang="en-US" sz="2200" dirty="0"/>
              <a:t> </a:t>
            </a:r>
            <a:r>
              <a:rPr lang="en-US" sz="2200" dirty="0" err="1"/>
              <a:t>dermatit</a:t>
            </a:r>
            <a:r>
              <a:rPr lang="en-US" sz="2200" dirty="0"/>
              <a:t>, </a:t>
            </a:r>
            <a:r>
              <a:rPr lang="en-US" sz="2200" dirty="0" err="1"/>
              <a:t>yiyecekler</a:t>
            </a:r>
            <a:r>
              <a:rPr lang="en-US" sz="2200" dirty="0"/>
              <a:t>) </a:t>
            </a:r>
            <a:r>
              <a:rPr lang="en-US" sz="2200" dirty="0" err="1"/>
              <a:t>veya</a:t>
            </a:r>
            <a:r>
              <a:rPr lang="en-US" sz="2200" dirty="0"/>
              <a:t> </a:t>
            </a:r>
            <a:r>
              <a:rPr lang="en-US" sz="2200" dirty="0" err="1"/>
              <a:t>diğer</a:t>
            </a:r>
            <a:r>
              <a:rPr lang="en-US" sz="2200" dirty="0"/>
              <a:t> </a:t>
            </a:r>
            <a:r>
              <a:rPr lang="en-US" sz="2200" dirty="0" err="1"/>
              <a:t>antijenik</a:t>
            </a:r>
            <a:r>
              <a:rPr lang="en-US" sz="2200" dirty="0"/>
              <a:t> </a:t>
            </a:r>
            <a:r>
              <a:rPr lang="en-US" sz="2200" dirty="0" err="1"/>
              <a:t>stimülasyonlara</a:t>
            </a:r>
            <a:r>
              <a:rPr lang="en-US" sz="2200" dirty="0"/>
              <a:t> </a:t>
            </a:r>
            <a:r>
              <a:rPr lang="en-US" sz="2200" dirty="0" err="1"/>
              <a:t>aşırı</a:t>
            </a:r>
            <a:r>
              <a:rPr lang="en-US" sz="2200" dirty="0"/>
              <a:t> </a:t>
            </a:r>
            <a:r>
              <a:rPr lang="en-US" sz="2200" dirty="0" err="1"/>
              <a:t>duyarlılık</a:t>
            </a:r>
            <a:r>
              <a:rPr lang="en-US" sz="2200" dirty="0"/>
              <a:t> </a:t>
            </a:r>
            <a:r>
              <a:rPr lang="en-US" sz="2200" dirty="0" err="1"/>
              <a:t>reaksiyonlarına</a:t>
            </a:r>
            <a:r>
              <a:rPr lang="en-US" sz="2200" dirty="0"/>
              <a:t> </a:t>
            </a:r>
            <a:r>
              <a:rPr lang="en-US" sz="2200" dirty="0" err="1"/>
              <a:t>atfedilir</a:t>
            </a:r>
            <a:r>
              <a:rPr lang="en-US" sz="2200" dirty="0"/>
              <a:t>. </a:t>
            </a:r>
          </a:p>
          <a:p>
            <a:pPr marL="0" indent="0" algn="just">
              <a:lnSpc>
                <a:spcPct val="150000"/>
              </a:lnSpc>
              <a:buNone/>
            </a:pPr>
            <a:r>
              <a:rPr lang="en-US" sz="2200" dirty="0" err="1"/>
              <a:t>Bazı</a:t>
            </a:r>
            <a:r>
              <a:rPr lang="en-US" sz="2200" dirty="0"/>
              <a:t> </a:t>
            </a:r>
            <a:r>
              <a:rPr lang="en-US" sz="2200" dirty="0" err="1"/>
              <a:t>kedilerde</a:t>
            </a:r>
            <a:r>
              <a:rPr lang="en-US" sz="2200" dirty="0"/>
              <a:t> </a:t>
            </a:r>
            <a:r>
              <a:rPr lang="en-US" sz="2200" dirty="0" err="1"/>
              <a:t>eozinofilik</a:t>
            </a:r>
            <a:r>
              <a:rPr lang="en-US" sz="2200" dirty="0"/>
              <a:t> </a:t>
            </a:r>
            <a:r>
              <a:rPr lang="en-US" sz="2200" dirty="0" err="1"/>
              <a:t>granüller</a:t>
            </a:r>
            <a:r>
              <a:rPr lang="en-US" sz="2200" dirty="0"/>
              <a:t>, </a:t>
            </a:r>
            <a:r>
              <a:rPr lang="en-US" sz="2200" dirty="0" err="1"/>
              <a:t>gömülmüş</a:t>
            </a:r>
            <a:r>
              <a:rPr lang="en-US" sz="2200" dirty="0"/>
              <a:t> </a:t>
            </a:r>
            <a:r>
              <a:rPr lang="en-US" sz="2200" dirty="0" err="1"/>
              <a:t>böcek</a:t>
            </a:r>
            <a:r>
              <a:rPr lang="en-US" sz="2200" dirty="0"/>
              <a:t> </a:t>
            </a:r>
            <a:r>
              <a:rPr lang="en-US" sz="2200" dirty="0" err="1"/>
              <a:t>parçalarının</a:t>
            </a:r>
            <a:r>
              <a:rPr lang="en-US" sz="2200" dirty="0"/>
              <a:t> </a:t>
            </a:r>
            <a:r>
              <a:rPr lang="en-US" sz="2200" dirty="0" err="1"/>
              <a:t>bir</a:t>
            </a:r>
            <a:r>
              <a:rPr lang="en-US" sz="2200" dirty="0"/>
              <a:t> </a:t>
            </a:r>
            <a:r>
              <a:rPr lang="en-US" sz="2200" dirty="0" err="1"/>
              <a:t>sonucu</a:t>
            </a:r>
            <a:r>
              <a:rPr lang="en-US" sz="2200" dirty="0"/>
              <a:t> </a:t>
            </a:r>
            <a:r>
              <a:rPr lang="en-US" sz="2200" dirty="0" err="1"/>
              <a:t>olabilir</a:t>
            </a:r>
            <a:r>
              <a:rPr lang="en-US" sz="2200" dirty="0"/>
              <a:t>; </a:t>
            </a:r>
            <a:r>
              <a:rPr lang="en-US" sz="2200" dirty="0" err="1"/>
              <a:t>Ancak</a:t>
            </a:r>
            <a:r>
              <a:rPr lang="en-US" sz="2200" dirty="0"/>
              <a:t> </a:t>
            </a:r>
            <a:r>
              <a:rPr lang="en-US" sz="2200" dirty="0" err="1"/>
              <a:t>birçok</a:t>
            </a:r>
            <a:r>
              <a:rPr lang="en-US" sz="2200" dirty="0"/>
              <a:t> </a:t>
            </a:r>
            <a:r>
              <a:rPr lang="en-US" sz="2200" dirty="0" err="1"/>
              <a:t>vakada</a:t>
            </a:r>
            <a:r>
              <a:rPr lang="en-US" sz="2200" dirty="0"/>
              <a:t> </a:t>
            </a:r>
            <a:r>
              <a:rPr lang="en-US" sz="2200" dirty="0" err="1"/>
              <a:t>spesifik</a:t>
            </a:r>
            <a:r>
              <a:rPr lang="en-US" sz="2200" dirty="0"/>
              <a:t> </a:t>
            </a:r>
            <a:r>
              <a:rPr lang="en-US" sz="2200" dirty="0" err="1"/>
              <a:t>etiyoloji</a:t>
            </a:r>
            <a:r>
              <a:rPr lang="en-US" sz="2200" dirty="0"/>
              <a:t> </a:t>
            </a:r>
            <a:r>
              <a:rPr lang="en-US" sz="2200" dirty="0" err="1"/>
              <a:t>bilinmemektedir</a:t>
            </a:r>
            <a:r>
              <a:rPr lang="en-US" sz="2200" dirty="0"/>
              <a:t>.</a:t>
            </a:r>
          </a:p>
          <a:p>
            <a:pPr marL="0" indent="0" algn="just">
              <a:lnSpc>
                <a:spcPct val="150000"/>
              </a:lnSpc>
              <a:buNone/>
            </a:pPr>
            <a:r>
              <a:rPr lang="en-US" sz="2200" dirty="0" err="1"/>
              <a:t>Pemfigus</a:t>
            </a:r>
            <a:r>
              <a:rPr lang="en-US" sz="2200" dirty="0"/>
              <a:t> vulgaris, </a:t>
            </a:r>
            <a:r>
              <a:rPr lang="en-US" sz="2200" dirty="0" err="1"/>
              <a:t>büllöz</a:t>
            </a:r>
            <a:r>
              <a:rPr lang="en-US" sz="2200" dirty="0"/>
              <a:t> </a:t>
            </a:r>
            <a:r>
              <a:rPr lang="en-US" sz="2200" dirty="0" err="1"/>
              <a:t>pemfigoid</a:t>
            </a:r>
            <a:r>
              <a:rPr lang="en-US" sz="2200" dirty="0"/>
              <a:t> </a:t>
            </a:r>
            <a:r>
              <a:rPr lang="en-US" sz="2200" dirty="0" err="1"/>
              <a:t>ve</a:t>
            </a:r>
            <a:r>
              <a:rPr lang="en-US" sz="2200" dirty="0"/>
              <a:t> </a:t>
            </a:r>
            <a:r>
              <a:rPr lang="en-US" sz="2200" dirty="0" err="1"/>
              <a:t>pemfigus</a:t>
            </a:r>
            <a:r>
              <a:rPr lang="en-US" sz="2200" dirty="0"/>
              <a:t> </a:t>
            </a:r>
            <a:r>
              <a:rPr lang="en-US" sz="2200" dirty="0" err="1"/>
              <a:t>foliaceusda</a:t>
            </a:r>
            <a:r>
              <a:rPr lang="en-US" sz="2200" dirty="0"/>
              <a:t>  </a:t>
            </a:r>
            <a:r>
              <a:rPr lang="en-US" sz="2200" dirty="0" err="1"/>
              <a:t>stomatit</a:t>
            </a:r>
            <a:r>
              <a:rPr lang="en-US" sz="2200" dirty="0"/>
              <a:t> </a:t>
            </a:r>
            <a:r>
              <a:rPr lang="en-US" sz="2200" dirty="0" err="1"/>
              <a:t>gelisebilir</a:t>
            </a:r>
            <a:r>
              <a:rPr lang="en-US" sz="2200" dirty="0"/>
              <a:t>.  </a:t>
            </a:r>
            <a:r>
              <a:rPr lang="en-US" sz="2200" dirty="0" err="1"/>
              <a:t>Pemfigus</a:t>
            </a:r>
            <a:r>
              <a:rPr lang="en-US" sz="2200" dirty="0"/>
              <a:t> </a:t>
            </a:r>
            <a:r>
              <a:rPr lang="en-US" sz="2200" dirty="0" err="1"/>
              <a:t>vulgarisli</a:t>
            </a:r>
            <a:r>
              <a:rPr lang="en-US" sz="2200" dirty="0"/>
              <a:t> </a:t>
            </a:r>
            <a:r>
              <a:rPr lang="en-US" sz="2200" dirty="0" err="1"/>
              <a:t>köpeklerin</a:t>
            </a:r>
            <a:r>
              <a:rPr lang="en-US" sz="2200" dirty="0"/>
              <a:t>% 75 </a:t>
            </a:r>
            <a:r>
              <a:rPr lang="en-US" sz="2200" dirty="0" err="1"/>
              <a:t>ila</a:t>
            </a:r>
            <a:r>
              <a:rPr lang="en-US" sz="2200" dirty="0"/>
              <a:t> % 90'ında </a:t>
            </a:r>
            <a:r>
              <a:rPr lang="en-US" sz="2200" dirty="0" err="1"/>
              <a:t>ağız</a:t>
            </a:r>
            <a:r>
              <a:rPr lang="en-US" sz="2200" dirty="0"/>
              <a:t> </a:t>
            </a:r>
            <a:r>
              <a:rPr lang="en-US" sz="2200" dirty="0" err="1"/>
              <a:t>boşluğu</a:t>
            </a:r>
            <a:r>
              <a:rPr lang="en-US" sz="2200" dirty="0"/>
              <a:t> </a:t>
            </a:r>
            <a:r>
              <a:rPr lang="en-US" sz="2200" dirty="0" err="1"/>
              <a:t>tutulumu</a:t>
            </a:r>
            <a:r>
              <a:rPr lang="en-US" sz="2200" dirty="0"/>
              <a:t> </a:t>
            </a:r>
            <a:r>
              <a:rPr lang="en-US" sz="2200" dirty="0" err="1"/>
              <a:t>vardır</a:t>
            </a:r>
            <a:r>
              <a:rPr lang="en-US" sz="2200" dirty="0"/>
              <a:t>. Oral </a:t>
            </a:r>
            <a:r>
              <a:rPr lang="en-US" sz="2200" dirty="0" err="1"/>
              <a:t>lezyonlar</a:t>
            </a:r>
            <a:r>
              <a:rPr lang="en-US" sz="2200" dirty="0"/>
              <a:t> </a:t>
            </a:r>
            <a:r>
              <a:rPr lang="en-US" sz="2200" dirty="0" err="1"/>
              <a:t>vakaların</a:t>
            </a:r>
            <a:r>
              <a:rPr lang="en-US" sz="2200" dirty="0"/>
              <a:t> % 50'sinde ilk </a:t>
            </a:r>
            <a:r>
              <a:rPr lang="en-US" sz="2200" dirty="0" err="1"/>
              <a:t>klinik</a:t>
            </a:r>
            <a:r>
              <a:rPr lang="en-US" sz="2200" dirty="0"/>
              <a:t> </a:t>
            </a:r>
            <a:r>
              <a:rPr lang="en-US" sz="2200" dirty="0" err="1"/>
              <a:t>bulgulardır</a:t>
            </a:r>
            <a:endParaRPr lang="en-US" sz="2200" dirty="0"/>
          </a:p>
        </p:txBody>
      </p:sp>
    </p:spTree>
    <p:extLst>
      <p:ext uri="{BB962C8B-B14F-4D97-AF65-F5344CB8AC3E}">
        <p14:creationId xmlns:p14="http://schemas.microsoft.com/office/powerpoint/2010/main" val="238341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0DEFA3-FC6F-964B-A660-1DA473EA1F3A}"/>
              </a:ext>
            </a:extLst>
          </p:cNvPr>
          <p:cNvSpPr>
            <a:spLocks noGrp="1"/>
          </p:cNvSpPr>
          <p:nvPr>
            <p:ph idx="1"/>
          </p:nvPr>
        </p:nvSpPr>
        <p:spPr>
          <a:xfrm>
            <a:off x="953814" y="711528"/>
            <a:ext cx="10515600" cy="4351338"/>
          </a:xfrm>
        </p:spPr>
        <p:txBody>
          <a:bodyPr>
            <a:normAutofit fontScale="92500"/>
          </a:bodyPr>
          <a:lstStyle/>
          <a:p>
            <a:pPr algn="just">
              <a:lnSpc>
                <a:spcPct val="160000"/>
              </a:lnSpc>
            </a:pPr>
            <a:r>
              <a:rPr lang="en-US" sz="2200" dirty="0" err="1"/>
              <a:t>Radyasyon</a:t>
            </a:r>
            <a:r>
              <a:rPr lang="en-US" sz="2200" dirty="0"/>
              <a:t> </a:t>
            </a:r>
            <a:r>
              <a:rPr lang="en-US" sz="2200" dirty="0" err="1"/>
              <a:t>tedavisi</a:t>
            </a:r>
            <a:r>
              <a:rPr lang="en-US" sz="2200" dirty="0"/>
              <a:t> </a:t>
            </a:r>
            <a:r>
              <a:rPr lang="en-US" sz="2200" dirty="0" err="1"/>
              <a:t>veya</a:t>
            </a:r>
            <a:r>
              <a:rPr lang="en-US" sz="2200" dirty="0"/>
              <a:t> </a:t>
            </a:r>
            <a:r>
              <a:rPr lang="en-US" sz="2200" dirty="0" err="1"/>
              <a:t>kemoterapi</a:t>
            </a:r>
            <a:r>
              <a:rPr lang="en-US" sz="2200" dirty="0"/>
              <a:t> </a:t>
            </a:r>
            <a:r>
              <a:rPr lang="en-US" sz="2200" dirty="0" err="1"/>
              <a:t>sonrasında</a:t>
            </a:r>
            <a:r>
              <a:rPr lang="en-US" sz="2200" dirty="0"/>
              <a:t> </a:t>
            </a:r>
            <a:r>
              <a:rPr lang="en-US" sz="2200" dirty="0" err="1"/>
              <a:t>ağrılı</a:t>
            </a:r>
            <a:r>
              <a:rPr lang="en-US" sz="2200" dirty="0"/>
              <a:t> oral ülserasyon </a:t>
            </a:r>
            <a:r>
              <a:rPr lang="en-US" sz="2200" dirty="0" err="1"/>
              <a:t>ve</a:t>
            </a:r>
            <a:r>
              <a:rPr lang="en-US" sz="2200" dirty="0"/>
              <a:t> inflamasyon </a:t>
            </a:r>
            <a:r>
              <a:rPr lang="en-US" sz="2200" dirty="0" err="1"/>
              <a:t>oluşabilir</a:t>
            </a:r>
            <a:r>
              <a:rPr lang="en-US" sz="2200" dirty="0"/>
              <a:t>.</a:t>
            </a:r>
          </a:p>
          <a:p>
            <a:pPr algn="just">
              <a:lnSpc>
                <a:spcPct val="160000"/>
              </a:lnSpc>
            </a:pPr>
            <a:r>
              <a:rPr lang="en-US" sz="2200" dirty="0" err="1"/>
              <a:t>Neoplazi</a:t>
            </a:r>
            <a:r>
              <a:rPr lang="en-US" sz="2200" dirty="0"/>
              <a:t> (</a:t>
            </a:r>
            <a:r>
              <a:rPr lang="en-US" sz="2200" dirty="0" err="1"/>
              <a:t>örn</a:t>
            </a:r>
            <a:r>
              <a:rPr lang="en-US" sz="2200" dirty="0"/>
              <a:t>., Skuamöz </a:t>
            </a:r>
            <a:r>
              <a:rPr lang="en-US" sz="2200" dirty="0" err="1"/>
              <a:t>hücreli</a:t>
            </a:r>
            <a:r>
              <a:rPr lang="en-US" sz="2200" dirty="0"/>
              <a:t> </a:t>
            </a:r>
            <a:r>
              <a:rPr lang="en-US" sz="2200" dirty="0" err="1"/>
              <a:t>karsinom</a:t>
            </a:r>
            <a:r>
              <a:rPr lang="en-US" sz="2200" dirty="0"/>
              <a:t>) </a:t>
            </a:r>
            <a:r>
              <a:rPr lang="en-US" sz="2200" dirty="0" err="1"/>
              <a:t>gibi</a:t>
            </a:r>
            <a:r>
              <a:rPr lang="en-US" sz="2200" dirty="0"/>
              <a:t> </a:t>
            </a:r>
            <a:r>
              <a:rPr lang="en-US" sz="2200" dirty="0" err="1"/>
              <a:t>hastalıkların</a:t>
            </a:r>
            <a:r>
              <a:rPr lang="en-US" sz="2200" dirty="0"/>
              <a:t> </a:t>
            </a:r>
            <a:r>
              <a:rPr lang="en-US" sz="2200" dirty="0" err="1"/>
              <a:t>yayılması</a:t>
            </a:r>
            <a:r>
              <a:rPr lang="en-US" sz="2200" dirty="0"/>
              <a:t> </a:t>
            </a:r>
            <a:r>
              <a:rPr lang="en-US" sz="2200" dirty="0" err="1"/>
              <a:t>sonucu</a:t>
            </a:r>
            <a:r>
              <a:rPr lang="en-US" sz="2200" dirty="0"/>
              <a:t> sekonder </a:t>
            </a:r>
            <a:r>
              <a:rPr lang="en-US" sz="2200" dirty="0" err="1"/>
              <a:t>olarak</a:t>
            </a:r>
            <a:r>
              <a:rPr lang="en-US" sz="2200" dirty="0"/>
              <a:t> </a:t>
            </a:r>
            <a:r>
              <a:rPr lang="en-US" sz="2200" dirty="0" err="1"/>
              <a:t>ağız</a:t>
            </a:r>
            <a:r>
              <a:rPr lang="en-US" sz="2200" dirty="0"/>
              <a:t> </a:t>
            </a:r>
            <a:r>
              <a:rPr lang="en-US" sz="2200" dirty="0" err="1"/>
              <a:t>boşluğuna</a:t>
            </a:r>
            <a:r>
              <a:rPr lang="en-US" sz="2200" dirty="0"/>
              <a:t> </a:t>
            </a:r>
            <a:r>
              <a:rPr lang="en-US" sz="2200" dirty="0" err="1"/>
              <a:t>enfeksiyon</a:t>
            </a:r>
            <a:r>
              <a:rPr lang="en-US" sz="2200" dirty="0"/>
              <a:t> </a:t>
            </a:r>
            <a:r>
              <a:rPr lang="en-US" sz="2200" dirty="0" err="1"/>
              <a:t>meydana</a:t>
            </a:r>
            <a:r>
              <a:rPr lang="en-US" sz="2200" dirty="0"/>
              <a:t> </a:t>
            </a:r>
            <a:r>
              <a:rPr lang="en-US" sz="2200" dirty="0" err="1"/>
              <a:t>gelebilir</a:t>
            </a:r>
            <a:r>
              <a:rPr lang="en-US" sz="2200" dirty="0"/>
              <a:t> </a:t>
            </a:r>
            <a:r>
              <a:rPr lang="en-US" sz="2200" dirty="0" err="1"/>
              <a:t>ve</a:t>
            </a:r>
            <a:r>
              <a:rPr lang="en-US" sz="2200" dirty="0"/>
              <a:t> </a:t>
            </a:r>
            <a:r>
              <a:rPr lang="en-US" sz="2200" dirty="0" err="1"/>
              <a:t>ağız</a:t>
            </a:r>
            <a:r>
              <a:rPr lang="en-US" sz="2200" dirty="0"/>
              <a:t> </a:t>
            </a:r>
            <a:r>
              <a:rPr lang="en-US" sz="2200" dirty="0" err="1"/>
              <a:t>boşluğu</a:t>
            </a:r>
            <a:r>
              <a:rPr lang="en-US" sz="2200" dirty="0"/>
              <a:t> </a:t>
            </a:r>
            <a:r>
              <a:rPr lang="en-US" sz="2200" dirty="0" err="1"/>
              <a:t>içinde</a:t>
            </a:r>
            <a:r>
              <a:rPr lang="en-US" sz="2200" dirty="0"/>
              <a:t> </a:t>
            </a:r>
            <a:r>
              <a:rPr lang="en-US" sz="2200" dirty="0" err="1"/>
              <a:t>iltihaplı</a:t>
            </a:r>
            <a:r>
              <a:rPr lang="en-US" sz="2200" dirty="0"/>
              <a:t> </a:t>
            </a:r>
            <a:r>
              <a:rPr lang="en-US" sz="2200" dirty="0" err="1"/>
              <a:t>lezyonlar</a:t>
            </a:r>
            <a:r>
              <a:rPr lang="en-US" sz="2200" dirty="0"/>
              <a:t> </a:t>
            </a:r>
            <a:r>
              <a:rPr lang="en-US" sz="2200" dirty="0" err="1"/>
              <a:t>gelisebilir</a:t>
            </a:r>
            <a:r>
              <a:rPr lang="en-US" sz="2200" dirty="0"/>
              <a:t>.</a:t>
            </a:r>
          </a:p>
          <a:p>
            <a:pPr algn="just">
              <a:lnSpc>
                <a:spcPct val="160000"/>
              </a:lnSpc>
            </a:pPr>
            <a:r>
              <a:rPr lang="en-US" sz="2200" dirty="0" err="1"/>
              <a:t>Sistemik</a:t>
            </a:r>
            <a:r>
              <a:rPr lang="en-US" sz="2200" dirty="0"/>
              <a:t> </a:t>
            </a:r>
            <a:r>
              <a:rPr lang="en-US" sz="2200" dirty="0" err="1"/>
              <a:t>hastalıklar</a:t>
            </a:r>
            <a:r>
              <a:rPr lang="en-US" sz="2200" dirty="0"/>
              <a:t> da oral </a:t>
            </a:r>
            <a:r>
              <a:rPr lang="en-US" sz="2200" dirty="0" err="1"/>
              <a:t>lezyonlara</a:t>
            </a:r>
            <a:r>
              <a:rPr lang="en-US" sz="2200" dirty="0"/>
              <a:t> </a:t>
            </a:r>
            <a:r>
              <a:rPr lang="en-US" sz="2200" dirty="0" err="1"/>
              <a:t>olabilir</a:t>
            </a:r>
            <a:r>
              <a:rPr lang="en-US" sz="2200" dirty="0"/>
              <a:t>. </a:t>
            </a:r>
            <a:r>
              <a:rPr lang="en-US" sz="2200" dirty="0" err="1"/>
              <a:t>Herhangi</a:t>
            </a:r>
            <a:r>
              <a:rPr lang="en-US" sz="2200" dirty="0"/>
              <a:t> </a:t>
            </a:r>
            <a:r>
              <a:rPr lang="en-US" sz="2200" dirty="0" err="1"/>
              <a:t>bir</a:t>
            </a:r>
            <a:r>
              <a:rPr lang="en-US" sz="2200" dirty="0"/>
              <a:t> </a:t>
            </a:r>
            <a:r>
              <a:rPr lang="en-US" sz="2200" dirty="0" err="1"/>
              <a:t>nedenden</a:t>
            </a:r>
            <a:r>
              <a:rPr lang="en-US" sz="2200" dirty="0"/>
              <a:t> </a:t>
            </a:r>
            <a:r>
              <a:rPr lang="en-US" sz="2200" dirty="0" err="1"/>
              <a:t>dolayı</a:t>
            </a:r>
            <a:r>
              <a:rPr lang="en-US" sz="2200" dirty="0"/>
              <a:t> </a:t>
            </a:r>
            <a:r>
              <a:rPr lang="en-US" sz="2200" dirty="0" err="1"/>
              <a:t>böbrek</a:t>
            </a:r>
            <a:r>
              <a:rPr lang="en-US" sz="2200" dirty="0"/>
              <a:t> </a:t>
            </a:r>
            <a:r>
              <a:rPr lang="en-US" sz="2200" dirty="0" err="1"/>
              <a:t>yetmezliği</a:t>
            </a:r>
            <a:r>
              <a:rPr lang="en-US" sz="2200" dirty="0"/>
              <a:t> </a:t>
            </a:r>
            <a:r>
              <a:rPr lang="en-US" sz="2200" dirty="0" err="1"/>
              <a:t>ve</a:t>
            </a:r>
            <a:r>
              <a:rPr lang="en-US" sz="2200" dirty="0"/>
              <a:t> </a:t>
            </a:r>
            <a:r>
              <a:rPr lang="en-US" sz="2200" dirty="0" err="1"/>
              <a:t>vaskülit</a:t>
            </a:r>
            <a:r>
              <a:rPr lang="en-US" sz="2200" dirty="0"/>
              <a:t> (</a:t>
            </a:r>
            <a:r>
              <a:rPr lang="en-US" sz="2200" dirty="0" err="1"/>
              <a:t>örn</a:t>
            </a:r>
            <a:r>
              <a:rPr lang="en-US" sz="2200" dirty="0"/>
              <a:t>., </a:t>
            </a:r>
            <a:r>
              <a:rPr lang="en-US" sz="2200" dirty="0" err="1"/>
              <a:t>Rickettsial</a:t>
            </a:r>
            <a:r>
              <a:rPr lang="en-US" sz="2200" dirty="0"/>
              <a:t> </a:t>
            </a:r>
            <a:r>
              <a:rPr lang="en-US" sz="2200" dirty="0" err="1"/>
              <a:t>hastalıklar</a:t>
            </a:r>
            <a:r>
              <a:rPr lang="en-US" sz="2200" dirty="0"/>
              <a:t>) </a:t>
            </a:r>
            <a:r>
              <a:rPr lang="en-US" sz="2200" dirty="0" err="1"/>
              <a:t>olgularinda</a:t>
            </a:r>
            <a:r>
              <a:rPr lang="en-US" sz="2200" dirty="0"/>
              <a:t> oral </a:t>
            </a:r>
            <a:r>
              <a:rPr lang="en-US" sz="2200" dirty="0" err="1"/>
              <a:t>lezyonlar</a:t>
            </a:r>
            <a:r>
              <a:rPr lang="en-US" sz="2200" dirty="0"/>
              <a:t> </a:t>
            </a:r>
            <a:r>
              <a:rPr lang="en-US" sz="2200" dirty="0" err="1"/>
              <a:t>gelisebilir</a:t>
            </a:r>
            <a:r>
              <a:rPr lang="en-US" sz="2200" dirty="0"/>
              <a:t>.</a:t>
            </a:r>
          </a:p>
          <a:p>
            <a:pPr algn="just">
              <a:lnSpc>
                <a:spcPct val="160000"/>
              </a:lnSpc>
            </a:pPr>
            <a:r>
              <a:rPr lang="en-US" sz="2200" dirty="0"/>
              <a:t> </a:t>
            </a:r>
            <a:r>
              <a:rPr lang="en-US" sz="2200" dirty="0" err="1"/>
              <a:t>Bakteriyel</a:t>
            </a:r>
            <a:r>
              <a:rPr lang="en-US" sz="2200" dirty="0"/>
              <a:t> (</a:t>
            </a:r>
            <a:r>
              <a:rPr lang="en-US" sz="2200" dirty="0" err="1"/>
              <a:t>örneğin</a:t>
            </a:r>
            <a:r>
              <a:rPr lang="en-US" sz="2200" dirty="0"/>
              <a:t>, </a:t>
            </a:r>
            <a:r>
              <a:rPr lang="en-US" sz="2200" dirty="0" err="1"/>
              <a:t>Francisella</a:t>
            </a:r>
            <a:r>
              <a:rPr lang="en-US" sz="2200" dirty="0"/>
              <a:t> </a:t>
            </a:r>
            <a:r>
              <a:rPr lang="en-US" sz="2200" dirty="0" err="1"/>
              <a:t>tularensis</a:t>
            </a:r>
            <a:r>
              <a:rPr lang="en-US" sz="2200" dirty="0"/>
              <a:t>, Leptospira </a:t>
            </a:r>
            <a:r>
              <a:rPr lang="en-US" sz="2200" dirty="0" err="1"/>
              <a:t>canicola</a:t>
            </a:r>
            <a:r>
              <a:rPr lang="en-US" sz="2200" dirty="0"/>
              <a:t>), fungal (</a:t>
            </a:r>
            <a:r>
              <a:rPr lang="en-US" sz="2200" dirty="0" err="1"/>
              <a:t>örn</a:t>
            </a:r>
            <a:r>
              <a:rPr lang="en-US" sz="2200" dirty="0"/>
              <a:t>., C. neoformans) </a:t>
            </a:r>
            <a:r>
              <a:rPr lang="en-US" sz="2200" dirty="0" err="1"/>
              <a:t>ve</a:t>
            </a:r>
            <a:r>
              <a:rPr lang="en-US" sz="2200" dirty="0"/>
              <a:t> viral </a:t>
            </a:r>
            <a:r>
              <a:rPr lang="en-US" sz="2200" dirty="0" err="1"/>
              <a:t>enfeksiyonlar</a:t>
            </a:r>
            <a:r>
              <a:rPr lang="en-US" sz="2200" dirty="0"/>
              <a:t>, </a:t>
            </a:r>
            <a:r>
              <a:rPr lang="en-US" sz="2200" dirty="0" err="1"/>
              <a:t>neoplazi</a:t>
            </a:r>
            <a:r>
              <a:rPr lang="en-US" sz="2200" dirty="0"/>
              <a:t> </a:t>
            </a:r>
            <a:r>
              <a:rPr lang="en-US" sz="2200" dirty="0" err="1"/>
              <a:t>ve</a:t>
            </a:r>
            <a:r>
              <a:rPr lang="en-US" sz="2200" dirty="0"/>
              <a:t> </a:t>
            </a:r>
            <a:r>
              <a:rPr lang="en-US" sz="2200" dirty="0" err="1"/>
              <a:t>ilaç</a:t>
            </a:r>
            <a:r>
              <a:rPr lang="en-US" sz="2200" dirty="0"/>
              <a:t> </a:t>
            </a:r>
            <a:r>
              <a:rPr lang="en-US" sz="2200" dirty="0" err="1"/>
              <a:t>reaksiyonlarının</a:t>
            </a:r>
            <a:r>
              <a:rPr lang="en-US" sz="2200" dirty="0"/>
              <a:t> </a:t>
            </a:r>
            <a:r>
              <a:rPr lang="en-US" sz="2200" dirty="0" err="1"/>
              <a:t>tümü</a:t>
            </a:r>
            <a:r>
              <a:rPr lang="en-US" sz="2200" dirty="0"/>
              <a:t>, oral </a:t>
            </a:r>
            <a:r>
              <a:rPr lang="en-US" sz="2200" dirty="0" err="1"/>
              <a:t>belirtiler</a:t>
            </a:r>
            <a:r>
              <a:rPr lang="en-US" sz="2200" dirty="0"/>
              <a:t> </a:t>
            </a:r>
            <a:r>
              <a:rPr lang="en-US" sz="2200" dirty="0" err="1"/>
              <a:t>için</a:t>
            </a:r>
            <a:r>
              <a:rPr lang="en-US" sz="2200" dirty="0"/>
              <a:t> </a:t>
            </a:r>
            <a:r>
              <a:rPr lang="en-US" sz="2200" dirty="0" err="1"/>
              <a:t>potansiyele</a:t>
            </a:r>
            <a:r>
              <a:rPr lang="en-US" sz="2200" dirty="0"/>
              <a:t> </a:t>
            </a:r>
            <a:r>
              <a:rPr lang="en-US" sz="2200" dirty="0" err="1"/>
              <a:t>sahiptir</a:t>
            </a:r>
            <a:r>
              <a:rPr lang="en-US" sz="2200" dirty="0"/>
              <a:t>.</a:t>
            </a:r>
          </a:p>
        </p:txBody>
      </p:sp>
    </p:spTree>
    <p:extLst>
      <p:ext uri="{BB962C8B-B14F-4D97-AF65-F5344CB8AC3E}">
        <p14:creationId xmlns:p14="http://schemas.microsoft.com/office/powerpoint/2010/main" val="3617146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1B75A-9C8A-7842-BB6B-E563781719DB}"/>
              </a:ext>
            </a:extLst>
          </p:cNvPr>
          <p:cNvSpPr>
            <a:spLocks noGrp="1"/>
          </p:cNvSpPr>
          <p:nvPr>
            <p:ph type="title"/>
          </p:nvPr>
        </p:nvSpPr>
        <p:spPr>
          <a:xfrm>
            <a:off x="838200" y="365125"/>
            <a:ext cx="10515600" cy="772559"/>
          </a:xfrm>
          <a:ln>
            <a:solidFill>
              <a:schemeClr val="accent1"/>
            </a:solidFill>
          </a:ln>
        </p:spPr>
        <p:txBody>
          <a:bodyPr>
            <a:normAutofit/>
          </a:bodyPr>
          <a:lstStyle/>
          <a:p>
            <a:pPr algn="ctr"/>
            <a:r>
              <a:rPr lang="tr-TR" sz="3200" b="1" dirty="0">
                <a:solidFill>
                  <a:srgbClr val="FF0000"/>
                </a:solidFill>
              </a:rPr>
              <a:t>TANI</a:t>
            </a:r>
            <a:endParaRPr lang="en-US" sz="3200" dirty="0">
              <a:solidFill>
                <a:srgbClr val="FF0000"/>
              </a:solidFill>
            </a:endParaRPr>
          </a:p>
        </p:txBody>
      </p:sp>
      <p:sp>
        <p:nvSpPr>
          <p:cNvPr id="3" name="Content Placeholder 2">
            <a:extLst>
              <a:ext uri="{FF2B5EF4-FFF2-40B4-BE49-F238E27FC236}">
                <a16:creationId xmlns:a16="http://schemas.microsoft.com/office/drawing/2014/main" id="{1D5DDF43-3B6A-FD46-8B1D-9108203AD37C}"/>
              </a:ext>
            </a:extLst>
          </p:cNvPr>
          <p:cNvSpPr>
            <a:spLocks noGrp="1"/>
          </p:cNvSpPr>
          <p:nvPr>
            <p:ph idx="1"/>
          </p:nvPr>
        </p:nvSpPr>
        <p:spPr>
          <a:xfrm>
            <a:off x="838200" y="1576552"/>
            <a:ext cx="10515600" cy="4600411"/>
          </a:xfrm>
          <a:ln>
            <a:solidFill>
              <a:schemeClr val="accent1"/>
            </a:solidFill>
          </a:ln>
        </p:spPr>
        <p:txBody>
          <a:bodyPr>
            <a:normAutofit/>
          </a:bodyPr>
          <a:lstStyle/>
          <a:p>
            <a:pPr algn="just">
              <a:lnSpc>
                <a:spcPct val="150000"/>
              </a:lnSpc>
            </a:pPr>
            <a:r>
              <a:rPr lang="en-US" sz="2200" dirty="0" err="1"/>
              <a:t>Stomatit</a:t>
            </a:r>
            <a:r>
              <a:rPr lang="en-US" sz="2200" dirty="0"/>
              <a:t> </a:t>
            </a:r>
            <a:r>
              <a:rPr lang="en-US" sz="2200" dirty="0" err="1"/>
              <a:t>tanısı</a:t>
            </a:r>
            <a:r>
              <a:rPr lang="en-US" sz="2200" dirty="0"/>
              <a:t> tam </a:t>
            </a:r>
            <a:r>
              <a:rPr lang="en-US" sz="2200" dirty="0" err="1"/>
              <a:t>bir</a:t>
            </a:r>
            <a:r>
              <a:rPr lang="en-US" sz="2200" dirty="0"/>
              <a:t> </a:t>
            </a:r>
            <a:r>
              <a:rPr lang="en-US" sz="2200" dirty="0" err="1"/>
              <a:t>öykü</a:t>
            </a:r>
            <a:r>
              <a:rPr lang="en-US" sz="2200" dirty="0"/>
              <a:t> </a:t>
            </a:r>
            <a:r>
              <a:rPr lang="en-US" sz="2200" dirty="0" err="1"/>
              <a:t>ve</a:t>
            </a:r>
            <a:r>
              <a:rPr lang="en-US" sz="2200" dirty="0"/>
              <a:t> </a:t>
            </a:r>
            <a:r>
              <a:rPr lang="en-US" sz="2200" dirty="0" err="1"/>
              <a:t>fiziksel</a:t>
            </a:r>
            <a:r>
              <a:rPr lang="en-US" sz="2200" dirty="0"/>
              <a:t> </a:t>
            </a:r>
            <a:r>
              <a:rPr lang="en-US" sz="2200" dirty="0" err="1"/>
              <a:t>muayene</a:t>
            </a:r>
            <a:r>
              <a:rPr lang="en-US" sz="2200" dirty="0"/>
              <a:t> </a:t>
            </a:r>
            <a:r>
              <a:rPr lang="en-US" sz="2200" dirty="0" err="1"/>
              <a:t>ile</a:t>
            </a:r>
            <a:r>
              <a:rPr lang="en-US" sz="2200" dirty="0"/>
              <a:t> </a:t>
            </a:r>
            <a:r>
              <a:rPr lang="en-US" sz="2200" dirty="0" err="1"/>
              <a:t>başlar</a:t>
            </a:r>
            <a:r>
              <a:rPr lang="en-US" sz="2200" dirty="0"/>
              <a:t>. Oral </a:t>
            </a:r>
            <a:r>
              <a:rPr lang="en-US" sz="2200" dirty="0" err="1"/>
              <a:t>lezyonların</a:t>
            </a:r>
            <a:r>
              <a:rPr lang="en-US" sz="2200" dirty="0"/>
              <a:t> </a:t>
            </a:r>
            <a:r>
              <a:rPr lang="en-US" sz="2200" dirty="0" err="1"/>
              <a:t>sistemik</a:t>
            </a:r>
            <a:r>
              <a:rPr lang="en-US" sz="2200" dirty="0"/>
              <a:t> </a:t>
            </a:r>
            <a:r>
              <a:rPr lang="en-US" sz="2200" dirty="0" err="1"/>
              <a:t>bir</a:t>
            </a:r>
            <a:r>
              <a:rPr lang="en-US" sz="2200" dirty="0"/>
              <a:t> </a:t>
            </a:r>
            <a:r>
              <a:rPr lang="en-US" sz="2200" dirty="0" err="1"/>
              <a:t>hastalığın</a:t>
            </a:r>
            <a:r>
              <a:rPr lang="en-US" sz="2200" dirty="0"/>
              <a:t> </a:t>
            </a:r>
            <a:r>
              <a:rPr lang="en-US" sz="2200" dirty="0" err="1"/>
              <a:t>tezahürü</a:t>
            </a:r>
            <a:r>
              <a:rPr lang="en-US" sz="2200" dirty="0"/>
              <a:t> </a:t>
            </a:r>
            <a:r>
              <a:rPr lang="en-US" sz="2200" dirty="0" err="1"/>
              <a:t>olabileceğini</a:t>
            </a:r>
            <a:r>
              <a:rPr lang="en-US" sz="2200" dirty="0"/>
              <a:t> </a:t>
            </a:r>
            <a:r>
              <a:rPr lang="en-US" sz="2200" dirty="0" err="1"/>
              <a:t>belirlemek</a:t>
            </a:r>
            <a:r>
              <a:rPr lang="en-US" sz="2200" dirty="0"/>
              <a:t> </a:t>
            </a:r>
            <a:r>
              <a:rPr lang="en-US" sz="2200" dirty="0" err="1"/>
              <a:t>genellikle</a:t>
            </a:r>
            <a:r>
              <a:rPr lang="en-US" sz="2200" dirty="0"/>
              <a:t> </a:t>
            </a:r>
            <a:r>
              <a:rPr lang="en-US" sz="2200" dirty="0" err="1"/>
              <a:t>mümkündür</a:t>
            </a:r>
            <a:r>
              <a:rPr lang="en-US" sz="2200" dirty="0"/>
              <a:t>.</a:t>
            </a:r>
          </a:p>
          <a:p>
            <a:pPr algn="just">
              <a:lnSpc>
                <a:spcPct val="150000"/>
              </a:lnSpc>
            </a:pPr>
            <a:r>
              <a:rPr lang="en-US" sz="2200" dirty="0" err="1"/>
              <a:t>Tahriş</a:t>
            </a:r>
            <a:r>
              <a:rPr lang="en-US" sz="2200" dirty="0"/>
              <a:t> </a:t>
            </a:r>
            <a:r>
              <a:rPr lang="en-US" sz="2200" dirty="0" err="1"/>
              <a:t>edici</a:t>
            </a:r>
            <a:r>
              <a:rPr lang="en-US" sz="2200" dirty="0"/>
              <a:t> </a:t>
            </a:r>
            <a:r>
              <a:rPr lang="en-US" sz="2200" dirty="0" err="1"/>
              <a:t>veya</a:t>
            </a:r>
            <a:r>
              <a:rPr lang="en-US" sz="2200" dirty="0"/>
              <a:t> inflamatuar </a:t>
            </a:r>
            <a:r>
              <a:rPr lang="en-US" sz="2200" dirty="0" err="1"/>
              <a:t>materyallerin</a:t>
            </a:r>
            <a:r>
              <a:rPr lang="en-US" sz="2200" dirty="0"/>
              <a:t> </a:t>
            </a:r>
            <a:r>
              <a:rPr lang="en-US" sz="2200" dirty="0" err="1"/>
              <a:t>neden</a:t>
            </a:r>
            <a:r>
              <a:rPr lang="en-US" sz="2200" dirty="0"/>
              <a:t> </a:t>
            </a:r>
            <a:r>
              <a:rPr lang="en-US" sz="2200" dirty="0" err="1"/>
              <a:t>olduğu</a:t>
            </a:r>
            <a:r>
              <a:rPr lang="en-US" sz="2200" dirty="0"/>
              <a:t> </a:t>
            </a:r>
            <a:r>
              <a:rPr lang="en-US" sz="2200" dirty="0" err="1"/>
              <a:t>stomatit</a:t>
            </a:r>
            <a:r>
              <a:rPr lang="en-US" sz="2200" dirty="0"/>
              <a:t> </a:t>
            </a:r>
            <a:r>
              <a:rPr lang="en-US" sz="2200" dirty="0" err="1"/>
              <a:t>öykü</a:t>
            </a:r>
            <a:r>
              <a:rPr lang="en-US" sz="2200" dirty="0"/>
              <a:t> </a:t>
            </a:r>
            <a:r>
              <a:rPr lang="en-US" sz="2200" dirty="0" err="1"/>
              <a:t>ve</a:t>
            </a:r>
            <a:r>
              <a:rPr lang="en-US" sz="2200" dirty="0"/>
              <a:t> </a:t>
            </a:r>
            <a:r>
              <a:rPr lang="en-US" sz="2200" dirty="0" err="1"/>
              <a:t>anamnez</a:t>
            </a:r>
            <a:r>
              <a:rPr lang="en-US" sz="2200" dirty="0"/>
              <a:t> </a:t>
            </a:r>
            <a:r>
              <a:rPr lang="en-US" sz="2200" dirty="0" err="1"/>
              <a:t>ile</a:t>
            </a:r>
            <a:r>
              <a:rPr lang="en-US" sz="2200" dirty="0"/>
              <a:t> </a:t>
            </a:r>
            <a:r>
              <a:rPr lang="en-US" sz="2200" dirty="0" err="1"/>
              <a:t>teşhis</a:t>
            </a:r>
            <a:r>
              <a:rPr lang="en-US" sz="2200" dirty="0"/>
              <a:t> </a:t>
            </a:r>
            <a:r>
              <a:rPr lang="en-US" sz="2200" dirty="0" err="1"/>
              <a:t>edilebilir</a:t>
            </a:r>
            <a:r>
              <a:rPr lang="en-US" sz="2200" dirty="0"/>
              <a:t>. </a:t>
            </a:r>
          </a:p>
          <a:p>
            <a:pPr algn="just">
              <a:lnSpc>
                <a:spcPct val="150000"/>
              </a:lnSpc>
            </a:pPr>
            <a:r>
              <a:rPr lang="en-US" sz="2200" dirty="0" err="1"/>
              <a:t>Travmanın</a:t>
            </a:r>
            <a:r>
              <a:rPr lang="en-US" sz="2200" dirty="0"/>
              <a:t> </a:t>
            </a:r>
            <a:r>
              <a:rPr lang="en-US" sz="2200" dirty="0" err="1"/>
              <a:t>nedenini</a:t>
            </a:r>
            <a:r>
              <a:rPr lang="en-US" sz="2200" dirty="0"/>
              <a:t> </a:t>
            </a:r>
            <a:r>
              <a:rPr lang="en-US" sz="2200" dirty="0" err="1"/>
              <a:t>ve</a:t>
            </a:r>
            <a:r>
              <a:rPr lang="en-US" sz="2200" dirty="0"/>
              <a:t> </a:t>
            </a:r>
            <a:r>
              <a:rPr lang="en-US" sz="2200" dirty="0" err="1"/>
              <a:t>sonuçlarını</a:t>
            </a:r>
            <a:r>
              <a:rPr lang="en-US" sz="2200" dirty="0"/>
              <a:t> </a:t>
            </a:r>
            <a:r>
              <a:rPr lang="en-US" sz="2200" dirty="0" err="1"/>
              <a:t>tanımlamak</a:t>
            </a:r>
            <a:r>
              <a:rPr lang="en-US" sz="2200" dirty="0"/>
              <a:t> </a:t>
            </a:r>
            <a:r>
              <a:rPr lang="en-US" sz="2200" dirty="0" err="1"/>
              <a:t>için</a:t>
            </a:r>
            <a:r>
              <a:rPr lang="en-US" sz="2200" dirty="0"/>
              <a:t> </a:t>
            </a:r>
            <a:r>
              <a:rPr lang="en-US" sz="2200" dirty="0" err="1"/>
              <a:t>anestezi</a:t>
            </a:r>
            <a:r>
              <a:rPr lang="en-US" sz="2200" dirty="0"/>
              <a:t> </a:t>
            </a:r>
            <a:r>
              <a:rPr lang="en-US" sz="2200" dirty="0" err="1"/>
              <a:t>altında</a:t>
            </a:r>
            <a:r>
              <a:rPr lang="en-US" sz="2200" dirty="0"/>
              <a:t> oral </a:t>
            </a:r>
            <a:r>
              <a:rPr lang="en-US" sz="2200" dirty="0" err="1"/>
              <a:t>muayene</a:t>
            </a:r>
            <a:r>
              <a:rPr lang="en-US" sz="2200" dirty="0"/>
              <a:t> </a:t>
            </a:r>
            <a:r>
              <a:rPr lang="en-US" sz="2200" dirty="0" err="1"/>
              <a:t>gerekebilir</a:t>
            </a:r>
            <a:r>
              <a:rPr lang="en-US" sz="2200" dirty="0"/>
              <a:t>. </a:t>
            </a:r>
            <a:r>
              <a:rPr lang="en-US" sz="2200" dirty="0" err="1"/>
              <a:t>Gömülü</a:t>
            </a:r>
            <a:r>
              <a:rPr lang="en-US" sz="2200" dirty="0"/>
              <a:t> </a:t>
            </a:r>
            <a:r>
              <a:rPr lang="en-US" sz="2200" dirty="0" err="1"/>
              <a:t>yabanci</a:t>
            </a:r>
            <a:r>
              <a:rPr lang="en-US" sz="2200" dirty="0"/>
              <a:t> </a:t>
            </a:r>
            <a:r>
              <a:rPr lang="en-US" sz="2200" dirty="0" err="1"/>
              <a:t>cisim</a:t>
            </a:r>
            <a:r>
              <a:rPr lang="en-US" sz="2200" dirty="0"/>
              <a:t> (</a:t>
            </a:r>
            <a:r>
              <a:rPr lang="en-US" sz="2200" dirty="0" err="1"/>
              <a:t>örn</a:t>
            </a:r>
            <a:r>
              <a:rPr lang="en-US" sz="2200" dirty="0"/>
              <a:t>, bitki </a:t>
            </a:r>
            <a:r>
              <a:rPr lang="en-US" sz="2200" dirty="0" err="1"/>
              <a:t>parcalari</a:t>
            </a:r>
            <a:r>
              <a:rPr lang="en-US" sz="2200" dirty="0"/>
              <a:t>) </a:t>
            </a:r>
            <a:r>
              <a:rPr lang="en-US" sz="2200" dirty="0" err="1"/>
              <a:t>görsel</a:t>
            </a:r>
            <a:r>
              <a:rPr lang="en-US" sz="2200" dirty="0"/>
              <a:t> </a:t>
            </a:r>
            <a:r>
              <a:rPr lang="en-US" sz="2200" dirty="0" err="1"/>
              <a:t>olarak</a:t>
            </a:r>
            <a:r>
              <a:rPr lang="en-US" sz="2200" dirty="0"/>
              <a:t> </a:t>
            </a:r>
            <a:r>
              <a:rPr lang="en-US" sz="2200" dirty="0" err="1"/>
              <a:t>belirgin</a:t>
            </a:r>
            <a:r>
              <a:rPr lang="en-US" sz="2200" dirty="0"/>
              <a:t> </a:t>
            </a:r>
            <a:r>
              <a:rPr lang="en-US" sz="2200" dirty="0" err="1"/>
              <a:t>olmayabilir</a:t>
            </a:r>
            <a:r>
              <a:rPr lang="en-US" sz="2200" dirty="0"/>
              <a:t> </a:t>
            </a:r>
            <a:r>
              <a:rPr lang="en-US" sz="2200" dirty="0" err="1"/>
              <a:t>ve</a:t>
            </a:r>
            <a:r>
              <a:rPr lang="en-US" sz="2200" dirty="0"/>
              <a:t> </a:t>
            </a:r>
            <a:r>
              <a:rPr lang="en-US" sz="2200" dirty="0" err="1"/>
              <a:t>gömülü</a:t>
            </a:r>
            <a:r>
              <a:rPr lang="en-US" sz="2200" dirty="0"/>
              <a:t> </a:t>
            </a:r>
            <a:r>
              <a:rPr lang="en-US" sz="2200" dirty="0" err="1"/>
              <a:t>yabanci</a:t>
            </a:r>
            <a:r>
              <a:rPr lang="en-US" sz="2200" dirty="0"/>
              <a:t> </a:t>
            </a:r>
            <a:r>
              <a:rPr lang="en-US" sz="2200" dirty="0" err="1"/>
              <a:t>cisimden</a:t>
            </a:r>
            <a:r>
              <a:rPr lang="en-US" sz="2200" dirty="0"/>
              <a:t> </a:t>
            </a:r>
            <a:r>
              <a:rPr lang="en-US" sz="2200" dirty="0" err="1"/>
              <a:t>şüpheleniliyorsa</a:t>
            </a:r>
            <a:r>
              <a:rPr lang="en-US" sz="2200" dirty="0"/>
              <a:t> </a:t>
            </a:r>
            <a:r>
              <a:rPr lang="en-US" sz="2200" dirty="0" err="1"/>
              <a:t>biyopsi</a:t>
            </a:r>
            <a:r>
              <a:rPr lang="en-US" sz="2200" dirty="0"/>
              <a:t> </a:t>
            </a:r>
            <a:r>
              <a:rPr lang="en-US" sz="2200" dirty="0" err="1"/>
              <a:t>ve</a:t>
            </a:r>
            <a:r>
              <a:rPr lang="en-US" sz="2200" dirty="0"/>
              <a:t> </a:t>
            </a:r>
            <a:r>
              <a:rPr lang="en-US" sz="2200" dirty="0" err="1"/>
              <a:t>histopatoloji</a:t>
            </a:r>
            <a:r>
              <a:rPr lang="en-US" sz="2200" dirty="0"/>
              <a:t> </a:t>
            </a:r>
            <a:r>
              <a:rPr lang="en-US" sz="2200" dirty="0" err="1"/>
              <a:t>yapılmalıdır</a:t>
            </a:r>
            <a:endParaRPr lang="en-US" sz="2200" dirty="0"/>
          </a:p>
        </p:txBody>
      </p:sp>
    </p:spTree>
    <p:extLst>
      <p:ext uri="{BB962C8B-B14F-4D97-AF65-F5344CB8AC3E}">
        <p14:creationId xmlns:p14="http://schemas.microsoft.com/office/powerpoint/2010/main" val="2361286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EA9083-B4C3-7E47-9CC0-63DBC5C439A7}"/>
              </a:ext>
            </a:extLst>
          </p:cNvPr>
          <p:cNvSpPr>
            <a:spLocks noGrp="1"/>
          </p:cNvSpPr>
          <p:nvPr>
            <p:ph idx="1"/>
          </p:nvPr>
        </p:nvSpPr>
        <p:spPr>
          <a:xfrm>
            <a:off x="838200" y="945931"/>
            <a:ext cx="10515600" cy="5231032"/>
          </a:xfrm>
          <a:ln>
            <a:solidFill>
              <a:schemeClr val="accent1"/>
            </a:solidFill>
          </a:ln>
        </p:spPr>
        <p:txBody>
          <a:bodyPr>
            <a:normAutofit/>
          </a:bodyPr>
          <a:lstStyle/>
          <a:p>
            <a:pPr algn="just">
              <a:lnSpc>
                <a:spcPct val="150000"/>
              </a:lnSpc>
            </a:pPr>
            <a:r>
              <a:rPr lang="en-US" sz="2200" dirty="0"/>
              <a:t>Periodontal </a:t>
            </a:r>
            <a:r>
              <a:rPr lang="en-US" sz="2200" dirty="0" err="1"/>
              <a:t>hastalık</a:t>
            </a:r>
            <a:r>
              <a:rPr lang="en-US" sz="2200" dirty="0"/>
              <a:t> </a:t>
            </a:r>
            <a:r>
              <a:rPr lang="en-US" sz="2200" dirty="0" err="1"/>
              <a:t>ve</a:t>
            </a:r>
            <a:r>
              <a:rPr lang="en-US" sz="2200" dirty="0"/>
              <a:t> </a:t>
            </a:r>
            <a:r>
              <a:rPr lang="en-US" sz="2200" dirty="0" err="1"/>
              <a:t>hastalığın</a:t>
            </a:r>
            <a:r>
              <a:rPr lang="en-US" sz="2200" dirty="0"/>
              <a:t> </a:t>
            </a:r>
            <a:r>
              <a:rPr lang="en-US" sz="2200" dirty="0" err="1"/>
              <a:t>derecesi</a:t>
            </a:r>
            <a:r>
              <a:rPr lang="en-US" sz="2200" dirty="0"/>
              <a:t> oral </a:t>
            </a:r>
            <a:r>
              <a:rPr lang="en-US" sz="2200" dirty="0" err="1"/>
              <a:t>muayene</a:t>
            </a:r>
            <a:r>
              <a:rPr lang="en-US" sz="2200" dirty="0"/>
              <a:t> </a:t>
            </a:r>
            <a:r>
              <a:rPr lang="en-US" sz="2200" dirty="0" err="1"/>
              <a:t>ve</a:t>
            </a:r>
            <a:r>
              <a:rPr lang="en-US" sz="2200" dirty="0"/>
              <a:t> dental </a:t>
            </a:r>
            <a:r>
              <a:rPr lang="en-US" sz="2200" dirty="0" err="1"/>
              <a:t>radyografi</a:t>
            </a:r>
            <a:r>
              <a:rPr lang="en-US" sz="2200" dirty="0"/>
              <a:t> </a:t>
            </a:r>
            <a:r>
              <a:rPr lang="en-US" sz="2200" dirty="0" err="1"/>
              <a:t>ile</a:t>
            </a:r>
            <a:r>
              <a:rPr lang="en-US" sz="2200" dirty="0"/>
              <a:t> </a:t>
            </a:r>
            <a:r>
              <a:rPr lang="en-US" sz="2200" dirty="0" err="1"/>
              <a:t>teşhis</a:t>
            </a:r>
            <a:r>
              <a:rPr lang="en-US" sz="2200" dirty="0"/>
              <a:t> </a:t>
            </a:r>
            <a:r>
              <a:rPr lang="en-US" sz="2200" dirty="0" err="1"/>
              <a:t>edilir</a:t>
            </a:r>
            <a:r>
              <a:rPr lang="en-US" sz="2200" dirty="0"/>
              <a:t>. Periodontal </a:t>
            </a:r>
            <a:r>
              <a:rPr lang="en-US" sz="2200" dirty="0" err="1"/>
              <a:t>hastalıklarla</a:t>
            </a:r>
            <a:r>
              <a:rPr lang="en-US" sz="2200" dirty="0"/>
              <a:t> (</a:t>
            </a:r>
            <a:r>
              <a:rPr lang="en-US" sz="2200" dirty="0" err="1"/>
              <a:t>örneğin</a:t>
            </a:r>
            <a:r>
              <a:rPr lang="en-US" sz="2200" dirty="0"/>
              <a:t>, </a:t>
            </a:r>
            <a:r>
              <a:rPr lang="en-US" sz="2200" dirty="0" err="1"/>
              <a:t>temas</a:t>
            </a:r>
            <a:r>
              <a:rPr lang="en-US" sz="2200" dirty="0"/>
              <a:t> </a:t>
            </a:r>
            <a:r>
              <a:rPr lang="en-US" sz="2200" dirty="0" err="1"/>
              <a:t>ülserleri</a:t>
            </a:r>
            <a:r>
              <a:rPr lang="en-US" sz="2200" dirty="0"/>
              <a:t>) </a:t>
            </a:r>
            <a:r>
              <a:rPr lang="en-US" sz="2200" dirty="0" err="1"/>
              <a:t>ilişkili</a:t>
            </a:r>
            <a:r>
              <a:rPr lang="en-US" sz="2200" dirty="0"/>
              <a:t> </a:t>
            </a:r>
            <a:r>
              <a:rPr lang="en-US" sz="2200" dirty="0" err="1"/>
              <a:t>bukkal</a:t>
            </a:r>
            <a:r>
              <a:rPr lang="en-US" sz="2200" dirty="0"/>
              <a:t> </a:t>
            </a:r>
            <a:r>
              <a:rPr lang="en-US" sz="2200" dirty="0" err="1"/>
              <a:t>ve</a:t>
            </a:r>
            <a:r>
              <a:rPr lang="en-US" sz="2200" dirty="0"/>
              <a:t> lingual inflamasyon da </a:t>
            </a:r>
            <a:r>
              <a:rPr lang="en-US" sz="2200" dirty="0" err="1"/>
              <a:t>klinik</a:t>
            </a:r>
            <a:r>
              <a:rPr lang="en-US" sz="2200" dirty="0"/>
              <a:t> </a:t>
            </a:r>
            <a:r>
              <a:rPr lang="en-US" sz="2200" dirty="0" err="1"/>
              <a:t>bir</a:t>
            </a:r>
            <a:r>
              <a:rPr lang="en-US" sz="2200" dirty="0"/>
              <a:t> </a:t>
            </a:r>
            <a:r>
              <a:rPr lang="en-US" sz="2200" dirty="0" err="1"/>
              <a:t>tanıdır</a:t>
            </a:r>
            <a:r>
              <a:rPr lang="en-US" sz="2200" dirty="0"/>
              <a:t>.</a:t>
            </a:r>
          </a:p>
          <a:p>
            <a:pPr lvl="0" algn="just">
              <a:lnSpc>
                <a:spcPct val="150000"/>
              </a:lnSpc>
            </a:pPr>
            <a:r>
              <a:rPr lang="en-US" sz="2200" dirty="0" err="1">
                <a:solidFill>
                  <a:prstClr val="black"/>
                </a:solidFill>
              </a:rPr>
              <a:t>Eozinofilik</a:t>
            </a:r>
            <a:r>
              <a:rPr lang="en-US" sz="2200" dirty="0">
                <a:solidFill>
                  <a:prstClr val="black"/>
                </a:solidFill>
              </a:rPr>
              <a:t> </a:t>
            </a:r>
            <a:r>
              <a:rPr lang="en-US" sz="2200" dirty="0" err="1">
                <a:solidFill>
                  <a:prstClr val="black"/>
                </a:solidFill>
              </a:rPr>
              <a:t>granülom</a:t>
            </a:r>
            <a:r>
              <a:rPr lang="en-US" sz="2200" dirty="0">
                <a:solidFill>
                  <a:prstClr val="black"/>
                </a:solidFill>
              </a:rPr>
              <a:t> (</a:t>
            </a:r>
            <a:r>
              <a:rPr lang="en-US" sz="2200" dirty="0" err="1">
                <a:solidFill>
                  <a:prstClr val="black"/>
                </a:solidFill>
              </a:rPr>
              <a:t>kompleks</a:t>
            </a:r>
            <a:r>
              <a:rPr lang="en-US" sz="2200" dirty="0">
                <a:solidFill>
                  <a:prstClr val="black"/>
                </a:solidFill>
              </a:rPr>
              <a:t>), </a:t>
            </a:r>
            <a:r>
              <a:rPr lang="en-US" sz="2200" dirty="0" err="1">
                <a:solidFill>
                  <a:prstClr val="black"/>
                </a:solidFill>
              </a:rPr>
              <a:t>histopatolojiyle</a:t>
            </a:r>
            <a:r>
              <a:rPr lang="en-US" sz="2200" dirty="0">
                <a:solidFill>
                  <a:prstClr val="black"/>
                </a:solidFill>
              </a:rPr>
              <a:t> </a:t>
            </a:r>
            <a:r>
              <a:rPr lang="en-US" sz="2200" dirty="0" err="1">
                <a:solidFill>
                  <a:prstClr val="black"/>
                </a:solidFill>
              </a:rPr>
              <a:t>teşhis</a:t>
            </a:r>
            <a:r>
              <a:rPr lang="en-US" sz="2200" dirty="0">
                <a:solidFill>
                  <a:prstClr val="black"/>
                </a:solidFill>
              </a:rPr>
              <a:t> </a:t>
            </a:r>
            <a:r>
              <a:rPr lang="en-US" sz="2200" dirty="0" err="1">
                <a:solidFill>
                  <a:prstClr val="black"/>
                </a:solidFill>
              </a:rPr>
              <a:t>edilir</a:t>
            </a:r>
            <a:r>
              <a:rPr lang="en-US" sz="2200" dirty="0">
                <a:solidFill>
                  <a:prstClr val="black"/>
                </a:solidFill>
              </a:rPr>
              <a:t> (</a:t>
            </a:r>
            <a:r>
              <a:rPr lang="en-US" sz="2200" dirty="0" err="1">
                <a:solidFill>
                  <a:prstClr val="black"/>
                </a:solidFill>
              </a:rPr>
              <a:t>diğer</a:t>
            </a:r>
            <a:r>
              <a:rPr lang="en-US" sz="2200" dirty="0">
                <a:solidFill>
                  <a:prstClr val="black"/>
                </a:solidFill>
              </a:rPr>
              <a:t> </a:t>
            </a:r>
            <a:r>
              <a:rPr lang="en-US" sz="2200" dirty="0" err="1">
                <a:solidFill>
                  <a:prstClr val="black"/>
                </a:solidFill>
              </a:rPr>
              <a:t>problemleri</a:t>
            </a:r>
            <a:r>
              <a:rPr lang="en-US" sz="2200" dirty="0">
                <a:solidFill>
                  <a:prstClr val="black"/>
                </a:solidFill>
              </a:rPr>
              <a:t> </a:t>
            </a:r>
            <a:r>
              <a:rPr lang="en-US" sz="2200" dirty="0" err="1">
                <a:solidFill>
                  <a:prstClr val="black"/>
                </a:solidFill>
              </a:rPr>
              <a:t>hariç</a:t>
            </a:r>
            <a:r>
              <a:rPr lang="en-US" sz="2200" dirty="0">
                <a:solidFill>
                  <a:prstClr val="black"/>
                </a:solidFill>
              </a:rPr>
              <a:t> </a:t>
            </a:r>
            <a:r>
              <a:rPr lang="en-US" sz="2200" dirty="0" err="1">
                <a:solidFill>
                  <a:prstClr val="black"/>
                </a:solidFill>
              </a:rPr>
              <a:t>tutar</a:t>
            </a:r>
            <a:r>
              <a:rPr lang="en-US" sz="2200" dirty="0">
                <a:solidFill>
                  <a:prstClr val="black"/>
                </a:solidFill>
              </a:rPr>
              <a:t>); </a:t>
            </a:r>
            <a:r>
              <a:rPr lang="en-US" sz="2200" dirty="0" err="1">
                <a:solidFill>
                  <a:prstClr val="black"/>
                </a:solidFill>
              </a:rPr>
              <a:t>Bununla</a:t>
            </a:r>
            <a:r>
              <a:rPr lang="en-US" sz="2200" dirty="0">
                <a:solidFill>
                  <a:prstClr val="black"/>
                </a:solidFill>
              </a:rPr>
              <a:t> </a:t>
            </a:r>
            <a:r>
              <a:rPr lang="en-US" sz="2200" dirty="0" err="1">
                <a:solidFill>
                  <a:prstClr val="black"/>
                </a:solidFill>
              </a:rPr>
              <a:t>birlikte</a:t>
            </a:r>
            <a:r>
              <a:rPr lang="en-US" sz="2200" dirty="0">
                <a:solidFill>
                  <a:prstClr val="black"/>
                </a:solidFill>
              </a:rPr>
              <a:t>, </a:t>
            </a:r>
            <a:r>
              <a:rPr lang="en-US" sz="2200" dirty="0" err="1">
                <a:solidFill>
                  <a:prstClr val="black"/>
                </a:solidFill>
              </a:rPr>
              <a:t>altta</a:t>
            </a:r>
            <a:r>
              <a:rPr lang="en-US" sz="2200" dirty="0">
                <a:solidFill>
                  <a:prstClr val="black"/>
                </a:solidFill>
              </a:rPr>
              <a:t> </a:t>
            </a:r>
            <a:r>
              <a:rPr lang="en-US" sz="2200" dirty="0" err="1">
                <a:solidFill>
                  <a:prstClr val="black"/>
                </a:solidFill>
              </a:rPr>
              <a:t>yatan</a:t>
            </a:r>
            <a:r>
              <a:rPr lang="en-US" sz="2200" dirty="0">
                <a:solidFill>
                  <a:prstClr val="black"/>
                </a:solidFill>
              </a:rPr>
              <a:t> </a:t>
            </a:r>
            <a:r>
              <a:rPr lang="en-US" sz="2200" dirty="0" err="1">
                <a:solidFill>
                  <a:prstClr val="black"/>
                </a:solidFill>
              </a:rPr>
              <a:t>etiyoloji</a:t>
            </a:r>
            <a:r>
              <a:rPr lang="en-US" sz="2200" dirty="0">
                <a:solidFill>
                  <a:prstClr val="black"/>
                </a:solidFill>
              </a:rPr>
              <a:t> </a:t>
            </a:r>
            <a:r>
              <a:rPr lang="en-US" sz="2200" dirty="0" err="1">
                <a:solidFill>
                  <a:prstClr val="black"/>
                </a:solidFill>
              </a:rPr>
              <a:t>ek</a:t>
            </a:r>
            <a:r>
              <a:rPr lang="en-US" sz="2200" dirty="0">
                <a:solidFill>
                  <a:prstClr val="black"/>
                </a:solidFill>
              </a:rPr>
              <a:t> </a:t>
            </a:r>
            <a:r>
              <a:rPr lang="en-US" sz="2200" dirty="0" err="1">
                <a:solidFill>
                  <a:prstClr val="black"/>
                </a:solidFill>
              </a:rPr>
              <a:t>değerlendirme</a:t>
            </a:r>
            <a:r>
              <a:rPr lang="en-US" sz="2200" dirty="0">
                <a:solidFill>
                  <a:prstClr val="black"/>
                </a:solidFill>
              </a:rPr>
              <a:t> </a:t>
            </a:r>
            <a:r>
              <a:rPr lang="en-US" sz="2200" dirty="0" err="1">
                <a:solidFill>
                  <a:prstClr val="black"/>
                </a:solidFill>
              </a:rPr>
              <a:t>gerektirebilir</a:t>
            </a:r>
            <a:r>
              <a:rPr lang="en-US" sz="2200" dirty="0">
                <a:solidFill>
                  <a:prstClr val="black"/>
                </a:solidFill>
              </a:rPr>
              <a:t> (</a:t>
            </a:r>
            <a:r>
              <a:rPr lang="en-US" sz="2200" dirty="0" err="1">
                <a:solidFill>
                  <a:prstClr val="black"/>
                </a:solidFill>
              </a:rPr>
              <a:t>örneğin</a:t>
            </a:r>
            <a:r>
              <a:rPr lang="en-US" sz="2200" dirty="0">
                <a:solidFill>
                  <a:prstClr val="black"/>
                </a:solidFill>
              </a:rPr>
              <a:t> </a:t>
            </a:r>
            <a:r>
              <a:rPr lang="en-US" sz="2200" dirty="0" err="1">
                <a:solidFill>
                  <a:prstClr val="black"/>
                </a:solidFill>
              </a:rPr>
              <a:t>diyet</a:t>
            </a:r>
            <a:r>
              <a:rPr lang="en-US" sz="2200" dirty="0">
                <a:solidFill>
                  <a:prstClr val="black"/>
                </a:solidFill>
              </a:rPr>
              <a:t> </a:t>
            </a:r>
            <a:r>
              <a:rPr lang="en-US" sz="2200" dirty="0" err="1">
                <a:solidFill>
                  <a:prstClr val="black"/>
                </a:solidFill>
              </a:rPr>
              <a:t>denemeleri</a:t>
            </a:r>
            <a:r>
              <a:rPr lang="en-US" sz="2200" dirty="0">
                <a:solidFill>
                  <a:prstClr val="black"/>
                </a:solidFill>
              </a:rPr>
              <a:t>).</a:t>
            </a:r>
          </a:p>
          <a:p>
            <a:pPr lvl="0" algn="just">
              <a:lnSpc>
                <a:spcPct val="150000"/>
              </a:lnSpc>
            </a:pPr>
            <a:r>
              <a:rPr lang="en-US" sz="2200" dirty="0" err="1">
                <a:solidFill>
                  <a:prstClr val="black"/>
                </a:solidFill>
              </a:rPr>
              <a:t>Pemfigus</a:t>
            </a:r>
            <a:r>
              <a:rPr lang="en-US" sz="2200" dirty="0">
                <a:solidFill>
                  <a:prstClr val="black"/>
                </a:solidFill>
              </a:rPr>
              <a:t> vulgaris, oral </a:t>
            </a:r>
            <a:r>
              <a:rPr lang="en-US" sz="2200" dirty="0" err="1">
                <a:solidFill>
                  <a:prstClr val="black"/>
                </a:solidFill>
              </a:rPr>
              <a:t>kandidiyazis</a:t>
            </a:r>
            <a:r>
              <a:rPr lang="en-US" sz="2200" dirty="0">
                <a:solidFill>
                  <a:prstClr val="black"/>
                </a:solidFill>
              </a:rPr>
              <a:t> </a:t>
            </a:r>
            <a:r>
              <a:rPr lang="en-US" sz="2200" dirty="0" err="1">
                <a:solidFill>
                  <a:prstClr val="black"/>
                </a:solidFill>
              </a:rPr>
              <a:t>ve</a:t>
            </a:r>
            <a:r>
              <a:rPr lang="en-US" sz="2200" dirty="0">
                <a:solidFill>
                  <a:prstClr val="black"/>
                </a:solidFill>
              </a:rPr>
              <a:t> </a:t>
            </a:r>
            <a:r>
              <a:rPr lang="en-US" sz="2200" dirty="0" err="1">
                <a:solidFill>
                  <a:prstClr val="black"/>
                </a:solidFill>
              </a:rPr>
              <a:t>neoplazi</a:t>
            </a:r>
            <a:r>
              <a:rPr lang="en-US" sz="2200" dirty="0">
                <a:solidFill>
                  <a:prstClr val="black"/>
                </a:solidFill>
              </a:rPr>
              <a:t> </a:t>
            </a:r>
            <a:r>
              <a:rPr lang="en-US" sz="2200" dirty="0" err="1">
                <a:solidFill>
                  <a:prstClr val="black"/>
                </a:solidFill>
              </a:rPr>
              <a:t>tanısı</a:t>
            </a:r>
            <a:r>
              <a:rPr lang="en-US" sz="2200" dirty="0">
                <a:solidFill>
                  <a:prstClr val="black"/>
                </a:solidFill>
              </a:rPr>
              <a:t> </a:t>
            </a:r>
            <a:r>
              <a:rPr lang="en-US" sz="2200" dirty="0" err="1">
                <a:solidFill>
                  <a:prstClr val="black"/>
                </a:solidFill>
              </a:rPr>
              <a:t>için</a:t>
            </a:r>
            <a:r>
              <a:rPr lang="en-US" sz="2200" dirty="0">
                <a:solidFill>
                  <a:prstClr val="black"/>
                </a:solidFill>
              </a:rPr>
              <a:t> </a:t>
            </a:r>
            <a:r>
              <a:rPr lang="en-US" sz="2200" dirty="0" err="1">
                <a:solidFill>
                  <a:prstClr val="black"/>
                </a:solidFill>
              </a:rPr>
              <a:t>histopatoloji</a:t>
            </a:r>
            <a:r>
              <a:rPr lang="en-US" sz="2200" dirty="0">
                <a:solidFill>
                  <a:prstClr val="black"/>
                </a:solidFill>
              </a:rPr>
              <a:t> </a:t>
            </a:r>
            <a:r>
              <a:rPr lang="en-US" sz="2200" dirty="0" err="1">
                <a:solidFill>
                  <a:prstClr val="black"/>
                </a:solidFill>
              </a:rPr>
              <a:t>gereklidir</a:t>
            </a:r>
            <a:r>
              <a:rPr lang="en-US" sz="2200" dirty="0">
                <a:solidFill>
                  <a:prstClr val="black"/>
                </a:solidFill>
              </a:rPr>
              <a:t>.</a:t>
            </a:r>
          </a:p>
          <a:p>
            <a:pPr algn="just">
              <a:lnSpc>
                <a:spcPct val="150000"/>
              </a:lnSpc>
            </a:pPr>
            <a:endParaRPr lang="en-US" sz="2200" dirty="0"/>
          </a:p>
        </p:txBody>
      </p:sp>
    </p:spTree>
    <p:extLst>
      <p:ext uri="{BB962C8B-B14F-4D97-AF65-F5344CB8AC3E}">
        <p14:creationId xmlns:p14="http://schemas.microsoft.com/office/powerpoint/2010/main" val="176467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7F4B-2248-C245-A5A9-75F2C327DF67}"/>
              </a:ext>
            </a:extLst>
          </p:cNvPr>
          <p:cNvSpPr>
            <a:spLocks noGrp="1"/>
          </p:cNvSpPr>
          <p:nvPr>
            <p:ph type="title"/>
          </p:nvPr>
        </p:nvSpPr>
        <p:spPr>
          <a:xfrm>
            <a:off x="838200" y="365126"/>
            <a:ext cx="10515600" cy="580806"/>
          </a:xfrm>
          <a:ln>
            <a:solidFill>
              <a:schemeClr val="accent1"/>
            </a:solidFill>
          </a:ln>
        </p:spPr>
        <p:txBody>
          <a:bodyPr>
            <a:normAutofit fontScale="90000"/>
          </a:bodyPr>
          <a:lstStyle/>
          <a:p>
            <a:pPr algn="ctr"/>
            <a:r>
              <a:rPr lang="en-US" sz="3200" b="1" dirty="0">
                <a:solidFill>
                  <a:srgbClr val="FF0000"/>
                </a:solidFill>
              </a:rPr>
              <a:t>TEDAVI</a:t>
            </a:r>
            <a:r>
              <a:rPr lang="en-US" b="1" dirty="0">
                <a:solidFill>
                  <a:srgbClr val="FF0000"/>
                </a:solidFill>
              </a:rPr>
              <a:t> </a:t>
            </a:r>
          </a:p>
        </p:txBody>
      </p:sp>
      <p:sp>
        <p:nvSpPr>
          <p:cNvPr id="3" name="Content Placeholder 2">
            <a:extLst>
              <a:ext uri="{FF2B5EF4-FFF2-40B4-BE49-F238E27FC236}">
                <a16:creationId xmlns:a16="http://schemas.microsoft.com/office/drawing/2014/main" id="{4BEAB210-371C-3B49-9342-5427294E28FB}"/>
              </a:ext>
            </a:extLst>
          </p:cNvPr>
          <p:cNvSpPr>
            <a:spLocks noGrp="1"/>
          </p:cNvSpPr>
          <p:nvPr>
            <p:ph idx="1"/>
          </p:nvPr>
        </p:nvSpPr>
        <p:spPr>
          <a:xfrm>
            <a:off x="838200" y="1131943"/>
            <a:ext cx="10515600" cy="4351338"/>
          </a:xfrm>
        </p:spPr>
        <p:txBody>
          <a:bodyPr>
            <a:noAutofit/>
          </a:bodyPr>
          <a:lstStyle/>
          <a:p>
            <a:pPr algn="just">
              <a:lnSpc>
                <a:spcPct val="160000"/>
              </a:lnSpc>
            </a:pPr>
            <a:r>
              <a:rPr lang="en-US" sz="2200" dirty="0"/>
              <a:t>İlk </a:t>
            </a:r>
            <a:r>
              <a:rPr lang="en-US" sz="2200" dirty="0" err="1"/>
              <a:t>tedavi</a:t>
            </a:r>
            <a:r>
              <a:rPr lang="en-US" sz="2200" dirty="0"/>
              <a:t>, </a:t>
            </a:r>
            <a:r>
              <a:rPr lang="en-US" sz="2200" dirty="0" err="1"/>
              <a:t>stomatite</a:t>
            </a:r>
            <a:r>
              <a:rPr lang="en-US" sz="2200" dirty="0"/>
              <a:t> </a:t>
            </a:r>
            <a:r>
              <a:rPr lang="en-US" sz="2200" dirty="0" err="1"/>
              <a:t>yol</a:t>
            </a:r>
            <a:r>
              <a:rPr lang="en-US" sz="2200" dirty="0"/>
              <a:t> </a:t>
            </a:r>
            <a:r>
              <a:rPr lang="en-US" sz="2200" dirty="0" err="1"/>
              <a:t>açmış</a:t>
            </a:r>
            <a:r>
              <a:rPr lang="en-US" sz="2200" dirty="0"/>
              <a:t> </a:t>
            </a:r>
            <a:r>
              <a:rPr lang="en-US" sz="2200" dirty="0" err="1"/>
              <a:t>olabilecek</a:t>
            </a:r>
            <a:r>
              <a:rPr lang="en-US" sz="2200" dirty="0"/>
              <a:t> </a:t>
            </a:r>
            <a:r>
              <a:rPr lang="en-US" sz="2200" dirty="0" err="1"/>
              <a:t>yabanci</a:t>
            </a:r>
            <a:r>
              <a:rPr lang="en-US" sz="2200" dirty="0"/>
              <a:t> </a:t>
            </a:r>
            <a:r>
              <a:rPr lang="en-US" sz="2200" dirty="0" err="1"/>
              <a:t>cisimlerin</a:t>
            </a:r>
            <a:r>
              <a:rPr lang="en-US" sz="2200" dirty="0"/>
              <a:t> </a:t>
            </a:r>
            <a:r>
              <a:rPr lang="en-US" sz="2200" dirty="0" err="1"/>
              <a:t>uzaklaştırılmasıdır</a:t>
            </a:r>
            <a:r>
              <a:rPr lang="en-US" sz="2200" dirty="0"/>
              <a:t>. </a:t>
            </a:r>
          </a:p>
          <a:p>
            <a:pPr algn="just">
              <a:lnSpc>
                <a:spcPct val="160000"/>
              </a:lnSpc>
            </a:pPr>
            <a:r>
              <a:rPr lang="en-US" sz="2200" dirty="0" err="1"/>
              <a:t>Bakteriyel</a:t>
            </a:r>
            <a:r>
              <a:rPr lang="en-US" sz="2200" dirty="0"/>
              <a:t> </a:t>
            </a:r>
            <a:r>
              <a:rPr lang="en-US" sz="2200" dirty="0" err="1"/>
              <a:t>yükü</a:t>
            </a:r>
            <a:r>
              <a:rPr lang="en-US" sz="2200" dirty="0"/>
              <a:t> </a:t>
            </a:r>
            <a:r>
              <a:rPr lang="en-US" sz="2200" dirty="0" err="1"/>
              <a:t>azaltmak</a:t>
            </a:r>
            <a:r>
              <a:rPr lang="en-US" sz="2200" dirty="0"/>
              <a:t> </a:t>
            </a:r>
            <a:r>
              <a:rPr lang="en-US" sz="2200" dirty="0" err="1"/>
              <a:t>için</a:t>
            </a:r>
            <a:r>
              <a:rPr lang="en-US" sz="2200" dirty="0"/>
              <a:t> </a:t>
            </a:r>
            <a:r>
              <a:rPr lang="en-US" sz="2200" dirty="0" err="1"/>
              <a:t>ağız</a:t>
            </a:r>
            <a:r>
              <a:rPr lang="en-US" sz="2200" dirty="0"/>
              <a:t> </a:t>
            </a:r>
            <a:r>
              <a:rPr lang="en-US" sz="2200" dirty="0" err="1"/>
              <a:t>hijyeni</a:t>
            </a:r>
            <a:r>
              <a:rPr lang="en-US" sz="2200" dirty="0"/>
              <a:t>, </a:t>
            </a:r>
            <a:r>
              <a:rPr lang="en-US" sz="2200" dirty="0" err="1"/>
              <a:t>ağrı</a:t>
            </a:r>
            <a:r>
              <a:rPr lang="en-US" sz="2200" dirty="0"/>
              <a:t> </a:t>
            </a:r>
            <a:r>
              <a:rPr lang="en-US" sz="2200" dirty="0" err="1"/>
              <a:t>yönetimi</a:t>
            </a:r>
            <a:r>
              <a:rPr lang="en-US" sz="2200" dirty="0"/>
              <a:t>, sekonder </a:t>
            </a:r>
            <a:r>
              <a:rPr lang="en-US" sz="2200" dirty="0" err="1"/>
              <a:t>bakteriyel</a:t>
            </a:r>
            <a:r>
              <a:rPr lang="en-US" sz="2200" dirty="0"/>
              <a:t> </a:t>
            </a:r>
            <a:r>
              <a:rPr lang="en-US" sz="2200" dirty="0" err="1"/>
              <a:t>enfeksiyonların</a:t>
            </a:r>
            <a:r>
              <a:rPr lang="en-US" sz="2200" dirty="0"/>
              <a:t> </a:t>
            </a:r>
            <a:r>
              <a:rPr lang="en-US" sz="2200" dirty="0" err="1"/>
              <a:t>tedavisi</a:t>
            </a:r>
            <a:r>
              <a:rPr lang="en-US" sz="2200" dirty="0"/>
              <a:t> </a:t>
            </a:r>
            <a:r>
              <a:rPr lang="en-US" sz="2200" dirty="0" err="1"/>
              <a:t>ve</a:t>
            </a:r>
            <a:r>
              <a:rPr lang="en-US" sz="2200" dirty="0"/>
              <a:t> </a:t>
            </a:r>
            <a:r>
              <a:rPr lang="en-US" sz="2200" dirty="0" err="1"/>
              <a:t>beslenme</a:t>
            </a:r>
            <a:r>
              <a:rPr lang="en-US" sz="2200" dirty="0"/>
              <a:t> </a:t>
            </a:r>
            <a:r>
              <a:rPr lang="en-US" sz="2200" dirty="0" err="1"/>
              <a:t>desteği</a:t>
            </a:r>
            <a:r>
              <a:rPr lang="en-US" sz="2200" dirty="0"/>
              <a:t> </a:t>
            </a:r>
            <a:r>
              <a:rPr lang="en-US" sz="2200" dirty="0" err="1"/>
              <a:t>dikkate</a:t>
            </a:r>
            <a:r>
              <a:rPr lang="en-US" sz="2200" dirty="0"/>
              <a:t> </a:t>
            </a:r>
            <a:r>
              <a:rPr lang="en-US" sz="2200" dirty="0" err="1"/>
              <a:t>alınmalıdır</a:t>
            </a:r>
            <a:r>
              <a:rPr lang="en-US" sz="2200" dirty="0"/>
              <a:t>.</a:t>
            </a:r>
          </a:p>
          <a:p>
            <a:pPr algn="just">
              <a:lnSpc>
                <a:spcPct val="160000"/>
              </a:lnSpc>
            </a:pPr>
            <a:r>
              <a:rPr lang="en-US" sz="2200" dirty="0" err="1"/>
              <a:t>Sistemik</a:t>
            </a:r>
            <a:r>
              <a:rPr lang="en-US" sz="2200" dirty="0"/>
              <a:t> </a:t>
            </a:r>
            <a:r>
              <a:rPr lang="en-US" sz="2200" dirty="0" err="1"/>
              <a:t>hastalıkların</a:t>
            </a:r>
            <a:r>
              <a:rPr lang="en-US" sz="2200" dirty="0"/>
              <a:t> oral </a:t>
            </a:r>
            <a:r>
              <a:rPr lang="en-US" sz="2200" dirty="0" err="1"/>
              <a:t>belirtileri</a:t>
            </a:r>
            <a:r>
              <a:rPr lang="en-US" sz="2200" dirty="0"/>
              <a:t> primer </a:t>
            </a:r>
            <a:r>
              <a:rPr lang="en-US" sz="2200" dirty="0" err="1"/>
              <a:t>sistemik</a:t>
            </a:r>
            <a:r>
              <a:rPr lang="en-US" sz="2200" dirty="0"/>
              <a:t> </a:t>
            </a:r>
            <a:r>
              <a:rPr lang="en-US" sz="2200" dirty="0" err="1"/>
              <a:t>hastalığın</a:t>
            </a:r>
            <a:r>
              <a:rPr lang="en-US" sz="2200" dirty="0"/>
              <a:t> </a:t>
            </a:r>
            <a:r>
              <a:rPr lang="en-US" sz="2200" dirty="0" err="1"/>
              <a:t>tedavisine</a:t>
            </a:r>
            <a:r>
              <a:rPr lang="en-US" sz="2200" dirty="0"/>
              <a:t> </a:t>
            </a:r>
            <a:r>
              <a:rPr lang="en-US" sz="2200" dirty="0" err="1"/>
              <a:t>ek</a:t>
            </a:r>
            <a:r>
              <a:rPr lang="en-US" sz="2200" dirty="0"/>
              <a:t> </a:t>
            </a:r>
            <a:r>
              <a:rPr lang="en-US" sz="2200" dirty="0" err="1"/>
              <a:t>olarak</a:t>
            </a:r>
            <a:r>
              <a:rPr lang="en-US" sz="2200" dirty="0"/>
              <a:t> </a:t>
            </a:r>
            <a:r>
              <a:rPr lang="en-US" sz="2200" dirty="0" err="1"/>
              <a:t>herhangi</a:t>
            </a:r>
            <a:r>
              <a:rPr lang="en-US" sz="2200" dirty="0"/>
              <a:t> </a:t>
            </a:r>
            <a:r>
              <a:rPr lang="en-US" sz="2200" dirty="0" err="1"/>
              <a:t>bir</a:t>
            </a:r>
            <a:r>
              <a:rPr lang="en-US" sz="2200" dirty="0"/>
              <a:t> </a:t>
            </a:r>
            <a:r>
              <a:rPr lang="en-US" sz="2200" dirty="0" err="1"/>
              <a:t>stomatitte</a:t>
            </a:r>
            <a:r>
              <a:rPr lang="en-US" sz="2200" dirty="0"/>
              <a:t> </a:t>
            </a:r>
            <a:r>
              <a:rPr lang="en-US" sz="2200" dirty="0" err="1"/>
              <a:t>olduğu</a:t>
            </a:r>
            <a:r>
              <a:rPr lang="en-US" sz="2200" dirty="0"/>
              <a:t> </a:t>
            </a:r>
            <a:r>
              <a:rPr lang="en-US" sz="2200" dirty="0" err="1"/>
              <a:t>gibi</a:t>
            </a:r>
            <a:r>
              <a:rPr lang="en-US" sz="2200" dirty="0"/>
              <a:t> </a:t>
            </a:r>
            <a:r>
              <a:rPr lang="en-US" sz="2200" dirty="0" err="1"/>
              <a:t>tedavi</a:t>
            </a:r>
            <a:r>
              <a:rPr lang="en-US" sz="2200" dirty="0"/>
              <a:t> </a:t>
            </a:r>
            <a:r>
              <a:rPr lang="en-US" sz="2200" dirty="0" err="1"/>
              <a:t>edilir</a:t>
            </a:r>
            <a:r>
              <a:rPr lang="en-US" sz="2200" dirty="0"/>
              <a:t>.</a:t>
            </a:r>
          </a:p>
          <a:p>
            <a:pPr algn="just">
              <a:lnSpc>
                <a:spcPct val="160000"/>
              </a:lnSpc>
            </a:pPr>
            <a:r>
              <a:rPr lang="en-US" sz="2200" dirty="0" err="1"/>
              <a:t>Ağrı</a:t>
            </a:r>
            <a:r>
              <a:rPr lang="en-US" sz="2200" dirty="0"/>
              <a:t> </a:t>
            </a:r>
            <a:r>
              <a:rPr lang="en-US" sz="2200" dirty="0" err="1"/>
              <a:t>yönetimi</a:t>
            </a:r>
            <a:r>
              <a:rPr lang="en-US" sz="2200" dirty="0"/>
              <a:t> </a:t>
            </a:r>
            <a:r>
              <a:rPr lang="en-US" sz="2200" dirty="0" err="1"/>
              <a:t>özellikle</a:t>
            </a:r>
            <a:r>
              <a:rPr lang="en-US" sz="2200" dirty="0"/>
              <a:t> </a:t>
            </a:r>
            <a:r>
              <a:rPr lang="en-US" sz="2200" dirty="0" err="1"/>
              <a:t>başlangıçta</a:t>
            </a:r>
            <a:r>
              <a:rPr lang="en-US" sz="2200" dirty="0"/>
              <a:t> </a:t>
            </a:r>
            <a:r>
              <a:rPr lang="en-US" sz="2200" dirty="0" err="1"/>
              <a:t>şiddetli</a:t>
            </a:r>
            <a:r>
              <a:rPr lang="en-US" sz="2200" dirty="0"/>
              <a:t> </a:t>
            </a:r>
            <a:r>
              <a:rPr lang="en-US" sz="2200" dirty="0" err="1"/>
              <a:t>inflamasyon</a:t>
            </a:r>
            <a:r>
              <a:rPr lang="en-US" sz="2200" dirty="0"/>
              <a:t> </a:t>
            </a:r>
            <a:r>
              <a:rPr lang="en-US" sz="2200" dirty="0" err="1"/>
              <a:t>ve</a:t>
            </a:r>
            <a:r>
              <a:rPr lang="en-US" sz="2200" dirty="0"/>
              <a:t> ülserasyon </a:t>
            </a:r>
            <a:r>
              <a:rPr lang="en-US" sz="2200" dirty="0" err="1"/>
              <a:t>olduğunda</a:t>
            </a:r>
            <a:r>
              <a:rPr lang="en-US" sz="2200" dirty="0"/>
              <a:t> </a:t>
            </a:r>
            <a:r>
              <a:rPr lang="en-US" sz="2200" dirty="0" err="1"/>
              <a:t>önemlidir</a:t>
            </a:r>
            <a:r>
              <a:rPr lang="en-US" sz="2200" dirty="0"/>
              <a:t>. Oral </a:t>
            </a:r>
            <a:r>
              <a:rPr lang="en-US" sz="2200" dirty="0" err="1"/>
              <a:t>antimikrobiyal</a:t>
            </a:r>
            <a:r>
              <a:rPr lang="en-US" sz="2200" dirty="0"/>
              <a:t> </a:t>
            </a:r>
            <a:r>
              <a:rPr lang="en-US" sz="2200" dirty="0" err="1"/>
              <a:t>solusyanlar</a:t>
            </a:r>
            <a:r>
              <a:rPr lang="en-US" sz="2200" dirty="0"/>
              <a:t> (</a:t>
            </a:r>
            <a:r>
              <a:rPr lang="en-US" sz="2200" dirty="0" err="1"/>
              <a:t>örneğin</a:t>
            </a:r>
            <a:r>
              <a:rPr lang="en-US" sz="2200" dirty="0"/>
              <a:t>,% 0.12 </a:t>
            </a:r>
            <a:r>
              <a:rPr lang="en-US" sz="2200" dirty="0" err="1"/>
              <a:t>klorheksidin</a:t>
            </a:r>
            <a:r>
              <a:rPr lang="en-US" sz="2200" dirty="0"/>
              <a:t> </a:t>
            </a:r>
            <a:r>
              <a:rPr lang="en-US" sz="2200" dirty="0" err="1"/>
              <a:t>glukonat</a:t>
            </a:r>
            <a:r>
              <a:rPr lang="en-US" sz="2200" dirty="0"/>
              <a:t>) epitel </a:t>
            </a:r>
            <a:r>
              <a:rPr lang="en-US" sz="2200" dirty="0" err="1"/>
              <a:t>iyileşene</a:t>
            </a:r>
            <a:r>
              <a:rPr lang="en-US" sz="2200" dirty="0"/>
              <a:t> </a:t>
            </a:r>
            <a:r>
              <a:rPr lang="en-US" sz="2200" dirty="0" err="1"/>
              <a:t>kadar</a:t>
            </a:r>
            <a:r>
              <a:rPr lang="en-US" sz="2200" dirty="0"/>
              <a:t> </a:t>
            </a:r>
            <a:r>
              <a:rPr lang="en-US" sz="2200" dirty="0" err="1"/>
              <a:t>kullanılır</a:t>
            </a:r>
            <a:r>
              <a:rPr lang="en-US" sz="2200" dirty="0"/>
              <a:t>. Sekonder </a:t>
            </a:r>
            <a:r>
              <a:rPr lang="en-US" sz="2200" dirty="0" err="1"/>
              <a:t>bakteriyel</a:t>
            </a:r>
            <a:r>
              <a:rPr lang="en-US" sz="2200" dirty="0"/>
              <a:t> </a:t>
            </a:r>
            <a:r>
              <a:rPr lang="en-US" sz="2200" dirty="0" err="1"/>
              <a:t>enfeksiyonlar</a:t>
            </a:r>
            <a:r>
              <a:rPr lang="en-US" sz="2200" dirty="0"/>
              <a:t> </a:t>
            </a:r>
            <a:r>
              <a:rPr lang="en-US" sz="2200" dirty="0" err="1"/>
              <a:t>hızla</a:t>
            </a:r>
            <a:r>
              <a:rPr lang="en-US" sz="2200" dirty="0"/>
              <a:t> </a:t>
            </a:r>
            <a:r>
              <a:rPr lang="en-US" sz="2200" dirty="0" err="1"/>
              <a:t>çözülmeyen</a:t>
            </a:r>
            <a:r>
              <a:rPr lang="en-US" sz="2200" dirty="0"/>
              <a:t> </a:t>
            </a:r>
            <a:r>
              <a:rPr lang="en-US" sz="2200" dirty="0" err="1"/>
              <a:t>durumlarda</a:t>
            </a:r>
            <a:r>
              <a:rPr lang="en-US" sz="2200" dirty="0"/>
              <a:t> </a:t>
            </a:r>
            <a:r>
              <a:rPr lang="en-US" sz="2200" dirty="0" err="1"/>
              <a:t>ortaya</a:t>
            </a:r>
            <a:r>
              <a:rPr lang="en-US" sz="2200" dirty="0"/>
              <a:t> </a:t>
            </a:r>
            <a:r>
              <a:rPr lang="en-US" sz="2200" dirty="0" err="1"/>
              <a:t>çıkabilir</a:t>
            </a:r>
            <a:r>
              <a:rPr lang="en-US" sz="2200" dirty="0"/>
              <a:t> </a:t>
            </a:r>
            <a:r>
              <a:rPr lang="en-US" sz="2200" dirty="0" err="1"/>
              <a:t>ve</a:t>
            </a:r>
            <a:r>
              <a:rPr lang="en-US" sz="2200" dirty="0"/>
              <a:t> </a:t>
            </a:r>
            <a:r>
              <a:rPr lang="en-US" sz="2200" dirty="0" err="1"/>
              <a:t>topikal</a:t>
            </a:r>
            <a:r>
              <a:rPr lang="en-US" sz="2200" dirty="0"/>
              <a:t> </a:t>
            </a:r>
            <a:r>
              <a:rPr lang="en-US" sz="2200" dirty="0" err="1"/>
              <a:t>durulamalara</a:t>
            </a:r>
            <a:r>
              <a:rPr lang="en-US" sz="2200" dirty="0"/>
              <a:t> </a:t>
            </a:r>
            <a:r>
              <a:rPr lang="en-US" sz="2200" dirty="0" err="1"/>
              <a:t>ek</a:t>
            </a:r>
            <a:r>
              <a:rPr lang="en-US" sz="2200" dirty="0"/>
              <a:t> </a:t>
            </a:r>
            <a:r>
              <a:rPr lang="en-US" sz="2200" dirty="0" err="1"/>
              <a:t>olarak</a:t>
            </a:r>
            <a:r>
              <a:rPr lang="en-US" sz="2200" dirty="0"/>
              <a:t> </a:t>
            </a:r>
            <a:r>
              <a:rPr lang="en-US" sz="2200" dirty="0" err="1"/>
              <a:t>sistemik</a:t>
            </a:r>
            <a:r>
              <a:rPr lang="en-US" sz="2200" dirty="0"/>
              <a:t> </a:t>
            </a:r>
            <a:r>
              <a:rPr lang="en-US" sz="2200" dirty="0" err="1"/>
              <a:t>antibiyotikler</a:t>
            </a:r>
            <a:r>
              <a:rPr lang="en-US" sz="2200" dirty="0"/>
              <a:t> </a:t>
            </a:r>
            <a:r>
              <a:rPr lang="en-US" sz="2200" dirty="0" err="1"/>
              <a:t>gerekebilir</a:t>
            </a:r>
            <a:r>
              <a:rPr lang="en-US" sz="2200" dirty="0"/>
              <a:t>.</a:t>
            </a:r>
          </a:p>
        </p:txBody>
      </p:sp>
    </p:spTree>
    <p:extLst>
      <p:ext uri="{BB962C8B-B14F-4D97-AF65-F5344CB8AC3E}">
        <p14:creationId xmlns:p14="http://schemas.microsoft.com/office/powerpoint/2010/main" val="2205840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45A38-A3A4-9349-AB6C-00706D2004C9}"/>
              </a:ext>
            </a:extLst>
          </p:cNvPr>
          <p:cNvSpPr>
            <a:spLocks noGrp="1"/>
          </p:cNvSpPr>
          <p:nvPr>
            <p:ph idx="1"/>
          </p:nvPr>
        </p:nvSpPr>
        <p:spPr>
          <a:xfrm>
            <a:off x="701565" y="764080"/>
            <a:ext cx="10515600" cy="4351338"/>
          </a:xfrm>
          <a:ln>
            <a:solidFill>
              <a:schemeClr val="accent1"/>
            </a:solidFill>
          </a:ln>
        </p:spPr>
        <p:txBody>
          <a:bodyPr>
            <a:normAutofit/>
          </a:bodyPr>
          <a:lstStyle/>
          <a:p>
            <a:pPr algn="just">
              <a:lnSpc>
                <a:spcPct val="150000"/>
              </a:lnSpc>
            </a:pPr>
            <a:r>
              <a:rPr lang="en-US" sz="2200" dirty="0"/>
              <a:t>Periodontal </a:t>
            </a:r>
            <a:r>
              <a:rPr lang="en-US" sz="2200" dirty="0" err="1"/>
              <a:t>hastalık</a:t>
            </a:r>
            <a:r>
              <a:rPr lang="en-US" sz="2200" dirty="0"/>
              <a:t> </a:t>
            </a:r>
            <a:r>
              <a:rPr lang="en-US" sz="2200" dirty="0" err="1"/>
              <a:t>tedavi</a:t>
            </a:r>
            <a:r>
              <a:rPr lang="en-US" sz="2200" dirty="0"/>
              <a:t> </a:t>
            </a:r>
            <a:r>
              <a:rPr lang="en-US" sz="2200" dirty="0" err="1"/>
              <a:t>planlaması</a:t>
            </a:r>
            <a:r>
              <a:rPr lang="en-US" sz="2200" dirty="0"/>
              <a:t> </a:t>
            </a:r>
            <a:r>
              <a:rPr lang="en-US" sz="2200" dirty="0" err="1"/>
              <a:t>hastalığın</a:t>
            </a:r>
            <a:r>
              <a:rPr lang="en-US" sz="2200" dirty="0"/>
              <a:t> </a:t>
            </a:r>
            <a:r>
              <a:rPr lang="en-US" sz="2200" dirty="0" err="1"/>
              <a:t>derecesine</a:t>
            </a:r>
            <a:r>
              <a:rPr lang="en-US" sz="2200" dirty="0"/>
              <a:t> </a:t>
            </a:r>
            <a:r>
              <a:rPr lang="en-US" sz="2200" dirty="0" err="1"/>
              <a:t>dayanır</a:t>
            </a:r>
            <a:endParaRPr lang="en-US" sz="2200" dirty="0"/>
          </a:p>
          <a:p>
            <a:pPr algn="just">
              <a:lnSpc>
                <a:spcPct val="150000"/>
              </a:lnSpc>
            </a:pPr>
            <a:r>
              <a:rPr lang="en-US" sz="2200" dirty="0" err="1"/>
              <a:t>Eozinofilik</a:t>
            </a:r>
            <a:r>
              <a:rPr lang="en-US" sz="2200" dirty="0"/>
              <a:t> </a:t>
            </a:r>
            <a:r>
              <a:rPr lang="en-US" sz="2200" dirty="0" err="1"/>
              <a:t>granülom</a:t>
            </a:r>
            <a:r>
              <a:rPr lang="en-US" sz="2200" dirty="0"/>
              <a:t> </a:t>
            </a:r>
            <a:r>
              <a:rPr lang="en-US" sz="2200" dirty="0" err="1"/>
              <a:t>kompleksi</a:t>
            </a:r>
            <a:r>
              <a:rPr lang="en-US" sz="2200" dirty="0"/>
              <a:t>, </a:t>
            </a:r>
            <a:r>
              <a:rPr lang="en-US" sz="2200" dirty="0" err="1"/>
              <a:t>lezyonlar</a:t>
            </a:r>
            <a:r>
              <a:rPr lang="en-US" sz="2200" dirty="0"/>
              <a:t> </a:t>
            </a:r>
            <a:r>
              <a:rPr lang="en-US" sz="2200" dirty="0" err="1"/>
              <a:t>ılımlı</a:t>
            </a:r>
            <a:r>
              <a:rPr lang="en-US" sz="2200" dirty="0"/>
              <a:t> </a:t>
            </a:r>
            <a:r>
              <a:rPr lang="en-US" sz="2200" dirty="0" err="1"/>
              <a:t>ve</a:t>
            </a:r>
            <a:r>
              <a:rPr lang="en-US" sz="2200" dirty="0"/>
              <a:t> </a:t>
            </a:r>
            <a:r>
              <a:rPr lang="en-US" sz="2200" dirty="0" err="1"/>
              <a:t>yılda</a:t>
            </a:r>
            <a:r>
              <a:rPr lang="en-US" sz="2200" dirty="0"/>
              <a:t> </a:t>
            </a:r>
            <a:r>
              <a:rPr lang="en-US" sz="2200" dirty="0" err="1"/>
              <a:t>yalnızca</a:t>
            </a:r>
            <a:r>
              <a:rPr lang="en-US" sz="2200" dirty="0"/>
              <a:t> </a:t>
            </a:r>
            <a:r>
              <a:rPr lang="en-US" sz="2200" dirty="0" err="1"/>
              <a:t>bir</a:t>
            </a:r>
            <a:r>
              <a:rPr lang="en-US" sz="2200" dirty="0"/>
              <a:t> </a:t>
            </a:r>
            <a:r>
              <a:rPr lang="en-US" sz="2200" dirty="0" err="1"/>
              <a:t>ila</a:t>
            </a:r>
            <a:r>
              <a:rPr lang="en-US" sz="2200" dirty="0"/>
              <a:t> </a:t>
            </a:r>
            <a:r>
              <a:rPr lang="en-US" sz="2200" dirty="0" err="1"/>
              <a:t>iki</a:t>
            </a:r>
            <a:r>
              <a:rPr lang="en-US" sz="2200" dirty="0"/>
              <a:t> </a:t>
            </a:r>
            <a:r>
              <a:rPr lang="en-US" sz="2200" dirty="0" err="1"/>
              <a:t>kez</a:t>
            </a:r>
            <a:r>
              <a:rPr lang="en-US" sz="2200" dirty="0"/>
              <a:t> </a:t>
            </a:r>
            <a:r>
              <a:rPr lang="en-US" sz="2200" dirty="0" err="1"/>
              <a:t>meydana</a:t>
            </a:r>
            <a:r>
              <a:rPr lang="en-US" sz="2200" dirty="0"/>
              <a:t> </a:t>
            </a:r>
            <a:r>
              <a:rPr lang="en-US" sz="2200" dirty="0" err="1"/>
              <a:t>gelirse</a:t>
            </a:r>
            <a:r>
              <a:rPr lang="en-US" sz="2200" dirty="0"/>
              <a:t> </a:t>
            </a:r>
            <a:r>
              <a:rPr lang="en-US" sz="2200" dirty="0" err="1"/>
              <a:t>kısa</a:t>
            </a:r>
            <a:r>
              <a:rPr lang="en-US" sz="2200" dirty="0"/>
              <a:t> </a:t>
            </a:r>
            <a:r>
              <a:rPr lang="en-US" sz="2200" dirty="0" err="1"/>
              <a:t>süreli</a:t>
            </a:r>
            <a:r>
              <a:rPr lang="en-US" sz="2200" dirty="0"/>
              <a:t> </a:t>
            </a:r>
            <a:r>
              <a:rPr lang="en-US" sz="2200" dirty="0" err="1"/>
              <a:t>glukokortikoidlerle</a:t>
            </a:r>
            <a:r>
              <a:rPr lang="en-US" sz="2200" dirty="0"/>
              <a:t> </a:t>
            </a:r>
            <a:r>
              <a:rPr lang="en-US" sz="2200" dirty="0" err="1"/>
              <a:t>tedavi</a:t>
            </a:r>
            <a:r>
              <a:rPr lang="en-US" sz="2200" dirty="0"/>
              <a:t> </a:t>
            </a:r>
            <a:r>
              <a:rPr lang="en-US" sz="2200" dirty="0" err="1"/>
              <a:t>edilebilir</a:t>
            </a:r>
            <a:r>
              <a:rPr lang="en-US" sz="2200" dirty="0"/>
              <a:t>.</a:t>
            </a:r>
          </a:p>
          <a:p>
            <a:pPr algn="just">
              <a:lnSpc>
                <a:spcPct val="150000"/>
              </a:lnSpc>
            </a:pPr>
            <a:r>
              <a:rPr lang="en-US" sz="2200" dirty="0" err="1"/>
              <a:t>Lezyonlar</a:t>
            </a:r>
            <a:r>
              <a:rPr lang="en-US" sz="2200" dirty="0"/>
              <a:t> </a:t>
            </a:r>
            <a:r>
              <a:rPr lang="en-US" sz="2200" dirty="0" err="1"/>
              <a:t>şiddet</a:t>
            </a:r>
            <a:r>
              <a:rPr lang="en-US" sz="2200" dirty="0"/>
              <a:t> </a:t>
            </a:r>
            <a:r>
              <a:rPr lang="en-US" sz="2200" dirty="0" err="1"/>
              <a:t>veya</a:t>
            </a:r>
            <a:r>
              <a:rPr lang="en-US" sz="2200" dirty="0"/>
              <a:t> </a:t>
            </a:r>
            <a:r>
              <a:rPr lang="en-US" sz="2200" dirty="0" err="1"/>
              <a:t>sıklıkta</a:t>
            </a:r>
            <a:r>
              <a:rPr lang="en-US" sz="2200" dirty="0"/>
              <a:t> </a:t>
            </a:r>
            <a:r>
              <a:rPr lang="en-US" sz="2200" dirty="0" err="1"/>
              <a:t>progresif</a:t>
            </a:r>
            <a:r>
              <a:rPr lang="en-US" sz="2200" dirty="0"/>
              <a:t> </a:t>
            </a:r>
            <a:r>
              <a:rPr lang="en-US" sz="2200" dirty="0" err="1"/>
              <a:t>ise</a:t>
            </a:r>
            <a:r>
              <a:rPr lang="en-US" sz="2200" dirty="0"/>
              <a:t>, </a:t>
            </a:r>
            <a:r>
              <a:rPr lang="en-US" sz="2200" dirty="0" err="1"/>
              <a:t>neden</a:t>
            </a:r>
            <a:r>
              <a:rPr lang="en-US" sz="2200" dirty="0"/>
              <a:t> </a:t>
            </a:r>
            <a:r>
              <a:rPr lang="en-US" sz="2200" dirty="0" err="1"/>
              <a:t>için</a:t>
            </a:r>
            <a:r>
              <a:rPr lang="en-US" sz="2200" dirty="0"/>
              <a:t> </a:t>
            </a:r>
            <a:r>
              <a:rPr lang="en-US" sz="2200" dirty="0" err="1"/>
              <a:t>daha</a:t>
            </a:r>
            <a:r>
              <a:rPr lang="en-US" sz="2200" dirty="0"/>
              <a:t> tam </a:t>
            </a:r>
            <a:r>
              <a:rPr lang="en-US" sz="2200" dirty="0" err="1"/>
              <a:t>bir</a:t>
            </a:r>
            <a:r>
              <a:rPr lang="en-US" sz="2200" dirty="0"/>
              <a:t> </a:t>
            </a:r>
            <a:r>
              <a:rPr lang="en-US" sz="2200" dirty="0" err="1"/>
              <a:t>değerlendirme</a:t>
            </a:r>
            <a:r>
              <a:rPr lang="en-US" sz="2200" dirty="0"/>
              <a:t> </a:t>
            </a:r>
            <a:r>
              <a:rPr lang="en-US" sz="2200" dirty="0" err="1"/>
              <a:t>yapılmalıdır</a:t>
            </a:r>
            <a:r>
              <a:rPr lang="en-US" sz="2200" dirty="0"/>
              <a:t>. </a:t>
            </a:r>
            <a:r>
              <a:rPr lang="en-US" sz="2200" dirty="0" err="1"/>
              <a:t>Daha</a:t>
            </a:r>
            <a:r>
              <a:rPr lang="en-US" sz="2200" dirty="0"/>
              <a:t> </a:t>
            </a:r>
            <a:r>
              <a:rPr lang="en-US" sz="2200" dirty="0" err="1"/>
              <a:t>şiddetli</a:t>
            </a:r>
            <a:r>
              <a:rPr lang="en-US" sz="2200" dirty="0"/>
              <a:t> </a:t>
            </a:r>
            <a:r>
              <a:rPr lang="en-US" sz="2200" dirty="0" err="1"/>
              <a:t>vakalarda</a:t>
            </a:r>
            <a:r>
              <a:rPr lang="en-US" sz="2200" dirty="0"/>
              <a:t> </a:t>
            </a:r>
            <a:r>
              <a:rPr lang="en-US" sz="2200" dirty="0" err="1"/>
              <a:t>daha</a:t>
            </a:r>
            <a:r>
              <a:rPr lang="en-US" sz="2200" dirty="0"/>
              <a:t> </a:t>
            </a:r>
            <a:r>
              <a:rPr lang="en-US" sz="2200" dirty="0" err="1"/>
              <a:t>yüksek</a:t>
            </a:r>
            <a:r>
              <a:rPr lang="en-US" sz="2200" dirty="0"/>
              <a:t> </a:t>
            </a:r>
            <a:r>
              <a:rPr lang="en-US" sz="2200" dirty="0" err="1"/>
              <a:t>dozlar</a:t>
            </a:r>
            <a:r>
              <a:rPr lang="en-US" sz="2200" dirty="0"/>
              <a:t> </a:t>
            </a:r>
            <a:r>
              <a:rPr lang="en-US" sz="2200" dirty="0" err="1"/>
              <a:t>ve</a:t>
            </a:r>
            <a:r>
              <a:rPr lang="en-US" sz="2200" dirty="0"/>
              <a:t> </a:t>
            </a:r>
            <a:r>
              <a:rPr lang="en-US" sz="2200" dirty="0" err="1"/>
              <a:t>daha</a:t>
            </a:r>
            <a:r>
              <a:rPr lang="en-US" sz="2200" dirty="0"/>
              <a:t> </a:t>
            </a:r>
            <a:r>
              <a:rPr lang="en-US" sz="2200" dirty="0" err="1"/>
              <a:t>uzun</a:t>
            </a:r>
            <a:r>
              <a:rPr lang="en-US" sz="2200" dirty="0"/>
              <a:t> </a:t>
            </a:r>
            <a:r>
              <a:rPr lang="en-US" sz="2200" dirty="0" err="1"/>
              <a:t>sürelerde</a:t>
            </a:r>
            <a:r>
              <a:rPr lang="en-US" sz="2200" dirty="0"/>
              <a:t> </a:t>
            </a:r>
            <a:r>
              <a:rPr lang="en-US" sz="2200" dirty="0" err="1"/>
              <a:t>glukokortikoid</a:t>
            </a:r>
            <a:r>
              <a:rPr lang="en-US" sz="2200" dirty="0"/>
              <a:t>, </a:t>
            </a:r>
            <a:r>
              <a:rPr lang="en-US" sz="2200" dirty="0" err="1"/>
              <a:t>antibiyotik</a:t>
            </a:r>
            <a:r>
              <a:rPr lang="en-US" sz="2200" dirty="0"/>
              <a:t> </a:t>
            </a:r>
            <a:r>
              <a:rPr lang="en-US" sz="2200" dirty="0" err="1"/>
              <a:t>ve</a:t>
            </a:r>
            <a:r>
              <a:rPr lang="en-US" sz="2200" dirty="0"/>
              <a:t> </a:t>
            </a:r>
            <a:r>
              <a:rPr lang="en-US" sz="2200" dirty="0" err="1"/>
              <a:t>siklosporin</a:t>
            </a:r>
            <a:r>
              <a:rPr lang="en-US" sz="2200" dirty="0"/>
              <a:t> </a:t>
            </a:r>
            <a:r>
              <a:rPr lang="en-US" sz="2200" dirty="0" err="1"/>
              <a:t>kullanılabilir</a:t>
            </a:r>
            <a:r>
              <a:rPr lang="en-US" sz="2200" dirty="0"/>
              <a:t>.</a:t>
            </a:r>
          </a:p>
        </p:txBody>
      </p:sp>
    </p:spTree>
    <p:extLst>
      <p:ext uri="{BB962C8B-B14F-4D97-AF65-F5344CB8AC3E}">
        <p14:creationId xmlns:p14="http://schemas.microsoft.com/office/powerpoint/2010/main" val="2932092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586CF-3639-3142-B754-E73155F87B1E}"/>
              </a:ext>
            </a:extLst>
          </p:cNvPr>
          <p:cNvSpPr>
            <a:spLocks noGrp="1"/>
          </p:cNvSpPr>
          <p:nvPr>
            <p:ph idx="1"/>
          </p:nvPr>
        </p:nvSpPr>
        <p:spPr>
          <a:xfrm>
            <a:off x="838200" y="659219"/>
            <a:ext cx="10515600" cy="5517744"/>
          </a:xfrm>
          <a:ln>
            <a:solidFill>
              <a:schemeClr val="accent1"/>
            </a:solidFill>
          </a:ln>
        </p:spPr>
        <p:txBody>
          <a:bodyPr>
            <a:normAutofit/>
          </a:bodyPr>
          <a:lstStyle/>
          <a:p>
            <a:pPr algn="just">
              <a:lnSpc>
                <a:spcPct val="150000"/>
              </a:lnSpc>
            </a:pPr>
            <a:r>
              <a:rPr lang="en-US" sz="2200" dirty="0" err="1"/>
              <a:t>Kaudal</a:t>
            </a:r>
            <a:r>
              <a:rPr lang="en-US" sz="2200" dirty="0"/>
              <a:t> </a:t>
            </a:r>
            <a:r>
              <a:rPr lang="en-US" sz="2200" dirty="0" err="1"/>
              <a:t>stomatit</a:t>
            </a:r>
            <a:r>
              <a:rPr lang="en-US" sz="2200" dirty="0"/>
              <a:t> </a:t>
            </a:r>
            <a:r>
              <a:rPr lang="en-US" sz="2200" dirty="0" err="1"/>
              <a:t>tedavisi</a:t>
            </a:r>
            <a:r>
              <a:rPr lang="en-US" sz="2200" dirty="0"/>
              <a:t> </a:t>
            </a:r>
            <a:r>
              <a:rPr lang="en-US" sz="2200" dirty="0" err="1"/>
              <a:t>yıllar</a:t>
            </a:r>
            <a:r>
              <a:rPr lang="en-US" sz="2200" dirty="0"/>
              <a:t> </a:t>
            </a:r>
            <a:r>
              <a:rPr lang="en-US" sz="2200" dirty="0" err="1"/>
              <a:t>içinde</a:t>
            </a:r>
            <a:r>
              <a:rPr lang="en-US" sz="2200" dirty="0"/>
              <a:t> </a:t>
            </a:r>
            <a:r>
              <a:rPr lang="en-US" sz="2200" dirty="0" err="1"/>
              <a:t>geniş</a:t>
            </a:r>
            <a:r>
              <a:rPr lang="en-US" sz="2200" dirty="0"/>
              <a:t> </a:t>
            </a:r>
            <a:r>
              <a:rPr lang="en-US" sz="2200" dirty="0" err="1"/>
              <a:t>çapta</a:t>
            </a:r>
            <a:r>
              <a:rPr lang="en-US" sz="2200" dirty="0"/>
              <a:t> </a:t>
            </a:r>
            <a:r>
              <a:rPr lang="en-US" sz="2200" dirty="0" err="1"/>
              <a:t>tartışılmıştır</a:t>
            </a:r>
            <a:r>
              <a:rPr lang="en-US" sz="2200" dirty="0"/>
              <a:t>; ilk </a:t>
            </a:r>
            <a:r>
              <a:rPr lang="en-US" sz="2200" dirty="0" err="1"/>
              <a:t>tedavi</a:t>
            </a:r>
            <a:r>
              <a:rPr lang="en-US" sz="2200" dirty="0"/>
              <a:t> </a:t>
            </a:r>
            <a:r>
              <a:rPr lang="en-US" sz="2200" dirty="0" err="1"/>
              <a:t>tüm</a:t>
            </a:r>
            <a:r>
              <a:rPr lang="en-US" sz="2200" dirty="0"/>
              <a:t> molar </a:t>
            </a:r>
            <a:r>
              <a:rPr lang="en-US" sz="2200" dirty="0" err="1"/>
              <a:t>öncesi</a:t>
            </a:r>
            <a:r>
              <a:rPr lang="en-US" sz="2200" dirty="0"/>
              <a:t> </a:t>
            </a:r>
            <a:r>
              <a:rPr lang="en-US" sz="2200" dirty="0" err="1"/>
              <a:t>ve</a:t>
            </a:r>
            <a:r>
              <a:rPr lang="en-US" sz="2200" dirty="0"/>
              <a:t> molar </a:t>
            </a:r>
            <a:r>
              <a:rPr lang="en-US" sz="2200" dirty="0" err="1"/>
              <a:t>dişlerin</a:t>
            </a:r>
            <a:r>
              <a:rPr lang="en-US" sz="2200" dirty="0"/>
              <a:t> </a:t>
            </a:r>
            <a:r>
              <a:rPr lang="en-US" sz="2200" dirty="0" err="1"/>
              <a:t>alınması</a:t>
            </a:r>
            <a:r>
              <a:rPr lang="en-US" sz="2200" dirty="0"/>
              <a:t> </a:t>
            </a:r>
            <a:r>
              <a:rPr lang="en-US" sz="2200" dirty="0" err="1"/>
              <a:t>olmalıdır</a:t>
            </a:r>
            <a:r>
              <a:rPr lang="en-US" sz="2200" dirty="0"/>
              <a:t>.</a:t>
            </a:r>
          </a:p>
          <a:p>
            <a:pPr algn="just">
              <a:lnSpc>
                <a:spcPct val="150000"/>
              </a:lnSpc>
            </a:pPr>
            <a:r>
              <a:rPr lang="en-US" sz="2200" dirty="0" err="1"/>
              <a:t>Cerrahi</a:t>
            </a:r>
            <a:r>
              <a:rPr lang="en-US" sz="2200" dirty="0"/>
              <a:t> </a:t>
            </a:r>
            <a:r>
              <a:rPr lang="en-US" sz="2200" dirty="0" err="1"/>
              <a:t>ekstraksiyonları</a:t>
            </a:r>
            <a:r>
              <a:rPr lang="en-US" sz="2200" dirty="0"/>
              <a:t> </a:t>
            </a:r>
            <a:r>
              <a:rPr lang="en-US" sz="2200" dirty="0" err="1"/>
              <a:t>takiben</a:t>
            </a:r>
            <a:r>
              <a:rPr lang="en-US" sz="2200" dirty="0"/>
              <a:t> </a:t>
            </a:r>
            <a:r>
              <a:rPr lang="en-US" sz="2200" dirty="0" err="1"/>
              <a:t>tıbbi</a:t>
            </a:r>
            <a:r>
              <a:rPr lang="en-US" sz="2200" dirty="0"/>
              <a:t> </a:t>
            </a:r>
            <a:r>
              <a:rPr lang="en-US" sz="2200" dirty="0" err="1"/>
              <a:t>tedavi</a:t>
            </a:r>
            <a:r>
              <a:rPr lang="en-US" sz="2200" dirty="0"/>
              <a:t> </a:t>
            </a:r>
            <a:r>
              <a:rPr lang="en-US" sz="2200" dirty="0" err="1"/>
              <a:t>antibiyotik</a:t>
            </a:r>
            <a:r>
              <a:rPr lang="en-US" sz="2200" dirty="0"/>
              <a:t>, </a:t>
            </a:r>
            <a:r>
              <a:rPr lang="en-US" sz="2200" dirty="0" err="1"/>
              <a:t>glukokortikoid</a:t>
            </a:r>
            <a:r>
              <a:rPr lang="en-US" sz="2200" dirty="0"/>
              <a:t> </a:t>
            </a:r>
            <a:r>
              <a:rPr lang="en-US" sz="2200" dirty="0" err="1"/>
              <a:t>veya</a:t>
            </a:r>
            <a:r>
              <a:rPr lang="en-US" sz="2200" dirty="0"/>
              <a:t> </a:t>
            </a:r>
            <a:r>
              <a:rPr lang="en-US" sz="2200" dirty="0" err="1"/>
              <a:t>siklosporin</a:t>
            </a:r>
            <a:r>
              <a:rPr lang="en-US" sz="2200" dirty="0"/>
              <a:t> </a:t>
            </a:r>
            <a:r>
              <a:rPr lang="en-US" sz="2200" dirty="0" err="1"/>
              <a:t>içerebilir</a:t>
            </a:r>
            <a:r>
              <a:rPr lang="en-US" sz="2200" dirty="0"/>
              <a:t>. </a:t>
            </a:r>
            <a:r>
              <a:rPr lang="en-US" sz="2200" dirty="0" err="1"/>
              <a:t>Ekstraksiyon</a:t>
            </a:r>
            <a:r>
              <a:rPr lang="en-US" sz="2200" dirty="0"/>
              <a:t> </a:t>
            </a:r>
            <a:r>
              <a:rPr lang="en-US" sz="2200" dirty="0" err="1"/>
              <a:t>yerine</a:t>
            </a:r>
            <a:r>
              <a:rPr lang="en-US" sz="2200" dirty="0"/>
              <a:t> </a:t>
            </a:r>
            <a:r>
              <a:rPr lang="en-US" sz="2200" dirty="0" err="1"/>
              <a:t>uzun</a:t>
            </a:r>
            <a:r>
              <a:rPr lang="en-US" sz="2200" dirty="0"/>
              <a:t> </a:t>
            </a:r>
            <a:r>
              <a:rPr lang="en-US" sz="2200" dirty="0" err="1"/>
              <a:t>süreli</a:t>
            </a:r>
            <a:r>
              <a:rPr lang="en-US" sz="2200" dirty="0"/>
              <a:t> </a:t>
            </a:r>
            <a:r>
              <a:rPr lang="en-US" sz="2200" dirty="0" err="1"/>
              <a:t>ilaç</a:t>
            </a:r>
            <a:r>
              <a:rPr lang="en-US" sz="2200" dirty="0"/>
              <a:t> </a:t>
            </a:r>
            <a:r>
              <a:rPr lang="en-US" sz="2200" dirty="0" err="1"/>
              <a:t>kullanılmamalıdır</a:t>
            </a:r>
            <a:r>
              <a:rPr lang="en-US" sz="2200" dirty="0"/>
              <a:t>. Clindamycin, amoxicillin-clavulanate acid (</a:t>
            </a:r>
            <a:r>
              <a:rPr lang="en-US" sz="2200" dirty="0" err="1"/>
              <a:t>Clavamox</a:t>
            </a:r>
            <a:r>
              <a:rPr lang="en-US" sz="2200" dirty="0"/>
              <a:t>) </a:t>
            </a:r>
            <a:r>
              <a:rPr lang="en-US" sz="2200" dirty="0" err="1"/>
              <a:t>ve</a:t>
            </a:r>
            <a:r>
              <a:rPr lang="en-US" sz="2200" dirty="0"/>
              <a:t> </a:t>
            </a:r>
            <a:r>
              <a:rPr lang="en-US" sz="2200" dirty="0" err="1"/>
              <a:t>metronidazol</a:t>
            </a:r>
            <a:r>
              <a:rPr lang="en-US" sz="2200" dirty="0"/>
              <a:t> </a:t>
            </a:r>
            <a:r>
              <a:rPr lang="en-US" sz="2200" dirty="0" err="1"/>
              <a:t>yaygın</a:t>
            </a:r>
            <a:r>
              <a:rPr lang="en-US" sz="2200" dirty="0"/>
              <a:t> </a:t>
            </a:r>
            <a:r>
              <a:rPr lang="en-US" sz="2200" dirty="0" err="1"/>
              <a:t>olarak</a:t>
            </a:r>
            <a:r>
              <a:rPr lang="en-US" sz="2200" dirty="0"/>
              <a:t> </a:t>
            </a:r>
            <a:r>
              <a:rPr lang="en-US" sz="2200" dirty="0" err="1"/>
              <a:t>kullanılan</a:t>
            </a:r>
            <a:r>
              <a:rPr lang="en-US" sz="2200" dirty="0"/>
              <a:t> oral </a:t>
            </a:r>
            <a:r>
              <a:rPr lang="en-US" sz="2200" dirty="0" err="1"/>
              <a:t>antibiyotiklerdir</a:t>
            </a:r>
            <a:endParaRPr lang="en-US" sz="2200" dirty="0"/>
          </a:p>
          <a:p>
            <a:pPr algn="just">
              <a:lnSpc>
                <a:spcPct val="150000"/>
              </a:lnSpc>
            </a:pPr>
            <a:r>
              <a:rPr lang="en-US" sz="2200" dirty="0" err="1"/>
              <a:t>Glukokortikoidler</a:t>
            </a:r>
            <a:r>
              <a:rPr lang="en-US" sz="2200" dirty="0"/>
              <a:t> </a:t>
            </a:r>
            <a:r>
              <a:rPr lang="en-US" sz="2200" dirty="0" err="1"/>
              <a:t>gerekli</a:t>
            </a:r>
            <a:r>
              <a:rPr lang="en-US" sz="2200" dirty="0"/>
              <a:t> </a:t>
            </a:r>
            <a:r>
              <a:rPr lang="en-US" sz="2200" dirty="0" err="1"/>
              <a:t>olan</a:t>
            </a:r>
            <a:r>
              <a:rPr lang="en-US" sz="2200" dirty="0"/>
              <a:t> </a:t>
            </a:r>
            <a:r>
              <a:rPr lang="en-US" sz="2200" dirty="0" err="1"/>
              <a:t>en</a:t>
            </a:r>
            <a:r>
              <a:rPr lang="en-US" sz="2200" dirty="0"/>
              <a:t> </a:t>
            </a:r>
            <a:r>
              <a:rPr lang="en-US" sz="2200" dirty="0" err="1"/>
              <a:t>düşük</a:t>
            </a:r>
            <a:r>
              <a:rPr lang="en-US" sz="2200" dirty="0"/>
              <a:t> </a:t>
            </a:r>
            <a:r>
              <a:rPr lang="en-US" sz="2200" dirty="0" err="1"/>
              <a:t>dozlarda</a:t>
            </a:r>
            <a:r>
              <a:rPr lang="en-US" sz="2200" dirty="0"/>
              <a:t> </a:t>
            </a:r>
            <a:r>
              <a:rPr lang="en-US" sz="2200" dirty="0" err="1"/>
              <a:t>kullanılmalıdır</a:t>
            </a:r>
            <a:r>
              <a:rPr lang="en-US" sz="2200" dirty="0"/>
              <a:t>.</a:t>
            </a:r>
          </a:p>
          <a:p>
            <a:pPr algn="just">
              <a:lnSpc>
                <a:spcPct val="150000"/>
              </a:lnSpc>
            </a:pPr>
            <a:r>
              <a:rPr lang="en-US" sz="2200" dirty="0"/>
              <a:t> </a:t>
            </a:r>
            <a:r>
              <a:rPr lang="en-US" sz="2200" dirty="0" err="1"/>
              <a:t>Ekstraksiyonları</a:t>
            </a:r>
            <a:r>
              <a:rPr lang="en-US" sz="2200" dirty="0"/>
              <a:t> </a:t>
            </a:r>
            <a:r>
              <a:rPr lang="en-US" sz="2200" dirty="0" err="1"/>
              <a:t>takiben</a:t>
            </a:r>
            <a:r>
              <a:rPr lang="en-US" sz="2200" dirty="0"/>
              <a:t> </a:t>
            </a:r>
            <a:r>
              <a:rPr lang="en-US" sz="2200" dirty="0" err="1"/>
              <a:t>kalıcı</a:t>
            </a:r>
            <a:r>
              <a:rPr lang="en-US" sz="2200" dirty="0"/>
              <a:t> </a:t>
            </a:r>
            <a:r>
              <a:rPr lang="en-US" sz="2200" dirty="0" err="1"/>
              <a:t>klinik</a:t>
            </a:r>
            <a:r>
              <a:rPr lang="en-US" sz="2200" dirty="0"/>
              <a:t> </a:t>
            </a:r>
            <a:r>
              <a:rPr lang="en-US" sz="2200" dirty="0" err="1"/>
              <a:t>bulgulara</a:t>
            </a:r>
            <a:r>
              <a:rPr lang="en-US" sz="2200" dirty="0"/>
              <a:t> </a:t>
            </a:r>
            <a:r>
              <a:rPr lang="en-US" sz="2200" dirty="0" err="1"/>
              <a:t>sahip</a:t>
            </a:r>
            <a:r>
              <a:rPr lang="en-US" sz="2200" dirty="0"/>
              <a:t> </a:t>
            </a:r>
            <a:r>
              <a:rPr lang="en-US" sz="2200" dirty="0" err="1"/>
              <a:t>kedilerde</a:t>
            </a:r>
            <a:r>
              <a:rPr lang="en-US" sz="2200" dirty="0"/>
              <a:t> </a:t>
            </a:r>
            <a:r>
              <a:rPr lang="en-US" sz="2200" dirty="0" err="1"/>
              <a:t>siklosporin</a:t>
            </a:r>
            <a:r>
              <a:rPr lang="en-US" sz="2200" dirty="0"/>
              <a:t> </a:t>
            </a:r>
            <a:r>
              <a:rPr lang="en-US" sz="2200" dirty="0" err="1"/>
              <a:t>kullanılabilinir</a:t>
            </a:r>
            <a:r>
              <a:rPr lang="en-US" sz="2200" dirty="0"/>
              <a:t>. </a:t>
            </a:r>
            <a:r>
              <a:rPr lang="en-US" sz="2200" dirty="0" err="1"/>
              <a:t>Klinik</a:t>
            </a:r>
            <a:r>
              <a:rPr lang="en-US" sz="2200" dirty="0"/>
              <a:t> </a:t>
            </a:r>
            <a:r>
              <a:rPr lang="en-US" sz="2200" dirty="0" err="1"/>
              <a:t>cevabı</a:t>
            </a:r>
            <a:r>
              <a:rPr lang="en-US" sz="2200" dirty="0"/>
              <a:t> </a:t>
            </a:r>
            <a:r>
              <a:rPr lang="en-US" sz="2200" dirty="0" err="1"/>
              <a:t>değerlendirmek</a:t>
            </a:r>
            <a:r>
              <a:rPr lang="en-US" sz="2200" dirty="0"/>
              <a:t> </a:t>
            </a:r>
            <a:r>
              <a:rPr lang="en-US" sz="2200" dirty="0" err="1"/>
              <a:t>için</a:t>
            </a:r>
            <a:r>
              <a:rPr lang="en-US" sz="2200" dirty="0"/>
              <a:t> </a:t>
            </a:r>
            <a:r>
              <a:rPr lang="en-US" sz="2200" dirty="0" err="1"/>
              <a:t>kediler</a:t>
            </a:r>
            <a:r>
              <a:rPr lang="en-US" sz="2200" dirty="0"/>
              <a:t> </a:t>
            </a:r>
            <a:r>
              <a:rPr lang="en-US" sz="2200" dirty="0" err="1"/>
              <a:t>en</a:t>
            </a:r>
            <a:r>
              <a:rPr lang="en-US" sz="2200" dirty="0"/>
              <a:t> </a:t>
            </a:r>
            <a:r>
              <a:rPr lang="en-US" sz="2200" dirty="0" err="1"/>
              <a:t>az</a:t>
            </a:r>
            <a:r>
              <a:rPr lang="en-US" sz="2200" dirty="0"/>
              <a:t> 8 </a:t>
            </a:r>
            <a:r>
              <a:rPr lang="en-US" sz="2200" dirty="0" err="1"/>
              <a:t>hafta</a:t>
            </a:r>
            <a:r>
              <a:rPr lang="en-US" sz="2200" dirty="0"/>
              <a:t> </a:t>
            </a:r>
            <a:r>
              <a:rPr lang="en-US" sz="2200" dirty="0" err="1"/>
              <a:t>tedavi</a:t>
            </a:r>
            <a:r>
              <a:rPr lang="en-US" sz="2200" dirty="0"/>
              <a:t> </a:t>
            </a:r>
            <a:r>
              <a:rPr lang="en-US" sz="2200" dirty="0" err="1"/>
              <a:t>edilmelidir</a:t>
            </a:r>
            <a:r>
              <a:rPr lang="en-US" sz="2200" dirty="0"/>
              <a:t>.</a:t>
            </a:r>
          </a:p>
          <a:p>
            <a:pPr algn="just">
              <a:lnSpc>
                <a:spcPct val="150000"/>
              </a:lnSpc>
            </a:pPr>
            <a:r>
              <a:rPr lang="en-US" sz="2200" dirty="0" err="1"/>
              <a:t>Siklosporinin</a:t>
            </a:r>
            <a:r>
              <a:rPr lang="en-US" sz="2200" dirty="0"/>
              <a:t> </a:t>
            </a:r>
            <a:r>
              <a:rPr lang="en-US" sz="2200" dirty="0" err="1"/>
              <a:t>olası</a:t>
            </a:r>
            <a:r>
              <a:rPr lang="en-US" sz="2200" dirty="0"/>
              <a:t> </a:t>
            </a:r>
            <a:r>
              <a:rPr lang="en-US" sz="2200" dirty="0" err="1"/>
              <a:t>yan</a:t>
            </a:r>
            <a:r>
              <a:rPr lang="en-US" sz="2200" dirty="0"/>
              <a:t> </a:t>
            </a:r>
            <a:r>
              <a:rPr lang="en-US" sz="2200" dirty="0" err="1"/>
              <a:t>etkileri</a:t>
            </a:r>
            <a:r>
              <a:rPr lang="en-US" sz="2200" dirty="0"/>
              <a:t> </a:t>
            </a:r>
            <a:r>
              <a:rPr lang="en-US" sz="2200" dirty="0" err="1"/>
              <a:t>dişeti</a:t>
            </a:r>
            <a:r>
              <a:rPr lang="en-US" sz="2200" dirty="0"/>
              <a:t> </a:t>
            </a:r>
            <a:r>
              <a:rPr lang="en-US" sz="2200" dirty="0" err="1"/>
              <a:t>hiperplazisi</a:t>
            </a:r>
            <a:r>
              <a:rPr lang="en-US" sz="2200" dirty="0"/>
              <a:t> </a:t>
            </a:r>
            <a:r>
              <a:rPr lang="en-US" sz="2200" dirty="0" err="1"/>
              <a:t>ve</a:t>
            </a:r>
            <a:r>
              <a:rPr lang="en-US" sz="2200" dirty="0"/>
              <a:t> </a:t>
            </a:r>
            <a:r>
              <a:rPr lang="en-US" sz="2200" dirty="0" err="1"/>
              <a:t>hipertrikozdur</a:t>
            </a:r>
            <a:r>
              <a:rPr lang="en-US" sz="2200" dirty="0"/>
              <a:t>.</a:t>
            </a:r>
          </a:p>
        </p:txBody>
      </p:sp>
    </p:spTree>
    <p:extLst>
      <p:ext uri="{BB962C8B-B14F-4D97-AF65-F5344CB8AC3E}">
        <p14:creationId xmlns:p14="http://schemas.microsoft.com/office/powerpoint/2010/main" val="2011581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3AAFB2-CDA0-DC47-966C-A227902F0358}"/>
              </a:ext>
            </a:extLst>
          </p:cNvPr>
          <p:cNvSpPr>
            <a:spLocks noGrp="1"/>
          </p:cNvSpPr>
          <p:nvPr>
            <p:ph idx="1"/>
          </p:nvPr>
        </p:nvSpPr>
        <p:spPr>
          <a:xfrm>
            <a:off x="838200" y="1376737"/>
            <a:ext cx="10515600" cy="4800226"/>
          </a:xfrm>
          <a:ln>
            <a:solidFill>
              <a:schemeClr val="accent1"/>
            </a:solidFill>
          </a:ln>
        </p:spPr>
        <p:txBody>
          <a:bodyPr>
            <a:normAutofit/>
          </a:bodyPr>
          <a:lstStyle/>
          <a:p>
            <a:pPr algn="just">
              <a:lnSpc>
                <a:spcPct val="150000"/>
              </a:lnSpc>
            </a:pPr>
            <a:r>
              <a:rPr lang="en-US" sz="2200" dirty="0" err="1"/>
              <a:t>Siklosporinin</a:t>
            </a:r>
            <a:r>
              <a:rPr lang="en-US" sz="2200" dirty="0"/>
              <a:t> </a:t>
            </a:r>
            <a:r>
              <a:rPr lang="en-US" sz="2200" dirty="0" err="1"/>
              <a:t>immünosupresif</a:t>
            </a:r>
            <a:r>
              <a:rPr lang="en-US" sz="2200" dirty="0"/>
              <a:t> </a:t>
            </a:r>
            <a:r>
              <a:rPr lang="en-US" sz="2200" dirty="0" err="1"/>
              <a:t>etkileri</a:t>
            </a:r>
            <a:r>
              <a:rPr lang="en-US" sz="2200" dirty="0"/>
              <a:t>, </a:t>
            </a:r>
            <a:r>
              <a:rPr lang="en-US" sz="2200" dirty="0" err="1"/>
              <a:t>enfeksiyonların</a:t>
            </a:r>
            <a:r>
              <a:rPr lang="en-US" sz="2200" dirty="0"/>
              <a:t> </a:t>
            </a:r>
            <a:r>
              <a:rPr lang="en-US" sz="2200" dirty="0" err="1"/>
              <a:t>gelişmesine</a:t>
            </a:r>
            <a:r>
              <a:rPr lang="en-US" sz="2200" dirty="0"/>
              <a:t> </a:t>
            </a:r>
            <a:r>
              <a:rPr lang="en-US" sz="2200" dirty="0" err="1"/>
              <a:t>veya</a:t>
            </a:r>
            <a:r>
              <a:rPr lang="en-US" sz="2200" dirty="0"/>
              <a:t> </a:t>
            </a:r>
            <a:r>
              <a:rPr lang="en-US" sz="2200" dirty="0" err="1"/>
              <a:t>mevcut</a:t>
            </a:r>
            <a:r>
              <a:rPr lang="en-US" sz="2200" dirty="0"/>
              <a:t> </a:t>
            </a:r>
            <a:r>
              <a:rPr lang="en-US" sz="2200" dirty="0" err="1"/>
              <a:t>bir</a:t>
            </a:r>
            <a:r>
              <a:rPr lang="en-US" sz="2200" dirty="0"/>
              <a:t> </a:t>
            </a:r>
            <a:r>
              <a:rPr lang="en-US" sz="2200" dirty="0" err="1"/>
              <a:t>subklinik</a:t>
            </a:r>
            <a:r>
              <a:rPr lang="en-US" sz="2200" dirty="0"/>
              <a:t> </a:t>
            </a:r>
            <a:r>
              <a:rPr lang="en-US" sz="2200" dirty="0" err="1"/>
              <a:t>enfeksiyöz</a:t>
            </a:r>
            <a:r>
              <a:rPr lang="en-US" sz="2200" dirty="0"/>
              <a:t> </a:t>
            </a:r>
            <a:r>
              <a:rPr lang="en-US" sz="2200" dirty="0" err="1"/>
              <a:t>hastalığın</a:t>
            </a:r>
            <a:r>
              <a:rPr lang="en-US" sz="2200" dirty="0"/>
              <a:t> (</a:t>
            </a:r>
            <a:r>
              <a:rPr lang="en-US" sz="2200" dirty="0" err="1"/>
              <a:t>örneğin</a:t>
            </a:r>
            <a:r>
              <a:rPr lang="en-US" sz="2200" dirty="0"/>
              <a:t>, </a:t>
            </a:r>
            <a:r>
              <a:rPr lang="en-US" sz="2200" dirty="0" err="1"/>
              <a:t>toksoplazmoz</a:t>
            </a:r>
            <a:r>
              <a:rPr lang="en-US" sz="2200" dirty="0"/>
              <a:t>) </a:t>
            </a:r>
            <a:r>
              <a:rPr lang="en-US" sz="2200" dirty="0" err="1"/>
              <a:t>ortaya</a:t>
            </a:r>
            <a:r>
              <a:rPr lang="en-US" sz="2200" dirty="0"/>
              <a:t> </a:t>
            </a:r>
            <a:r>
              <a:rPr lang="en-US" sz="2200" dirty="0" err="1"/>
              <a:t>çıkmasına</a:t>
            </a:r>
            <a:r>
              <a:rPr lang="en-US" sz="2200" dirty="0"/>
              <a:t> </a:t>
            </a:r>
            <a:r>
              <a:rPr lang="en-US" sz="2200" dirty="0" err="1"/>
              <a:t>neden</a:t>
            </a:r>
            <a:r>
              <a:rPr lang="en-US" sz="2200" dirty="0"/>
              <a:t> </a:t>
            </a:r>
            <a:r>
              <a:rPr lang="en-US" sz="2200" dirty="0" err="1"/>
              <a:t>olabilir</a:t>
            </a:r>
            <a:endParaRPr lang="en-US" sz="2200" dirty="0"/>
          </a:p>
          <a:p>
            <a:pPr algn="just">
              <a:lnSpc>
                <a:spcPct val="150000"/>
              </a:lnSpc>
            </a:pPr>
            <a:endParaRPr lang="en-US" sz="2200" dirty="0"/>
          </a:p>
          <a:p>
            <a:pPr algn="just">
              <a:lnSpc>
                <a:spcPct val="150000"/>
              </a:lnSpc>
            </a:pPr>
            <a:r>
              <a:rPr lang="en-US" sz="2200" dirty="0" err="1"/>
              <a:t>Laktoferrin</a:t>
            </a:r>
            <a:r>
              <a:rPr lang="en-US" sz="2200" dirty="0"/>
              <a:t>, </a:t>
            </a:r>
            <a:r>
              <a:rPr lang="en-US" sz="2200" dirty="0" err="1"/>
              <a:t>altın</a:t>
            </a:r>
            <a:r>
              <a:rPr lang="en-US" sz="2200" dirty="0"/>
              <a:t> </a:t>
            </a:r>
            <a:r>
              <a:rPr lang="en-US" sz="2200" dirty="0" err="1"/>
              <a:t>tuzları</a:t>
            </a:r>
            <a:r>
              <a:rPr lang="en-US" sz="2200" dirty="0"/>
              <a:t> </a:t>
            </a:r>
            <a:r>
              <a:rPr lang="en-US" sz="2200" dirty="0" err="1"/>
              <a:t>ve</a:t>
            </a:r>
            <a:r>
              <a:rPr lang="en-US" sz="2200" dirty="0"/>
              <a:t> </a:t>
            </a:r>
            <a:r>
              <a:rPr lang="en-US" sz="2200" dirty="0" err="1"/>
              <a:t>diğer</a:t>
            </a:r>
            <a:r>
              <a:rPr lang="en-US" sz="2200" dirty="0"/>
              <a:t> </a:t>
            </a:r>
            <a:r>
              <a:rPr lang="en-US" sz="2200" dirty="0" err="1"/>
              <a:t>çeşitli</a:t>
            </a:r>
            <a:r>
              <a:rPr lang="en-US" sz="2200" dirty="0"/>
              <a:t> </a:t>
            </a:r>
            <a:r>
              <a:rPr lang="en-US" sz="2200" dirty="0" err="1"/>
              <a:t>tedaviler</a:t>
            </a:r>
            <a:r>
              <a:rPr lang="en-US" sz="2200" dirty="0"/>
              <a:t> </a:t>
            </a:r>
            <a:r>
              <a:rPr lang="en-US" sz="2200" dirty="0" err="1"/>
              <a:t>önerilmiş</a:t>
            </a:r>
            <a:r>
              <a:rPr lang="en-US" sz="2200" dirty="0"/>
              <a:t> </a:t>
            </a:r>
            <a:r>
              <a:rPr lang="en-US" sz="2200" dirty="0" err="1"/>
              <a:t>olsa</a:t>
            </a:r>
            <a:r>
              <a:rPr lang="en-US" sz="2200" dirty="0"/>
              <a:t> da, </a:t>
            </a:r>
            <a:r>
              <a:rPr lang="en-US" sz="2200" dirty="0" err="1"/>
              <a:t>bunların</a:t>
            </a:r>
            <a:r>
              <a:rPr lang="en-US" sz="2200" dirty="0"/>
              <a:t> </a:t>
            </a:r>
            <a:r>
              <a:rPr lang="en-US" sz="2200" dirty="0" err="1"/>
              <a:t>herhangi</a:t>
            </a:r>
            <a:r>
              <a:rPr lang="en-US" sz="2200" dirty="0"/>
              <a:t> </a:t>
            </a:r>
            <a:r>
              <a:rPr lang="en-US" sz="2200" dirty="0" err="1"/>
              <a:t>bir</a:t>
            </a:r>
            <a:r>
              <a:rPr lang="en-US" sz="2200" dirty="0"/>
              <a:t> </a:t>
            </a:r>
            <a:r>
              <a:rPr lang="en-US" sz="2200" dirty="0" err="1"/>
              <a:t>klinik</a:t>
            </a:r>
            <a:r>
              <a:rPr lang="en-US" sz="2200" dirty="0"/>
              <a:t> </a:t>
            </a:r>
            <a:r>
              <a:rPr lang="en-US" sz="2200" dirty="0" err="1"/>
              <a:t>yararı</a:t>
            </a:r>
            <a:r>
              <a:rPr lang="en-US" sz="2200" dirty="0"/>
              <a:t> </a:t>
            </a:r>
            <a:r>
              <a:rPr lang="en-US" sz="2200" dirty="0" err="1"/>
              <a:t>olduğuna</a:t>
            </a:r>
            <a:r>
              <a:rPr lang="en-US" sz="2200" dirty="0"/>
              <a:t> </a:t>
            </a:r>
            <a:r>
              <a:rPr lang="en-US" sz="2200" dirty="0" err="1"/>
              <a:t>dair</a:t>
            </a:r>
            <a:r>
              <a:rPr lang="en-US" sz="2200" dirty="0"/>
              <a:t> </a:t>
            </a:r>
            <a:r>
              <a:rPr lang="en-US" sz="2200" dirty="0" err="1"/>
              <a:t>kanıt</a:t>
            </a:r>
            <a:r>
              <a:rPr lang="en-US" sz="2200" dirty="0"/>
              <a:t> </a:t>
            </a:r>
            <a:r>
              <a:rPr lang="en-US" sz="2200" dirty="0" err="1"/>
              <a:t>yoktur</a:t>
            </a:r>
            <a:r>
              <a:rPr lang="en-US" sz="2200" dirty="0"/>
              <a:t>. </a:t>
            </a:r>
          </a:p>
          <a:p>
            <a:pPr algn="just">
              <a:lnSpc>
                <a:spcPct val="150000"/>
              </a:lnSpc>
            </a:pPr>
            <a:r>
              <a:rPr lang="en-US" sz="2200" dirty="0" err="1"/>
              <a:t>Önerilen</a:t>
            </a:r>
            <a:r>
              <a:rPr lang="en-US" sz="2200" dirty="0"/>
              <a:t>  </a:t>
            </a:r>
            <a:r>
              <a:rPr lang="en-US" sz="2200" dirty="0" err="1"/>
              <a:t>yeni</a:t>
            </a:r>
            <a:r>
              <a:rPr lang="en-US" sz="2200" dirty="0"/>
              <a:t> </a:t>
            </a:r>
            <a:r>
              <a:rPr lang="en-US" sz="2200" dirty="0" err="1"/>
              <a:t>tedaviler</a:t>
            </a:r>
            <a:r>
              <a:rPr lang="en-US" sz="2200" dirty="0"/>
              <a:t> </a:t>
            </a:r>
            <a:r>
              <a:rPr lang="en-US" sz="2200" dirty="0" err="1"/>
              <a:t>arasında</a:t>
            </a:r>
            <a:r>
              <a:rPr lang="en-US" sz="2200" dirty="0"/>
              <a:t> omega interferon (</a:t>
            </a:r>
            <a:r>
              <a:rPr lang="en-US" sz="2200" dirty="0" err="1"/>
              <a:t>Virbagen</a:t>
            </a:r>
            <a:r>
              <a:rPr lang="en-US" sz="2200" dirty="0"/>
              <a:t> Omega, </a:t>
            </a:r>
            <a:r>
              <a:rPr lang="en-US" sz="2200" dirty="0" err="1"/>
              <a:t>Virbac</a:t>
            </a:r>
            <a:r>
              <a:rPr lang="en-US" sz="2200" dirty="0"/>
              <a:t>) </a:t>
            </a:r>
            <a:r>
              <a:rPr lang="en-US" sz="2200" dirty="0" err="1"/>
              <a:t>ve</a:t>
            </a:r>
            <a:r>
              <a:rPr lang="en-US" sz="2200" dirty="0"/>
              <a:t> T </a:t>
            </a:r>
            <a:r>
              <a:rPr lang="en-US" sz="2200" dirty="0" err="1"/>
              <a:t>hücre</a:t>
            </a:r>
            <a:r>
              <a:rPr lang="en-US" sz="2200" dirty="0"/>
              <a:t> </a:t>
            </a:r>
            <a:r>
              <a:rPr lang="en-US" sz="2200" dirty="0" err="1"/>
              <a:t>reseptörü</a:t>
            </a:r>
            <a:r>
              <a:rPr lang="en-US" sz="2200" dirty="0"/>
              <a:t> (TCR) ,</a:t>
            </a:r>
            <a:r>
              <a:rPr lang="en-US" sz="2200" dirty="0" err="1"/>
              <a:t>peptidler</a:t>
            </a:r>
            <a:r>
              <a:rPr lang="en-US" sz="2200" dirty="0"/>
              <a:t>(TCR Vax) </a:t>
            </a:r>
            <a:r>
              <a:rPr lang="en-US" sz="2200" dirty="0" err="1"/>
              <a:t>sayılabilir</a:t>
            </a:r>
            <a:r>
              <a:rPr lang="en-US" sz="2200" dirty="0"/>
              <a:t>.</a:t>
            </a:r>
          </a:p>
        </p:txBody>
      </p:sp>
    </p:spTree>
    <p:extLst>
      <p:ext uri="{BB962C8B-B14F-4D97-AF65-F5344CB8AC3E}">
        <p14:creationId xmlns:p14="http://schemas.microsoft.com/office/powerpoint/2010/main" val="52043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E21116-9988-594D-BBFD-8331E5E2A353}"/>
              </a:ext>
            </a:extLst>
          </p:cNvPr>
          <p:cNvSpPr>
            <a:spLocks noGrp="1"/>
          </p:cNvSpPr>
          <p:nvPr>
            <p:ph idx="1"/>
          </p:nvPr>
        </p:nvSpPr>
        <p:spPr>
          <a:xfrm>
            <a:off x="838200" y="585627"/>
            <a:ext cx="10515600" cy="5591336"/>
          </a:xfrm>
        </p:spPr>
        <p:txBody>
          <a:bodyPr>
            <a:normAutofit fontScale="92500" lnSpcReduction="10000"/>
          </a:bodyPr>
          <a:lstStyle/>
          <a:p>
            <a:pPr algn="just">
              <a:lnSpc>
                <a:spcPct val="150000"/>
              </a:lnSpc>
            </a:pPr>
            <a:r>
              <a:rPr lang="en-US" sz="2400" dirty="0" err="1"/>
              <a:t>Pemfigus</a:t>
            </a:r>
            <a:r>
              <a:rPr lang="en-US" sz="2400" dirty="0"/>
              <a:t> vulgaris </a:t>
            </a:r>
            <a:r>
              <a:rPr lang="en-US" sz="2400" dirty="0" err="1"/>
              <a:t>tedavisi</a:t>
            </a:r>
            <a:r>
              <a:rPr lang="en-US" sz="2400" dirty="0"/>
              <a:t> </a:t>
            </a:r>
            <a:r>
              <a:rPr lang="en-US" sz="2400" dirty="0" err="1"/>
              <a:t>zordur</a:t>
            </a:r>
            <a:r>
              <a:rPr lang="en-US" sz="2400" dirty="0"/>
              <a:t> </a:t>
            </a:r>
            <a:r>
              <a:rPr lang="en-US" sz="2400" dirty="0" err="1"/>
              <a:t>ve</a:t>
            </a:r>
            <a:r>
              <a:rPr lang="en-US" sz="2400" dirty="0"/>
              <a:t> </a:t>
            </a:r>
            <a:r>
              <a:rPr lang="en-US" sz="2400" dirty="0" err="1"/>
              <a:t>çoklu</a:t>
            </a:r>
            <a:r>
              <a:rPr lang="en-US" sz="2400" dirty="0"/>
              <a:t> </a:t>
            </a:r>
            <a:r>
              <a:rPr lang="en-US" sz="2400" dirty="0" err="1"/>
              <a:t>ilaç</a:t>
            </a:r>
            <a:r>
              <a:rPr lang="en-US" sz="2400" dirty="0"/>
              <a:t> </a:t>
            </a:r>
            <a:r>
              <a:rPr lang="en-US" sz="2400" dirty="0" err="1"/>
              <a:t>tedavisi</a:t>
            </a:r>
            <a:r>
              <a:rPr lang="en-US" sz="2400" dirty="0"/>
              <a:t> </a:t>
            </a:r>
            <a:r>
              <a:rPr lang="en-US" sz="2400" dirty="0" err="1"/>
              <a:t>gereklidir</a:t>
            </a:r>
            <a:r>
              <a:rPr lang="en-US" sz="2400" dirty="0"/>
              <a:t>. </a:t>
            </a:r>
            <a:r>
              <a:rPr lang="en-US" sz="2400" dirty="0" err="1"/>
              <a:t>Genellikle</a:t>
            </a:r>
            <a:r>
              <a:rPr lang="en-US" sz="2400" dirty="0"/>
              <a:t> </a:t>
            </a:r>
            <a:r>
              <a:rPr lang="en-US" sz="2400" dirty="0" err="1"/>
              <a:t>tek</a:t>
            </a:r>
            <a:r>
              <a:rPr lang="en-US" sz="2400" dirty="0"/>
              <a:t> </a:t>
            </a:r>
            <a:r>
              <a:rPr lang="en-US" sz="2400" dirty="0" err="1"/>
              <a:t>başına</a:t>
            </a:r>
            <a:r>
              <a:rPr lang="en-US" sz="2400" dirty="0"/>
              <a:t> </a:t>
            </a:r>
            <a:r>
              <a:rPr lang="en-US" sz="2400" dirty="0" err="1"/>
              <a:t>veya</a:t>
            </a:r>
            <a:r>
              <a:rPr lang="en-US" sz="2400" dirty="0"/>
              <a:t> </a:t>
            </a:r>
            <a:r>
              <a:rPr lang="en-US" sz="2400" dirty="0" err="1"/>
              <a:t>başka</a:t>
            </a:r>
            <a:r>
              <a:rPr lang="en-US" sz="2400" dirty="0"/>
              <a:t> </a:t>
            </a:r>
            <a:r>
              <a:rPr lang="en-US" sz="2400" dirty="0" err="1"/>
              <a:t>bir</a:t>
            </a:r>
            <a:r>
              <a:rPr lang="en-US" sz="2400" dirty="0"/>
              <a:t> </a:t>
            </a:r>
            <a:r>
              <a:rPr lang="en-US" sz="2400" dirty="0" err="1"/>
              <a:t>immünomodülatör</a:t>
            </a:r>
            <a:r>
              <a:rPr lang="en-US" sz="2400" dirty="0"/>
              <a:t> </a:t>
            </a:r>
            <a:r>
              <a:rPr lang="en-US" sz="2400" dirty="0" err="1"/>
              <a:t>ilaçla</a:t>
            </a:r>
            <a:r>
              <a:rPr lang="en-US" sz="2400" dirty="0"/>
              <a:t> </a:t>
            </a:r>
            <a:r>
              <a:rPr lang="en-US" sz="2400" dirty="0" err="1"/>
              <a:t>kombinasyon</a:t>
            </a:r>
            <a:r>
              <a:rPr lang="en-US" sz="2400" dirty="0"/>
              <a:t> </a:t>
            </a:r>
            <a:r>
              <a:rPr lang="en-US" sz="2400" dirty="0" err="1"/>
              <a:t>halinde</a:t>
            </a:r>
            <a:r>
              <a:rPr lang="en-US" sz="2400" dirty="0"/>
              <a:t> </a:t>
            </a:r>
            <a:r>
              <a:rPr lang="en-US" sz="2400" dirty="0" err="1"/>
              <a:t>yüksek</a:t>
            </a:r>
            <a:r>
              <a:rPr lang="en-US" sz="2400" dirty="0"/>
              <a:t> </a:t>
            </a:r>
            <a:r>
              <a:rPr lang="en-US" sz="2400" dirty="0" err="1"/>
              <a:t>doz</a:t>
            </a:r>
            <a:r>
              <a:rPr lang="en-US" sz="2400" dirty="0"/>
              <a:t> </a:t>
            </a:r>
            <a:r>
              <a:rPr lang="en-US" sz="2400" dirty="0" err="1"/>
              <a:t>glukokortikoid</a:t>
            </a:r>
            <a:r>
              <a:rPr lang="en-US" sz="2400" dirty="0"/>
              <a:t> </a:t>
            </a:r>
            <a:r>
              <a:rPr lang="en-US" sz="2400" dirty="0" err="1"/>
              <a:t>uygulaması</a:t>
            </a:r>
            <a:r>
              <a:rPr lang="en-US" sz="2400" dirty="0"/>
              <a:t> </a:t>
            </a:r>
            <a:r>
              <a:rPr lang="en-US" sz="2400" dirty="0" err="1"/>
              <a:t>önerilir</a:t>
            </a:r>
            <a:r>
              <a:rPr lang="en-US" sz="2400" dirty="0"/>
              <a:t>.</a:t>
            </a:r>
          </a:p>
          <a:p>
            <a:pPr algn="just">
              <a:lnSpc>
                <a:spcPct val="150000"/>
              </a:lnSpc>
            </a:pPr>
            <a:r>
              <a:rPr lang="en-US" sz="2400" dirty="0"/>
              <a:t>Azathioprine, </a:t>
            </a:r>
            <a:r>
              <a:rPr lang="en-US" sz="2400" dirty="0" err="1"/>
              <a:t>en</a:t>
            </a:r>
            <a:r>
              <a:rPr lang="en-US" sz="2400" dirty="0"/>
              <a:t> </a:t>
            </a:r>
            <a:r>
              <a:rPr lang="en-US" sz="2400" dirty="0" err="1"/>
              <a:t>sık</a:t>
            </a:r>
            <a:r>
              <a:rPr lang="en-US" sz="2400" dirty="0"/>
              <a:t> </a:t>
            </a:r>
            <a:r>
              <a:rPr lang="en-US" sz="2400" dirty="0" err="1"/>
              <a:t>kullanılan</a:t>
            </a:r>
            <a:r>
              <a:rPr lang="en-US" sz="2400" dirty="0"/>
              <a:t> </a:t>
            </a:r>
            <a:r>
              <a:rPr lang="en-US" sz="2400" dirty="0" err="1"/>
              <a:t>ikincil</a:t>
            </a:r>
            <a:r>
              <a:rPr lang="en-US" sz="2400" dirty="0"/>
              <a:t> </a:t>
            </a:r>
            <a:r>
              <a:rPr lang="en-US" sz="2400" dirty="0" err="1"/>
              <a:t>immünomodülatör</a:t>
            </a:r>
            <a:r>
              <a:rPr lang="en-US" sz="2400" dirty="0"/>
              <a:t> </a:t>
            </a:r>
            <a:r>
              <a:rPr lang="en-US" sz="2400" dirty="0" err="1"/>
              <a:t>ilaçtır</a:t>
            </a:r>
            <a:r>
              <a:rPr lang="en-US" sz="2400" dirty="0"/>
              <a:t>. </a:t>
            </a:r>
          </a:p>
          <a:p>
            <a:pPr algn="just">
              <a:lnSpc>
                <a:spcPct val="150000"/>
              </a:lnSpc>
            </a:pPr>
            <a:r>
              <a:rPr lang="en-US" sz="2400" dirty="0" err="1"/>
              <a:t>Altın</a:t>
            </a:r>
            <a:r>
              <a:rPr lang="en-US" sz="2400" dirty="0"/>
              <a:t> </a:t>
            </a:r>
            <a:r>
              <a:rPr lang="en-US" sz="2400" dirty="0" err="1"/>
              <a:t>tuzlar</a:t>
            </a:r>
            <a:r>
              <a:rPr lang="en-US" sz="2400" dirty="0"/>
              <a:t>, chlorambucil </a:t>
            </a:r>
            <a:r>
              <a:rPr lang="en-US" sz="2400" dirty="0" err="1"/>
              <a:t>ve</a:t>
            </a:r>
            <a:r>
              <a:rPr lang="en-US" sz="2400" dirty="0"/>
              <a:t>  tetracycline-niacinamide, </a:t>
            </a:r>
            <a:r>
              <a:rPr lang="en-US" sz="2400" dirty="0" err="1"/>
              <a:t>pemfigus</a:t>
            </a:r>
            <a:r>
              <a:rPr lang="en-US" sz="2400" dirty="0"/>
              <a:t> </a:t>
            </a:r>
            <a:r>
              <a:rPr lang="en-US" sz="2400" dirty="0" err="1"/>
              <a:t>tedavisinde</a:t>
            </a:r>
            <a:r>
              <a:rPr lang="en-US" sz="2400" dirty="0"/>
              <a:t> </a:t>
            </a:r>
            <a:r>
              <a:rPr lang="en-US" sz="2400" dirty="0" err="1"/>
              <a:t>diğer</a:t>
            </a:r>
            <a:r>
              <a:rPr lang="en-US" sz="2400" dirty="0"/>
              <a:t> </a:t>
            </a:r>
            <a:r>
              <a:rPr lang="en-US" sz="2400" dirty="0" err="1"/>
              <a:t>seçeneklerdir</a:t>
            </a:r>
            <a:r>
              <a:rPr lang="en-US" sz="2400" dirty="0"/>
              <a:t>. </a:t>
            </a:r>
          </a:p>
          <a:p>
            <a:pPr algn="just">
              <a:lnSpc>
                <a:spcPct val="150000"/>
              </a:lnSpc>
            </a:pPr>
            <a:r>
              <a:rPr lang="en-US" sz="2400" dirty="0" err="1"/>
              <a:t>Yaygın</a:t>
            </a:r>
            <a:r>
              <a:rPr lang="en-US" sz="2400" dirty="0"/>
              <a:t> </a:t>
            </a:r>
            <a:r>
              <a:rPr lang="en-US" sz="2400" dirty="0" err="1"/>
              <a:t>olarak</a:t>
            </a:r>
            <a:r>
              <a:rPr lang="en-US" sz="2400" dirty="0"/>
              <a:t> </a:t>
            </a:r>
            <a:r>
              <a:rPr lang="en-US" sz="2400" dirty="0" err="1"/>
              <a:t>kullanılan</a:t>
            </a:r>
            <a:r>
              <a:rPr lang="en-US" sz="2400" dirty="0"/>
              <a:t> </a:t>
            </a:r>
            <a:r>
              <a:rPr lang="en-US" sz="2400" dirty="0" err="1"/>
              <a:t>ilaçlara</a:t>
            </a:r>
            <a:r>
              <a:rPr lang="en-US" sz="2400" dirty="0"/>
              <a:t> </a:t>
            </a:r>
            <a:r>
              <a:rPr lang="en-US" sz="2400" dirty="0" err="1"/>
              <a:t>verilen</a:t>
            </a:r>
            <a:r>
              <a:rPr lang="en-US" sz="2400" dirty="0"/>
              <a:t> </a:t>
            </a:r>
            <a:r>
              <a:rPr lang="en-US" sz="2400" dirty="0" err="1"/>
              <a:t>cevap</a:t>
            </a:r>
            <a:r>
              <a:rPr lang="en-US" sz="2400" dirty="0"/>
              <a:t> </a:t>
            </a:r>
            <a:r>
              <a:rPr lang="en-US" sz="2400" dirty="0" err="1"/>
              <a:t>yeterli</a:t>
            </a:r>
            <a:r>
              <a:rPr lang="en-US" sz="2400" dirty="0"/>
              <a:t> </a:t>
            </a:r>
            <a:r>
              <a:rPr lang="en-US" sz="2400" dirty="0" err="1"/>
              <a:t>olmadığında</a:t>
            </a:r>
            <a:r>
              <a:rPr lang="en-US" sz="2400" dirty="0"/>
              <a:t> </a:t>
            </a:r>
            <a:r>
              <a:rPr lang="en-US" sz="2400" dirty="0" err="1"/>
              <a:t>alternatif</a:t>
            </a:r>
            <a:r>
              <a:rPr lang="en-US" sz="2400" dirty="0"/>
              <a:t> </a:t>
            </a:r>
            <a:r>
              <a:rPr lang="en-US" sz="2400" dirty="0" err="1"/>
              <a:t>terapötikler</a:t>
            </a:r>
            <a:r>
              <a:rPr lang="en-US" sz="2400" dirty="0"/>
              <a:t> </a:t>
            </a:r>
            <a:r>
              <a:rPr lang="en-US" sz="2400" dirty="0" err="1"/>
              <a:t>denenebilir</a:t>
            </a:r>
            <a:r>
              <a:rPr lang="en-US" sz="2400" dirty="0"/>
              <a:t>.</a:t>
            </a:r>
          </a:p>
          <a:p>
            <a:pPr algn="just">
              <a:lnSpc>
                <a:spcPct val="150000"/>
              </a:lnSpc>
            </a:pPr>
            <a:r>
              <a:rPr lang="en-US" sz="2400" dirty="0"/>
              <a:t> </a:t>
            </a:r>
            <a:r>
              <a:rPr lang="en-US" sz="2400" dirty="0" err="1"/>
              <a:t>İntravenöz</a:t>
            </a:r>
            <a:r>
              <a:rPr lang="en-US" sz="2400" dirty="0"/>
              <a:t> </a:t>
            </a:r>
            <a:r>
              <a:rPr lang="en-US" sz="2400" dirty="0" err="1"/>
              <a:t>immünoglobulin</a:t>
            </a:r>
            <a:r>
              <a:rPr lang="en-US" sz="2400" dirty="0"/>
              <a:t> (</a:t>
            </a:r>
            <a:r>
              <a:rPr lang="en-US" sz="2400" dirty="0" err="1"/>
              <a:t>IVIg</a:t>
            </a:r>
            <a:r>
              <a:rPr lang="en-US" sz="2400" dirty="0"/>
              <a:t>) </a:t>
            </a:r>
            <a:r>
              <a:rPr lang="en-US" sz="2400" dirty="0" err="1"/>
              <a:t>köpeklerin</a:t>
            </a:r>
            <a:r>
              <a:rPr lang="en-US" sz="2400" dirty="0"/>
              <a:t> </a:t>
            </a:r>
            <a:r>
              <a:rPr lang="en-US" sz="2400" dirty="0" err="1"/>
              <a:t>tedavisi</a:t>
            </a:r>
            <a:r>
              <a:rPr lang="en-US" sz="2400" dirty="0"/>
              <a:t> </a:t>
            </a:r>
            <a:r>
              <a:rPr lang="en-US" sz="2400" dirty="0" err="1"/>
              <a:t>için</a:t>
            </a:r>
            <a:r>
              <a:rPr lang="en-US" sz="2400" dirty="0"/>
              <a:t> </a:t>
            </a:r>
            <a:r>
              <a:rPr lang="en-US" sz="2400" dirty="0" err="1"/>
              <a:t>alternatif</a:t>
            </a:r>
            <a:r>
              <a:rPr lang="en-US" sz="2400" dirty="0"/>
              <a:t> </a:t>
            </a:r>
            <a:r>
              <a:rPr lang="en-US" sz="2400" dirty="0" err="1"/>
              <a:t>bir</a:t>
            </a:r>
            <a:r>
              <a:rPr lang="en-US" sz="2400" dirty="0"/>
              <a:t> </a:t>
            </a:r>
            <a:r>
              <a:rPr lang="en-US" sz="2400" dirty="0" err="1"/>
              <a:t>terapötik</a:t>
            </a:r>
            <a:r>
              <a:rPr lang="en-US" sz="2400" dirty="0"/>
              <a:t> </a:t>
            </a:r>
            <a:r>
              <a:rPr lang="en-US" sz="2400" dirty="0" err="1"/>
              <a:t>olarak</a:t>
            </a:r>
            <a:r>
              <a:rPr lang="en-US" sz="2400" dirty="0"/>
              <a:t> </a:t>
            </a:r>
            <a:r>
              <a:rPr lang="en-US" sz="2400" dirty="0" err="1"/>
              <a:t>önerilmiştir</a:t>
            </a:r>
            <a:r>
              <a:rPr lang="en-US" sz="2400" dirty="0"/>
              <a:t>.</a:t>
            </a:r>
          </a:p>
        </p:txBody>
      </p:sp>
    </p:spTree>
    <p:extLst>
      <p:ext uri="{BB962C8B-B14F-4D97-AF65-F5344CB8AC3E}">
        <p14:creationId xmlns:p14="http://schemas.microsoft.com/office/powerpoint/2010/main" val="814169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DBF68-C18E-0F46-96AA-D1CFCE4D2536}"/>
              </a:ext>
            </a:extLst>
          </p:cNvPr>
          <p:cNvPicPr>
            <a:picLocks noChangeAspect="1"/>
          </p:cNvPicPr>
          <p:nvPr/>
        </p:nvPicPr>
        <p:blipFill>
          <a:blip r:embed="rId2"/>
          <a:stretch>
            <a:fillRect/>
          </a:stretch>
        </p:blipFill>
        <p:spPr>
          <a:xfrm>
            <a:off x="79597" y="0"/>
            <a:ext cx="4820348" cy="6858000"/>
          </a:xfrm>
          <a:prstGeom prst="rect">
            <a:avLst/>
          </a:prstGeom>
        </p:spPr>
      </p:pic>
      <p:pic>
        <p:nvPicPr>
          <p:cNvPr id="4" name="Picture 3">
            <a:extLst>
              <a:ext uri="{FF2B5EF4-FFF2-40B4-BE49-F238E27FC236}">
                <a16:creationId xmlns:a16="http://schemas.microsoft.com/office/drawing/2014/main" id="{EE123C4B-F614-C845-B591-43131168194A}"/>
              </a:ext>
            </a:extLst>
          </p:cNvPr>
          <p:cNvPicPr>
            <a:picLocks noChangeAspect="1"/>
          </p:cNvPicPr>
          <p:nvPr/>
        </p:nvPicPr>
        <p:blipFill>
          <a:blip r:embed="rId3"/>
          <a:stretch>
            <a:fillRect/>
          </a:stretch>
        </p:blipFill>
        <p:spPr>
          <a:xfrm>
            <a:off x="5130800" y="661684"/>
            <a:ext cx="7061200" cy="5308600"/>
          </a:xfrm>
          <a:prstGeom prst="rect">
            <a:avLst/>
          </a:prstGeom>
        </p:spPr>
      </p:pic>
    </p:spTree>
    <p:extLst>
      <p:ext uri="{BB962C8B-B14F-4D97-AF65-F5344CB8AC3E}">
        <p14:creationId xmlns:p14="http://schemas.microsoft.com/office/powerpoint/2010/main" val="1453029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ED8-B1DF-754B-86F2-39F31F156F50}"/>
              </a:ext>
            </a:extLst>
          </p:cNvPr>
          <p:cNvSpPr>
            <a:spLocks noGrp="1"/>
          </p:cNvSpPr>
          <p:nvPr>
            <p:ph type="title"/>
          </p:nvPr>
        </p:nvSpPr>
        <p:spPr>
          <a:xfrm>
            <a:off x="838200" y="365125"/>
            <a:ext cx="10515600" cy="672565"/>
          </a:xfrm>
          <a:ln>
            <a:solidFill>
              <a:srgbClr val="002060"/>
            </a:solidFill>
          </a:ln>
        </p:spPr>
        <p:txBody>
          <a:bodyPr>
            <a:normAutofit/>
          </a:bodyPr>
          <a:lstStyle/>
          <a:p>
            <a:pPr algn="ctr"/>
            <a:r>
              <a:rPr lang="en-US" sz="2800" b="1" dirty="0" err="1">
                <a:solidFill>
                  <a:srgbClr val="0070C0"/>
                </a:solidFill>
              </a:rPr>
              <a:t>Pityalizm</a:t>
            </a:r>
            <a:r>
              <a:rPr lang="en-US" sz="2800" b="1" dirty="0">
                <a:solidFill>
                  <a:srgbClr val="0070C0"/>
                </a:solidFill>
              </a:rPr>
              <a:t> </a:t>
            </a:r>
            <a:r>
              <a:rPr lang="en-US" sz="2800" b="1" dirty="0" err="1">
                <a:solidFill>
                  <a:srgbClr val="0070C0"/>
                </a:solidFill>
              </a:rPr>
              <a:t>ve</a:t>
            </a:r>
            <a:r>
              <a:rPr lang="en-US" sz="2800" b="1" dirty="0">
                <a:solidFill>
                  <a:srgbClr val="0070C0"/>
                </a:solidFill>
              </a:rPr>
              <a:t> </a:t>
            </a:r>
            <a:r>
              <a:rPr lang="en-US" sz="2800" b="1" dirty="0" err="1">
                <a:solidFill>
                  <a:srgbClr val="0070C0"/>
                </a:solidFill>
              </a:rPr>
              <a:t>psödopityalizm</a:t>
            </a:r>
            <a:r>
              <a:rPr lang="en-US" sz="2800" b="1" dirty="0">
                <a:solidFill>
                  <a:srgbClr val="0070C0"/>
                </a:solidFill>
              </a:rPr>
              <a:t> </a:t>
            </a:r>
            <a:r>
              <a:rPr lang="en-US" sz="2800" b="1" dirty="0" err="1">
                <a:solidFill>
                  <a:srgbClr val="0070C0"/>
                </a:solidFill>
              </a:rPr>
              <a:t>nedenleri</a:t>
            </a:r>
            <a:r>
              <a:rPr lang="en-US" sz="2800" b="1" dirty="0">
                <a:solidFill>
                  <a:srgbClr val="0070C0"/>
                </a:solidFill>
              </a:rPr>
              <a:t> </a:t>
            </a:r>
          </a:p>
        </p:txBody>
      </p:sp>
      <p:sp>
        <p:nvSpPr>
          <p:cNvPr id="3" name="Content Placeholder 2">
            <a:extLst>
              <a:ext uri="{FF2B5EF4-FFF2-40B4-BE49-F238E27FC236}">
                <a16:creationId xmlns:a16="http://schemas.microsoft.com/office/drawing/2014/main" id="{808EFC9F-0E21-D549-8B2E-F01F64DD51BC}"/>
              </a:ext>
            </a:extLst>
          </p:cNvPr>
          <p:cNvSpPr>
            <a:spLocks noGrp="1"/>
          </p:cNvSpPr>
          <p:nvPr>
            <p:ph idx="1"/>
          </p:nvPr>
        </p:nvSpPr>
        <p:spPr>
          <a:xfrm>
            <a:off x="838200" y="1171253"/>
            <a:ext cx="5305746" cy="5496675"/>
          </a:xfrm>
        </p:spPr>
        <p:txBody>
          <a:bodyPr>
            <a:noAutofit/>
          </a:bodyPr>
          <a:lstStyle/>
          <a:p>
            <a:r>
              <a:rPr lang="en-US" sz="2200" b="1" dirty="0" err="1">
                <a:solidFill>
                  <a:srgbClr val="FF0000"/>
                </a:solidFill>
              </a:rPr>
              <a:t>Fizyolojik</a:t>
            </a:r>
            <a:r>
              <a:rPr lang="en-US" sz="2200" dirty="0">
                <a:solidFill>
                  <a:srgbClr val="FF0000"/>
                </a:solidFill>
              </a:rPr>
              <a:t> </a:t>
            </a:r>
          </a:p>
          <a:p>
            <a:r>
              <a:rPr lang="en-US" sz="2200" dirty="0" err="1"/>
              <a:t>Kokuşmuş</a:t>
            </a:r>
            <a:r>
              <a:rPr lang="en-US" sz="2200" dirty="0"/>
              <a:t> </a:t>
            </a:r>
            <a:r>
              <a:rPr lang="en-US" sz="2200" dirty="0" err="1"/>
              <a:t>gıdalar</a:t>
            </a:r>
            <a:endParaRPr lang="en-US" sz="2200" dirty="0"/>
          </a:p>
          <a:p>
            <a:r>
              <a:rPr lang="en-US" sz="2200" dirty="0" err="1"/>
              <a:t>Hipertermi</a:t>
            </a:r>
            <a:endParaRPr lang="en-US" sz="2200" dirty="0"/>
          </a:p>
          <a:p>
            <a:r>
              <a:rPr lang="en-US" sz="2200" b="1" dirty="0" err="1">
                <a:solidFill>
                  <a:srgbClr val="FF0000"/>
                </a:solidFill>
              </a:rPr>
              <a:t>Toksik</a:t>
            </a:r>
            <a:r>
              <a:rPr lang="en-US" sz="2200" b="1" dirty="0">
                <a:solidFill>
                  <a:srgbClr val="FF0000"/>
                </a:solidFill>
              </a:rPr>
              <a:t>/</a:t>
            </a:r>
            <a:r>
              <a:rPr lang="en-US" sz="2200" b="1" dirty="0" err="1">
                <a:solidFill>
                  <a:srgbClr val="FF0000"/>
                </a:solidFill>
              </a:rPr>
              <a:t>İrritan</a:t>
            </a:r>
            <a:r>
              <a:rPr lang="en-US" sz="2200" b="1" dirty="0">
                <a:solidFill>
                  <a:srgbClr val="FF0000"/>
                </a:solidFill>
              </a:rPr>
              <a:t> </a:t>
            </a:r>
            <a:r>
              <a:rPr lang="en-US" sz="2200" b="1" dirty="0" err="1">
                <a:solidFill>
                  <a:srgbClr val="FF0000"/>
                </a:solidFill>
              </a:rPr>
              <a:t>maddeler</a:t>
            </a:r>
            <a:r>
              <a:rPr lang="en-US" sz="2200" b="1" dirty="0">
                <a:solidFill>
                  <a:srgbClr val="FF0000"/>
                </a:solidFill>
              </a:rPr>
              <a:t> </a:t>
            </a:r>
          </a:p>
          <a:p>
            <a:r>
              <a:rPr lang="en-US" sz="2200" dirty="0" err="1"/>
              <a:t>Zehirler</a:t>
            </a:r>
            <a:r>
              <a:rPr lang="en-US" sz="2200" dirty="0"/>
              <a:t> (</a:t>
            </a:r>
            <a:r>
              <a:rPr lang="en-US" sz="2200" dirty="0" err="1"/>
              <a:t>kostikler,metaldehit,organafosfatlar</a:t>
            </a:r>
            <a:r>
              <a:rPr lang="en-US" sz="2200" dirty="0"/>
              <a:t>, ivermectin)</a:t>
            </a:r>
          </a:p>
          <a:p>
            <a:r>
              <a:rPr lang="en-US" sz="2200" dirty="0" err="1"/>
              <a:t>Bitkiler</a:t>
            </a:r>
            <a:r>
              <a:rPr lang="en-US" sz="2200" dirty="0"/>
              <a:t> </a:t>
            </a:r>
          </a:p>
          <a:p>
            <a:r>
              <a:rPr lang="en-US" sz="2200" dirty="0" err="1"/>
              <a:t>Insekt</a:t>
            </a:r>
            <a:r>
              <a:rPr lang="en-US" sz="2200" dirty="0"/>
              <a:t>/</a:t>
            </a:r>
            <a:r>
              <a:rPr lang="en-US" sz="2200" dirty="0" err="1"/>
              <a:t>örümcek</a:t>
            </a:r>
            <a:r>
              <a:rPr lang="en-US" sz="2200" dirty="0"/>
              <a:t> </a:t>
            </a:r>
            <a:r>
              <a:rPr lang="en-US" sz="2200" dirty="0" err="1"/>
              <a:t>ısırıkları</a:t>
            </a:r>
            <a:endParaRPr lang="en-US" sz="2200" dirty="0"/>
          </a:p>
          <a:p>
            <a:r>
              <a:rPr lang="en-US" sz="2200" b="1" dirty="0" err="1">
                <a:solidFill>
                  <a:srgbClr val="FF0000"/>
                </a:solidFill>
              </a:rPr>
              <a:t>Ilaçlar</a:t>
            </a:r>
            <a:r>
              <a:rPr lang="en-US" sz="2200" b="1" dirty="0">
                <a:solidFill>
                  <a:srgbClr val="FF0000"/>
                </a:solidFill>
              </a:rPr>
              <a:t> </a:t>
            </a:r>
          </a:p>
          <a:p>
            <a:r>
              <a:rPr lang="en-US" sz="2200" dirty="0" err="1"/>
              <a:t>Antibiyotikler</a:t>
            </a:r>
            <a:r>
              <a:rPr lang="en-US" sz="2200" dirty="0"/>
              <a:t> (trimethoprim/sulfadiazine, cephalexin)</a:t>
            </a:r>
          </a:p>
          <a:p>
            <a:r>
              <a:rPr lang="en-US" sz="2200" dirty="0" err="1"/>
              <a:t>Antihelmintikler</a:t>
            </a:r>
            <a:r>
              <a:rPr lang="en-US" sz="2200" dirty="0"/>
              <a:t> (</a:t>
            </a:r>
            <a:r>
              <a:rPr lang="en-US" sz="2200" dirty="0" err="1"/>
              <a:t>piperazne</a:t>
            </a:r>
            <a:r>
              <a:rPr lang="en-US" sz="2200" dirty="0"/>
              <a:t>, ..)</a:t>
            </a:r>
          </a:p>
          <a:p>
            <a:pPr marL="0" indent="0">
              <a:buNone/>
            </a:pPr>
            <a:endParaRPr lang="en-US" sz="2200" dirty="0"/>
          </a:p>
        </p:txBody>
      </p:sp>
      <p:sp>
        <p:nvSpPr>
          <p:cNvPr id="4" name="Content Placeholder 2">
            <a:extLst>
              <a:ext uri="{FF2B5EF4-FFF2-40B4-BE49-F238E27FC236}">
                <a16:creationId xmlns:a16="http://schemas.microsoft.com/office/drawing/2014/main" id="{4DE17434-34AB-E44D-BAAD-84A8F25AE5C1}"/>
              </a:ext>
            </a:extLst>
          </p:cNvPr>
          <p:cNvSpPr txBox="1">
            <a:spLocks/>
          </p:cNvSpPr>
          <p:nvPr/>
        </p:nvSpPr>
        <p:spPr>
          <a:xfrm>
            <a:off x="6507822" y="1171253"/>
            <a:ext cx="5305746" cy="5496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err="1">
                <a:solidFill>
                  <a:srgbClr val="FF0000"/>
                </a:solidFill>
              </a:rPr>
              <a:t>Orafarengeal</a:t>
            </a:r>
            <a:r>
              <a:rPr lang="en-US" sz="2200" b="1" dirty="0">
                <a:solidFill>
                  <a:srgbClr val="FF0000"/>
                </a:solidFill>
              </a:rPr>
              <a:t> </a:t>
            </a:r>
            <a:r>
              <a:rPr lang="en-US" sz="2200" b="1" dirty="0" err="1">
                <a:solidFill>
                  <a:srgbClr val="FF0000"/>
                </a:solidFill>
              </a:rPr>
              <a:t>Hastalıklar</a:t>
            </a:r>
            <a:r>
              <a:rPr lang="en-US" sz="2200" b="1" dirty="0">
                <a:solidFill>
                  <a:srgbClr val="FF0000"/>
                </a:solidFill>
              </a:rPr>
              <a:t> </a:t>
            </a:r>
            <a:endParaRPr lang="en-US" sz="2200" dirty="0">
              <a:solidFill>
                <a:srgbClr val="FF0000"/>
              </a:solidFill>
            </a:endParaRPr>
          </a:p>
          <a:p>
            <a:r>
              <a:rPr lang="en-US" sz="2200" dirty="0" err="1"/>
              <a:t>Yangısal</a:t>
            </a:r>
            <a:r>
              <a:rPr lang="en-US" sz="2200" dirty="0"/>
              <a:t> </a:t>
            </a:r>
            <a:r>
              <a:rPr lang="en-US" sz="2200" dirty="0" err="1"/>
              <a:t>lezyonlar</a:t>
            </a:r>
            <a:endParaRPr lang="en-US" sz="2200" dirty="0"/>
          </a:p>
          <a:p>
            <a:r>
              <a:rPr lang="en-US" sz="2200" dirty="0" err="1"/>
              <a:t>Neoplazi</a:t>
            </a:r>
            <a:endParaRPr lang="en-US" sz="2200" dirty="0"/>
          </a:p>
          <a:p>
            <a:r>
              <a:rPr lang="en-US" sz="2200" dirty="0" err="1"/>
              <a:t>Yabancı</a:t>
            </a:r>
            <a:r>
              <a:rPr lang="en-US" sz="2200" dirty="0"/>
              <a:t> </a:t>
            </a:r>
            <a:r>
              <a:rPr lang="en-US" sz="2200" dirty="0" err="1"/>
              <a:t>cisimler</a:t>
            </a:r>
            <a:r>
              <a:rPr lang="en-US" sz="2200" dirty="0"/>
              <a:t> </a:t>
            </a:r>
          </a:p>
          <a:p>
            <a:r>
              <a:rPr lang="en-US" sz="2200" b="1" dirty="0" err="1">
                <a:solidFill>
                  <a:srgbClr val="FF0000"/>
                </a:solidFill>
              </a:rPr>
              <a:t>Salya</a:t>
            </a:r>
            <a:r>
              <a:rPr lang="en-US" sz="2200" b="1" dirty="0">
                <a:solidFill>
                  <a:srgbClr val="FF0000"/>
                </a:solidFill>
              </a:rPr>
              <a:t> </a:t>
            </a:r>
            <a:r>
              <a:rPr lang="en-US" sz="2200" b="1" dirty="0" err="1">
                <a:solidFill>
                  <a:srgbClr val="FF0000"/>
                </a:solidFill>
              </a:rPr>
              <a:t>bezleri</a:t>
            </a:r>
            <a:r>
              <a:rPr lang="en-US" sz="2200" b="1" dirty="0">
                <a:solidFill>
                  <a:srgbClr val="FF0000"/>
                </a:solidFill>
              </a:rPr>
              <a:t> </a:t>
            </a:r>
            <a:r>
              <a:rPr lang="en-US" sz="2200" b="1" dirty="0" err="1">
                <a:solidFill>
                  <a:srgbClr val="FF0000"/>
                </a:solidFill>
              </a:rPr>
              <a:t>hastalıkları</a:t>
            </a:r>
            <a:r>
              <a:rPr lang="en-US" sz="2200" b="1" dirty="0">
                <a:solidFill>
                  <a:srgbClr val="FF0000"/>
                </a:solidFill>
              </a:rPr>
              <a:t> </a:t>
            </a:r>
          </a:p>
          <a:p>
            <a:r>
              <a:rPr lang="en-US" sz="2200" dirty="0" err="1"/>
              <a:t>Parotis</a:t>
            </a:r>
            <a:r>
              <a:rPr lang="en-US" sz="2200" dirty="0"/>
              <a:t> </a:t>
            </a:r>
            <a:r>
              <a:rPr lang="en-US" sz="2200" dirty="0" err="1"/>
              <a:t>bezi</a:t>
            </a:r>
            <a:r>
              <a:rPr lang="en-US" sz="2200" dirty="0"/>
              <a:t> </a:t>
            </a:r>
            <a:r>
              <a:rPr lang="en-US" sz="2200" dirty="0" err="1"/>
              <a:t>hiperplazisi</a:t>
            </a:r>
            <a:endParaRPr lang="en-US" sz="2200" dirty="0"/>
          </a:p>
          <a:p>
            <a:r>
              <a:rPr lang="en-US" sz="2200" dirty="0"/>
              <a:t>Mandibular bez </a:t>
            </a:r>
            <a:r>
              <a:rPr lang="en-US" sz="2200" dirty="0" err="1"/>
              <a:t>infarksiyonu</a:t>
            </a:r>
            <a:r>
              <a:rPr lang="en-US" sz="2200" dirty="0"/>
              <a:t> </a:t>
            </a:r>
          </a:p>
          <a:p>
            <a:r>
              <a:rPr lang="en-US" sz="2200" b="1" dirty="0" err="1">
                <a:solidFill>
                  <a:srgbClr val="FF0000"/>
                </a:solidFill>
              </a:rPr>
              <a:t>Enfeksiyöz</a:t>
            </a:r>
            <a:r>
              <a:rPr lang="en-US" sz="2200" b="1" dirty="0">
                <a:solidFill>
                  <a:srgbClr val="FF0000"/>
                </a:solidFill>
              </a:rPr>
              <a:t> </a:t>
            </a:r>
            <a:r>
              <a:rPr lang="en-US" sz="2200" b="1" dirty="0" err="1">
                <a:solidFill>
                  <a:srgbClr val="FF0000"/>
                </a:solidFill>
              </a:rPr>
              <a:t>hastalıklar</a:t>
            </a:r>
            <a:r>
              <a:rPr lang="en-US" sz="2200" b="1" dirty="0">
                <a:solidFill>
                  <a:srgbClr val="FF0000"/>
                </a:solidFill>
              </a:rPr>
              <a:t> </a:t>
            </a:r>
          </a:p>
          <a:p>
            <a:r>
              <a:rPr lang="en-US" sz="2200" dirty="0" err="1"/>
              <a:t>Kuduz</a:t>
            </a:r>
            <a:endParaRPr lang="en-US" sz="2200" dirty="0"/>
          </a:p>
          <a:p>
            <a:r>
              <a:rPr lang="en-US" sz="2200" dirty="0" err="1"/>
              <a:t>Botilismus</a:t>
            </a:r>
            <a:endParaRPr lang="en-US" sz="2200" dirty="0"/>
          </a:p>
          <a:p>
            <a:r>
              <a:rPr lang="en-US" sz="2200" dirty="0" err="1"/>
              <a:t>Tetanoz</a:t>
            </a:r>
            <a:endParaRPr lang="en-US" sz="2200" dirty="0"/>
          </a:p>
          <a:p>
            <a:endParaRPr lang="en-US" sz="2200" dirty="0"/>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2115202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F2581-3625-AB48-AAF0-B112490A3267}"/>
              </a:ext>
            </a:extLst>
          </p:cNvPr>
          <p:cNvPicPr>
            <a:picLocks noChangeAspect="1"/>
          </p:cNvPicPr>
          <p:nvPr/>
        </p:nvPicPr>
        <p:blipFill>
          <a:blip r:embed="rId2"/>
          <a:stretch>
            <a:fillRect/>
          </a:stretch>
        </p:blipFill>
        <p:spPr>
          <a:xfrm>
            <a:off x="631789" y="273763"/>
            <a:ext cx="6921500" cy="5981700"/>
          </a:xfrm>
          <a:prstGeom prst="rect">
            <a:avLst/>
          </a:prstGeom>
        </p:spPr>
      </p:pic>
    </p:spTree>
    <p:extLst>
      <p:ext uri="{BB962C8B-B14F-4D97-AF65-F5344CB8AC3E}">
        <p14:creationId xmlns:p14="http://schemas.microsoft.com/office/powerpoint/2010/main" val="3079057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7E317-B3CF-3E4A-93FB-86399CD0F773}"/>
              </a:ext>
            </a:extLst>
          </p:cNvPr>
          <p:cNvPicPr>
            <a:picLocks noChangeAspect="1"/>
          </p:cNvPicPr>
          <p:nvPr/>
        </p:nvPicPr>
        <p:blipFill>
          <a:blip r:embed="rId2"/>
          <a:stretch>
            <a:fillRect/>
          </a:stretch>
        </p:blipFill>
        <p:spPr>
          <a:xfrm>
            <a:off x="2660650" y="546100"/>
            <a:ext cx="6870700" cy="5765800"/>
          </a:xfrm>
          <a:prstGeom prst="rect">
            <a:avLst/>
          </a:prstGeom>
        </p:spPr>
      </p:pic>
    </p:spTree>
    <p:extLst>
      <p:ext uri="{BB962C8B-B14F-4D97-AF65-F5344CB8AC3E}">
        <p14:creationId xmlns:p14="http://schemas.microsoft.com/office/powerpoint/2010/main" val="967201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31735-2407-364C-A1D2-96CBC0BCCE6C}"/>
              </a:ext>
            </a:extLst>
          </p:cNvPr>
          <p:cNvPicPr>
            <a:picLocks noChangeAspect="1"/>
          </p:cNvPicPr>
          <p:nvPr/>
        </p:nvPicPr>
        <p:blipFill>
          <a:blip r:embed="rId2"/>
          <a:stretch>
            <a:fillRect/>
          </a:stretch>
        </p:blipFill>
        <p:spPr>
          <a:xfrm>
            <a:off x="2628900" y="831850"/>
            <a:ext cx="6934200" cy="5194300"/>
          </a:xfrm>
          <a:prstGeom prst="rect">
            <a:avLst/>
          </a:prstGeom>
        </p:spPr>
      </p:pic>
    </p:spTree>
    <p:extLst>
      <p:ext uri="{BB962C8B-B14F-4D97-AF65-F5344CB8AC3E}">
        <p14:creationId xmlns:p14="http://schemas.microsoft.com/office/powerpoint/2010/main" val="341527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F0FF56-4534-EC44-B881-3BA4452B7740}"/>
              </a:ext>
            </a:extLst>
          </p:cNvPr>
          <p:cNvPicPr>
            <a:picLocks noChangeAspect="1"/>
          </p:cNvPicPr>
          <p:nvPr/>
        </p:nvPicPr>
        <p:blipFill>
          <a:blip r:embed="rId2"/>
          <a:stretch>
            <a:fillRect/>
          </a:stretch>
        </p:blipFill>
        <p:spPr>
          <a:xfrm>
            <a:off x="1012613" y="0"/>
            <a:ext cx="4721469" cy="6858000"/>
          </a:xfrm>
          <a:prstGeom prst="rect">
            <a:avLst/>
          </a:prstGeom>
        </p:spPr>
      </p:pic>
      <p:pic>
        <p:nvPicPr>
          <p:cNvPr id="4" name="Picture 3">
            <a:extLst>
              <a:ext uri="{FF2B5EF4-FFF2-40B4-BE49-F238E27FC236}">
                <a16:creationId xmlns:a16="http://schemas.microsoft.com/office/drawing/2014/main" id="{B72900A3-BAA0-B74C-8203-94BBBD5CC2B0}"/>
              </a:ext>
            </a:extLst>
          </p:cNvPr>
          <p:cNvPicPr>
            <a:picLocks noChangeAspect="1"/>
          </p:cNvPicPr>
          <p:nvPr/>
        </p:nvPicPr>
        <p:blipFill>
          <a:blip r:embed="rId3"/>
          <a:stretch>
            <a:fillRect/>
          </a:stretch>
        </p:blipFill>
        <p:spPr>
          <a:xfrm>
            <a:off x="6368194" y="0"/>
            <a:ext cx="5702300" cy="6731000"/>
          </a:xfrm>
          <a:prstGeom prst="rect">
            <a:avLst/>
          </a:prstGeom>
        </p:spPr>
      </p:pic>
    </p:spTree>
    <p:extLst>
      <p:ext uri="{BB962C8B-B14F-4D97-AF65-F5344CB8AC3E}">
        <p14:creationId xmlns:p14="http://schemas.microsoft.com/office/powerpoint/2010/main" val="848197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8E9A7C-17D9-B645-B4CB-0B9671A4CB42}"/>
              </a:ext>
            </a:extLst>
          </p:cNvPr>
          <p:cNvPicPr>
            <a:picLocks noChangeAspect="1"/>
          </p:cNvPicPr>
          <p:nvPr/>
        </p:nvPicPr>
        <p:blipFill>
          <a:blip r:embed="rId2"/>
          <a:stretch>
            <a:fillRect/>
          </a:stretch>
        </p:blipFill>
        <p:spPr>
          <a:xfrm>
            <a:off x="2647950" y="641350"/>
            <a:ext cx="6896100" cy="5575300"/>
          </a:xfrm>
          <a:prstGeom prst="rect">
            <a:avLst/>
          </a:prstGeom>
        </p:spPr>
      </p:pic>
    </p:spTree>
    <p:extLst>
      <p:ext uri="{BB962C8B-B14F-4D97-AF65-F5344CB8AC3E}">
        <p14:creationId xmlns:p14="http://schemas.microsoft.com/office/powerpoint/2010/main" val="3086276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B75151-DC83-6443-8BD1-4359EA850069}"/>
              </a:ext>
            </a:extLst>
          </p:cNvPr>
          <p:cNvPicPr>
            <a:picLocks noChangeAspect="1"/>
          </p:cNvPicPr>
          <p:nvPr/>
        </p:nvPicPr>
        <p:blipFill>
          <a:blip r:embed="rId2"/>
          <a:stretch>
            <a:fillRect/>
          </a:stretch>
        </p:blipFill>
        <p:spPr>
          <a:xfrm>
            <a:off x="2654300" y="819150"/>
            <a:ext cx="6883400" cy="5219700"/>
          </a:xfrm>
          <a:prstGeom prst="rect">
            <a:avLst/>
          </a:prstGeom>
        </p:spPr>
      </p:pic>
    </p:spTree>
    <p:extLst>
      <p:ext uri="{BB962C8B-B14F-4D97-AF65-F5344CB8AC3E}">
        <p14:creationId xmlns:p14="http://schemas.microsoft.com/office/powerpoint/2010/main" val="1706479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E5CB9-73BC-6742-89A2-05751C303DF3}"/>
              </a:ext>
            </a:extLst>
          </p:cNvPr>
          <p:cNvPicPr>
            <a:picLocks noChangeAspect="1"/>
          </p:cNvPicPr>
          <p:nvPr/>
        </p:nvPicPr>
        <p:blipFill>
          <a:blip r:embed="rId2"/>
          <a:stretch>
            <a:fillRect/>
          </a:stretch>
        </p:blipFill>
        <p:spPr>
          <a:xfrm>
            <a:off x="3871784" y="0"/>
            <a:ext cx="4448432" cy="6858000"/>
          </a:xfrm>
          <a:prstGeom prst="rect">
            <a:avLst/>
          </a:prstGeom>
        </p:spPr>
      </p:pic>
    </p:spTree>
    <p:extLst>
      <p:ext uri="{BB962C8B-B14F-4D97-AF65-F5344CB8AC3E}">
        <p14:creationId xmlns:p14="http://schemas.microsoft.com/office/powerpoint/2010/main" val="750024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03F2D5-5112-7847-B35E-CAEB4ABCBF8B}"/>
              </a:ext>
            </a:extLst>
          </p:cNvPr>
          <p:cNvPicPr>
            <a:picLocks noChangeAspect="1"/>
          </p:cNvPicPr>
          <p:nvPr/>
        </p:nvPicPr>
        <p:blipFill>
          <a:blip r:embed="rId2"/>
          <a:stretch>
            <a:fillRect/>
          </a:stretch>
        </p:blipFill>
        <p:spPr>
          <a:xfrm>
            <a:off x="2654300" y="381000"/>
            <a:ext cx="6883400" cy="6096000"/>
          </a:xfrm>
          <a:prstGeom prst="rect">
            <a:avLst/>
          </a:prstGeom>
        </p:spPr>
      </p:pic>
    </p:spTree>
    <p:extLst>
      <p:ext uri="{BB962C8B-B14F-4D97-AF65-F5344CB8AC3E}">
        <p14:creationId xmlns:p14="http://schemas.microsoft.com/office/powerpoint/2010/main" val="1557935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643141-8019-C543-8BF4-9AD5FFCF69E0}"/>
              </a:ext>
            </a:extLst>
          </p:cNvPr>
          <p:cNvPicPr>
            <a:picLocks noChangeAspect="1"/>
          </p:cNvPicPr>
          <p:nvPr/>
        </p:nvPicPr>
        <p:blipFill>
          <a:blip r:embed="rId2"/>
          <a:stretch>
            <a:fillRect/>
          </a:stretch>
        </p:blipFill>
        <p:spPr>
          <a:xfrm>
            <a:off x="2641600" y="1301750"/>
            <a:ext cx="6908800" cy="4254500"/>
          </a:xfrm>
          <a:prstGeom prst="rect">
            <a:avLst/>
          </a:prstGeom>
        </p:spPr>
      </p:pic>
    </p:spTree>
    <p:extLst>
      <p:ext uri="{BB962C8B-B14F-4D97-AF65-F5344CB8AC3E}">
        <p14:creationId xmlns:p14="http://schemas.microsoft.com/office/powerpoint/2010/main" val="244579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929D-E2E6-0744-B6C0-B837BF6D78C6}"/>
              </a:ext>
            </a:extLst>
          </p:cNvPr>
          <p:cNvSpPr>
            <a:spLocks noGrp="1"/>
          </p:cNvSpPr>
          <p:nvPr>
            <p:ph type="ctrTitle"/>
          </p:nvPr>
        </p:nvSpPr>
        <p:spPr>
          <a:xfrm>
            <a:off x="1544549" y="2499100"/>
            <a:ext cx="9144000" cy="2387600"/>
          </a:xfrm>
          <a:ln>
            <a:solidFill>
              <a:schemeClr val="accent1"/>
            </a:solidFill>
          </a:ln>
        </p:spPr>
        <p:txBody>
          <a:bodyPr/>
          <a:lstStyle/>
          <a:p>
            <a:r>
              <a:rPr lang="en-US" b="1" dirty="0">
                <a:solidFill>
                  <a:srgbClr val="FF0000"/>
                </a:solidFill>
              </a:rPr>
              <a:t>DISMOTILITE</a:t>
            </a:r>
          </a:p>
        </p:txBody>
      </p:sp>
    </p:spTree>
    <p:extLst>
      <p:ext uri="{BB962C8B-B14F-4D97-AF65-F5344CB8AC3E}">
        <p14:creationId xmlns:p14="http://schemas.microsoft.com/office/powerpoint/2010/main" val="400022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ED8-B1DF-754B-86F2-39F31F156F50}"/>
              </a:ext>
            </a:extLst>
          </p:cNvPr>
          <p:cNvSpPr>
            <a:spLocks noGrp="1"/>
          </p:cNvSpPr>
          <p:nvPr>
            <p:ph type="title"/>
          </p:nvPr>
        </p:nvSpPr>
        <p:spPr>
          <a:xfrm>
            <a:off x="838200" y="365125"/>
            <a:ext cx="10515600" cy="672565"/>
          </a:xfrm>
          <a:ln>
            <a:solidFill>
              <a:srgbClr val="002060"/>
            </a:solidFill>
          </a:ln>
        </p:spPr>
        <p:txBody>
          <a:bodyPr>
            <a:normAutofit/>
          </a:bodyPr>
          <a:lstStyle/>
          <a:p>
            <a:pPr algn="ctr"/>
            <a:r>
              <a:rPr lang="en-US" sz="2800" b="1" dirty="0" err="1">
                <a:solidFill>
                  <a:srgbClr val="0070C0"/>
                </a:solidFill>
              </a:rPr>
              <a:t>Pityalizm</a:t>
            </a:r>
            <a:r>
              <a:rPr lang="en-US" sz="2800" b="1" dirty="0">
                <a:solidFill>
                  <a:srgbClr val="0070C0"/>
                </a:solidFill>
              </a:rPr>
              <a:t> </a:t>
            </a:r>
            <a:r>
              <a:rPr lang="en-US" sz="2800" b="1" dirty="0" err="1">
                <a:solidFill>
                  <a:srgbClr val="0070C0"/>
                </a:solidFill>
              </a:rPr>
              <a:t>ve</a:t>
            </a:r>
            <a:r>
              <a:rPr lang="en-US" sz="2800" b="1" dirty="0">
                <a:solidFill>
                  <a:srgbClr val="0070C0"/>
                </a:solidFill>
              </a:rPr>
              <a:t> </a:t>
            </a:r>
            <a:r>
              <a:rPr lang="en-US" sz="2800" b="1" dirty="0" err="1">
                <a:solidFill>
                  <a:srgbClr val="0070C0"/>
                </a:solidFill>
              </a:rPr>
              <a:t>psödopityalizm</a:t>
            </a:r>
            <a:r>
              <a:rPr lang="en-US" sz="2800" b="1" dirty="0">
                <a:solidFill>
                  <a:srgbClr val="0070C0"/>
                </a:solidFill>
              </a:rPr>
              <a:t> </a:t>
            </a:r>
            <a:r>
              <a:rPr lang="en-US" sz="2800" b="1" dirty="0" err="1">
                <a:solidFill>
                  <a:srgbClr val="0070C0"/>
                </a:solidFill>
              </a:rPr>
              <a:t>nedenleri</a:t>
            </a:r>
            <a:r>
              <a:rPr lang="en-US" sz="2800" b="1" dirty="0">
                <a:solidFill>
                  <a:srgbClr val="0070C0"/>
                </a:solidFill>
              </a:rPr>
              <a:t> </a:t>
            </a:r>
          </a:p>
        </p:txBody>
      </p:sp>
      <p:sp>
        <p:nvSpPr>
          <p:cNvPr id="3" name="Content Placeholder 2">
            <a:extLst>
              <a:ext uri="{FF2B5EF4-FFF2-40B4-BE49-F238E27FC236}">
                <a16:creationId xmlns:a16="http://schemas.microsoft.com/office/drawing/2014/main" id="{808EFC9F-0E21-D549-8B2E-F01F64DD51BC}"/>
              </a:ext>
            </a:extLst>
          </p:cNvPr>
          <p:cNvSpPr>
            <a:spLocks noGrp="1"/>
          </p:cNvSpPr>
          <p:nvPr>
            <p:ph idx="1"/>
          </p:nvPr>
        </p:nvSpPr>
        <p:spPr>
          <a:xfrm>
            <a:off x="838200" y="1171253"/>
            <a:ext cx="7545512" cy="5496675"/>
          </a:xfrm>
        </p:spPr>
        <p:txBody>
          <a:bodyPr>
            <a:noAutofit/>
          </a:bodyPr>
          <a:lstStyle/>
          <a:p>
            <a:r>
              <a:rPr lang="en-US" sz="2200" b="1" dirty="0" err="1">
                <a:solidFill>
                  <a:srgbClr val="FF0000"/>
                </a:solidFill>
              </a:rPr>
              <a:t>Psödopityalizm</a:t>
            </a:r>
            <a:r>
              <a:rPr lang="en-US" sz="2200" b="1" dirty="0">
                <a:solidFill>
                  <a:srgbClr val="FF0000"/>
                </a:solidFill>
              </a:rPr>
              <a:t> </a:t>
            </a:r>
            <a:endParaRPr lang="en-US" sz="2200" dirty="0">
              <a:solidFill>
                <a:srgbClr val="FF0000"/>
              </a:solidFill>
            </a:endParaRPr>
          </a:p>
          <a:p>
            <a:r>
              <a:rPr lang="en-US" sz="2200" dirty="0" err="1"/>
              <a:t>Ağız</a:t>
            </a:r>
            <a:r>
              <a:rPr lang="en-US" sz="2200" dirty="0"/>
              <a:t> </a:t>
            </a:r>
            <a:r>
              <a:rPr lang="en-US" sz="2200" dirty="0" err="1"/>
              <a:t>ve</a:t>
            </a:r>
            <a:r>
              <a:rPr lang="en-US" sz="2200" dirty="0"/>
              <a:t> </a:t>
            </a:r>
            <a:r>
              <a:rPr lang="en-US" sz="2200" dirty="0" err="1"/>
              <a:t>dudakların</a:t>
            </a:r>
            <a:r>
              <a:rPr lang="en-US" sz="2200" dirty="0"/>
              <a:t> </a:t>
            </a:r>
            <a:r>
              <a:rPr lang="en-US" sz="2200" dirty="0" err="1"/>
              <a:t>yapısal</a:t>
            </a:r>
            <a:r>
              <a:rPr lang="en-US" sz="2200" dirty="0"/>
              <a:t> </a:t>
            </a:r>
            <a:r>
              <a:rPr lang="en-US" sz="2200" dirty="0" err="1"/>
              <a:t>ve</a:t>
            </a:r>
            <a:r>
              <a:rPr lang="en-US" sz="2200" dirty="0"/>
              <a:t> </a:t>
            </a:r>
            <a:r>
              <a:rPr lang="en-US" sz="2200" dirty="0" err="1"/>
              <a:t>innervasyon</a:t>
            </a:r>
            <a:r>
              <a:rPr lang="en-US" sz="2200" dirty="0"/>
              <a:t> </a:t>
            </a:r>
            <a:r>
              <a:rPr lang="en-US" sz="2200" dirty="0" err="1"/>
              <a:t>bozuklukları</a:t>
            </a:r>
            <a:endParaRPr lang="en-US" sz="2200" dirty="0"/>
          </a:p>
          <a:p>
            <a:r>
              <a:rPr lang="en-US" sz="2200" dirty="0" err="1"/>
              <a:t>Yutma</a:t>
            </a:r>
            <a:r>
              <a:rPr lang="en-US" sz="2200" dirty="0"/>
              <a:t> </a:t>
            </a:r>
            <a:r>
              <a:rPr lang="en-US" sz="2200" dirty="0" err="1"/>
              <a:t>bozuklukları</a:t>
            </a:r>
            <a:r>
              <a:rPr lang="en-US" sz="2200" dirty="0"/>
              <a:t> </a:t>
            </a:r>
          </a:p>
          <a:p>
            <a:r>
              <a:rPr lang="en-US" sz="2200" dirty="0"/>
              <a:t>Trigeminal </a:t>
            </a:r>
            <a:r>
              <a:rPr lang="en-US" sz="2200" dirty="0" err="1"/>
              <a:t>nöritis</a:t>
            </a:r>
            <a:r>
              <a:rPr lang="en-US" sz="2200" dirty="0"/>
              <a:t> </a:t>
            </a:r>
          </a:p>
          <a:p>
            <a:r>
              <a:rPr lang="en-US" sz="2200" b="1" dirty="0" err="1">
                <a:solidFill>
                  <a:srgbClr val="FF0000"/>
                </a:solidFill>
              </a:rPr>
              <a:t>Diğer</a:t>
            </a:r>
            <a:r>
              <a:rPr lang="en-US" sz="2200" b="1" dirty="0">
                <a:solidFill>
                  <a:srgbClr val="FF0000"/>
                </a:solidFill>
              </a:rPr>
              <a:t> </a:t>
            </a:r>
            <a:r>
              <a:rPr lang="en-US" sz="2200" b="1" dirty="0" err="1">
                <a:solidFill>
                  <a:srgbClr val="FF0000"/>
                </a:solidFill>
              </a:rPr>
              <a:t>nedenler</a:t>
            </a:r>
            <a:r>
              <a:rPr lang="en-US" sz="2200" b="1" dirty="0">
                <a:solidFill>
                  <a:srgbClr val="FF0000"/>
                </a:solidFill>
              </a:rPr>
              <a:t> </a:t>
            </a:r>
          </a:p>
          <a:p>
            <a:r>
              <a:rPr lang="en-US" sz="2200" dirty="0" err="1"/>
              <a:t>Bulantıya</a:t>
            </a:r>
            <a:r>
              <a:rPr lang="en-US" sz="2200" dirty="0"/>
              <a:t> </a:t>
            </a:r>
            <a:r>
              <a:rPr lang="en-US" sz="2200" dirty="0" err="1"/>
              <a:t>neden</a:t>
            </a:r>
            <a:r>
              <a:rPr lang="en-US" sz="2200" dirty="0"/>
              <a:t> </a:t>
            </a:r>
            <a:r>
              <a:rPr lang="en-US" sz="2200" dirty="0" err="1"/>
              <a:t>olan</a:t>
            </a:r>
            <a:r>
              <a:rPr lang="en-US" sz="2200" dirty="0"/>
              <a:t> </a:t>
            </a:r>
            <a:r>
              <a:rPr lang="en-US" sz="2200" dirty="0" err="1"/>
              <a:t>bozukluklar</a:t>
            </a:r>
            <a:r>
              <a:rPr lang="en-US" sz="2200" dirty="0"/>
              <a:t> </a:t>
            </a:r>
          </a:p>
          <a:p>
            <a:r>
              <a:rPr lang="en-US" sz="2200" dirty="0" err="1"/>
              <a:t>Hipoparatroidizm</a:t>
            </a:r>
            <a:r>
              <a:rPr lang="en-US" sz="2200" dirty="0"/>
              <a:t> </a:t>
            </a:r>
          </a:p>
          <a:p>
            <a:r>
              <a:rPr lang="en-US" sz="2200" dirty="0" err="1"/>
              <a:t>Portosistemil</a:t>
            </a:r>
            <a:r>
              <a:rPr lang="en-US" sz="2200" dirty="0"/>
              <a:t> </a:t>
            </a:r>
            <a:r>
              <a:rPr lang="en-US" sz="2200" dirty="0" err="1"/>
              <a:t>şantlar</a:t>
            </a:r>
            <a:r>
              <a:rPr lang="en-US" sz="2200" dirty="0"/>
              <a:t> </a:t>
            </a:r>
          </a:p>
          <a:p>
            <a:r>
              <a:rPr lang="en-US" sz="2200" dirty="0" err="1"/>
              <a:t>Gastroözefageal</a:t>
            </a:r>
            <a:r>
              <a:rPr lang="en-US" sz="2200" dirty="0"/>
              <a:t> leiomyoma </a:t>
            </a:r>
          </a:p>
          <a:p>
            <a:pPr marL="0" indent="0">
              <a:buNone/>
            </a:pPr>
            <a:endParaRPr lang="en-US" sz="2200" dirty="0"/>
          </a:p>
        </p:txBody>
      </p:sp>
    </p:spTree>
    <p:extLst>
      <p:ext uri="{BB962C8B-B14F-4D97-AF65-F5344CB8AC3E}">
        <p14:creationId xmlns:p14="http://schemas.microsoft.com/office/powerpoint/2010/main" val="658982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690B75-B1B8-E34B-8271-C6E34C004F1E}"/>
              </a:ext>
            </a:extLst>
          </p:cNvPr>
          <p:cNvSpPr>
            <a:spLocks noGrp="1"/>
          </p:cNvSpPr>
          <p:nvPr>
            <p:ph idx="1"/>
          </p:nvPr>
        </p:nvSpPr>
        <p:spPr>
          <a:xfrm>
            <a:off x="838200" y="462456"/>
            <a:ext cx="10515600" cy="5714508"/>
          </a:xfrm>
        </p:spPr>
        <p:txBody>
          <a:bodyPr>
            <a:normAutofit/>
          </a:bodyPr>
          <a:lstStyle/>
          <a:p>
            <a:pPr algn="just">
              <a:lnSpc>
                <a:spcPct val="150000"/>
              </a:lnSpc>
            </a:pPr>
            <a:r>
              <a:rPr lang="tr-TR" sz="2200" dirty="0"/>
              <a:t>Normal </a:t>
            </a:r>
            <a:r>
              <a:rPr lang="tr-TR" sz="2200" dirty="0" err="1"/>
              <a:t>orofaringeal</a:t>
            </a:r>
            <a:r>
              <a:rPr lang="tr-TR" sz="2200" dirty="0"/>
              <a:t> motilite </a:t>
            </a:r>
            <a:r>
              <a:rPr lang="tr-TR" sz="2200" b="1" dirty="0">
                <a:solidFill>
                  <a:srgbClr val="FF0000"/>
                </a:solidFill>
              </a:rPr>
              <a:t>oral</a:t>
            </a:r>
            <a:r>
              <a:rPr lang="tr-TR" sz="2200" dirty="0"/>
              <a:t>, </a:t>
            </a:r>
            <a:r>
              <a:rPr lang="tr-TR" sz="2200" b="1" dirty="0" err="1">
                <a:solidFill>
                  <a:srgbClr val="FF0000"/>
                </a:solidFill>
              </a:rPr>
              <a:t>farengeal</a:t>
            </a:r>
            <a:r>
              <a:rPr lang="tr-TR" sz="2200" b="1" dirty="0">
                <a:solidFill>
                  <a:srgbClr val="FF0000"/>
                </a:solidFill>
              </a:rPr>
              <a:t> </a:t>
            </a:r>
            <a:r>
              <a:rPr lang="tr-TR" sz="2200" dirty="0"/>
              <a:t>ve </a:t>
            </a:r>
            <a:r>
              <a:rPr lang="tr-TR" sz="2200" b="1" dirty="0" err="1">
                <a:solidFill>
                  <a:srgbClr val="FF0000"/>
                </a:solidFill>
              </a:rPr>
              <a:t>krikofarengeal</a:t>
            </a:r>
            <a:r>
              <a:rPr lang="tr-TR" sz="2200" dirty="0"/>
              <a:t> evrelerinde  meydana gelir. Bu evreler gıda ve suyun yutulması ile koordine olmasını gerektirir.</a:t>
            </a:r>
          </a:p>
          <a:p>
            <a:pPr algn="just">
              <a:lnSpc>
                <a:spcPct val="150000"/>
              </a:lnSpc>
            </a:pPr>
            <a:r>
              <a:rPr lang="en-US" sz="2200" dirty="0" err="1"/>
              <a:t>Dismotilite</a:t>
            </a:r>
            <a:r>
              <a:rPr lang="en-US" sz="2200" dirty="0"/>
              <a:t> </a:t>
            </a:r>
            <a:r>
              <a:rPr lang="en-US" sz="2200" dirty="0" err="1"/>
              <a:t>sendromları</a:t>
            </a:r>
            <a:r>
              <a:rPr lang="en-US" sz="2200" dirty="0"/>
              <a:t> </a:t>
            </a:r>
            <a:r>
              <a:rPr lang="en-US" sz="2200" dirty="0" err="1"/>
              <a:t>genel</a:t>
            </a:r>
            <a:r>
              <a:rPr lang="en-US" sz="2200" dirty="0"/>
              <a:t> </a:t>
            </a:r>
            <a:r>
              <a:rPr lang="en-US" sz="2200" dirty="0" err="1"/>
              <a:t>olarak</a:t>
            </a:r>
            <a:r>
              <a:rPr lang="en-US" sz="2200" dirty="0"/>
              <a:t> </a:t>
            </a:r>
            <a:r>
              <a:rPr lang="en-US" sz="2200" dirty="0" err="1"/>
              <a:t>anatomik</a:t>
            </a:r>
            <a:r>
              <a:rPr lang="en-US" sz="2200" dirty="0"/>
              <a:t> </a:t>
            </a:r>
            <a:r>
              <a:rPr lang="en-US" sz="2200" dirty="0" err="1"/>
              <a:t>veya</a:t>
            </a:r>
            <a:r>
              <a:rPr lang="en-US" sz="2200" dirty="0"/>
              <a:t> </a:t>
            </a:r>
            <a:r>
              <a:rPr lang="en-US" sz="2200" dirty="0" err="1"/>
              <a:t>fonksiyonel</a:t>
            </a:r>
            <a:r>
              <a:rPr lang="en-US" sz="2200" dirty="0"/>
              <a:t> </a:t>
            </a:r>
            <a:r>
              <a:rPr lang="en-US" sz="2200" dirty="0" err="1"/>
              <a:t>orijinli</a:t>
            </a:r>
            <a:r>
              <a:rPr lang="en-US" sz="2200" dirty="0"/>
              <a:t> </a:t>
            </a:r>
            <a:r>
              <a:rPr lang="en-US" sz="2200" dirty="0" err="1"/>
              <a:t>olarak</a:t>
            </a:r>
            <a:r>
              <a:rPr lang="en-US" sz="2200" dirty="0"/>
              <a:t> </a:t>
            </a:r>
            <a:r>
              <a:rPr lang="en-US" sz="2200" dirty="0" err="1"/>
              <a:t>sınıflandırılır</a:t>
            </a:r>
            <a:r>
              <a:rPr lang="en-US" sz="2200" dirty="0"/>
              <a:t>. </a:t>
            </a:r>
            <a:r>
              <a:rPr lang="en-US" sz="2200" dirty="0" err="1"/>
              <a:t>Anatomik</a:t>
            </a:r>
            <a:r>
              <a:rPr lang="en-US" sz="2200" dirty="0"/>
              <a:t> </a:t>
            </a:r>
            <a:r>
              <a:rPr lang="en-US" sz="2200" dirty="0" err="1"/>
              <a:t>bozukluklar</a:t>
            </a:r>
            <a:r>
              <a:rPr lang="en-US" sz="2200" dirty="0"/>
              <a:t>, </a:t>
            </a:r>
            <a:r>
              <a:rPr lang="en-US" sz="2200" dirty="0" err="1"/>
              <a:t>enfeksiyon</a:t>
            </a:r>
            <a:r>
              <a:rPr lang="en-US" sz="2200" dirty="0"/>
              <a:t>, </a:t>
            </a:r>
            <a:r>
              <a:rPr lang="en-US" sz="2200" dirty="0" err="1"/>
              <a:t>iltihaplanma</a:t>
            </a:r>
            <a:r>
              <a:rPr lang="en-US" sz="2200" dirty="0"/>
              <a:t>, </a:t>
            </a:r>
            <a:r>
              <a:rPr lang="en-US" sz="2200" dirty="0" err="1"/>
              <a:t>travma</a:t>
            </a:r>
            <a:r>
              <a:rPr lang="en-US" sz="2200" dirty="0"/>
              <a:t> </a:t>
            </a:r>
            <a:r>
              <a:rPr lang="en-US" sz="2200" dirty="0" err="1"/>
              <a:t>ve</a:t>
            </a:r>
            <a:r>
              <a:rPr lang="en-US" sz="2200" dirty="0"/>
              <a:t> </a:t>
            </a:r>
            <a:r>
              <a:rPr lang="en-US" sz="2200" dirty="0" err="1"/>
              <a:t>neoplazi</a:t>
            </a:r>
            <a:r>
              <a:rPr lang="en-US" sz="2200" dirty="0"/>
              <a:t> </a:t>
            </a:r>
            <a:r>
              <a:rPr lang="en-US" sz="2200" dirty="0" err="1"/>
              <a:t>nedeniyle</a:t>
            </a:r>
            <a:r>
              <a:rPr lang="en-US" sz="2200" dirty="0"/>
              <a:t> </a:t>
            </a:r>
            <a:r>
              <a:rPr lang="en-US" sz="2200" dirty="0" err="1"/>
              <a:t>orofaringeal</a:t>
            </a:r>
            <a:r>
              <a:rPr lang="en-US" sz="2200" dirty="0"/>
              <a:t> </a:t>
            </a:r>
            <a:r>
              <a:rPr lang="en-US" sz="2200" dirty="0" err="1"/>
              <a:t>hareketliliği</a:t>
            </a:r>
            <a:r>
              <a:rPr lang="en-US" sz="2200" dirty="0"/>
              <a:t> </a:t>
            </a:r>
            <a:r>
              <a:rPr lang="en-US" sz="2200" dirty="0" err="1"/>
              <a:t>etkileyen</a:t>
            </a:r>
            <a:r>
              <a:rPr lang="en-US" sz="2200" dirty="0"/>
              <a:t> </a:t>
            </a:r>
            <a:r>
              <a:rPr lang="en-US" sz="2200" dirty="0" err="1"/>
              <a:t>süreçlerdir</a:t>
            </a:r>
            <a:r>
              <a:rPr lang="en-US" sz="2200" dirty="0"/>
              <a:t>.</a:t>
            </a:r>
          </a:p>
          <a:p>
            <a:pPr algn="just">
              <a:lnSpc>
                <a:spcPct val="150000"/>
              </a:lnSpc>
            </a:pPr>
            <a:r>
              <a:rPr lang="en-US" sz="2200" dirty="0" err="1"/>
              <a:t>Fonksiyonel</a:t>
            </a:r>
            <a:r>
              <a:rPr lang="en-US" sz="2200" dirty="0"/>
              <a:t> </a:t>
            </a:r>
            <a:r>
              <a:rPr lang="en-US" sz="2200" dirty="0" err="1"/>
              <a:t>bozukluklar</a:t>
            </a:r>
            <a:r>
              <a:rPr lang="en-US" sz="2200" dirty="0"/>
              <a:t> </a:t>
            </a:r>
            <a:r>
              <a:rPr lang="en-US" sz="2200" dirty="0" err="1"/>
              <a:t>üç</a:t>
            </a:r>
            <a:r>
              <a:rPr lang="en-US" sz="2200" dirty="0"/>
              <a:t> </a:t>
            </a:r>
            <a:r>
              <a:rPr lang="en-US" sz="2200" dirty="0" err="1"/>
              <a:t>ana</a:t>
            </a:r>
            <a:r>
              <a:rPr lang="en-US" sz="2200" dirty="0"/>
              <a:t> </a:t>
            </a:r>
            <a:r>
              <a:rPr lang="en-US" sz="2200" dirty="0" err="1"/>
              <a:t>tiptedir</a:t>
            </a:r>
            <a:r>
              <a:rPr lang="en-US" sz="2200" dirty="0"/>
              <a:t>: </a:t>
            </a:r>
          </a:p>
          <a:p>
            <a:pPr marL="914400" lvl="1" indent="-457200" algn="just">
              <a:lnSpc>
                <a:spcPct val="150000"/>
              </a:lnSpc>
              <a:buFont typeface="+mj-lt"/>
              <a:buAutoNum type="arabicPeriod"/>
            </a:pPr>
            <a:r>
              <a:rPr lang="en-US" sz="2200" dirty="0" err="1"/>
              <a:t>Orofengeal</a:t>
            </a:r>
            <a:r>
              <a:rPr lang="en-US" sz="2200" dirty="0"/>
              <a:t> </a:t>
            </a:r>
            <a:r>
              <a:rPr lang="en-US" sz="2200" dirty="0" err="1"/>
              <a:t>disfazi</a:t>
            </a:r>
            <a:endParaRPr lang="en-US" sz="2200" dirty="0"/>
          </a:p>
          <a:p>
            <a:pPr marL="914400" lvl="1" indent="-457200" algn="just">
              <a:lnSpc>
                <a:spcPct val="150000"/>
              </a:lnSpc>
              <a:buFont typeface="+mj-lt"/>
              <a:buAutoNum type="arabicPeriod"/>
            </a:pPr>
            <a:r>
              <a:rPr lang="en-US" sz="2200" dirty="0" err="1"/>
              <a:t>Krikofarengeal</a:t>
            </a:r>
            <a:r>
              <a:rPr lang="en-US" sz="2200" dirty="0"/>
              <a:t> disfaji </a:t>
            </a:r>
          </a:p>
          <a:p>
            <a:pPr marL="914400" lvl="1" indent="-457200" algn="just">
              <a:lnSpc>
                <a:spcPct val="150000"/>
              </a:lnSpc>
              <a:buFont typeface="+mj-lt"/>
              <a:buAutoNum type="arabicPeriod"/>
            </a:pPr>
            <a:r>
              <a:rPr lang="en-US" sz="2200" dirty="0" err="1"/>
              <a:t>Krikofarengeal</a:t>
            </a:r>
            <a:r>
              <a:rPr lang="en-US" sz="2200" dirty="0"/>
              <a:t> </a:t>
            </a:r>
            <a:r>
              <a:rPr lang="en-US" sz="2200" dirty="0" err="1"/>
              <a:t>aklazi</a:t>
            </a:r>
            <a:endParaRPr lang="en-US" sz="2200" dirty="0"/>
          </a:p>
        </p:txBody>
      </p:sp>
    </p:spTree>
    <p:extLst>
      <p:ext uri="{BB962C8B-B14F-4D97-AF65-F5344CB8AC3E}">
        <p14:creationId xmlns:p14="http://schemas.microsoft.com/office/powerpoint/2010/main" val="2574481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D462-1AA7-024A-B111-5939D772DE24}"/>
              </a:ext>
            </a:extLst>
          </p:cNvPr>
          <p:cNvSpPr>
            <a:spLocks noGrp="1"/>
          </p:cNvSpPr>
          <p:nvPr>
            <p:ph type="title"/>
          </p:nvPr>
        </p:nvSpPr>
        <p:spPr>
          <a:xfrm>
            <a:off x="838200" y="221288"/>
            <a:ext cx="10515600" cy="775306"/>
          </a:xfrm>
          <a:ln>
            <a:solidFill>
              <a:schemeClr val="accent1"/>
            </a:solidFill>
          </a:ln>
        </p:spPr>
        <p:txBody>
          <a:bodyPr>
            <a:normAutofit/>
          </a:bodyPr>
          <a:lstStyle/>
          <a:p>
            <a:pPr algn="ctr"/>
            <a:r>
              <a:rPr lang="tr-TR" sz="3600" b="1" dirty="0" err="1">
                <a:solidFill>
                  <a:srgbClr val="FF0000"/>
                </a:solidFill>
              </a:rPr>
              <a:t>Physiology</a:t>
            </a:r>
            <a:r>
              <a:rPr lang="tr-TR" sz="3600" b="1" dirty="0">
                <a:solidFill>
                  <a:srgbClr val="FF0000"/>
                </a:solidFill>
              </a:rPr>
              <a:t> </a:t>
            </a:r>
            <a:r>
              <a:rPr lang="tr-TR" sz="3600" b="1" dirty="0" err="1">
                <a:solidFill>
                  <a:srgbClr val="FF0000"/>
                </a:solidFill>
              </a:rPr>
              <a:t>and</a:t>
            </a:r>
            <a:r>
              <a:rPr lang="tr-TR" sz="3600" b="1" dirty="0">
                <a:solidFill>
                  <a:srgbClr val="FF0000"/>
                </a:solidFill>
              </a:rPr>
              <a:t> </a:t>
            </a:r>
            <a:r>
              <a:rPr lang="tr-TR" sz="3600" b="1" dirty="0" err="1">
                <a:solidFill>
                  <a:srgbClr val="FF0000"/>
                </a:solidFill>
              </a:rPr>
              <a:t>Pathophysiology</a:t>
            </a:r>
            <a:r>
              <a:rPr lang="tr-TR" sz="3600" b="1" dirty="0">
                <a:solidFill>
                  <a:srgbClr val="FF0000"/>
                </a:solidFill>
              </a:rPr>
              <a:t> </a:t>
            </a:r>
            <a:endParaRPr lang="en-US" dirty="0"/>
          </a:p>
        </p:txBody>
      </p:sp>
      <p:sp>
        <p:nvSpPr>
          <p:cNvPr id="3" name="Content Placeholder 2">
            <a:extLst>
              <a:ext uri="{FF2B5EF4-FFF2-40B4-BE49-F238E27FC236}">
                <a16:creationId xmlns:a16="http://schemas.microsoft.com/office/drawing/2014/main" id="{A3673EED-A46F-BC4D-96F5-07908C95D7DF}"/>
              </a:ext>
            </a:extLst>
          </p:cNvPr>
          <p:cNvSpPr>
            <a:spLocks noGrp="1"/>
          </p:cNvSpPr>
          <p:nvPr>
            <p:ph idx="1"/>
          </p:nvPr>
        </p:nvSpPr>
        <p:spPr>
          <a:xfrm>
            <a:off x="838200" y="1078785"/>
            <a:ext cx="10515600" cy="5625101"/>
          </a:xfrm>
          <a:ln>
            <a:solidFill>
              <a:schemeClr val="accent1"/>
            </a:solidFill>
          </a:ln>
        </p:spPr>
        <p:txBody>
          <a:bodyPr>
            <a:noAutofit/>
          </a:bodyPr>
          <a:lstStyle/>
          <a:p>
            <a:pPr algn="just">
              <a:lnSpc>
                <a:spcPct val="150000"/>
              </a:lnSpc>
            </a:pPr>
            <a:r>
              <a:rPr lang="en-US" sz="2200" dirty="0"/>
              <a:t>Lokma </a:t>
            </a:r>
            <a:r>
              <a:rPr lang="en-US" sz="2200" dirty="0" err="1"/>
              <a:t>yutak</a:t>
            </a:r>
            <a:r>
              <a:rPr lang="en-US" sz="2200" dirty="0"/>
              <a:t> </a:t>
            </a:r>
            <a:r>
              <a:rPr lang="en-US" sz="2200" dirty="0" err="1"/>
              <a:t>girişine</a:t>
            </a:r>
            <a:r>
              <a:rPr lang="en-US" sz="2200" dirty="0"/>
              <a:t> </a:t>
            </a:r>
            <a:r>
              <a:rPr lang="en-US" sz="2200" dirty="0" err="1"/>
              <a:t>ulaştığında</a:t>
            </a:r>
            <a:r>
              <a:rPr lang="en-US" sz="2200" dirty="0"/>
              <a:t>, </a:t>
            </a:r>
            <a:r>
              <a:rPr lang="en-US" sz="2200" dirty="0" err="1"/>
              <a:t>ağızın</a:t>
            </a:r>
            <a:r>
              <a:rPr lang="en-US" sz="2200" dirty="0"/>
              <a:t> </a:t>
            </a:r>
            <a:r>
              <a:rPr lang="en-US" sz="2200" dirty="0" err="1"/>
              <a:t>kaudal</a:t>
            </a:r>
            <a:r>
              <a:rPr lang="en-US" sz="2200" dirty="0"/>
              <a:t> </a:t>
            </a:r>
            <a:r>
              <a:rPr lang="en-US" sz="2200" dirty="0" err="1"/>
              <a:t>kısmı</a:t>
            </a:r>
            <a:r>
              <a:rPr lang="en-US" sz="2200" dirty="0"/>
              <a:t> </a:t>
            </a:r>
            <a:r>
              <a:rPr lang="en-US" sz="2200" dirty="0" err="1"/>
              <a:t>ve</a:t>
            </a:r>
            <a:r>
              <a:rPr lang="en-US" sz="2200" dirty="0"/>
              <a:t> </a:t>
            </a:r>
            <a:r>
              <a:rPr lang="en-US" sz="2200" dirty="0" err="1"/>
              <a:t>yutak</a:t>
            </a:r>
            <a:r>
              <a:rPr lang="en-US" sz="2200" dirty="0"/>
              <a:t> </a:t>
            </a:r>
            <a:r>
              <a:rPr lang="en-US" sz="2200" dirty="0" err="1"/>
              <a:t>başlangıcındaki</a:t>
            </a:r>
            <a:r>
              <a:rPr lang="en-US" sz="2200" dirty="0"/>
              <a:t> </a:t>
            </a:r>
            <a:r>
              <a:rPr lang="en-US" sz="2200" dirty="0" err="1"/>
              <a:t>reseptörler</a:t>
            </a:r>
            <a:r>
              <a:rPr lang="en-US" sz="2200" dirty="0"/>
              <a:t> </a:t>
            </a:r>
            <a:r>
              <a:rPr lang="en-US" sz="2200" dirty="0" err="1"/>
              <a:t>ile</a:t>
            </a:r>
            <a:r>
              <a:rPr lang="en-US" sz="2200" dirty="0"/>
              <a:t> </a:t>
            </a:r>
            <a:r>
              <a:rPr lang="en-US" sz="2200" dirty="0" err="1"/>
              <a:t>temas</a:t>
            </a:r>
            <a:r>
              <a:rPr lang="en-US" sz="2200" dirty="0"/>
              <a:t> </a:t>
            </a:r>
            <a:r>
              <a:rPr lang="en-US" sz="2200" dirty="0" err="1"/>
              <a:t>eder</a:t>
            </a:r>
            <a:r>
              <a:rPr lang="en-US" sz="2200" dirty="0"/>
              <a:t>.</a:t>
            </a:r>
          </a:p>
          <a:p>
            <a:pPr algn="just">
              <a:lnSpc>
                <a:spcPct val="150000"/>
              </a:lnSpc>
            </a:pPr>
            <a:r>
              <a:rPr lang="en-US" sz="2200" dirty="0"/>
              <a:t>Bu </a:t>
            </a:r>
            <a:r>
              <a:rPr lang="en-US" sz="2200" dirty="0" err="1"/>
              <a:t>alıcılarda</a:t>
            </a:r>
            <a:r>
              <a:rPr lang="en-US" sz="2200" dirty="0"/>
              <a:t> </a:t>
            </a:r>
            <a:r>
              <a:rPr lang="en-US" sz="2200" dirty="0" err="1"/>
              <a:t>oluşan</a:t>
            </a:r>
            <a:r>
              <a:rPr lang="en-US" sz="2200" dirty="0"/>
              <a:t> afferent </a:t>
            </a:r>
            <a:r>
              <a:rPr lang="en-US" sz="2200" dirty="0" err="1"/>
              <a:t>impulslar</a:t>
            </a:r>
            <a:r>
              <a:rPr lang="en-US" sz="2200" dirty="0"/>
              <a:t> </a:t>
            </a:r>
            <a:r>
              <a:rPr lang="en-US" sz="2200" dirty="0" err="1"/>
              <a:t>N.trigeminus</a:t>
            </a:r>
            <a:r>
              <a:rPr lang="en-US" sz="2200" dirty="0"/>
              <a:t> </a:t>
            </a:r>
            <a:r>
              <a:rPr lang="en-US" sz="2200" dirty="0" err="1"/>
              <a:t>ve</a:t>
            </a:r>
            <a:r>
              <a:rPr lang="en-US" sz="2200" dirty="0"/>
              <a:t> </a:t>
            </a:r>
            <a:r>
              <a:rPr lang="en-US" sz="2200" dirty="0" err="1"/>
              <a:t>N.glossofarengeus</a:t>
            </a:r>
            <a:r>
              <a:rPr lang="en-US" sz="2200" dirty="0"/>
              <a:t> </a:t>
            </a:r>
            <a:r>
              <a:rPr lang="en-US" sz="2200" dirty="0" err="1"/>
              <a:t>yoluyla</a:t>
            </a:r>
            <a:r>
              <a:rPr lang="en-US" sz="2200" dirty="0"/>
              <a:t> medulla </a:t>
            </a:r>
            <a:r>
              <a:rPr lang="en-US" sz="2200" dirty="0" err="1"/>
              <a:t>oblangatadaki</a:t>
            </a:r>
            <a:r>
              <a:rPr lang="en-US" sz="2200" dirty="0"/>
              <a:t> </a:t>
            </a:r>
            <a:r>
              <a:rPr lang="en-US" sz="2200" dirty="0" err="1"/>
              <a:t>yutma</a:t>
            </a:r>
            <a:r>
              <a:rPr lang="en-US" sz="2200" dirty="0"/>
              <a:t> </a:t>
            </a:r>
            <a:r>
              <a:rPr lang="en-US" sz="2200" dirty="0" err="1"/>
              <a:t>merkezine</a:t>
            </a:r>
            <a:r>
              <a:rPr lang="en-US" sz="2200" dirty="0"/>
              <a:t> </a:t>
            </a:r>
            <a:r>
              <a:rPr lang="en-US" sz="2200" dirty="0" err="1"/>
              <a:t>gelirler</a:t>
            </a:r>
            <a:r>
              <a:rPr lang="en-US" sz="2200" dirty="0"/>
              <a:t>.</a:t>
            </a:r>
          </a:p>
          <a:p>
            <a:pPr algn="just">
              <a:lnSpc>
                <a:spcPct val="150000"/>
              </a:lnSpc>
            </a:pPr>
            <a:r>
              <a:rPr lang="en-US" sz="2200" dirty="0"/>
              <a:t>Merkez </a:t>
            </a:r>
            <a:r>
              <a:rPr lang="en-US" sz="2200" dirty="0" err="1"/>
              <a:t>bir</a:t>
            </a:r>
            <a:r>
              <a:rPr lang="en-US" sz="2200" dirty="0"/>
              <a:t> </a:t>
            </a:r>
            <a:r>
              <a:rPr lang="en-US" sz="2200" dirty="0" err="1"/>
              <a:t>kez</a:t>
            </a:r>
            <a:r>
              <a:rPr lang="en-US" sz="2200" dirty="0"/>
              <a:t> </a:t>
            </a:r>
            <a:r>
              <a:rPr lang="en-US" sz="2200" dirty="0" err="1"/>
              <a:t>uyarıldıktan</a:t>
            </a:r>
            <a:r>
              <a:rPr lang="en-US" sz="2200" dirty="0"/>
              <a:t> </a:t>
            </a:r>
            <a:r>
              <a:rPr lang="en-US" sz="2200" dirty="0" err="1"/>
              <a:t>sonra</a:t>
            </a:r>
            <a:r>
              <a:rPr lang="en-US" sz="2200" dirty="0"/>
              <a:t> </a:t>
            </a:r>
            <a:r>
              <a:rPr lang="en-US" sz="2200" dirty="0" err="1"/>
              <a:t>çıkan</a:t>
            </a:r>
            <a:r>
              <a:rPr lang="en-US" sz="2200" dirty="0"/>
              <a:t> motor </a:t>
            </a:r>
            <a:r>
              <a:rPr lang="en-US" sz="2200" dirty="0" err="1"/>
              <a:t>impulslarla</a:t>
            </a:r>
            <a:r>
              <a:rPr lang="en-US" sz="2200" dirty="0"/>
              <a:t> </a:t>
            </a:r>
            <a:r>
              <a:rPr lang="en-US" sz="2200" dirty="0" err="1"/>
              <a:t>yutma</a:t>
            </a:r>
            <a:r>
              <a:rPr lang="en-US" sz="2200" dirty="0"/>
              <a:t> </a:t>
            </a:r>
            <a:r>
              <a:rPr lang="en-US" sz="2200" dirty="0" err="1"/>
              <a:t>hareketi</a:t>
            </a:r>
            <a:r>
              <a:rPr lang="en-US" sz="2200" dirty="0"/>
              <a:t> </a:t>
            </a:r>
            <a:r>
              <a:rPr lang="en-US" sz="2200" dirty="0" err="1"/>
              <a:t>ile</a:t>
            </a:r>
            <a:r>
              <a:rPr lang="en-US" sz="2200" dirty="0"/>
              <a:t> </a:t>
            </a:r>
            <a:r>
              <a:rPr lang="en-US" sz="2200" dirty="0" err="1"/>
              <a:t>ilgili</a:t>
            </a:r>
            <a:r>
              <a:rPr lang="en-US" sz="2200" dirty="0"/>
              <a:t> </a:t>
            </a:r>
            <a:r>
              <a:rPr lang="en-US" sz="2200" dirty="0" err="1"/>
              <a:t>tüm</a:t>
            </a:r>
            <a:r>
              <a:rPr lang="en-US" sz="2200" dirty="0"/>
              <a:t> </a:t>
            </a:r>
            <a:r>
              <a:rPr lang="en-US" sz="2200" dirty="0" err="1"/>
              <a:t>olaylar</a:t>
            </a:r>
            <a:r>
              <a:rPr lang="en-US" sz="2200" dirty="0"/>
              <a:t> </a:t>
            </a:r>
            <a:r>
              <a:rPr lang="en-US" sz="2200" dirty="0" err="1"/>
              <a:t>dizisi</a:t>
            </a:r>
            <a:r>
              <a:rPr lang="en-US" sz="2200" dirty="0"/>
              <a:t> </a:t>
            </a:r>
            <a:r>
              <a:rPr lang="en-US" sz="2200" dirty="0" err="1"/>
              <a:t>harekete</a:t>
            </a:r>
            <a:r>
              <a:rPr lang="en-US" sz="2200" dirty="0"/>
              <a:t> </a:t>
            </a:r>
            <a:r>
              <a:rPr lang="en-US" sz="2200" dirty="0" err="1"/>
              <a:t>geçirilir</a:t>
            </a:r>
            <a:r>
              <a:rPr lang="en-US" sz="2200" dirty="0"/>
              <a:t>. </a:t>
            </a:r>
          </a:p>
          <a:p>
            <a:pPr algn="just">
              <a:lnSpc>
                <a:spcPct val="150000"/>
              </a:lnSpc>
            </a:pPr>
            <a:r>
              <a:rPr lang="en-US" sz="2200" dirty="0" err="1"/>
              <a:t>Merkezdem</a:t>
            </a:r>
            <a:r>
              <a:rPr lang="en-US" sz="2200" dirty="0"/>
              <a:t> </a:t>
            </a:r>
            <a:r>
              <a:rPr lang="en-US" sz="2200" dirty="0" err="1"/>
              <a:t>çıkan</a:t>
            </a:r>
            <a:r>
              <a:rPr lang="en-US" sz="2200" dirty="0"/>
              <a:t> motor </a:t>
            </a:r>
            <a:r>
              <a:rPr lang="en-US" sz="2200" dirty="0" err="1"/>
              <a:t>impulslar</a:t>
            </a:r>
            <a:r>
              <a:rPr lang="en-US" sz="2200" dirty="0"/>
              <a:t> </a:t>
            </a:r>
            <a:r>
              <a:rPr lang="en-US" sz="2200" dirty="0" err="1"/>
              <a:t>N.trigeminus</a:t>
            </a:r>
            <a:r>
              <a:rPr lang="en-US" sz="2200" dirty="0"/>
              <a:t>, N. </a:t>
            </a:r>
            <a:r>
              <a:rPr lang="en-US" sz="2200" dirty="0" err="1"/>
              <a:t>aksesorius</a:t>
            </a:r>
            <a:r>
              <a:rPr lang="en-US" sz="2200" dirty="0"/>
              <a:t> </a:t>
            </a:r>
            <a:r>
              <a:rPr lang="en-US" sz="2200" dirty="0" err="1"/>
              <a:t>ve</a:t>
            </a:r>
            <a:r>
              <a:rPr lang="en-US" sz="2200" dirty="0"/>
              <a:t> N. </a:t>
            </a:r>
            <a:r>
              <a:rPr lang="en-US" sz="2200" dirty="0" err="1"/>
              <a:t>hypoglossus</a:t>
            </a:r>
            <a:r>
              <a:rPr lang="en-US" sz="2200" dirty="0"/>
              <a:t> </a:t>
            </a:r>
            <a:r>
              <a:rPr lang="en-US" sz="2200" dirty="0" err="1"/>
              <a:t>vasıtası</a:t>
            </a:r>
            <a:r>
              <a:rPr lang="en-US" sz="2200" dirty="0"/>
              <a:t> </a:t>
            </a:r>
            <a:r>
              <a:rPr lang="en-US" sz="2200" dirty="0" err="1"/>
              <a:t>ile</a:t>
            </a:r>
            <a:r>
              <a:rPr lang="en-US" sz="2200" dirty="0"/>
              <a:t> </a:t>
            </a:r>
            <a:r>
              <a:rPr lang="en-US" sz="2200" dirty="0" err="1"/>
              <a:t>diz</a:t>
            </a:r>
            <a:r>
              <a:rPr lang="en-US" sz="2200" dirty="0"/>
              <a:t>, </a:t>
            </a:r>
            <a:r>
              <a:rPr lang="en-US" sz="2200" dirty="0" err="1"/>
              <a:t>ağız</a:t>
            </a:r>
            <a:r>
              <a:rPr lang="en-US" sz="2200" dirty="0"/>
              <a:t> </a:t>
            </a:r>
            <a:r>
              <a:rPr lang="en-US" sz="2200" dirty="0" err="1"/>
              <a:t>tabanı</a:t>
            </a:r>
            <a:r>
              <a:rPr lang="en-US" sz="2200" dirty="0"/>
              <a:t>, </a:t>
            </a:r>
            <a:r>
              <a:rPr lang="en-US" sz="2200" dirty="0" err="1"/>
              <a:t>yutak</a:t>
            </a:r>
            <a:r>
              <a:rPr lang="en-US" sz="2200" dirty="0"/>
              <a:t> </a:t>
            </a:r>
            <a:r>
              <a:rPr lang="en-US" sz="2200" dirty="0" err="1"/>
              <a:t>ve</a:t>
            </a:r>
            <a:r>
              <a:rPr lang="en-US" sz="2200" dirty="0"/>
              <a:t> </a:t>
            </a:r>
            <a:r>
              <a:rPr lang="en-US" sz="2200" dirty="0" err="1"/>
              <a:t>gırtlak</a:t>
            </a:r>
            <a:r>
              <a:rPr lang="en-US" sz="2200" dirty="0"/>
              <a:t> </a:t>
            </a:r>
            <a:r>
              <a:rPr lang="en-US" sz="2200" dirty="0" err="1"/>
              <a:t>kaslarını</a:t>
            </a:r>
            <a:r>
              <a:rPr lang="en-US" sz="2200" dirty="0"/>
              <a:t> </a:t>
            </a:r>
            <a:r>
              <a:rPr lang="en-US" sz="2200" dirty="0" err="1"/>
              <a:t>uyarır</a:t>
            </a:r>
            <a:r>
              <a:rPr lang="en-US" sz="2200" dirty="0"/>
              <a:t>. </a:t>
            </a:r>
          </a:p>
          <a:p>
            <a:pPr algn="just">
              <a:lnSpc>
                <a:spcPct val="150000"/>
              </a:lnSpc>
            </a:pPr>
            <a:r>
              <a:rPr lang="en-US" sz="2200" dirty="0" err="1"/>
              <a:t>Kranial</a:t>
            </a:r>
            <a:r>
              <a:rPr lang="en-US" sz="2200" dirty="0"/>
              <a:t> </a:t>
            </a:r>
            <a:r>
              <a:rPr lang="en-US" sz="2200" dirty="0" err="1"/>
              <a:t>sinirlerin</a:t>
            </a:r>
            <a:r>
              <a:rPr lang="en-US" sz="2200" dirty="0"/>
              <a:t> </a:t>
            </a:r>
            <a:r>
              <a:rPr lang="en-US" sz="2200" dirty="0" err="1"/>
              <a:t>bozuklukları</a:t>
            </a:r>
            <a:r>
              <a:rPr lang="en-US" sz="2200" dirty="0"/>
              <a:t>, </a:t>
            </a:r>
            <a:r>
              <a:rPr lang="en-US" sz="2200" dirty="0" err="1"/>
              <a:t>nöromüsküler</a:t>
            </a:r>
            <a:r>
              <a:rPr lang="en-US" sz="2200" dirty="0"/>
              <a:t> </a:t>
            </a:r>
            <a:r>
              <a:rPr lang="en-US" sz="2200" dirty="0" err="1"/>
              <a:t>kavşak</a:t>
            </a:r>
            <a:r>
              <a:rPr lang="en-US" sz="2200" dirty="0"/>
              <a:t> </a:t>
            </a:r>
            <a:r>
              <a:rPr lang="en-US" sz="2200" dirty="0" err="1"/>
              <a:t>ve</a:t>
            </a:r>
            <a:r>
              <a:rPr lang="en-US" sz="2200" dirty="0"/>
              <a:t> </a:t>
            </a:r>
            <a:r>
              <a:rPr lang="en-US" sz="2200" dirty="0" err="1"/>
              <a:t>çizgili</a:t>
            </a:r>
            <a:r>
              <a:rPr lang="en-US" sz="2200" dirty="0"/>
              <a:t> </a:t>
            </a:r>
            <a:r>
              <a:rPr lang="en-US" sz="2200" dirty="0" err="1"/>
              <a:t>kas</a:t>
            </a:r>
            <a:r>
              <a:rPr lang="en-US" sz="2200" dirty="0"/>
              <a:t> </a:t>
            </a:r>
            <a:r>
              <a:rPr lang="en-US" sz="2200" dirty="0" err="1"/>
              <a:t>sistemindeki</a:t>
            </a:r>
            <a:r>
              <a:rPr lang="en-US" sz="2200" dirty="0"/>
              <a:t> </a:t>
            </a:r>
            <a:r>
              <a:rPr lang="en-US" sz="2200" dirty="0" err="1"/>
              <a:t>bozukluklar</a:t>
            </a:r>
            <a:r>
              <a:rPr lang="en-US" sz="2200" dirty="0"/>
              <a:t> </a:t>
            </a:r>
            <a:r>
              <a:rPr lang="en-US" sz="2200" dirty="0" err="1"/>
              <a:t>önemli</a:t>
            </a:r>
            <a:r>
              <a:rPr lang="en-US" sz="2200" dirty="0"/>
              <a:t> </a:t>
            </a:r>
            <a:r>
              <a:rPr lang="en-US" sz="2200" dirty="0" err="1"/>
              <a:t>orofarengeal</a:t>
            </a:r>
            <a:r>
              <a:rPr lang="en-US" sz="2200" dirty="0"/>
              <a:t> </a:t>
            </a:r>
            <a:r>
              <a:rPr lang="en-US" sz="2200" dirty="0" err="1"/>
              <a:t>disfajiye</a:t>
            </a:r>
            <a:r>
              <a:rPr lang="en-US" sz="2200" dirty="0"/>
              <a:t> </a:t>
            </a:r>
            <a:r>
              <a:rPr lang="en-US" sz="2200" dirty="0" err="1"/>
              <a:t>neden</a:t>
            </a:r>
            <a:r>
              <a:rPr lang="en-US" sz="2200" dirty="0"/>
              <a:t> </a:t>
            </a:r>
            <a:r>
              <a:rPr lang="en-US" sz="2200" dirty="0" err="1"/>
              <a:t>olabilir</a:t>
            </a:r>
            <a:r>
              <a:rPr lang="en-US" sz="2200" dirty="0"/>
              <a:t>.</a:t>
            </a:r>
          </a:p>
        </p:txBody>
      </p:sp>
    </p:spTree>
    <p:extLst>
      <p:ext uri="{BB962C8B-B14F-4D97-AF65-F5344CB8AC3E}">
        <p14:creationId xmlns:p14="http://schemas.microsoft.com/office/powerpoint/2010/main" val="1139694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933AD9-FC7B-E04D-A657-DE53306E9A8F}"/>
              </a:ext>
            </a:extLst>
          </p:cNvPr>
          <p:cNvPicPr>
            <a:picLocks noGrp="1" noChangeAspect="1"/>
          </p:cNvPicPr>
          <p:nvPr>
            <p:ph idx="1"/>
          </p:nvPr>
        </p:nvPicPr>
        <p:blipFill>
          <a:blip r:embed="rId2"/>
          <a:stretch>
            <a:fillRect/>
          </a:stretch>
        </p:blipFill>
        <p:spPr>
          <a:xfrm>
            <a:off x="437508" y="472611"/>
            <a:ext cx="4596781" cy="5776271"/>
          </a:xfrm>
          <a:ln>
            <a:solidFill>
              <a:schemeClr val="accent1"/>
            </a:solidFill>
          </a:ln>
        </p:spPr>
      </p:pic>
      <p:sp>
        <p:nvSpPr>
          <p:cNvPr id="3" name="TextBox 2">
            <a:extLst>
              <a:ext uri="{FF2B5EF4-FFF2-40B4-BE49-F238E27FC236}">
                <a16:creationId xmlns:a16="http://schemas.microsoft.com/office/drawing/2014/main" id="{1F341F3D-117F-D44F-BD36-01E132140DDF}"/>
              </a:ext>
            </a:extLst>
          </p:cNvPr>
          <p:cNvSpPr txBox="1"/>
          <p:nvPr/>
        </p:nvSpPr>
        <p:spPr>
          <a:xfrm>
            <a:off x="6169573" y="2163949"/>
            <a:ext cx="5813756" cy="2071208"/>
          </a:xfrm>
          <a:prstGeom prst="rect">
            <a:avLst/>
          </a:prstGeom>
          <a:noFill/>
          <a:ln>
            <a:solidFill>
              <a:schemeClr val="accent1"/>
            </a:solidFill>
          </a:ln>
        </p:spPr>
        <p:txBody>
          <a:bodyPr wrap="square" rtlCol="0">
            <a:spAutoFit/>
          </a:bodyPr>
          <a:lstStyle/>
          <a:p>
            <a:pPr algn="just">
              <a:lnSpc>
                <a:spcPct val="150000"/>
              </a:lnSpc>
            </a:pPr>
            <a:r>
              <a:rPr lang="en-US" sz="2200" dirty="0" err="1"/>
              <a:t>Krikofarengial</a:t>
            </a:r>
            <a:r>
              <a:rPr lang="en-US" sz="2200" dirty="0"/>
              <a:t> </a:t>
            </a:r>
            <a:r>
              <a:rPr lang="en-US" sz="2200" dirty="0" err="1"/>
              <a:t>dönem</a:t>
            </a:r>
            <a:r>
              <a:rPr lang="en-US" sz="2200" dirty="0"/>
              <a:t> </a:t>
            </a:r>
            <a:r>
              <a:rPr lang="en-US" sz="2200" dirty="0" err="1"/>
              <a:t>krinkofarengial</a:t>
            </a:r>
            <a:r>
              <a:rPr lang="en-US" sz="2200" dirty="0"/>
              <a:t> </a:t>
            </a:r>
            <a:r>
              <a:rPr lang="en-US" sz="2200" dirty="0" err="1"/>
              <a:t>sfinkterin</a:t>
            </a:r>
            <a:r>
              <a:rPr lang="en-US" sz="2200" dirty="0"/>
              <a:t> </a:t>
            </a:r>
            <a:r>
              <a:rPr lang="en-US" sz="2200" dirty="0" err="1"/>
              <a:t>retensiyonu</a:t>
            </a:r>
            <a:r>
              <a:rPr lang="en-US" sz="2200" dirty="0"/>
              <a:t>, </a:t>
            </a:r>
            <a:r>
              <a:rPr lang="en-US" sz="2200" dirty="0" err="1"/>
              <a:t>lokmanın</a:t>
            </a:r>
            <a:r>
              <a:rPr lang="en-US" sz="2200" dirty="0"/>
              <a:t> </a:t>
            </a:r>
            <a:r>
              <a:rPr lang="en-US" sz="2200" dirty="0" err="1"/>
              <a:t>kraniyal</a:t>
            </a:r>
            <a:r>
              <a:rPr lang="en-US" sz="2200" dirty="0"/>
              <a:t> </a:t>
            </a:r>
            <a:r>
              <a:rPr lang="en-US" sz="2200" dirty="0" err="1"/>
              <a:t>özefagusa</a:t>
            </a:r>
            <a:r>
              <a:rPr lang="en-US" sz="2200" dirty="0"/>
              <a:t> </a:t>
            </a:r>
            <a:r>
              <a:rPr lang="en-US" sz="2200" dirty="0" err="1"/>
              <a:t>geçişi</a:t>
            </a:r>
            <a:r>
              <a:rPr lang="en-US" sz="2200" dirty="0"/>
              <a:t>, </a:t>
            </a:r>
            <a:r>
              <a:rPr lang="en-US" sz="2200" dirty="0" err="1"/>
              <a:t>üst</a:t>
            </a:r>
            <a:r>
              <a:rPr lang="en-US" sz="2200" dirty="0"/>
              <a:t> </a:t>
            </a:r>
            <a:r>
              <a:rPr lang="en-US" sz="2200" dirty="0" err="1"/>
              <a:t>özefarengeal</a:t>
            </a:r>
            <a:r>
              <a:rPr lang="en-US" sz="2200" dirty="0"/>
              <a:t> </a:t>
            </a:r>
            <a:r>
              <a:rPr lang="en-US" sz="2200" dirty="0" err="1"/>
              <a:t>sfinkterin</a:t>
            </a:r>
            <a:r>
              <a:rPr lang="en-US" sz="2200" dirty="0"/>
              <a:t> </a:t>
            </a:r>
            <a:r>
              <a:rPr lang="en-US" sz="2200" dirty="0" err="1"/>
              <a:t>kapanması</a:t>
            </a:r>
            <a:r>
              <a:rPr lang="en-US" sz="2200" dirty="0"/>
              <a:t> </a:t>
            </a:r>
            <a:r>
              <a:rPr lang="en-US" sz="2200" dirty="0" err="1"/>
              <a:t>ve</a:t>
            </a:r>
            <a:r>
              <a:rPr lang="en-US" sz="2200" dirty="0"/>
              <a:t> </a:t>
            </a:r>
            <a:r>
              <a:rPr lang="en-US" sz="2200" dirty="0" err="1"/>
              <a:t>farengeal</a:t>
            </a:r>
            <a:r>
              <a:rPr lang="en-US" sz="2200" dirty="0"/>
              <a:t> </a:t>
            </a:r>
            <a:r>
              <a:rPr lang="en-US" sz="2200" dirty="0" err="1"/>
              <a:t>kasların</a:t>
            </a:r>
            <a:r>
              <a:rPr lang="en-US" sz="2200" dirty="0"/>
              <a:t> </a:t>
            </a:r>
            <a:r>
              <a:rPr lang="en-US" sz="2200" dirty="0" err="1"/>
              <a:t>relaksiyonunu</a:t>
            </a:r>
            <a:r>
              <a:rPr lang="en-US" sz="2200" dirty="0"/>
              <a:t> </a:t>
            </a:r>
            <a:r>
              <a:rPr lang="en-US" sz="2200" dirty="0" err="1"/>
              <a:t>kapsar</a:t>
            </a:r>
            <a:r>
              <a:rPr lang="en-US" sz="2200" dirty="0"/>
              <a:t>.  </a:t>
            </a:r>
          </a:p>
        </p:txBody>
      </p:sp>
    </p:spTree>
    <p:extLst>
      <p:ext uri="{BB962C8B-B14F-4D97-AF65-F5344CB8AC3E}">
        <p14:creationId xmlns:p14="http://schemas.microsoft.com/office/powerpoint/2010/main" val="1626787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27A999-383E-6E4E-A732-2FD306F0E13D}"/>
              </a:ext>
            </a:extLst>
          </p:cNvPr>
          <p:cNvPicPr>
            <a:picLocks noGrp="1" noChangeAspect="1"/>
          </p:cNvPicPr>
          <p:nvPr>
            <p:ph idx="1"/>
          </p:nvPr>
        </p:nvPicPr>
        <p:blipFill>
          <a:blip r:embed="rId2"/>
          <a:stretch>
            <a:fillRect/>
          </a:stretch>
        </p:blipFill>
        <p:spPr>
          <a:xfrm>
            <a:off x="770562" y="31500"/>
            <a:ext cx="10469366" cy="6145463"/>
          </a:xfrm>
        </p:spPr>
      </p:pic>
    </p:spTree>
    <p:extLst>
      <p:ext uri="{BB962C8B-B14F-4D97-AF65-F5344CB8AC3E}">
        <p14:creationId xmlns:p14="http://schemas.microsoft.com/office/powerpoint/2010/main" val="1432208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EFB44B-3B69-E144-8449-BF7D44179D8B}"/>
              </a:ext>
            </a:extLst>
          </p:cNvPr>
          <p:cNvSpPr>
            <a:spLocks noGrp="1"/>
          </p:cNvSpPr>
          <p:nvPr>
            <p:ph idx="1"/>
          </p:nvPr>
        </p:nvSpPr>
        <p:spPr>
          <a:xfrm>
            <a:off x="838200" y="1171254"/>
            <a:ext cx="10515600" cy="5005709"/>
          </a:xfrm>
        </p:spPr>
        <p:txBody>
          <a:bodyPr>
            <a:normAutofit/>
          </a:bodyPr>
          <a:lstStyle/>
          <a:p>
            <a:pPr algn="just">
              <a:lnSpc>
                <a:spcPct val="150000"/>
              </a:lnSpc>
            </a:pPr>
            <a:r>
              <a:rPr lang="en-US" sz="2200" dirty="0"/>
              <a:t>Disfaji, </a:t>
            </a:r>
            <a:r>
              <a:rPr lang="en-US" sz="2200" dirty="0" err="1"/>
              <a:t>öğürme</a:t>
            </a:r>
            <a:r>
              <a:rPr lang="en-US" sz="2200" dirty="0"/>
              <a:t> </a:t>
            </a:r>
            <a:r>
              <a:rPr lang="en-US" sz="2200" dirty="0" err="1"/>
              <a:t>ve</a:t>
            </a:r>
            <a:r>
              <a:rPr lang="en-US" sz="2200" dirty="0"/>
              <a:t> </a:t>
            </a:r>
            <a:r>
              <a:rPr lang="en-US" sz="2200" dirty="0" err="1"/>
              <a:t>hipersalivasyon</a:t>
            </a:r>
            <a:r>
              <a:rPr lang="en-US" sz="2200" dirty="0"/>
              <a:t>, </a:t>
            </a:r>
            <a:r>
              <a:rPr lang="en-US" sz="2200" dirty="0" err="1"/>
              <a:t>orofarengeal</a:t>
            </a:r>
            <a:r>
              <a:rPr lang="en-US" sz="2200" dirty="0"/>
              <a:t> </a:t>
            </a:r>
            <a:r>
              <a:rPr lang="en-US" sz="2200" dirty="0" err="1"/>
              <a:t>bozuklukların</a:t>
            </a:r>
            <a:r>
              <a:rPr lang="en-US" sz="2200" dirty="0"/>
              <a:t> </a:t>
            </a:r>
            <a:r>
              <a:rPr lang="en-US" sz="2200" dirty="0" err="1"/>
              <a:t>en</a:t>
            </a:r>
            <a:r>
              <a:rPr lang="en-US" sz="2200" dirty="0"/>
              <a:t> </a:t>
            </a:r>
            <a:r>
              <a:rPr lang="en-US" sz="2200" dirty="0" err="1"/>
              <a:t>önemli</a:t>
            </a:r>
            <a:r>
              <a:rPr lang="en-US" sz="2200" dirty="0"/>
              <a:t> </a:t>
            </a:r>
            <a:r>
              <a:rPr lang="en-US" sz="2200" dirty="0" err="1"/>
              <a:t>klinik</a:t>
            </a:r>
            <a:r>
              <a:rPr lang="en-US" sz="2200" dirty="0"/>
              <a:t> </a:t>
            </a:r>
            <a:r>
              <a:rPr lang="en-US" sz="2200" dirty="0" err="1"/>
              <a:t>bulgularıdır</a:t>
            </a:r>
            <a:r>
              <a:rPr lang="en-US" sz="2200" dirty="0"/>
              <a:t>. </a:t>
            </a:r>
          </a:p>
          <a:p>
            <a:pPr algn="just">
              <a:lnSpc>
                <a:spcPct val="150000"/>
              </a:lnSpc>
            </a:pPr>
            <a:r>
              <a:rPr lang="en-US" sz="2200" dirty="0" err="1"/>
              <a:t>Diğer</a:t>
            </a:r>
            <a:r>
              <a:rPr lang="en-US" sz="2200" dirty="0"/>
              <a:t> </a:t>
            </a:r>
            <a:r>
              <a:rPr lang="en-US" sz="2200" dirty="0" err="1"/>
              <a:t>bulgular</a:t>
            </a:r>
            <a:r>
              <a:rPr lang="en-US" sz="2200" dirty="0"/>
              <a:t> </a:t>
            </a:r>
            <a:r>
              <a:rPr lang="en-US" sz="2200" dirty="0" err="1"/>
              <a:t>arasında</a:t>
            </a:r>
            <a:r>
              <a:rPr lang="en-US" sz="2200" dirty="0"/>
              <a:t> </a:t>
            </a:r>
            <a:r>
              <a:rPr lang="en-US" sz="2200" dirty="0" err="1"/>
              <a:t>suy</a:t>
            </a:r>
            <a:r>
              <a:rPr lang="en-US" sz="2200" dirty="0"/>
              <a:t> </a:t>
            </a:r>
            <a:r>
              <a:rPr lang="en-US" sz="2200" dirty="0" err="1"/>
              <a:t>içmede</a:t>
            </a:r>
            <a:r>
              <a:rPr lang="en-US" sz="2200" dirty="0"/>
              <a:t> </a:t>
            </a:r>
            <a:r>
              <a:rPr lang="en-US" sz="2200" dirty="0" err="1"/>
              <a:t>zorluk</a:t>
            </a:r>
            <a:r>
              <a:rPr lang="en-US" sz="2200" dirty="0"/>
              <a:t> </a:t>
            </a:r>
            <a:r>
              <a:rPr lang="en-US" sz="2200" dirty="0" err="1"/>
              <a:t>veya</a:t>
            </a:r>
            <a:r>
              <a:rPr lang="en-US" sz="2200" dirty="0"/>
              <a:t> </a:t>
            </a:r>
            <a:r>
              <a:rPr lang="en-US" sz="2200" dirty="0" err="1"/>
              <a:t>katı</a:t>
            </a:r>
            <a:r>
              <a:rPr lang="en-US" sz="2200" dirty="0"/>
              <a:t> bolus </a:t>
            </a:r>
            <a:r>
              <a:rPr lang="en-US" sz="2200" dirty="0" err="1"/>
              <a:t>oluşturma</a:t>
            </a:r>
            <a:r>
              <a:rPr lang="en-US" sz="2200" dirty="0"/>
              <a:t>; </a:t>
            </a:r>
            <a:r>
              <a:rPr lang="en-US" sz="2200" dirty="0" err="1"/>
              <a:t>aşırı</a:t>
            </a:r>
            <a:r>
              <a:rPr lang="en-US" sz="2200" dirty="0"/>
              <a:t> mandibular </a:t>
            </a:r>
            <a:r>
              <a:rPr lang="en-US" sz="2200" dirty="0" err="1"/>
              <a:t>veya</a:t>
            </a:r>
            <a:r>
              <a:rPr lang="en-US" sz="2200" dirty="0"/>
              <a:t> </a:t>
            </a:r>
            <a:r>
              <a:rPr lang="en-US" sz="2200" dirty="0" err="1"/>
              <a:t>kafa</a:t>
            </a:r>
            <a:r>
              <a:rPr lang="en-US" sz="2200" dirty="0"/>
              <a:t> </a:t>
            </a:r>
            <a:r>
              <a:rPr lang="en-US" sz="2200" dirty="0" err="1"/>
              <a:t>hareketi</a:t>
            </a:r>
            <a:r>
              <a:rPr lang="en-US" sz="2200" dirty="0"/>
              <a:t>; </a:t>
            </a:r>
            <a:r>
              <a:rPr lang="en-US" sz="2200" dirty="0" err="1"/>
              <a:t>kalıcı</a:t>
            </a:r>
            <a:r>
              <a:rPr lang="en-US" sz="2200" dirty="0"/>
              <a:t> </a:t>
            </a:r>
            <a:r>
              <a:rPr lang="en-US" sz="2200" dirty="0" err="1"/>
              <a:t>kuvvetli</a:t>
            </a:r>
            <a:r>
              <a:rPr lang="en-US" sz="2200" dirty="0"/>
              <a:t> </a:t>
            </a:r>
            <a:r>
              <a:rPr lang="en-US" sz="2200" dirty="0" err="1"/>
              <a:t>etkisiz</a:t>
            </a:r>
            <a:r>
              <a:rPr lang="en-US" sz="2200" dirty="0"/>
              <a:t> </a:t>
            </a:r>
            <a:r>
              <a:rPr lang="en-US" sz="2200" dirty="0" err="1"/>
              <a:t>yutma</a:t>
            </a:r>
            <a:r>
              <a:rPr lang="en-US" sz="2200" dirty="0"/>
              <a:t> </a:t>
            </a:r>
            <a:r>
              <a:rPr lang="en-US" sz="2200" dirty="0" err="1"/>
              <a:t>çabaları</a:t>
            </a:r>
            <a:r>
              <a:rPr lang="en-US" sz="2200" dirty="0"/>
              <a:t>; </a:t>
            </a:r>
            <a:r>
              <a:rPr lang="en-US" sz="2200" dirty="0" err="1"/>
              <a:t>yiyeceklerin</a:t>
            </a:r>
            <a:r>
              <a:rPr lang="en-US" sz="2200" dirty="0"/>
              <a:t> </a:t>
            </a:r>
            <a:r>
              <a:rPr lang="en-US" sz="2200" dirty="0" err="1"/>
              <a:t>ağızdan</a:t>
            </a:r>
            <a:r>
              <a:rPr lang="en-US" sz="2200" dirty="0"/>
              <a:t> </a:t>
            </a:r>
            <a:r>
              <a:rPr lang="en-US" sz="2200" dirty="0" err="1"/>
              <a:t>atılması</a:t>
            </a:r>
            <a:r>
              <a:rPr lang="en-US" sz="2200" dirty="0"/>
              <a:t>; </a:t>
            </a:r>
            <a:r>
              <a:rPr lang="en-US" sz="2200" dirty="0" err="1"/>
              <a:t>gıdanın</a:t>
            </a:r>
            <a:r>
              <a:rPr lang="en-US" sz="2200" dirty="0"/>
              <a:t> </a:t>
            </a:r>
            <a:r>
              <a:rPr lang="en-US" sz="2200" dirty="0" err="1"/>
              <a:t>nazofarenks</a:t>
            </a:r>
            <a:r>
              <a:rPr lang="en-US" sz="2200" dirty="0"/>
              <a:t> </a:t>
            </a:r>
            <a:r>
              <a:rPr lang="en-US" sz="2200" dirty="0" err="1"/>
              <a:t>içine</a:t>
            </a:r>
            <a:r>
              <a:rPr lang="en-US" sz="2200" dirty="0"/>
              <a:t> </a:t>
            </a:r>
            <a:r>
              <a:rPr lang="en-US" sz="2200" dirty="0" err="1"/>
              <a:t>yanlış</a:t>
            </a:r>
            <a:r>
              <a:rPr lang="en-US" sz="2200" dirty="0"/>
              <a:t> </a:t>
            </a:r>
            <a:r>
              <a:rPr lang="en-US" sz="2200" dirty="0" err="1"/>
              <a:t>yönlendirilmesinden</a:t>
            </a:r>
            <a:r>
              <a:rPr lang="en-US" sz="2200" dirty="0"/>
              <a:t> </a:t>
            </a:r>
            <a:r>
              <a:rPr lang="en-US" sz="2200" dirty="0" err="1"/>
              <a:t>dolayı</a:t>
            </a:r>
            <a:r>
              <a:rPr lang="en-US" sz="2200" dirty="0"/>
              <a:t> </a:t>
            </a:r>
            <a:r>
              <a:rPr lang="en-US" sz="2200" dirty="0" err="1"/>
              <a:t>burun</a:t>
            </a:r>
            <a:r>
              <a:rPr lang="en-US" sz="2200" dirty="0"/>
              <a:t> </a:t>
            </a:r>
            <a:r>
              <a:rPr lang="en-US" sz="2200" dirty="0" err="1"/>
              <a:t>akıntısı</a:t>
            </a:r>
            <a:r>
              <a:rPr lang="en-US" sz="2200" dirty="0"/>
              <a:t>; </a:t>
            </a:r>
            <a:r>
              <a:rPr lang="en-US" sz="2200" dirty="0" err="1"/>
              <a:t>aşırı</a:t>
            </a:r>
            <a:r>
              <a:rPr lang="en-US" sz="2200" dirty="0"/>
              <a:t> </a:t>
            </a:r>
            <a:r>
              <a:rPr lang="en-US" sz="2200" dirty="0" err="1"/>
              <a:t>salivasyon</a:t>
            </a:r>
            <a:r>
              <a:rPr lang="en-US" sz="2200" dirty="0"/>
              <a:t>; </a:t>
            </a:r>
            <a:r>
              <a:rPr lang="en-US" sz="2200" dirty="0" err="1"/>
              <a:t>ağızda</a:t>
            </a:r>
            <a:r>
              <a:rPr lang="en-US" sz="2200" dirty="0"/>
              <a:t> </a:t>
            </a:r>
            <a:r>
              <a:rPr lang="en-US" sz="2200" dirty="0" err="1"/>
              <a:t>köpürme</a:t>
            </a:r>
            <a:r>
              <a:rPr lang="en-US" sz="2200" dirty="0"/>
              <a:t>; </a:t>
            </a:r>
            <a:r>
              <a:rPr lang="en-US" sz="2200" dirty="0" err="1"/>
              <a:t>öksürme</a:t>
            </a:r>
            <a:r>
              <a:rPr lang="en-US" sz="2200" dirty="0"/>
              <a:t>; </a:t>
            </a:r>
            <a:r>
              <a:rPr lang="en-US" sz="2200" dirty="0" err="1"/>
              <a:t>gelişeme</a:t>
            </a:r>
            <a:r>
              <a:rPr lang="en-US" sz="2200" dirty="0"/>
              <a:t> </a:t>
            </a:r>
            <a:r>
              <a:rPr lang="en-US" sz="2200" dirty="0" err="1"/>
              <a:t>bozuklukları</a:t>
            </a:r>
            <a:r>
              <a:rPr lang="en-US" sz="2200" dirty="0"/>
              <a:t>; </a:t>
            </a:r>
            <a:r>
              <a:rPr lang="en-US" sz="2200" dirty="0" err="1"/>
              <a:t>ve</a:t>
            </a:r>
            <a:r>
              <a:rPr lang="en-US" sz="2200" dirty="0"/>
              <a:t> </a:t>
            </a:r>
            <a:r>
              <a:rPr lang="en-US" sz="2200" dirty="0" err="1"/>
              <a:t>yemekte</a:t>
            </a:r>
            <a:r>
              <a:rPr lang="en-US" sz="2200" dirty="0"/>
              <a:t> </a:t>
            </a:r>
            <a:r>
              <a:rPr lang="en-US" sz="2200" dirty="0" err="1"/>
              <a:t>isteksizlik</a:t>
            </a:r>
            <a:r>
              <a:rPr lang="en-US" sz="2200" dirty="0"/>
              <a:t> </a:t>
            </a:r>
            <a:r>
              <a:rPr lang="en-US" sz="2200" dirty="0" err="1"/>
              <a:t>olarak</a:t>
            </a:r>
            <a:r>
              <a:rPr lang="en-US" sz="2200" dirty="0"/>
              <a:t> </a:t>
            </a:r>
            <a:r>
              <a:rPr lang="en-US" sz="2200" dirty="0" err="1"/>
              <a:t>sayılabilir</a:t>
            </a:r>
            <a:r>
              <a:rPr lang="en-US" sz="2200" dirty="0"/>
              <a:t>.</a:t>
            </a:r>
          </a:p>
        </p:txBody>
      </p:sp>
    </p:spTree>
    <p:extLst>
      <p:ext uri="{BB962C8B-B14F-4D97-AF65-F5344CB8AC3E}">
        <p14:creationId xmlns:p14="http://schemas.microsoft.com/office/powerpoint/2010/main" val="1196769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6B95-5179-6748-987F-0A1EB8E5E859}"/>
              </a:ext>
            </a:extLst>
          </p:cNvPr>
          <p:cNvSpPr>
            <a:spLocks noGrp="1"/>
          </p:cNvSpPr>
          <p:nvPr>
            <p:ph type="title"/>
          </p:nvPr>
        </p:nvSpPr>
        <p:spPr>
          <a:xfrm>
            <a:off x="838200" y="365126"/>
            <a:ext cx="10515600" cy="847226"/>
          </a:xfrm>
          <a:ln>
            <a:solidFill>
              <a:schemeClr val="accent1"/>
            </a:solidFill>
          </a:ln>
        </p:spPr>
        <p:txBody>
          <a:bodyPr/>
          <a:lstStyle/>
          <a:p>
            <a:pPr algn="ctr"/>
            <a:r>
              <a:rPr lang="tr-TR" b="1" dirty="0">
                <a:solidFill>
                  <a:srgbClr val="FF0000"/>
                </a:solidFill>
              </a:rPr>
              <a:t>Klinik Muayene</a:t>
            </a:r>
            <a:endParaRPr lang="en-US" b="1" dirty="0">
              <a:solidFill>
                <a:srgbClr val="FF0000"/>
              </a:solidFill>
            </a:endParaRPr>
          </a:p>
        </p:txBody>
      </p:sp>
      <p:sp>
        <p:nvSpPr>
          <p:cNvPr id="3" name="Content Placeholder 2">
            <a:extLst>
              <a:ext uri="{FF2B5EF4-FFF2-40B4-BE49-F238E27FC236}">
                <a16:creationId xmlns:a16="http://schemas.microsoft.com/office/drawing/2014/main" id="{B8523C0D-AECA-1244-BBCB-E7FE91E294AB}"/>
              </a:ext>
            </a:extLst>
          </p:cNvPr>
          <p:cNvSpPr>
            <a:spLocks noGrp="1"/>
          </p:cNvSpPr>
          <p:nvPr>
            <p:ph idx="1"/>
          </p:nvPr>
        </p:nvSpPr>
        <p:spPr>
          <a:xfrm>
            <a:off x="838200" y="1404385"/>
            <a:ext cx="10515600" cy="4351338"/>
          </a:xfrm>
        </p:spPr>
        <p:txBody>
          <a:bodyPr>
            <a:normAutofit/>
          </a:bodyPr>
          <a:lstStyle/>
          <a:p>
            <a:pPr algn="just">
              <a:lnSpc>
                <a:spcPct val="150000"/>
              </a:lnSpc>
            </a:pPr>
            <a:r>
              <a:rPr lang="en-US" sz="2200" dirty="0" err="1"/>
              <a:t>Fiziksel</a:t>
            </a:r>
            <a:r>
              <a:rPr lang="en-US" sz="2200" dirty="0"/>
              <a:t> </a:t>
            </a:r>
            <a:r>
              <a:rPr lang="en-US" sz="2200" dirty="0" err="1"/>
              <a:t>muayene</a:t>
            </a:r>
            <a:r>
              <a:rPr lang="en-US" sz="2200" dirty="0"/>
              <a:t> </a:t>
            </a:r>
            <a:r>
              <a:rPr lang="en-US" sz="2200" dirty="0" err="1"/>
              <a:t>bulguları</a:t>
            </a:r>
            <a:r>
              <a:rPr lang="en-US" sz="2200" dirty="0"/>
              <a:t> </a:t>
            </a:r>
            <a:r>
              <a:rPr lang="en-US" sz="2200" dirty="0" err="1"/>
              <a:t>hastalığın</a:t>
            </a:r>
            <a:r>
              <a:rPr lang="en-US" sz="2200" dirty="0"/>
              <a:t>  </a:t>
            </a:r>
            <a:r>
              <a:rPr lang="en-US" sz="2200" dirty="0" err="1"/>
              <a:t>patogenezine</a:t>
            </a:r>
            <a:r>
              <a:rPr lang="en-US" sz="2200" dirty="0"/>
              <a:t> </a:t>
            </a:r>
            <a:r>
              <a:rPr lang="en-US" sz="2200" dirty="0" err="1"/>
              <a:t>ve</a:t>
            </a:r>
            <a:r>
              <a:rPr lang="en-US" sz="2200" dirty="0"/>
              <a:t> </a:t>
            </a:r>
            <a:r>
              <a:rPr lang="en-US" sz="2200" dirty="0" err="1"/>
              <a:t>şiddetine</a:t>
            </a:r>
            <a:r>
              <a:rPr lang="en-US" sz="2200" dirty="0"/>
              <a:t> </a:t>
            </a:r>
            <a:r>
              <a:rPr lang="en-US" sz="2200" dirty="0" err="1"/>
              <a:t>bağlıdır</a:t>
            </a:r>
            <a:r>
              <a:rPr lang="en-US" sz="2200" dirty="0"/>
              <a:t>. </a:t>
            </a:r>
          </a:p>
          <a:p>
            <a:pPr algn="just">
              <a:lnSpc>
                <a:spcPct val="150000"/>
              </a:lnSpc>
            </a:pPr>
            <a:r>
              <a:rPr lang="en-US" sz="2200" dirty="0"/>
              <a:t>Bir </a:t>
            </a:r>
            <a:r>
              <a:rPr lang="en-US" sz="2200" dirty="0" err="1"/>
              <a:t>çok</a:t>
            </a:r>
            <a:r>
              <a:rPr lang="en-US" sz="2200" dirty="0"/>
              <a:t> </a:t>
            </a:r>
            <a:r>
              <a:rPr lang="en-US" sz="2200" dirty="0" err="1"/>
              <a:t>anatomik</a:t>
            </a:r>
            <a:r>
              <a:rPr lang="en-US" sz="2200" dirty="0"/>
              <a:t> </a:t>
            </a:r>
            <a:r>
              <a:rPr lang="en-US" sz="2200" dirty="0" err="1"/>
              <a:t>anormallik</a:t>
            </a:r>
            <a:r>
              <a:rPr lang="en-US" sz="2200" dirty="0"/>
              <a:t> (</a:t>
            </a:r>
            <a:r>
              <a:rPr lang="en-US" sz="2200" dirty="0" err="1"/>
              <a:t>örneğin</a:t>
            </a:r>
            <a:r>
              <a:rPr lang="en-US" sz="2200" dirty="0"/>
              <a:t> </a:t>
            </a:r>
            <a:r>
              <a:rPr lang="en-US" sz="2200" dirty="0" err="1"/>
              <a:t>neolazia</a:t>
            </a:r>
            <a:r>
              <a:rPr lang="en-US" sz="2200" dirty="0"/>
              <a:t>, striktür, </a:t>
            </a:r>
            <a:r>
              <a:rPr lang="en-US" sz="2200" dirty="0" err="1"/>
              <a:t>iltihap</a:t>
            </a:r>
            <a:r>
              <a:rPr lang="en-US" sz="2200" dirty="0"/>
              <a:t>, </a:t>
            </a:r>
            <a:r>
              <a:rPr lang="en-US" sz="2200" dirty="0" err="1"/>
              <a:t>yabancı</a:t>
            </a:r>
            <a:r>
              <a:rPr lang="en-US" sz="2200" dirty="0"/>
              <a:t> </a:t>
            </a:r>
            <a:r>
              <a:rPr lang="en-US" sz="2200" dirty="0" err="1"/>
              <a:t>cisim</a:t>
            </a:r>
            <a:r>
              <a:rPr lang="en-US" sz="2200" dirty="0"/>
              <a:t>) </a:t>
            </a:r>
            <a:r>
              <a:rPr lang="en-US" sz="2200" dirty="0" err="1"/>
              <a:t>yalnızca</a:t>
            </a:r>
            <a:r>
              <a:rPr lang="en-US" sz="2200" dirty="0"/>
              <a:t> </a:t>
            </a:r>
            <a:r>
              <a:rPr lang="en-US" sz="2200" dirty="0" err="1"/>
              <a:t>fiziksel</a:t>
            </a:r>
            <a:r>
              <a:rPr lang="en-US" sz="2200" dirty="0"/>
              <a:t> </a:t>
            </a:r>
            <a:r>
              <a:rPr lang="en-US" sz="2200" dirty="0" err="1"/>
              <a:t>muayenede</a:t>
            </a:r>
            <a:r>
              <a:rPr lang="en-US" sz="2200" dirty="0"/>
              <a:t> </a:t>
            </a:r>
            <a:r>
              <a:rPr lang="en-US" sz="2200" dirty="0" err="1"/>
              <a:t>kolayca</a:t>
            </a:r>
            <a:r>
              <a:rPr lang="en-US" sz="2200" dirty="0"/>
              <a:t> </a:t>
            </a:r>
            <a:r>
              <a:rPr lang="en-US" sz="2200" dirty="0" err="1"/>
              <a:t>anlaşılır</a:t>
            </a:r>
            <a:r>
              <a:rPr lang="en-US" sz="2200" dirty="0"/>
              <a:t>. </a:t>
            </a:r>
          </a:p>
          <a:p>
            <a:pPr algn="just">
              <a:lnSpc>
                <a:spcPct val="150000"/>
              </a:lnSpc>
            </a:pPr>
            <a:r>
              <a:rPr lang="en-US" sz="2200" dirty="0" err="1"/>
              <a:t>Fonksiyonel</a:t>
            </a:r>
            <a:r>
              <a:rPr lang="en-US" sz="2200" dirty="0"/>
              <a:t> </a:t>
            </a:r>
            <a:r>
              <a:rPr lang="en-US" sz="2200" dirty="0" err="1"/>
              <a:t>bozukluğu</a:t>
            </a:r>
            <a:r>
              <a:rPr lang="en-US" sz="2200" dirty="0"/>
              <a:t> </a:t>
            </a:r>
            <a:r>
              <a:rPr lang="en-US" sz="2200" dirty="0" err="1"/>
              <a:t>olan</a:t>
            </a:r>
            <a:r>
              <a:rPr lang="en-US" sz="2200" dirty="0"/>
              <a:t> </a:t>
            </a:r>
            <a:r>
              <a:rPr lang="en-US" sz="2200" dirty="0" err="1"/>
              <a:t>hayvanlar</a:t>
            </a:r>
            <a:r>
              <a:rPr lang="en-US" sz="2200" dirty="0"/>
              <a:t>, </a:t>
            </a:r>
            <a:r>
              <a:rPr lang="en-US" sz="2200" dirty="0" err="1"/>
              <a:t>çok</a:t>
            </a:r>
            <a:r>
              <a:rPr lang="en-US" sz="2200" dirty="0"/>
              <a:t> </a:t>
            </a:r>
            <a:r>
              <a:rPr lang="en-US" sz="2200" dirty="0" err="1"/>
              <a:t>az</a:t>
            </a:r>
            <a:r>
              <a:rPr lang="en-US" sz="2200" dirty="0"/>
              <a:t> </a:t>
            </a:r>
            <a:r>
              <a:rPr lang="en-US" sz="2200" dirty="0" err="1"/>
              <a:t>anatomik</a:t>
            </a:r>
            <a:r>
              <a:rPr lang="en-US" sz="2200" dirty="0"/>
              <a:t> </a:t>
            </a:r>
            <a:r>
              <a:rPr lang="en-US" sz="2200" dirty="0" err="1"/>
              <a:t>anormallikleri</a:t>
            </a:r>
            <a:r>
              <a:rPr lang="en-US" sz="2200" dirty="0"/>
              <a:t> </a:t>
            </a:r>
            <a:r>
              <a:rPr lang="en-US" sz="2200" dirty="0" err="1"/>
              <a:t>olabilir</a:t>
            </a:r>
            <a:r>
              <a:rPr lang="en-US" sz="2200" dirty="0"/>
              <a:t>. </a:t>
            </a:r>
            <a:r>
              <a:rPr lang="en-US" sz="2200" dirty="0" err="1"/>
              <a:t>Fokal</a:t>
            </a:r>
            <a:r>
              <a:rPr lang="en-US" sz="2200" dirty="0"/>
              <a:t> </a:t>
            </a:r>
            <a:r>
              <a:rPr lang="en-US" sz="2200" dirty="0" err="1"/>
              <a:t>veya</a:t>
            </a:r>
            <a:r>
              <a:rPr lang="en-US" sz="2200" dirty="0"/>
              <a:t> </a:t>
            </a:r>
            <a:r>
              <a:rPr lang="en-US" sz="2200" dirty="0" err="1"/>
              <a:t>genelleştirilmiş</a:t>
            </a:r>
            <a:r>
              <a:rPr lang="en-US" sz="2200" dirty="0"/>
              <a:t> </a:t>
            </a:r>
            <a:r>
              <a:rPr lang="en-US" sz="2200" dirty="0" err="1"/>
              <a:t>kas</a:t>
            </a:r>
            <a:r>
              <a:rPr lang="en-US" sz="2200" dirty="0"/>
              <a:t> </a:t>
            </a:r>
            <a:r>
              <a:rPr lang="en-US" sz="2200" dirty="0" err="1"/>
              <a:t>atrofisi</a:t>
            </a:r>
            <a:r>
              <a:rPr lang="en-US" sz="2200" dirty="0"/>
              <a:t>/</a:t>
            </a:r>
            <a:r>
              <a:rPr lang="en-US" sz="2200" dirty="0">
                <a:solidFill>
                  <a:srgbClr val="FF0000"/>
                </a:solidFill>
              </a:rPr>
              <a:t>**</a:t>
            </a:r>
            <a:r>
              <a:rPr lang="en-US" sz="2200" dirty="0"/>
              <a:t>gag </a:t>
            </a:r>
            <a:r>
              <a:rPr lang="en-US" sz="2200" dirty="0" err="1"/>
              <a:t>refleksi</a:t>
            </a:r>
            <a:r>
              <a:rPr lang="en-US" sz="2200" dirty="0"/>
              <a:t> </a:t>
            </a:r>
            <a:r>
              <a:rPr lang="en-US" sz="2200" dirty="0" err="1"/>
              <a:t>azalmış</a:t>
            </a:r>
            <a:r>
              <a:rPr lang="en-US" sz="2200" dirty="0"/>
              <a:t> </a:t>
            </a:r>
            <a:r>
              <a:rPr lang="en-US" sz="2200" dirty="0" err="1"/>
              <a:t>veya</a:t>
            </a:r>
            <a:r>
              <a:rPr lang="en-US" sz="2200" dirty="0"/>
              <a:t> </a:t>
            </a:r>
            <a:r>
              <a:rPr lang="en-US" sz="2200" dirty="0" err="1"/>
              <a:t>hiç</a:t>
            </a:r>
            <a:r>
              <a:rPr lang="en-US" sz="2200" dirty="0"/>
              <a:t> </a:t>
            </a:r>
            <a:r>
              <a:rPr lang="en-US" sz="2200" dirty="0" err="1"/>
              <a:t>olmamamsı</a:t>
            </a:r>
            <a:r>
              <a:rPr lang="en-US" sz="2200" dirty="0"/>
              <a:t> , </a:t>
            </a:r>
            <a:r>
              <a:rPr lang="en-US" sz="2200" dirty="0" err="1"/>
              <a:t>orofarenksin</a:t>
            </a:r>
            <a:r>
              <a:rPr lang="en-US" sz="2200" dirty="0"/>
              <a:t> </a:t>
            </a:r>
            <a:r>
              <a:rPr lang="en-US" sz="2200" dirty="0" err="1"/>
              <a:t>fonksiyonel</a:t>
            </a:r>
            <a:r>
              <a:rPr lang="en-US" sz="2200" dirty="0"/>
              <a:t> </a:t>
            </a:r>
            <a:r>
              <a:rPr lang="en-US" sz="2200" dirty="0" err="1"/>
              <a:t>bozuklukları</a:t>
            </a:r>
            <a:r>
              <a:rPr lang="en-US" sz="2200" dirty="0"/>
              <a:t> </a:t>
            </a:r>
            <a:r>
              <a:rPr lang="en-US" sz="2200" dirty="0" err="1"/>
              <a:t>olan</a:t>
            </a:r>
            <a:r>
              <a:rPr lang="en-US" sz="2200" dirty="0"/>
              <a:t> </a:t>
            </a:r>
            <a:r>
              <a:rPr lang="en-US" sz="2200" dirty="0" err="1"/>
              <a:t>hayvanlarda</a:t>
            </a:r>
            <a:r>
              <a:rPr lang="en-US" sz="2200" dirty="0"/>
              <a:t> </a:t>
            </a:r>
            <a:r>
              <a:rPr lang="en-US" sz="2200" dirty="0" err="1"/>
              <a:t>görülen</a:t>
            </a:r>
            <a:r>
              <a:rPr lang="en-US" sz="2200" dirty="0"/>
              <a:t> </a:t>
            </a:r>
            <a:r>
              <a:rPr lang="en-US" sz="2200" dirty="0" err="1"/>
              <a:t>tek</a:t>
            </a:r>
            <a:r>
              <a:rPr lang="en-US" sz="2200" dirty="0"/>
              <a:t> </a:t>
            </a:r>
            <a:r>
              <a:rPr lang="en-US" sz="2200" dirty="0" err="1"/>
              <a:t>anormal</a:t>
            </a:r>
            <a:r>
              <a:rPr lang="en-US" sz="2200" dirty="0"/>
              <a:t> </a:t>
            </a:r>
            <a:r>
              <a:rPr lang="en-US" sz="2200" dirty="0" err="1"/>
              <a:t>bulgu</a:t>
            </a:r>
            <a:r>
              <a:rPr lang="en-US" sz="2200" dirty="0"/>
              <a:t> </a:t>
            </a:r>
            <a:r>
              <a:rPr lang="en-US" sz="2200" dirty="0" err="1"/>
              <a:t>olabilir</a:t>
            </a:r>
            <a:r>
              <a:rPr lang="en-US" sz="2200" dirty="0"/>
              <a:t>.</a:t>
            </a:r>
          </a:p>
        </p:txBody>
      </p:sp>
      <p:sp>
        <p:nvSpPr>
          <p:cNvPr id="5" name="Rectangle 4">
            <a:extLst>
              <a:ext uri="{FF2B5EF4-FFF2-40B4-BE49-F238E27FC236}">
                <a16:creationId xmlns:a16="http://schemas.microsoft.com/office/drawing/2014/main" id="{BD6B98B6-1162-1242-A5F5-3344A9A4DEF3}"/>
              </a:ext>
            </a:extLst>
          </p:cNvPr>
          <p:cNvSpPr/>
          <p:nvPr/>
        </p:nvSpPr>
        <p:spPr>
          <a:xfrm>
            <a:off x="838199" y="5479569"/>
            <a:ext cx="10730501" cy="923330"/>
          </a:xfrm>
          <a:prstGeom prst="rect">
            <a:avLst/>
          </a:prstGeom>
        </p:spPr>
        <p:txBody>
          <a:bodyPr wrap="square">
            <a:spAutoFit/>
          </a:bodyPr>
          <a:lstStyle/>
          <a:p>
            <a:r>
              <a:rPr lang="en-US" b="1" baseline="30000" dirty="0">
                <a:solidFill>
                  <a:srgbClr val="FF0000"/>
                </a:solidFill>
              </a:rPr>
              <a:t>**</a:t>
            </a:r>
            <a:r>
              <a:rPr lang="en-US" b="1" dirty="0">
                <a:solidFill>
                  <a:srgbClr val="FF0000"/>
                </a:solidFill>
              </a:rPr>
              <a:t>gag </a:t>
            </a:r>
            <a:r>
              <a:rPr lang="en-US" b="1" dirty="0" err="1">
                <a:solidFill>
                  <a:srgbClr val="FF0000"/>
                </a:solidFill>
              </a:rPr>
              <a:t>refleksi</a:t>
            </a:r>
            <a:r>
              <a:rPr lang="en-US" b="1" dirty="0">
                <a:solidFill>
                  <a:srgbClr val="FF0000"/>
                </a:solidFill>
              </a:rPr>
              <a:t> </a:t>
            </a:r>
            <a:r>
              <a:rPr lang="tr-TR" dirty="0">
                <a:solidFill>
                  <a:srgbClr val="404040"/>
                </a:solidFill>
                <a:latin typeface="-apple-system"/>
              </a:rPr>
              <a:t>Yumuşak damağa ve arka </a:t>
            </a:r>
            <a:r>
              <a:rPr lang="tr-TR" dirty="0" err="1">
                <a:solidFill>
                  <a:srgbClr val="404040"/>
                </a:solidFill>
                <a:latin typeface="-apple-system"/>
              </a:rPr>
              <a:t>farenks’e</a:t>
            </a:r>
            <a:r>
              <a:rPr lang="tr-TR" dirty="0">
                <a:solidFill>
                  <a:srgbClr val="404040"/>
                </a:solidFill>
                <a:latin typeface="-apple-system"/>
              </a:rPr>
              <a:t> dokunulduğu zaman, öğürtü oluşmak üzere yumuşak damağın yukarı kalkması, dilin geriye çekilmesi ve </a:t>
            </a:r>
            <a:r>
              <a:rPr lang="tr-TR" dirty="0" err="1">
                <a:solidFill>
                  <a:srgbClr val="404040"/>
                </a:solidFill>
                <a:latin typeface="-apple-system"/>
              </a:rPr>
              <a:t>farenks’in</a:t>
            </a:r>
            <a:r>
              <a:rPr lang="tr-TR" dirty="0">
                <a:solidFill>
                  <a:srgbClr val="404040"/>
                </a:solidFill>
                <a:latin typeface="-apple-system"/>
              </a:rPr>
              <a:t> </a:t>
            </a:r>
            <a:r>
              <a:rPr lang="tr-TR" dirty="0" err="1">
                <a:solidFill>
                  <a:srgbClr val="404040"/>
                </a:solidFill>
                <a:latin typeface="-apple-system"/>
              </a:rPr>
              <a:t>konstriktör</a:t>
            </a:r>
            <a:r>
              <a:rPr lang="tr-TR" dirty="0">
                <a:solidFill>
                  <a:srgbClr val="404040"/>
                </a:solidFill>
                <a:latin typeface="-apple-system"/>
              </a:rPr>
              <a:t> kaslarının kasılması ile belirgin normal refleks; öğürtü refleksi</a:t>
            </a:r>
            <a:endParaRPr lang="en-US" dirty="0"/>
          </a:p>
        </p:txBody>
      </p:sp>
    </p:spTree>
    <p:extLst>
      <p:ext uri="{BB962C8B-B14F-4D97-AF65-F5344CB8AC3E}">
        <p14:creationId xmlns:p14="http://schemas.microsoft.com/office/powerpoint/2010/main" val="1613069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3E1C44-5B56-5F48-9E13-9DBC3E3214CD}"/>
              </a:ext>
            </a:extLst>
          </p:cNvPr>
          <p:cNvSpPr>
            <a:spLocks noGrp="1"/>
          </p:cNvSpPr>
          <p:nvPr>
            <p:ph idx="1"/>
          </p:nvPr>
        </p:nvSpPr>
        <p:spPr>
          <a:xfrm>
            <a:off x="827926" y="1332465"/>
            <a:ext cx="10515600" cy="4351338"/>
          </a:xfrm>
          <a:ln>
            <a:solidFill>
              <a:schemeClr val="accent1"/>
            </a:solidFill>
          </a:ln>
        </p:spPr>
        <p:txBody>
          <a:bodyPr>
            <a:normAutofit/>
          </a:bodyPr>
          <a:lstStyle/>
          <a:p>
            <a:pPr algn="just">
              <a:lnSpc>
                <a:spcPct val="150000"/>
              </a:lnSpc>
            </a:pPr>
            <a:r>
              <a:rPr lang="en-US" sz="2200" dirty="0" err="1"/>
              <a:t>Anatomik</a:t>
            </a:r>
            <a:r>
              <a:rPr lang="en-US" sz="2200" dirty="0"/>
              <a:t> </a:t>
            </a:r>
            <a:r>
              <a:rPr lang="en-US" sz="2200" dirty="0" err="1"/>
              <a:t>bir</a:t>
            </a:r>
            <a:r>
              <a:rPr lang="en-US" sz="2200" dirty="0"/>
              <a:t> </a:t>
            </a:r>
            <a:r>
              <a:rPr lang="en-US" sz="2200" dirty="0" err="1"/>
              <a:t>anormallik</a:t>
            </a:r>
            <a:r>
              <a:rPr lang="en-US" sz="2200" dirty="0"/>
              <a:t> </a:t>
            </a:r>
            <a:r>
              <a:rPr lang="en-US" sz="2200" dirty="0" err="1"/>
              <a:t>teşhisi</a:t>
            </a:r>
            <a:r>
              <a:rPr lang="en-US" sz="2200" dirty="0"/>
              <a:t> </a:t>
            </a:r>
            <a:r>
              <a:rPr lang="en-US" sz="2200" dirty="0" err="1"/>
              <a:t>genellikle</a:t>
            </a:r>
            <a:r>
              <a:rPr lang="en-US" sz="2200" dirty="0"/>
              <a:t> </a:t>
            </a:r>
            <a:r>
              <a:rPr lang="en-US" sz="2200" dirty="0" err="1"/>
              <a:t>basittir</a:t>
            </a:r>
            <a:r>
              <a:rPr lang="en-US" sz="2200" dirty="0"/>
              <a:t> </a:t>
            </a:r>
            <a:r>
              <a:rPr lang="en-US" sz="2200" dirty="0" err="1"/>
              <a:t>ve</a:t>
            </a:r>
            <a:r>
              <a:rPr lang="en-US" sz="2200" dirty="0"/>
              <a:t> </a:t>
            </a:r>
            <a:r>
              <a:rPr lang="en-US" sz="2200" dirty="0" err="1"/>
              <a:t>doku</a:t>
            </a:r>
            <a:r>
              <a:rPr lang="en-US" sz="2200" dirty="0"/>
              <a:t> </a:t>
            </a:r>
            <a:r>
              <a:rPr lang="en-US" sz="2200" dirty="0" err="1"/>
              <a:t>biyopsisi</a:t>
            </a:r>
            <a:r>
              <a:rPr lang="en-US" sz="2200" dirty="0"/>
              <a:t> </a:t>
            </a:r>
            <a:r>
              <a:rPr lang="en-US" sz="2200" dirty="0" err="1"/>
              <a:t>veya</a:t>
            </a:r>
            <a:r>
              <a:rPr lang="en-US" sz="2200" dirty="0"/>
              <a:t> </a:t>
            </a:r>
            <a:r>
              <a:rPr lang="en-US" sz="2200" dirty="0" err="1"/>
              <a:t>kültürü</a:t>
            </a:r>
            <a:r>
              <a:rPr lang="en-US" sz="2200" dirty="0"/>
              <a:t> </a:t>
            </a:r>
            <a:r>
              <a:rPr lang="en-US" sz="2200" dirty="0" err="1"/>
              <a:t>dışında</a:t>
            </a:r>
            <a:r>
              <a:rPr lang="en-US" sz="2200" dirty="0"/>
              <a:t>, </a:t>
            </a:r>
            <a:r>
              <a:rPr lang="en-US" sz="2200" dirty="0" err="1"/>
              <a:t>genellikle</a:t>
            </a:r>
            <a:r>
              <a:rPr lang="en-US" sz="2200" dirty="0"/>
              <a:t> </a:t>
            </a:r>
            <a:r>
              <a:rPr lang="en-US" sz="2200" dirty="0" err="1"/>
              <a:t>ek</a:t>
            </a:r>
            <a:r>
              <a:rPr lang="en-US" sz="2200" dirty="0"/>
              <a:t> </a:t>
            </a:r>
            <a:r>
              <a:rPr lang="en-US" sz="2200" dirty="0" err="1"/>
              <a:t>bir</a:t>
            </a:r>
            <a:r>
              <a:rPr lang="en-US" sz="2200" dirty="0"/>
              <a:t> </a:t>
            </a:r>
            <a:r>
              <a:rPr lang="en-US" sz="2200" dirty="0" err="1"/>
              <a:t>tanı</a:t>
            </a:r>
            <a:r>
              <a:rPr lang="en-US" sz="2200" dirty="0"/>
              <a:t> </a:t>
            </a:r>
            <a:r>
              <a:rPr lang="en-US" sz="2200" dirty="0" err="1"/>
              <a:t>testi</a:t>
            </a:r>
            <a:r>
              <a:rPr lang="en-US" sz="2200" dirty="0"/>
              <a:t> </a:t>
            </a:r>
            <a:r>
              <a:rPr lang="en-US" sz="2200" dirty="0" err="1"/>
              <a:t>gerektirmez</a:t>
            </a:r>
            <a:r>
              <a:rPr lang="en-US" sz="2200" dirty="0"/>
              <a:t>. </a:t>
            </a:r>
          </a:p>
          <a:p>
            <a:pPr algn="just">
              <a:lnSpc>
                <a:spcPct val="150000"/>
              </a:lnSpc>
            </a:pPr>
            <a:r>
              <a:rPr lang="en-US" sz="2200" dirty="0" err="1"/>
              <a:t>Lokal</a:t>
            </a:r>
            <a:r>
              <a:rPr lang="en-US" sz="2200" dirty="0"/>
              <a:t> </a:t>
            </a:r>
            <a:r>
              <a:rPr lang="en-US" sz="2200" dirty="0" err="1"/>
              <a:t>travmatik</a:t>
            </a:r>
            <a:r>
              <a:rPr lang="en-US" sz="2200" dirty="0"/>
              <a:t> </a:t>
            </a:r>
            <a:r>
              <a:rPr lang="en-US" sz="2200" dirty="0" err="1"/>
              <a:t>yaralanmanın</a:t>
            </a:r>
            <a:r>
              <a:rPr lang="en-US" sz="2200" dirty="0"/>
              <a:t> </a:t>
            </a:r>
            <a:r>
              <a:rPr lang="en-US" sz="2200" dirty="0" err="1"/>
              <a:t>ciddiyetini</a:t>
            </a:r>
            <a:r>
              <a:rPr lang="en-US" sz="2200" dirty="0"/>
              <a:t> </a:t>
            </a:r>
            <a:r>
              <a:rPr lang="en-US" sz="2200" dirty="0" err="1"/>
              <a:t>veya</a:t>
            </a:r>
            <a:r>
              <a:rPr lang="en-US" sz="2200" dirty="0"/>
              <a:t> </a:t>
            </a:r>
            <a:r>
              <a:rPr lang="en-US" sz="2200" dirty="0" err="1"/>
              <a:t>uzak</a:t>
            </a:r>
            <a:r>
              <a:rPr lang="en-US" sz="2200" dirty="0"/>
              <a:t> </a:t>
            </a:r>
            <a:r>
              <a:rPr lang="en-US" sz="2200" dirty="0" err="1"/>
              <a:t>metastazı</a:t>
            </a:r>
            <a:r>
              <a:rPr lang="en-US" sz="2200" dirty="0"/>
              <a:t> </a:t>
            </a:r>
            <a:r>
              <a:rPr lang="en-US" sz="2200" dirty="0" err="1"/>
              <a:t>değerlendirmek</a:t>
            </a:r>
            <a:r>
              <a:rPr lang="en-US" sz="2200" dirty="0"/>
              <a:t> </a:t>
            </a:r>
            <a:r>
              <a:rPr lang="en-US" sz="2200" dirty="0" err="1"/>
              <a:t>için</a:t>
            </a:r>
            <a:r>
              <a:rPr lang="en-US" sz="2200" dirty="0"/>
              <a:t> </a:t>
            </a:r>
            <a:r>
              <a:rPr lang="en-US" sz="2200" dirty="0" err="1"/>
              <a:t>anket</a:t>
            </a:r>
            <a:r>
              <a:rPr lang="en-US" sz="2200" dirty="0"/>
              <a:t> </a:t>
            </a:r>
            <a:r>
              <a:rPr lang="en-US" sz="2200" dirty="0" err="1"/>
              <a:t>radyografi</a:t>
            </a:r>
            <a:r>
              <a:rPr lang="en-US" sz="2200" dirty="0"/>
              <a:t>, </a:t>
            </a:r>
            <a:r>
              <a:rPr lang="en-US" sz="2200" dirty="0" err="1"/>
              <a:t>ultrason</a:t>
            </a:r>
            <a:r>
              <a:rPr lang="en-US" sz="2200" dirty="0"/>
              <a:t>, </a:t>
            </a:r>
            <a:r>
              <a:rPr lang="en-US" sz="2200" dirty="0" err="1"/>
              <a:t>bilgisayarlı</a:t>
            </a:r>
            <a:r>
              <a:rPr lang="en-US" sz="2200" dirty="0"/>
              <a:t> </a:t>
            </a:r>
            <a:r>
              <a:rPr lang="en-US" sz="2200" dirty="0" err="1"/>
              <a:t>tomografi</a:t>
            </a:r>
            <a:r>
              <a:rPr lang="en-US" sz="2200" dirty="0"/>
              <a:t> </a:t>
            </a:r>
            <a:r>
              <a:rPr lang="en-US" sz="2200" dirty="0" err="1"/>
              <a:t>ve</a:t>
            </a:r>
            <a:r>
              <a:rPr lang="en-US" sz="2200" dirty="0"/>
              <a:t> </a:t>
            </a:r>
            <a:r>
              <a:rPr lang="en-US" sz="2200" dirty="0" err="1"/>
              <a:t>manyetik</a:t>
            </a:r>
            <a:r>
              <a:rPr lang="en-US" sz="2200" dirty="0"/>
              <a:t> </a:t>
            </a:r>
            <a:r>
              <a:rPr lang="en-US" sz="2200" dirty="0" err="1"/>
              <a:t>rezonans</a:t>
            </a:r>
            <a:r>
              <a:rPr lang="en-US" sz="2200" dirty="0"/>
              <a:t> </a:t>
            </a:r>
            <a:r>
              <a:rPr lang="en-US" sz="2200" dirty="0" err="1"/>
              <a:t>görüntüleme</a:t>
            </a:r>
            <a:r>
              <a:rPr lang="en-US" sz="2200" dirty="0"/>
              <a:t> (MRG) </a:t>
            </a:r>
            <a:r>
              <a:rPr lang="en-US" sz="2200" dirty="0" err="1"/>
              <a:t>yapılabilir</a:t>
            </a:r>
            <a:r>
              <a:rPr lang="en-US" sz="2200" dirty="0"/>
              <a:t>. </a:t>
            </a:r>
            <a:r>
              <a:rPr lang="en-US" sz="2200" dirty="0" err="1"/>
              <a:t>İşlevsel</a:t>
            </a:r>
            <a:r>
              <a:rPr lang="en-US" sz="2200" dirty="0"/>
              <a:t> </a:t>
            </a:r>
            <a:r>
              <a:rPr lang="en-US" sz="2200" dirty="0" err="1"/>
              <a:t>hareketlilik</a:t>
            </a:r>
            <a:r>
              <a:rPr lang="en-US" sz="2200" dirty="0"/>
              <a:t> </a:t>
            </a:r>
            <a:r>
              <a:rPr lang="en-US" sz="2200" dirty="0" err="1"/>
              <a:t>bozukluklarının</a:t>
            </a:r>
            <a:r>
              <a:rPr lang="en-US" sz="2200" dirty="0"/>
              <a:t> </a:t>
            </a:r>
            <a:r>
              <a:rPr lang="en-US" sz="2200" dirty="0" err="1"/>
              <a:t>teşhisi</a:t>
            </a:r>
            <a:r>
              <a:rPr lang="en-US" sz="2200" dirty="0"/>
              <a:t> </a:t>
            </a:r>
            <a:r>
              <a:rPr lang="en-US" sz="2200" dirty="0" err="1"/>
              <a:t>daha</a:t>
            </a:r>
            <a:r>
              <a:rPr lang="en-US" sz="2200" dirty="0"/>
              <a:t> </a:t>
            </a:r>
            <a:r>
              <a:rPr lang="en-US" sz="2200" dirty="0" err="1"/>
              <a:t>zordur</a:t>
            </a:r>
            <a:r>
              <a:rPr lang="en-US" sz="2200" dirty="0"/>
              <a:t> </a:t>
            </a:r>
            <a:r>
              <a:rPr lang="en-US" sz="2200" dirty="0" err="1"/>
              <a:t>ve</a:t>
            </a:r>
            <a:r>
              <a:rPr lang="en-US" sz="2200" dirty="0"/>
              <a:t> </a:t>
            </a:r>
            <a:r>
              <a:rPr lang="en-US" sz="2200" dirty="0" err="1"/>
              <a:t>muhtemelen</a:t>
            </a:r>
            <a:r>
              <a:rPr lang="en-US" sz="2200" dirty="0"/>
              <a:t> videofloroskopi </a:t>
            </a:r>
            <a:r>
              <a:rPr lang="en-US" sz="2200" dirty="0" err="1"/>
              <a:t>kullanılmasını</a:t>
            </a:r>
            <a:r>
              <a:rPr lang="en-US" sz="2200" dirty="0"/>
              <a:t> </a:t>
            </a:r>
            <a:r>
              <a:rPr lang="en-US" sz="2200" dirty="0" err="1"/>
              <a:t>gerektirir</a:t>
            </a:r>
            <a:r>
              <a:rPr lang="en-US" sz="2200" dirty="0"/>
              <a:t>. </a:t>
            </a:r>
            <a:r>
              <a:rPr lang="en-US" sz="2200" dirty="0" err="1"/>
              <a:t>ve</a:t>
            </a:r>
            <a:r>
              <a:rPr lang="en-US" sz="2200" dirty="0"/>
              <a:t> / </a:t>
            </a:r>
            <a:r>
              <a:rPr lang="en-US" sz="2200" dirty="0" err="1"/>
              <a:t>veya</a:t>
            </a:r>
            <a:r>
              <a:rPr lang="en-US" sz="2200" dirty="0"/>
              <a:t> </a:t>
            </a:r>
            <a:r>
              <a:rPr lang="en-US" sz="2200" dirty="0" err="1"/>
              <a:t>elektrofizyoloji</a:t>
            </a:r>
            <a:r>
              <a:rPr lang="en-US" sz="2200" dirty="0"/>
              <a:t>. Bu </a:t>
            </a:r>
            <a:r>
              <a:rPr lang="en-US" sz="2200" dirty="0" err="1"/>
              <a:t>teknikler</a:t>
            </a:r>
            <a:r>
              <a:rPr lang="en-US" sz="2200" dirty="0"/>
              <a:t> </a:t>
            </a:r>
            <a:r>
              <a:rPr lang="en-US" sz="2200" dirty="0" err="1"/>
              <a:t>özel</a:t>
            </a:r>
            <a:r>
              <a:rPr lang="en-US" sz="2200" dirty="0"/>
              <a:t> </a:t>
            </a:r>
            <a:r>
              <a:rPr lang="en-US" sz="2200" dirty="0" err="1"/>
              <a:t>uygulama</a:t>
            </a:r>
            <a:r>
              <a:rPr lang="en-US" sz="2200" dirty="0"/>
              <a:t> </a:t>
            </a:r>
            <a:r>
              <a:rPr lang="en-US" sz="2200" dirty="0" err="1"/>
              <a:t>ortamında</a:t>
            </a:r>
            <a:r>
              <a:rPr lang="en-US" sz="2200" dirty="0"/>
              <a:t> </a:t>
            </a:r>
            <a:r>
              <a:rPr lang="en-US" sz="2200" dirty="0" err="1"/>
              <a:t>hazır</a:t>
            </a:r>
            <a:r>
              <a:rPr lang="en-US" sz="2200" dirty="0"/>
              <a:t> </a:t>
            </a:r>
            <a:r>
              <a:rPr lang="en-US" sz="2200" dirty="0" err="1"/>
              <a:t>bulunmuyorsa</a:t>
            </a:r>
            <a:r>
              <a:rPr lang="en-US" sz="2200" dirty="0"/>
              <a:t>, </a:t>
            </a:r>
            <a:r>
              <a:rPr lang="en-US" sz="2200" dirty="0" err="1"/>
              <a:t>vakalar</a:t>
            </a:r>
            <a:r>
              <a:rPr lang="en-US" sz="2200" dirty="0"/>
              <a:t> </a:t>
            </a:r>
            <a:r>
              <a:rPr lang="en-US" sz="2200" dirty="0" err="1"/>
              <a:t>uzmanlık</a:t>
            </a:r>
            <a:r>
              <a:rPr lang="en-US" sz="2200" dirty="0"/>
              <a:t> </a:t>
            </a:r>
            <a:r>
              <a:rPr lang="en-US" sz="2200" dirty="0" err="1"/>
              <a:t>merkezine</a:t>
            </a:r>
            <a:r>
              <a:rPr lang="en-US" sz="2200" dirty="0"/>
              <a:t> </a:t>
            </a:r>
            <a:r>
              <a:rPr lang="en-US" sz="2200" dirty="0" err="1"/>
              <a:t>yönlendirilebilir</a:t>
            </a:r>
            <a:r>
              <a:rPr lang="en-US" sz="2200" dirty="0"/>
              <a:t>.</a:t>
            </a:r>
          </a:p>
        </p:txBody>
      </p:sp>
    </p:spTree>
    <p:extLst>
      <p:ext uri="{BB962C8B-B14F-4D97-AF65-F5344CB8AC3E}">
        <p14:creationId xmlns:p14="http://schemas.microsoft.com/office/powerpoint/2010/main" val="1253645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711ECE-7995-904C-A6A2-5E056FA8D37E}"/>
              </a:ext>
            </a:extLst>
          </p:cNvPr>
          <p:cNvPicPr>
            <a:picLocks noGrp="1" noChangeAspect="1"/>
          </p:cNvPicPr>
          <p:nvPr>
            <p:ph idx="1"/>
          </p:nvPr>
        </p:nvPicPr>
        <p:blipFill>
          <a:blip r:embed="rId2"/>
          <a:stretch>
            <a:fillRect/>
          </a:stretch>
        </p:blipFill>
        <p:spPr>
          <a:xfrm>
            <a:off x="1036566" y="503435"/>
            <a:ext cx="9941499" cy="5447498"/>
          </a:xfrm>
        </p:spPr>
      </p:pic>
    </p:spTree>
    <p:extLst>
      <p:ext uri="{BB962C8B-B14F-4D97-AF65-F5344CB8AC3E}">
        <p14:creationId xmlns:p14="http://schemas.microsoft.com/office/powerpoint/2010/main" val="1191991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96BC30-E454-4248-9DDE-0885082B9EFF}"/>
              </a:ext>
            </a:extLst>
          </p:cNvPr>
          <p:cNvPicPr>
            <a:picLocks noGrp="1" noChangeAspect="1"/>
          </p:cNvPicPr>
          <p:nvPr>
            <p:ph idx="1"/>
          </p:nvPr>
        </p:nvPicPr>
        <p:blipFill>
          <a:blip r:embed="rId2"/>
          <a:stretch>
            <a:fillRect/>
          </a:stretch>
        </p:blipFill>
        <p:spPr>
          <a:xfrm>
            <a:off x="3493213" y="113266"/>
            <a:ext cx="5611181" cy="6464389"/>
          </a:xfrm>
        </p:spPr>
      </p:pic>
    </p:spTree>
    <p:extLst>
      <p:ext uri="{BB962C8B-B14F-4D97-AF65-F5344CB8AC3E}">
        <p14:creationId xmlns:p14="http://schemas.microsoft.com/office/powerpoint/2010/main" val="1905495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92D2C7-EBC5-6D42-8CE1-89AF46C1D15E}"/>
              </a:ext>
            </a:extLst>
          </p:cNvPr>
          <p:cNvPicPr>
            <a:picLocks noGrp="1" noChangeAspect="1"/>
          </p:cNvPicPr>
          <p:nvPr>
            <p:ph idx="1"/>
          </p:nvPr>
        </p:nvPicPr>
        <p:blipFill>
          <a:blip r:embed="rId2"/>
          <a:stretch>
            <a:fillRect/>
          </a:stretch>
        </p:blipFill>
        <p:spPr>
          <a:xfrm>
            <a:off x="1150706" y="476842"/>
            <a:ext cx="10231847" cy="5343906"/>
          </a:xfrm>
        </p:spPr>
      </p:pic>
    </p:spTree>
    <p:extLst>
      <p:ext uri="{BB962C8B-B14F-4D97-AF65-F5344CB8AC3E}">
        <p14:creationId xmlns:p14="http://schemas.microsoft.com/office/powerpoint/2010/main" val="22883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ED8-B1DF-754B-86F2-39F31F156F50}"/>
              </a:ext>
            </a:extLst>
          </p:cNvPr>
          <p:cNvSpPr>
            <a:spLocks noGrp="1"/>
          </p:cNvSpPr>
          <p:nvPr>
            <p:ph type="title"/>
          </p:nvPr>
        </p:nvSpPr>
        <p:spPr>
          <a:xfrm>
            <a:off x="838200" y="365125"/>
            <a:ext cx="10515600" cy="672565"/>
          </a:xfrm>
          <a:ln>
            <a:solidFill>
              <a:srgbClr val="002060"/>
            </a:solidFill>
          </a:ln>
        </p:spPr>
        <p:txBody>
          <a:bodyPr>
            <a:normAutofit/>
          </a:bodyPr>
          <a:lstStyle/>
          <a:p>
            <a:pPr algn="ctr"/>
            <a:r>
              <a:rPr lang="en-US" sz="2800" b="1" dirty="0" err="1">
                <a:solidFill>
                  <a:srgbClr val="0070C0"/>
                </a:solidFill>
              </a:rPr>
              <a:t>Orafarengial</a:t>
            </a:r>
            <a:r>
              <a:rPr lang="en-US" sz="2800" b="1" dirty="0">
                <a:solidFill>
                  <a:srgbClr val="0070C0"/>
                </a:solidFill>
              </a:rPr>
              <a:t> </a:t>
            </a:r>
            <a:r>
              <a:rPr lang="en-US" sz="2800" b="1" dirty="0" err="1">
                <a:solidFill>
                  <a:srgbClr val="0070C0"/>
                </a:solidFill>
              </a:rPr>
              <a:t>disfajinin</a:t>
            </a:r>
            <a:r>
              <a:rPr lang="en-US" sz="2800" b="1" dirty="0">
                <a:solidFill>
                  <a:srgbClr val="0070C0"/>
                </a:solidFill>
              </a:rPr>
              <a:t> </a:t>
            </a:r>
            <a:r>
              <a:rPr lang="en-US" sz="2800" b="1" dirty="0" err="1">
                <a:solidFill>
                  <a:srgbClr val="0070C0"/>
                </a:solidFill>
              </a:rPr>
              <a:t>nedenleri</a:t>
            </a:r>
            <a:r>
              <a:rPr lang="en-US" sz="2800" b="1" dirty="0">
                <a:solidFill>
                  <a:srgbClr val="0070C0"/>
                </a:solidFill>
              </a:rPr>
              <a:t> </a:t>
            </a:r>
          </a:p>
        </p:txBody>
      </p:sp>
      <p:sp>
        <p:nvSpPr>
          <p:cNvPr id="3" name="Content Placeholder 2">
            <a:extLst>
              <a:ext uri="{FF2B5EF4-FFF2-40B4-BE49-F238E27FC236}">
                <a16:creationId xmlns:a16="http://schemas.microsoft.com/office/drawing/2014/main" id="{808EFC9F-0E21-D549-8B2E-F01F64DD51BC}"/>
              </a:ext>
            </a:extLst>
          </p:cNvPr>
          <p:cNvSpPr>
            <a:spLocks noGrp="1"/>
          </p:cNvSpPr>
          <p:nvPr>
            <p:ph idx="1"/>
          </p:nvPr>
        </p:nvSpPr>
        <p:spPr>
          <a:xfrm>
            <a:off x="694362" y="1582221"/>
            <a:ext cx="5305746" cy="4839128"/>
          </a:xfrm>
          <a:ln>
            <a:solidFill>
              <a:schemeClr val="accent5"/>
            </a:solidFill>
          </a:ln>
        </p:spPr>
        <p:txBody>
          <a:bodyPr>
            <a:noAutofit/>
          </a:bodyPr>
          <a:lstStyle/>
          <a:p>
            <a:r>
              <a:rPr lang="en-US" sz="2200" b="1" dirty="0">
                <a:solidFill>
                  <a:srgbClr val="FF0000"/>
                </a:solidFill>
              </a:rPr>
              <a:t>MORFOLOJİK </a:t>
            </a:r>
            <a:endParaRPr lang="en-US" sz="2200" dirty="0">
              <a:solidFill>
                <a:srgbClr val="FF0000"/>
              </a:solidFill>
            </a:endParaRPr>
          </a:p>
          <a:p>
            <a:r>
              <a:rPr lang="en-US" sz="2200" dirty="0"/>
              <a:t>Stomatitis</a:t>
            </a:r>
          </a:p>
          <a:p>
            <a:r>
              <a:rPr lang="en-US" sz="2200" dirty="0"/>
              <a:t>Glossitis</a:t>
            </a:r>
          </a:p>
          <a:p>
            <a:r>
              <a:rPr lang="en-US" sz="2200" dirty="0" err="1"/>
              <a:t>Farengitis</a:t>
            </a:r>
            <a:endParaRPr lang="en-US" sz="2200" dirty="0"/>
          </a:p>
          <a:p>
            <a:r>
              <a:rPr lang="en-US" sz="2200" dirty="0"/>
              <a:t>Tonsillitis</a:t>
            </a:r>
          </a:p>
          <a:p>
            <a:r>
              <a:rPr lang="en-US" sz="2200" dirty="0" err="1"/>
              <a:t>Orafarengial</a:t>
            </a:r>
            <a:r>
              <a:rPr lang="en-US" sz="2200" dirty="0"/>
              <a:t> </a:t>
            </a:r>
            <a:r>
              <a:rPr lang="en-US" sz="2200" dirty="0" err="1"/>
              <a:t>neoplaziler</a:t>
            </a:r>
            <a:endParaRPr lang="en-US" sz="2200" dirty="0"/>
          </a:p>
          <a:p>
            <a:r>
              <a:rPr lang="en-US" sz="2200" dirty="0" err="1"/>
              <a:t>Diş</a:t>
            </a:r>
            <a:r>
              <a:rPr lang="en-US" sz="2200" dirty="0"/>
              <a:t> </a:t>
            </a:r>
            <a:r>
              <a:rPr lang="en-US" sz="2200" dirty="0" err="1"/>
              <a:t>ve</a:t>
            </a:r>
            <a:r>
              <a:rPr lang="en-US" sz="2200" dirty="0"/>
              <a:t> </a:t>
            </a:r>
            <a:r>
              <a:rPr lang="en-US" sz="2200" dirty="0" err="1"/>
              <a:t>diş</a:t>
            </a:r>
            <a:r>
              <a:rPr lang="en-US" sz="2200" dirty="0"/>
              <a:t> </a:t>
            </a:r>
            <a:r>
              <a:rPr lang="en-US" sz="2200" dirty="0" err="1"/>
              <a:t>eti</a:t>
            </a:r>
            <a:r>
              <a:rPr lang="en-US" sz="2200" dirty="0"/>
              <a:t> </a:t>
            </a:r>
            <a:r>
              <a:rPr lang="en-US" sz="2200" dirty="0" err="1"/>
              <a:t>hastalıkları</a:t>
            </a:r>
            <a:r>
              <a:rPr lang="en-US" sz="2200" dirty="0"/>
              <a:t> </a:t>
            </a:r>
          </a:p>
          <a:p>
            <a:r>
              <a:rPr lang="en-US" sz="2200" dirty="0" err="1"/>
              <a:t>Retrofarengial</a:t>
            </a:r>
            <a:r>
              <a:rPr lang="en-US" sz="2200" dirty="0"/>
              <a:t>  </a:t>
            </a:r>
            <a:r>
              <a:rPr lang="en-US" sz="2200" dirty="0" err="1"/>
              <a:t>apseler</a:t>
            </a:r>
            <a:endParaRPr lang="en-US" sz="2200" dirty="0"/>
          </a:p>
          <a:p>
            <a:r>
              <a:rPr lang="en-US" sz="2200" dirty="0" err="1"/>
              <a:t>Retrofarengial</a:t>
            </a:r>
            <a:r>
              <a:rPr lang="en-US" sz="2200" dirty="0"/>
              <a:t> </a:t>
            </a:r>
            <a:r>
              <a:rPr lang="en-US" sz="2200" dirty="0" err="1"/>
              <a:t>lenfadenopati</a:t>
            </a:r>
            <a:endParaRPr lang="en-US" sz="2200" dirty="0"/>
          </a:p>
          <a:p>
            <a:r>
              <a:rPr lang="en-US" sz="2200" dirty="0" err="1"/>
              <a:t>Salya</a:t>
            </a:r>
            <a:r>
              <a:rPr lang="en-US" sz="2200" dirty="0"/>
              <a:t> </a:t>
            </a:r>
            <a:r>
              <a:rPr lang="en-US" sz="2200" dirty="0" err="1"/>
              <a:t>bezi</a:t>
            </a:r>
            <a:r>
              <a:rPr lang="en-US" sz="2200" dirty="0"/>
              <a:t> </a:t>
            </a:r>
            <a:r>
              <a:rPr lang="en-US" sz="2200" dirty="0" err="1"/>
              <a:t>hastalıkları</a:t>
            </a:r>
            <a:r>
              <a:rPr lang="en-US" sz="2200" dirty="0"/>
              <a:t> </a:t>
            </a:r>
          </a:p>
          <a:p>
            <a:r>
              <a:rPr lang="en-US" sz="2200" dirty="0"/>
              <a:t>Hyoid </a:t>
            </a:r>
            <a:r>
              <a:rPr lang="en-US" sz="2200" dirty="0" err="1"/>
              <a:t>kemik</a:t>
            </a:r>
            <a:r>
              <a:rPr lang="en-US" sz="2200" dirty="0"/>
              <a:t> </a:t>
            </a:r>
            <a:r>
              <a:rPr lang="en-US" sz="2200" dirty="0" err="1"/>
              <a:t>kırıkları</a:t>
            </a:r>
            <a:r>
              <a:rPr lang="en-US" sz="2200" dirty="0"/>
              <a:t>/ </a:t>
            </a:r>
            <a:r>
              <a:rPr lang="en-US" sz="2200" dirty="0" err="1"/>
              <a:t>dislokasyonu</a:t>
            </a:r>
            <a:r>
              <a:rPr lang="en-US" sz="2200" dirty="0"/>
              <a:t> </a:t>
            </a:r>
          </a:p>
          <a:p>
            <a:pPr marL="0" indent="0">
              <a:buNone/>
            </a:pPr>
            <a:endParaRPr lang="en-US" sz="2200" dirty="0"/>
          </a:p>
        </p:txBody>
      </p:sp>
      <p:sp>
        <p:nvSpPr>
          <p:cNvPr id="4" name="Content Placeholder 2">
            <a:extLst>
              <a:ext uri="{FF2B5EF4-FFF2-40B4-BE49-F238E27FC236}">
                <a16:creationId xmlns:a16="http://schemas.microsoft.com/office/drawing/2014/main" id="{4DE17434-34AB-E44D-BAAD-84A8F25AE5C1}"/>
              </a:ext>
            </a:extLst>
          </p:cNvPr>
          <p:cNvSpPr txBox="1">
            <a:spLocks/>
          </p:cNvSpPr>
          <p:nvPr/>
        </p:nvSpPr>
        <p:spPr>
          <a:xfrm>
            <a:off x="6189322" y="1582220"/>
            <a:ext cx="5305746" cy="4839129"/>
          </a:xfrm>
          <a:prstGeom prst="rect">
            <a:avLst/>
          </a:prstGeom>
          <a:ln>
            <a:solidFill>
              <a:schemeClr val="accent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rgbClr val="FF0000"/>
                </a:solidFill>
              </a:rPr>
              <a:t>FONKSİYONEL </a:t>
            </a:r>
            <a:endParaRPr lang="en-US" sz="2200" dirty="0">
              <a:solidFill>
                <a:srgbClr val="FF0000"/>
              </a:solidFill>
            </a:endParaRPr>
          </a:p>
          <a:p>
            <a:r>
              <a:rPr lang="en-US" sz="2200" dirty="0" err="1"/>
              <a:t>Mastikatör</a:t>
            </a:r>
            <a:r>
              <a:rPr lang="en-US" sz="2200" dirty="0"/>
              <a:t> myositis</a:t>
            </a:r>
          </a:p>
          <a:p>
            <a:r>
              <a:rPr lang="en-US" sz="2200" dirty="0" err="1"/>
              <a:t>Myestenia</a:t>
            </a:r>
            <a:r>
              <a:rPr lang="en-US" sz="2200" dirty="0"/>
              <a:t> gravis</a:t>
            </a:r>
          </a:p>
          <a:p>
            <a:r>
              <a:rPr lang="en-US" sz="2200" dirty="0" err="1"/>
              <a:t>Kuduz</a:t>
            </a:r>
            <a:endParaRPr lang="en-US" sz="2200" dirty="0"/>
          </a:p>
          <a:p>
            <a:r>
              <a:rPr lang="en-US" sz="2200" dirty="0" err="1"/>
              <a:t>Botilismus</a:t>
            </a:r>
            <a:endParaRPr lang="en-US" sz="2200" dirty="0"/>
          </a:p>
          <a:p>
            <a:r>
              <a:rPr lang="en-US" sz="2200" dirty="0" err="1"/>
              <a:t>Hidrosefalus</a:t>
            </a:r>
            <a:endParaRPr lang="en-US" sz="2200" dirty="0"/>
          </a:p>
          <a:p>
            <a:r>
              <a:rPr lang="en-US" sz="2200" dirty="0" err="1"/>
              <a:t>Kraniyal</a:t>
            </a:r>
            <a:r>
              <a:rPr lang="en-US" sz="2200" dirty="0"/>
              <a:t> V, VII, IX, </a:t>
            </a:r>
            <a:r>
              <a:rPr lang="en-US" sz="2200" dirty="0" err="1"/>
              <a:t>XIIsinirlerin</a:t>
            </a:r>
            <a:r>
              <a:rPr lang="en-US" sz="2200" dirty="0"/>
              <a:t> </a:t>
            </a:r>
            <a:r>
              <a:rPr lang="en-US" sz="2200" dirty="0" err="1"/>
              <a:t>nöropatileri</a:t>
            </a:r>
            <a:endParaRPr lang="en-US" sz="2200" dirty="0"/>
          </a:p>
          <a:p>
            <a:r>
              <a:rPr lang="en-US" sz="2200" dirty="0" err="1"/>
              <a:t>Polimyositis</a:t>
            </a:r>
            <a:endParaRPr lang="en-US" sz="2200" dirty="0"/>
          </a:p>
          <a:p>
            <a:pPr marL="0" indent="0">
              <a:buNone/>
            </a:pPr>
            <a:endParaRPr lang="en-US" sz="2200" dirty="0"/>
          </a:p>
          <a:p>
            <a:endParaRPr lang="en-US" sz="2200" dirty="0"/>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1572741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FD9F-0345-9940-991C-611B745625C8}"/>
              </a:ext>
            </a:extLst>
          </p:cNvPr>
          <p:cNvSpPr>
            <a:spLocks noGrp="1"/>
          </p:cNvSpPr>
          <p:nvPr>
            <p:ph type="title"/>
          </p:nvPr>
        </p:nvSpPr>
        <p:spPr>
          <a:xfrm>
            <a:off x="838200" y="365126"/>
            <a:ext cx="10515600" cy="744484"/>
          </a:xfrm>
          <a:ln>
            <a:solidFill>
              <a:schemeClr val="accent1"/>
            </a:solidFill>
          </a:ln>
        </p:spPr>
        <p:txBody>
          <a:bodyPr/>
          <a:lstStyle/>
          <a:p>
            <a:pPr algn="ctr"/>
            <a:r>
              <a:rPr lang="tr-TR" b="1" dirty="0">
                <a:solidFill>
                  <a:srgbClr val="FF0000"/>
                </a:solidFill>
              </a:rPr>
              <a:t>TANI </a:t>
            </a:r>
            <a:endParaRPr lang="en-US" b="1" dirty="0">
              <a:solidFill>
                <a:srgbClr val="FF0000"/>
              </a:solidFill>
            </a:endParaRPr>
          </a:p>
        </p:txBody>
      </p:sp>
      <p:sp>
        <p:nvSpPr>
          <p:cNvPr id="3" name="Content Placeholder 2">
            <a:extLst>
              <a:ext uri="{FF2B5EF4-FFF2-40B4-BE49-F238E27FC236}">
                <a16:creationId xmlns:a16="http://schemas.microsoft.com/office/drawing/2014/main" id="{22401D20-0E30-A042-BD77-4FCF39F5AF2D}"/>
              </a:ext>
            </a:extLst>
          </p:cNvPr>
          <p:cNvSpPr>
            <a:spLocks noGrp="1"/>
          </p:cNvSpPr>
          <p:nvPr>
            <p:ph idx="1"/>
          </p:nvPr>
        </p:nvSpPr>
        <p:spPr>
          <a:xfrm>
            <a:off x="838200" y="1458930"/>
            <a:ext cx="10515600" cy="4718033"/>
          </a:xfrm>
        </p:spPr>
        <p:txBody>
          <a:bodyPr>
            <a:normAutofit/>
          </a:bodyPr>
          <a:lstStyle/>
          <a:p>
            <a:pPr algn="just">
              <a:lnSpc>
                <a:spcPct val="150000"/>
              </a:lnSpc>
            </a:pPr>
            <a:r>
              <a:rPr lang="en-US" sz="2200" dirty="0"/>
              <a:t>Videofloroskopi, </a:t>
            </a:r>
            <a:r>
              <a:rPr lang="en-US" sz="2200" dirty="0" err="1"/>
              <a:t>fonksiyonel</a:t>
            </a:r>
            <a:r>
              <a:rPr lang="en-US" sz="2200" dirty="0"/>
              <a:t> </a:t>
            </a:r>
            <a:r>
              <a:rPr lang="en-US" sz="2200" dirty="0" err="1"/>
              <a:t>bozuklukların</a:t>
            </a:r>
            <a:r>
              <a:rPr lang="en-US" sz="2200" dirty="0"/>
              <a:t> </a:t>
            </a:r>
            <a:r>
              <a:rPr lang="en-US" sz="2200" dirty="0" err="1"/>
              <a:t>belirlenmesinde</a:t>
            </a:r>
            <a:r>
              <a:rPr lang="en-US" sz="2200" dirty="0"/>
              <a:t> </a:t>
            </a:r>
            <a:r>
              <a:rPr lang="en-US" sz="2200" dirty="0" err="1"/>
              <a:t>yararlıdır</a:t>
            </a:r>
            <a:r>
              <a:rPr lang="en-US" sz="2200" dirty="0"/>
              <a:t>. Oral </a:t>
            </a:r>
            <a:r>
              <a:rPr lang="en-US" sz="2200" dirty="0" err="1"/>
              <a:t>evre</a:t>
            </a:r>
            <a:r>
              <a:rPr lang="en-US" sz="2200" dirty="0"/>
              <a:t> </a:t>
            </a:r>
            <a:r>
              <a:rPr lang="en-US" sz="2200" dirty="0" err="1"/>
              <a:t>disfajilerin</a:t>
            </a:r>
            <a:r>
              <a:rPr lang="en-US" sz="2200" dirty="0"/>
              <a:t> videofloroskopi </a:t>
            </a:r>
            <a:r>
              <a:rPr lang="en-US" sz="2200" dirty="0" err="1"/>
              <a:t>bulguları</a:t>
            </a:r>
            <a:r>
              <a:rPr lang="en-US" sz="2200" dirty="0"/>
              <a:t>; </a:t>
            </a:r>
            <a:r>
              <a:rPr lang="en-US" sz="2200" dirty="0" err="1">
                <a:solidFill>
                  <a:srgbClr val="FF0000"/>
                </a:solidFill>
              </a:rPr>
              <a:t>zayıf</a:t>
            </a:r>
            <a:r>
              <a:rPr lang="en-US" sz="2200" dirty="0">
                <a:solidFill>
                  <a:srgbClr val="FF0000"/>
                </a:solidFill>
              </a:rPr>
              <a:t> </a:t>
            </a:r>
            <a:r>
              <a:rPr lang="en-US" sz="2200" dirty="0" err="1">
                <a:solidFill>
                  <a:srgbClr val="FF0000"/>
                </a:solidFill>
              </a:rPr>
              <a:t>dil</a:t>
            </a:r>
            <a:r>
              <a:rPr lang="en-US" sz="2200" dirty="0">
                <a:solidFill>
                  <a:srgbClr val="FF0000"/>
                </a:solidFill>
              </a:rPr>
              <a:t> </a:t>
            </a:r>
            <a:r>
              <a:rPr lang="en-US" sz="2200" dirty="0" err="1">
                <a:solidFill>
                  <a:srgbClr val="FF0000"/>
                </a:solidFill>
              </a:rPr>
              <a:t>itme</a:t>
            </a:r>
            <a:r>
              <a:rPr lang="en-US" sz="2200" dirty="0">
                <a:solidFill>
                  <a:srgbClr val="FF0000"/>
                </a:solidFill>
              </a:rPr>
              <a:t> </a:t>
            </a:r>
            <a:r>
              <a:rPr lang="en-US" sz="2200" dirty="0" err="1">
                <a:solidFill>
                  <a:srgbClr val="FF0000"/>
                </a:solidFill>
              </a:rPr>
              <a:t>hareketi</a:t>
            </a:r>
            <a:r>
              <a:rPr lang="en-US" sz="2200" dirty="0"/>
              <a:t>, </a:t>
            </a:r>
            <a:r>
              <a:rPr lang="en-US" sz="2200" dirty="0" err="1">
                <a:solidFill>
                  <a:srgbClr val="FF0000"/>
                </a:solidFill>
              </a:rPr>
              <a:t>orofarinkste</a:t>
            </a:r>
            <a:r>
              <a:rPr lang="en-US" sz="2200" dirty="0">
                <a:solidFill>
                  <a:srgbClr val="FF0000"/>
                </a:solidFill>
              </a:rPr>
              <a:t> </a:t>
            </a:r>
            <a:r>
              <a:rPr lang="en-US" sz="2200" dirty="0" err="1">
                <a:solidFill>
                  <a:srgbClr val="FF0000"/>
                </a:solidFill>
              </a:rPr>
              <a:t>kontrast</a:t>
            </a:r>
            <a:r>
              <a:rPr lang="en-US" sz="2200" dirty="0">
                <a:solidFill>
                  <a:srgbClr val="FF0000"/>
                </a:solidFill>
              </a:rPr>
              <a:t> </a:t>
            </a:r>
            <a:r>
              <a:rPr lang="en-US" sz="2200" dirty="0" err="1">
                <a:solidFill>
                  <a:srgbClr val="FF0000"/>
                </a:solidFill>
              </a:rPr>
              <a:t>madde</a:t>
            </a:r>
            <a:r>
              <a:rPr lang="en-US" sz="2200" dirty="0">
                <a:solidFill>
                  <a:srgbClr val="FF0000"/>
                </a:solidFill>
              </a:rPr>
              <a:t> </a:t>
            </a:r>
            <a:r>
              <a:rPr lang="en-US" sz="2200" dirty="0" err="1">
                <a:solidFill>
                  <a:srgbClr val="FF0000"/>
                </a:solidFill>
              </a:rPr>
              <a:t>tutulması</a:t>
            </a:r>
            <a:r>
              <a:rPr lang="en-US" sz="2200" dirty="0"/>
              <a:t> </a:t>
            </a:r>
            <a:r>
              <a:rPr lang="en-US" sz="2200" dirty="0" err="1"/>
              <a:t>ve</a:t>
            </a:r>
            <a:r>
              <a:rPr lang="en-US" sz="2200" dirty="0"/>
              <a:t> </a:t>
            </a:r>
            <a:r>
              <a:rPr lang="en-US" sz="2200" dirty="0" err="1">
                <a:solidFill>
                  <a:srgbClr val="FF0000"/>
                </a:solidFill>
              </a:rPr>
              <a:t>ağızdan</a:t>
            </a:r>
            <a:r>
              <a:rPr lang="en-US" sz="2200" dirty="0">
                <a:solidFill>
                  <a:srgbClr val="FF0000"/>
                </a:solidFill>
              </a:rPr>
              <a:t> </a:t>
            </a:r>
            <a:r>
              <a:rPr lang="en-US" sz="2200" dirty="0" err="1">
                <a:solidFill>
                  <a:srgbClr val="FF0000"/>
                </a:solidFill>
              </a:rPr>
              <a:t>kontrast</a:t>
            </a:r>
            <a:r>
              <a:rPr lang="en-US" sz="2200" dirty="0">
                <a:solidFill>
                  <a:srgbClr val="FF0000"/>
                </a:solidFill>
              </a:rPr>
              <a:t> </a:t>
            </a:r>
            <a:r>
              <a:rPr lang="en-US" sz="2200" dirty="0" err="1">
                <a:solidFill>
                  <a:srgbClr val="FF0000"/>
                </a:solidFill>
              </a:rPr>
              <a:t>madde</a:t>
            </a:r>
            <a:r>
              <a:rPr lang="en-US" sz="2200" dirty="0">
                <a:solidFill>
                  <a:srgbClr val="FF0000"/>
                </a:solidFill>
              </a:rPr>
              <a:t> </a:t>
            </a:r>
            <a:r>
              <a:rPr lang="en-US" sz="2200" dirty="0" err="1">
                <a:solidFill>
                  <a:srgbClr val="FF0000"/>
                </a:solidFill>
              </a:rPr>
              <a:t>kaybı</a:t>
            </a:r>
            <a:r>
              <a:rPr lang="en-US" sz="2200" dirty="0">
                <a:solidFill>
                  <a:srgbClr val="FF0000"/>
                </a:solidFill>
              </a:rPr>
              <a:t> </a:t>
            </a:r>
            <a:r>
              <a:rPr lang="en-US" sz="2200" dirty="0" err="1"/>
              <a:t>ile</a:t>
            </a:r>
            <a:r>
              <a:rPr lang="en-US" sz="2200" dirty="0"/>
              <a:t> </a:t>
            </a:r>
            <a:r>
              <a:rPr lang="en-US" sz="2200" dirty="0" err="1"/>
              <a:t>belirlenir</a:t>
            </a:r>
            <a:r>
              <a:rPr lang="en-US" sz="2200" dirty="0"/>
              <a:t>.</a:t>
            </a:r>
          </a:p>
          <a:p>
            <a:pPr algn="just">
              <a:lnSpc>
                <a:spcPct val="150000"/>
              </a:lnSpc>
            </a:pPr>
            <a:r>
              <a:rPr lang="en-US" sz="2200" dirty="0"/>
              <a:t>Aspirasyon pnömonisi oral </a:t>
            </a:r>
            <a:r>
              <a:rPr lang="en-US" sz="2200" dirty="0" err="1"/>
              <a:t>evre</a:t>
            </a:r>
            <a:r>
              <a:rPr lang="en-US" sz="2200" dirty="0"/>
              <a:t> </a:t>
            </a:r>
            <a:r>
              <a:rPr lang="en-US" sz="2200" dirty="0" err="1"/>
              <a:t>disfajilerinde</a:t>
            </a:r>
            <a:r>
              <a:rPr lang="en-US" sz="2200" dirty="0"/>
              <a:t> </a:t>
            </a:r>
            <a:r>
              <a:rPr lang="en-US" sz="2200" dirty="0" err="1"/>
              <a:t>tipik</a:t>
            </a:r>
            <a:r>
              <a:rPr lang="en-US" sz="2200" dirty="0"/>
              <a:t> </a:t>
            </a:r>
            <a:r>
              <a:rPr lang="en-US" sz="2200" dirty="0" err="1"/>
              <a:t>bir</a:t>
            </a:r>
            <a:r>
              <a:rPr lang="en-US" sz="2200" dirty="0"/>
              <a:t> </a:t>
            </a:r>
            <a:r>
              <a:rPr lang="en-US" sz="2200" dirty="0" err="1"/>
              <a:t>bulgu</a:t>
            </a:r>
            <a:r>
              <a:rPr lang="en-US" sz="2200" dirty="0"/>
              <a:t> </a:t>
            </a:r>
            <a:r>
              <a:rPr lang="en-US" sz="2200" dirty="0" err="1"/>
              <a:t>değildir</a:t>
            </a:r>
            <a:r>
              <a:rPr lang="en-US" sz="2200" dirty="0"/>
              <a:t>. </a:t>
            </a:r>
          </a:p>
          <a:p>
            <a:pPr algn="just">
              <a:lnSpc>
                <a:spcPct val="150000"/>
              </a:lnSpc>
            </a:pPr>
            <a:r>
              <a:rPr lang="en-US" sz="2200" dirty="0" err="1"/>
              <a:t>Faringeal</a:t>
            </a:r>
            <a:r>
              <a:rPr lang="en-US" sz="2200" dirty="0"/>
              <a:t> </a:t>
            </a:r>
            <a:r>
              <a:rPr lang="en-US" sz="2200" dirty="0" err="1"/>
              <a:t>evre</a:t>
            </a:r>
            <a:r>
              <a:rPr lang="en-US" sz="2200" dirty="0"/>
              <a:t> </a:t>
            </a:r>
            <a:r>
              <a:rPr lang="en-US" sz="2200" dirty="0" err="1"/>
              <a:t>disfajisi</a:t>
            </a:r>
            <a:r>
              <a:rPr lang="en-US" sz="2200" dirty="0"/>
              <a:t> </a:t>
            </a:r>
            <a:r>
              <a:rPr lang="en-US" sz="2200" dirty="0" err="1"/>
              <a:t>ile</a:t>
            </a:r>
            <a:r>
              <a:rPr lang="en-US" sz="2200" dirty="0"/>
              <a:t> </a:t>
            </a:r>
            <a:r>
              <a:rPr lang="en-US" sz="2200" dirty="0" err="1"/>
              <a:t>uyumlu</a:t>
            </a:r>
            <a:r>
              <a:rPr lang="en-US" sz="2200" dirty="0"/>
              <a:t> </a:t>
            </a:r>
            <a:r>
              <a:rPr lang="en-US" sz="2200" dirty="0" err="1"/>
              <a:t>videofloroskopik</a:t>
            </a:r>
            <a:r>
              <a:rPr lang="en-US" sz="2200" dirty="0"/>
              <a:t> </a:t>
            </a:r>
            <a:r>
              <a:rPr lang="en-US" sz="2200" dirty="0" err="1"/>
              <a:t>bulgular</a:t>
            </a:r>
            <a:r>
              <a:rPr lang="en-US" sz="2200" dirty="0"/>
              <a:t>; </a:t>
            </a:r>
            <a:r>
              <a:rPr lang="en-US" sz="2200" dirty="0" err="1">
                <a:solidFill>
                  <a:srgbClr val="FF0000"/>
                </a:solidFill>
              </a:rPr>
              <a:t>yetersiz</a:t>
            </a:r>
            <a:r>
              <a:rPr lang="en-US" sz="2200" dirty="0">
                <a:solidFill>
                  <a:srgbClr val="FF0000"/>
                </a:solidFill>
              </a:rPr>
              <a:t> </a:t>
            </a:r>
            <a:r>
              <a:rPr lang="en-US" sz="2200" dirty="0" err="1">
                <a:solidFill>
                  <a:srgbClr val="FF0000"/>
                </a:solidFill>
              </a:rPr>
              <a:t>krikofarengeal</a:t>
            </a:r>
            <a:r>
              <a:rPr lang="en-US" sz="2200" dirty="0">
                <a:solidFill>
                  <a:srgbClr val="FF0000"/>
                </a:solidFill>
              </a:rPr>
              <a:t> </a:t>
            </a:r>
            <a:r>
              <a:rPr lang="en-US" sz="2200" dirty="0" err="1">
                <a:solidFill>
                  <a:srgbClr val="FF0000"/>
                </a:solidFill>
              </a:rPr>
              <a:t>gevşeme</a:t>
            </a:r>
            <a:r>
              <a:rPr lang="en-US" sz="2200" dirty="0"/>
              <a:t>, </a:t>
            </a:r>
            <a:r>
              <a:rPr lang="en-US" sz="2200" dirty="0" err="1">
                <a:solidFill>
                  <a:srgbClr val="FF0000"/>
                </a:solidFill>
              </a:rPr>
              <a:t>yavaş</a:t>
            </a:r>
            <a:r>
              <a:rPr lang="en-US" sz="2200" dirty="0">
                <a:solidFill>
                  <a:srgbClr val="FF0000"/>
                </a:solidFill>
              </a:rPr>
              <a:t> </a:t>
            </a:r>
            <a:r>
              <a:rPr lang="en-US" sz="2200" dirty="0" err="1">
                <a:solidFill>
                  <a:srgbClr val="FF0000"/>
                </a:solidFill>
              </a:rPr>
              <a:t>indüksiyon</a:t>
            </a:r>
            <a:r>
              <a:rPr lang="en-US" sz="2200" dirty="0">
                <a:solidFill>
                  <a:srgbClr val="FF0000"/>
                </a:solidFill>
              </a:rPr>
              <a:t> </a:t>
            </a:r>
            <a:r>
              <a:rPr lang="en-US" sz="2200" dirty="0" err="1"/>
              <a:t>ve</a:t>
            </a:r>
            <a:r>
              <a:rPr lang="en-US" sz="2200" dirty="0"/>
              <a:t> </a:t>
            </a:r>
            <a:r>
              <a:rPr lang="en-US" sz="2200" dirty="0" err="1">
                <a:solidFill>
                  <a:srgbClr val="FF0000"/>
                </a:solidFill>
              </a:rPr>
              <a:t>peristaltik</a:t>
            </a:r>
            <a:r>
              <a:rPr lang="en-US" sz="2200" dirty="0">
                <a:solidFill>
                  <a:srgbClr val="FF0000"/>
                </a:solidFill>
              </a:rPr>
              <a:t> </a:t>
            </a:r>
            <a:r>
              <a:rPr lang="en-US" sz="2200" dirty="0" err="1">
                <a:solidFill>
                  <a:srgbClr val="FF0000"/>
                </a:solidFill>
              </a:rPr>
              <a:t>benzeri</a:t>
            </a:r>
            <a:r>
              <a:rPr lang="en-US" sz="2200" dirty="0">
                <a:solidFill>
                  <a:srgbClr val="FF0000"/>
                </a:solidFill>
              </a:rPr>
              <a:t> </a:t>
            </a:r>
            <a:r>
              <a:rPr lang="en-US" sz="2200" dirty="0" err="1">
                <a:solidFill>
                  <a:srgbClr val="FF0000"/>
                </a:solidFill>
              </a:rPr>
              <a:t>kasılmaların</a:t>
            </a:r>
            <a:r>
              <a:rPr lang="en-US" sz="2200" dirty="0">
                <a:solidFill>
                  <a:srgbClr val="FF0000"/>
                </a:solidFill>
              </a:rPr>
              <a:t> </a:t>
            </a:r>
            <a:r>
              <a:rPr lang="en-US" sz="2200" dirty="0" err="1">
                <a:solidFill>
                  <a:srgbClr val="FF0000"/>
                </a:solidFill>
              </a:rPr>
              <a:t>rostralden</a:t>
            </a:r>
            <a:r>
              <a:rPr lang="en-US" sz="2200" dirty="0">
                <a:solidFill>
                  <a:srgbClr val="FF0000"/>
                </a:solidFill>
              </a:rPr>
              <a:t> </a:t>
            </a:r>
            <a:r>
              <a:rPr lang="en-US" sz="2200" dirty="0" err="1">
                <a:solidFill>
                  <a:srgbClr val="FF0000"/>
                </a:solidFill>
              </a:rPr>
              <a:t>kaudal</a:t>
            </a:r>
            <a:r>
              <a:rPr lang="en-US" sz="2200" dirty="0">
                <a:solidFill>
                  <a:srgbClr val="FF0000"/>
                </a:solidFill>
              </a:rPr>
              <a:t> </a:t>
            </a:r>
            <a:r>
              <a:rPr lang="en-US" sz="2200" dirty="0" err="1">
                <a:solidFill>
                  <a:srgbClr val="FF0000"/>
                </a:solidFill>
              </a:rPr>
              <a:t>farinkse</a:t>
            </a:r>
            <a:r>
              <a:rPr lang="en-US" sz="2200" dirty="0">
                <a:solidFill>
                  <a:srgbClr val="FF0000"/>
                </a:solidFill>
              </a:rPr>
              <a:t> </a:t>
            </a:r>
            <a:r>
              <a:rPr lang="en-US" sz="2200" dirty="0" err="1">
                <a:solidFill>
                  <a:srgbClr val="FF0000"/>
                </a:solidFill>
              </a:rPr>
              <a:t>yavaş</a:t>
            </a:r>
            <a:r>
              <a:rPr lang="en-US" sz="2200" dirty="0">
                <a:solidFill>
                  <a:srgbClr val="FF0000"/>
                </a:solidFill>
              </a:rPr>
              <a:t> </a:t>
            </a:r>
            <a:r>
              <a:rPr lang="en-US" sz="2200" dirty="0" err="1">
                <a:solidFill>
                  <a:srgbClr val="FF0000"/>
                </a:solidFill>
              </a:rPr>
              <a:t>yavaş</a:t>
            </a:r>
            <a:r>
              <a:rPr lang="en-US" sz="2200" dirty="0">
                <a:solidFill>
                  <a:srgbClr val="FF0000"/>
                </a:solidFill>
              </a:rPr>
              <a:t> </a:t>
            </a:r>
            <a:r>
              <a:rPr lang="en-US" sz="2200" dirty="0" err="1">
                <a:solidFill>
                  <a:srgbClr val="FF0000"/>
                </a:solidFill>
              </a:rPr>
              <a:t>ilerlemesi</a:t>
            </a:r>
            <a:r>
              <a:rPr lang="en-US" sz="2200" dirty="0"/>
              <a:t> </a:t>
            </a:r>
            <a:r>
              <a:rPr lang="en-US" sz="2200" dirty="0" err="1"/>
              <a:t>ve</a:t>
            </a:r>
            <a:r>
              <a:rPr lang="en-US" sz="2200" dirty="0"/>
              <a:t> </a:t>
            </a:r>
            <a:r>
              <a:rPr lang="en-US" sz="2200" dirty="0" err="1">
                <a:solidFill>
                  <a:srgbClr val="FF0000"/>
                </a:solidFill>
              </a:rPr>
              <a:t>laringotrakeal</a:t>
            </a:r>
            <a:r>
              <a:rPr lang="en-US" sz="2200" dirty="0">
                <a:solidFill>
                  <a:srgbClr val="FF0000"/>
                </a:solidFill>
              </a:rPr>
              <a:t> aspirasyon </a:t>
            </a:r>
            <a:r>
              <a:rPr lang="en-US" sz="2200" dirty="0" err="1"/>
              <a:t>ile</a:t>
            </a:r>
            <a:r>
              <a:rPr lang="en-US" sz="2200" dirty="0"/>
              <a:t> </a:t>
            </a:r>
            <a:r>
              <a:rPr lang="en-US" sz="2200" dirty="0" err="1"/>
              <a:t>tamamlanmamış</a:t>
            </a:r>
            <a:r>
              <a:rPr lang="en-US" sz="2200" dirty="0"/>
              <a:t> </a:t>
            </a:r>
            <a:r>
              <a:rPr lang="en-US" sz="2200" dirty="0" err="1"/>
              <a:t>farengeal</a:t>
            </a:r>
            <a:r>
              <a:rPr lang="en-US" sz="2200" dirty="0"/>
              <a:t> </a:t>
            </a:r>
            <a:r>
              <a:rPr lang="en-US" sz="2200" dirty="0" err="1"/>
              <a:t>kontraktürü</a:t>
            </a:r>
            <a:r>
              <a:rPr lang="en-US" sz="2200" dirty="0"/>
              <a:t> </a:t>
            </a:r>
            <a:r>
              <a:rPr lang="en-US" sz="2200" dirty="0" err="1"/>
              <a:t>içerir</a:t>
            </a:r>
            <a:r>
              <a:rPr lang="en-US" sz="2200" dirty="0"/>
              <a:t>.</a:t>
            </a:r>
          </a:p>
        </p:txBody>
      </p:sp>
    </p:spTree>
    <p:extLst>
      <p:ext uri="{BB962C8B-B14F-4D97-AF65-F5344CB8AC3E}">
        <p14:creationId xmlns:p14="http://schemas.microsoft.com/office/powerpoint/2010/main" val="2853557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E9EB6-A533-534C-95A5-0C46AA26A6FF}"/>
              </a:ext>
            </a:extLst>
          </p:cNvPr>
          <p:cNvSpPr>
            <a:spLocks noGrp="1"/>
          </p:cNvSpPr>
          <p:nvPr>
            <p:ph idx="1"/>
          </p:nvPr>
        </p:nvSpPr>
        <p:spPr>
          <a:xfrm>
            <a:off x="838200" y="791110"/>
            <a:ext cx="10515600" cy="5385853"/>
          </a:xfrm>
        </p:spPr>
        <p:txBody>
          <a:bodyPr>
            <a:normAutofit fontScale="92500" lnSpcReduction="10000"/>
          </a:bodyPr>
          <a:lstStyle/>
          <a:p>
            <a:pPr algn="just">
              <a:lnSpc>
                <a:spcPct val="150000"/>
              </a:lnSpc>
            </a:pPr>
            <a:r>
              <a:rPr lang="en-US" sz="2200" dirty="0"/>
              <a:t>Aspirasyon pnömonisi, </a:t>
            </a:r>
            <a:r>
              <a:rPr lang="en-US" sz="2200" dirty="0" err="1"/>
              <a:t>faringeal</a:t>
            </a:r>
            <a:r>
              <a:rPr lang="en-US" sz="2200" dirty="0"/>
              <a:t> </a:t>
            </a:r>
            <a:r>
              <a:rPr lang="en-US" sz="2200" dirty="0" err="1"/>
              <a:t>evre</a:t>
            </a:r>
            <a:r>
              <a:rPr lang="en-US" sz="2200" dirty="0"/>
              <a:t> </a:t>
            </a:r>
            <a:r>
              <a:rPr lang="en-US" sz="2200" dirty="0" err="1"/>
              <a:t>disfajilerinde</a:t>
            </a:r>
            <a:r>
              <a:rPr lang="en-US" sz="2200" dirty="0"/>
              <a:t> </a:t>
            </a:r>
            <a:r>
              <a:rPr lang="en-US" sz="2200" dirty="0" err="1"/>
              <a:t>tipik</a:t>
            </a:r>
            <a:r>
              <a:rPr lang="en-US" sz="2200" dirty="0"/>
              <a:t> </a:t>
            </a:r>
            <a:r>
              <a:rPr lang="en-US" sz="2200" dirty="0" err="1"/>
              <a:t>bir</a:t>
            </a:r>
            <a:r>
              <a:rPr lang="en-US" sz="2200" dirty="0"/>
              <a:t> </a:t>
            </a:r>
            <a:r>
              <a:rPr lang="en-US" sz="2200" dirty="0" err="1"/>
              <a:t>bulgudur</a:t>
            </a:r>
            <a:r>
              <a:rPr lang="en-US" sz="2200" dirty="0"/>
              <a:t>. </a:t>
            </a:r>
          </a:p>
          <a:p>
            <a:pPr algn="just">
              <a:lnSpc>
                <a:spcPct val="150000"/>
              </a:lnSpc>
            </a:pPr>
            <a:r>
              <a:rPr lang="en-US" sz="2200" dirty="0" err="1"/>
              <a:t>Krikofarengeal</a:t>
            </a:r>
            <a:r>
              <a:rPr lang="en-US" sz="2200" dirty="0"/>
              <a:t> </a:t>
            </a:r>
            <a:r>
              <a:rPr lang="en-US" sz="2200" dirty="0" err="1"/>
              <a:t>evre</a:t>
            </a:r>
            <a:r>
              <a:rPr lang="en-US" sz="2200" dirty="0"/>
              <a:t> </a:t>
            </a:r>
            <a:r>
              <a:rPr lang="en-US" sz="2200" dirty="0" err="1"/>
              <a:t>disfajisinde</a:t>
            </a:r>
            <a:r>
              <a:rPr lang="en-US" sz="2200" dirty="0"/>
              <a:t> </a:t>
            </a:r>
            <a:r>
              <a:rPr lang="en-US" sz="2200" dirty="0" err="1"/>
              <a:t>krikofarjantin</a:t>
            </a:r>
            <a:r>
              <a:rPr lang="en-US" sz="2200" dirty="0"/>
              <a:t>, </a:t>
            </a:r>
            <a:r>
              <a:rPr lang="en-US" sz="2200" dirty="0" err="1"/>
              <a:t>faringeal</a:t>
            </a:r>
            <a:r>
              <a:rPr lang="en-US" sz="2200" dirty="0"/>
              <a:t> </a:t>
            </a:r>
            <a:r>
              <a:rPr lang="en-US" sz="2200" dirty="0" err="1"/>
              <a:t>büzülmenin</a:t>
            </a:r>
            <a:r>
              <a:rPr lang="en-US" sz="2200" dirty="0"/>
              <a:t> </a:t>
            </a:r>
            <a:r>
              <a:rPr lang="en-US" sz="2200" dirty="0" err="1"/>
              <a:t>ardından</a:t>
            </a:r>
            <a:r>
              <a:rPr lang="en-US" sz="2200" dirty="0"/>
              <a:t> </a:t>
            </a:r>
            <a:r>
              <a:rPr lang="en-US" sz="2200" dirty="0" err="1"/>
              <a:t>uygunsuz</a:t>
            </a:r>
            <a:r>
              <a:rPr lang="en-US" sz="2200" dirty="0"/>
              <a:t> </a:t>
            </a:r>
            <a:r>
              <a:rPr lang="en-US" sz="2200" dirty="0" err="1"/>
              <a:t>bir</a:t>
            </a:r>
            <a:r>
              <a:rPr lang="en-US" sz="2200" dirty="0"/>
              <a:t> </a:t>
            </a:r>
            <a:r>
              <a:rPr lang="en-US" sz="2200" dirty="0" err="1"/>
              <a:t>zamanda</a:t>
            </a:r>
            <a:r>
              <a:rPr lang="en-US" sz="2200" dirty="0"/>
              <a:t> (</a:t>
            </a:r>
            <a:r>
              <a:rPr lang="en-US" sz="2200" dirty="0" err="1"/>
              <a:t>koordinasyonsuz</a:t>
            </a:r>
            <a:r>
              <a:rPr lang="en-US" sz="2200" dirty="0"/>
              <a:t>) </a:t>
            </a:r>
            <a:r>
              <a:rPr lang="en-US" sz="2200" dirty="0" err="1"/>
              <a:t>gevşemekte</a:t>
            </a:r>
            <a:r>
              <a:rPr lang="en-US" sz="2200" dirty="0"/>
              <a:t> (Achalasia) </a:t>
            </a:r>
            <a:r>
              <a:rPr lang="en-US" sz="2200" dirty="0" err="1"/>
              <a:t>veya</a:t>
            </a:r>
            <a:r>
              <a:rPr lang="en-US" sz="2200" dirty="0"/>
              <a:t> </a:t>
            </a:r>
            <a:r>
              <a:rPr lang="en-US" sz="2200" dirty="0" err="1"/>
              <a:t>gevşememektedir</a:t>
            </a:r>
            <a:r>
              <a:rPr lang="en-US" sz="2200" dirty="0"/>
              <a:t>.</a:t>
            </a:r>
          </a:p>
          <a:p>
            <a:pPr algn="just">
              <a:lnSpc>
                <a:spcPct val="150000"/>
              </a:lnSpc>
            </a:pPr>
            <a:r>
              <a:rPr lang="en-US" sz="2200" dirty="0" err="1"/>
              <a:t>Elektromiyografi</a:t>
            </a:r>
            <a:r>
              <a:rPr lang="en-US" sz="2200" dirty="0"/>
              <a:t>, </a:t>
            </a:r>
            <a:r>
              <a:rPr lang="en-US" sz="2200" dirty="0" err="1"/>
              <a:t>orofaringeal</a:t>
            </a:r>
            <a:r>
              <a:rPr lang="en-US" sz="2200" dirty="0"/>
              <a:t> </a:t>
            </a:r>
            <a:r>
              <a:rPr lang="en-US" sz="2200" dirty="0" err="1"/>
              <a:t>disfajiyi</a:t>
            </a:r>
            <a:r>
              <a:rPr lang="en-US" sz="2200" dirty="0"/>
              <a:t> </a:t>
            </a:r>
            <a:r>
              <a:rPr lang="en-US" sz="2200" dirty="0" err="1"/>
              <a:t>ve</a:t>
            </a:r>
            <a:r>
              <a:rPr lang="en-US" sz="2200" dirty="0"/>
              <a:t> </a:t>
            </a:r>
            <a:r>
              <a:rPr lang="en-US" sz="2200" dirty="0" err="1"/>
              <a:t>krikofarengeal</a:t>
            </a:r>
            <a:r>
              <a:rPr lang="en-US" sz="2200" dirty="0"/>
              <a:t> </a:t>
            </a:r>
            <a:r>
              <a:rPr lang="en-US" sz="2200" dirty="0" err="1"/>
              <a:t>disfajiyi</a:t>
            </a:r>
            <a:r>
              <a:rPr lang="en-US" sz="2200" dirty="0"/>
              <a:t> </a:t>
            </a:r>
            <a:r>
              <a:rPr lang="en-US" sz="2200" dirty="0" err="1"/>
              <a:t>krikofarengeal</a:t>
            </a:r>
            <a:r>
              <a:rPr lang="en-US" sz="2200" dirty="0"/>
              <a:t> </a:t>
            </a:r>
            <a:r>
              <a:rPr lang="en-US" sz="2200" dirty="0" err="1"/>
              <a:t>aklaziden</a:t>
            </a:r>
            <a:r>
              <a:rPr lang="en-US" sz="2200" dirty="0"/>
              <a:t> </a:t>
            </a:r>
            <a:r>
              <a:rPr lang="en-US" sz="2200" dirty="0" err="1"/>
              <a:t>ayırmada</a:t>
            </a:r>
            <a:r>
              <a:rPr lang="en-US" sz="2200" dirty="0"/>
              <a:t> </a:t>
            </a:r>
            <a:r>
              <a:rPr lang="en-US" sz="2200" dirty="0" err="1"/>
              <a:t>yararlı</a:t>
            </a:r>
            <a:r>
              <a:rPr lang="en-US" sz="2200" dirty="0"/>
              <a:t> </a:t>
            </a:r>
            <a:r>
              <a:rPr lang="en-US" sz="2200" dirty="0" err="1"/>
              <a:t>olabilir</a:t>
            </a:r>
            <a:r>
              <a:rPr lang="en-US" sz="2200" dirty="0"/>
              <a:t>. Orofaringeal </a:t>
            </a:r>
            <a:r>
              <a:rPr lang="en-US" sz="2200" dirty="0" err="1"/>
              <a:t>kas</a:t>
            </a:r>
            <a:r>
              <a:rPr lang="en-US" sz="2200" dirty="0"/>
              <a:t> </a:t>
            </a:r>
            <a:r>
              <a:rPr lang="en-US" sz="2200" dirty="0" err="1"/>
              <a:t>sisteminde</a:t>
            </a:r>
            <a:r>
              <a:rPr lang="en-US" sz="2200" dirty="0"/>
              <a:t> </a:t>
            </a:r>
            <a:r>
              <a:rPr lang="en-US" sz="2200" dirty="0" err="1"/>
              <a:t>gözlenen</a:t>
            </a:r>
            <a:r>
              <a:rPr lang="en-US" sz="2200" dirty="0"/>
              <a:t> </a:t>
            </a:r>
            <a:r>
              <a:rPr lang="en-US" sz="2200" dirty="0" err="1"/>
              <a:t>fibrilasyon</a:t>
            </a:r>
            <a:r>
              <a:rPr lang="en-US" sz="2200" dirty="0"/>
              <a:t> </a:t>
            </a:r>
            <a:r>
              <a:rPr lang="en-US" sz="2200" dirty="0" err="1"/>
              <a:t>ve</a:t>
            </a:r>
            <a:r>
              <a:rPr lang="en-US" sz="2200" dirty="0"/>
              <a:t> </a:t>
            </a:r>
            <a:r>
              <a:rPr lang="en-US" sz="2200" dirty="0" err="1"/>
              <a:t>pozitif</a:t>
            </a:r>
            <a:r>
              <a:rPr lang="en-US" sz="2200" dirty="0"/>
              <a:t> </a:t>
            </a:r>
            <a:r>
              <a:rPr lang="en-US" sz="2200" dirty="0" err="1"/>
              <a:t>keskin</a:t>
            </a:r>
            <a:r>
              <a:rPr lang="en-US" sz="2200" dirty="0"/>
              <a:t> </a:t>
            </a:r>
            <a:r>
              <a:rPr lang="en-US" sz="2200" dirty="0" err="1"/>
              <a:t>dalgalar</a:t>
            </a:r>
            <a:r>
              <a:rPr lang="en-US" sz="2200" dirty="0"/>
              <a:t>, </a:t>
            </a:r>
            <a:r>
              <a:rPr lang="en-US" sz="2200" dirty="0" err="1"/>
              <a:t>bozukluğun</a:t>
            </a:r>
            <a:r>
              <a:rPr lang="en-US" sz="2200" dirty="0"/>
              <a:t> </a:t>
            </a:r>
            <a:r>
              <a:rPr lang="en-US" sz="2200" dirty="0" err="1"/>
              <a:t>krikofarjantin</a:t>
            </a:r>
            <a:r>
              <a:rPr lang="en-US" sz="2200" dirty="0"/>
              <a:t> </a:t>
            </a:r>
            <a:r>
              <a:rPr lang="en-US" sz="2200" dirty="0" err="1"/>
              <a:t>yerine</a:t>
            </a:r>
            <a:r>
              <a:rPr lang="en-US" sz="2200" dirty="0"/>
              <a:t> </a:t>
            </a:r>
            <a:r>
              <a:rPr lang="en-US" sz="2200" dirty="0" err="1"/>
              <a:t>ağız</a:t>
            </a:r>
            <a:r>
              <a:rPr lang="en-US" sz="2200" dirty="0"/>
              <a:t> </a:t>
            </a:r>
            <a:r>
              <a:rPr lang="en-US" sz="2200" dirty="0" err="1"/>
              <a:t>boşluğu</a:t>
            </a:r>
            <a:r>
              <a:rPr lang="en-US" sz="2200" dirty="0"/>
              <a:t> </a:t>
            </a:r>
            <a:r>
              <a:rPr lang="en-US" sz="2200" dirty="0" err="1"/>
              <a:t>ve</a:t>
            </a:r>
            <a:r>
              <a:rPr lang="en-US" sz="2200" dirty="0"/>
              <a:t> </a:t>
            </a:r>
            <a:r>
              <a:rPr lang="en-US" sz="2200" dirty="0" err="1"/>
              <a:t>farenks</a:t>
            </a:r>
            <a:r>
              <a:rPr lang="en-US" sz="2200" dirty="0"/>
              <a:t> </a:t>
            </a:r>
            <a:r>
              <a:rPr lang="en-US" sz="2200" dirty="0" err="1"/>
              <a:t>yapılarını</a:t>
            </a:r>
            <a:r>
              <a:rPr lang="en-US" sz="2200" dirty="0"/>
              <a:t> </a:t>
            </a:r>
            <a:r>
              <a:rPr lang="en-US" sz="2200" dirty="0" err="1"/>
              <a:t>içerdiğini</a:t>
            </a:r>
            <a:r>
              <a:rPr lang="en-US" sz="2200" dirty="0"/>
              <a:t> </a:t>
            </a:r>
            <a:r>
              <a:rPr lang="en-US" sz="2200" dirty="0" err="1"/>
              <a:t>göstermektedir</a:t>
            </a:r>
            <a:r>
              <a:rPr lang="en-US" sz="2200" dirty="0"/>
              <a:t>.</a:t>
            </a:r>
          </a:p>
          <a:p>
            <a:pPr algn="just">
              <a:lnSpc>
                <a:spcPct val="150000"/>
              </a:lnSpc>
            </a:pPr>
            <a:r>
              <a:rPr lang="en-US" sz="2200" dirty="0"/>
              <a:t>Orofaringeal disfaji </a:t>
            </a:r>
            <a:r>
              <a:rPr lang="en-US" sz="2200" dirty="0" err="1"/>
              <a:t>veya</a:t>
            </a:r>
            <a:r>
              <a:rPr lang="en-US" sz="2200" dirty="0"/>
              <a:t> </a:t>
            </a:r>
            <a:r>
              <a:rPr lang="en-US" sz="2200" dirty="0" err="1"/>
              <a:t>krikofarengeal</a:t>
            </a:r>
            <a:r>
              <a:rPr lang="en-US" sz="2200" dirty="0"/>
              <a:t> disfaji </a:t>
            </a:r>
            <a:r>
              <a:rPr lang="en-US" sz="2200" dirty="0" err="1"/>
              <a:t>tanısı</a:t>
            </a:r>
            <a:r>
              <a:rPr lang="en-US" sz="2200" dirty="0"/>
              <a:t> </a:t>
            </a:r>
            <a:r>
              <a:rPr lang="en-US" sz="2200" dirty="0" err="1"/>
              <a:t>konulduktan</a:t>
            </a:r>
            <a:r>
              <a:rPr lang="en-US" sz="2200" dirty="0"/>
              <a:t> </a:t>
            </a:r>
            <a:r>
              <a:rPr lang="en-US" sz="2200" dirty="0" err="1"/>
              <a:t>sonra</a:t>
            </a:r>
            <a:r>
              <a:rPr lang="en-US" sz="2200" dirty="0"/>
              <a:t> </a:t>
            </a:r>
            <a:r>
              <a:rPr lang="en-US" sz="2200" dirty="0" err="1"/>
              <a:t>teşhisi</a:t>
            </a:r>
            <a:r>
              <a:rPr lang="en-US" sz="2200" dirty="0"/>
              <a:t> </a:t>
            </a:r>
            <a:r>
              <a:rPr lang="en-US" sz="2200" dirty="0" err="1"/>
              <a:t>doğrulamak</a:t>
            </a:r>
            <a:r>
              <a:rPr lang="en-US" sz="2200" dirty="0"/>
              <a:t> </a:t>
            </a:r>
            <a:r>
              <a:rPr lang="en-US" sz="2200" dirty="0" err="1"/>
              <a:t>için</a:t>
            </a:r>
            <a:r>
              <a:rPr lang="en-US" sz="2200" dirty="0"/>
              <a:t> </a:t>
            </a:r>
            <a:r>
              <a:rPr lang="en-US" sz="2200" dirty="0" err="1">
                <a:solidFill>
                  <a:srgbClr val="FF0000"/>
                </a:solidFill>
              </a:rPr>
              <a:t>nikotinik</a:t>
            </a:r>
            <a:r>
              <a:rPr lang="en-US" sz="2200" dirty="0">
                <a:solidFill>
                  <a:srgbClr val="FF0000"/>
                </a:solidFill>
              </a:rPr>
              <a:t> </a:t>
            </a:r>
            <a:r>
              <a:rPr lang="en-US" sz="2200" dirty="0" err="1">
                <a:solidFill>
                  <a:srgbClr val="FF0000"/>
                </a:solidFill>
              </a:rPr>
              <a:t>asetilkolin</a:t>
            </a:r>
            <a:r>
              <a:rPr lang="en-US" sz="2200" dirty="0">
                <a:solidFill>
                  <a:srgbClr val="FF0000"/>
                </a:solidFill>
              </a:rPr>
              <a:t> </a:t>
            </a:r>
            <a:r>
              <a:rPr lang="en-US" sz="2200" dirty="0" err="1">
                <a:solidFill>
                  <a:srgbClr val="FF0000"/>
                </a:solidFill>
              </a:rPr>
              <a:t>reseptör</a:t>
            </a:r>
            <a:r>
              <a:rPr lang="en-US" sz="2200" dirty="0">
                <a:solidFill>
                  <a:srgbClr val="FF0000"/>
                </a:solidFill>
              </a:rPr>
              <a:t> </a:t>
            </a:r>
            <a:r>
              <a:rPr lang="en-US" sz="2200" dirty="0" err="1">
                <a:solidFill>
                  <a:srgbClr val="FF0000"/>
                </a:solidFill>
              </a:rPr>
              <a:t>antikoru</a:t>
            </a:r>
            <a:r>
              <a:rPr lang="en-US" sz="2200" dirty="0">
                <a:solidFill>
                  <a:srgbClr val="FF0000"/>
                </a:solidFill>
              </a:rPr>
              <a:t> </a:t>
            </a:r>
            <a:r>
              <a:rPr lang="en-US" sz="2200" dirty="0" err="1">
                <a:solidFill>
                  <a:srgbClr val="FF0000"/>
                </a:solidFill>
              </a:rPr>
              <a:t>testi</a:t>
            </a:r>
            <a:r>
              <a:rPr lang="en-US" sz="2200" dirty="0">
                <a:solidFill>
                  <a:srgbClr val="FF0000"/>
                </a:solidFill>
              </a:rPr>
              <a:t> </a:t>
            </a:r>
            <a:r>
              <a:rPr lang="en-US" sz="2200" dirty="0"/>
              <a:t>, </a:t>
            </a:r>
            <a:r>
              <a:rPr lang="en-US" sz="2200" dirty="0">
                <a:solidFill>
                  <a:srgbClr val="FF0000"/>
                </a:solidFill>
              </a:rPr>
              <a:t>anti-</a:t>
            </a:r>
            <a:r>
              <a:rPr lang="en-US" sz="2200" dirty="0" err="1">
                <a:solidFill>
                  <a:srgbClr val="FF0000"/>
                </a:solidFill>
              </a:rPr>
              <a:t>nükleer</a:t>
            </a:r>
            <a:r>
              <a:rPr lang="en-US" sz="2200" dirty="0">
                <a:solidFill>
                  <a:srgbClr val="FF0000"/>
                </a:solidFill>
              </a:rPr>
              <a:t> </a:t>
            </a:r>
            <a:r>
              <a:rPr lang="en-US" sz="2200" dirty="0" err="1">
                <a:solidFill>
                  <a:srgbClr val="FF0000"/>
                </a:solidFill>
              </a:rPr>
              <a:t>antikor</a:t>
            </a:r>
            <a:r>
              <a:rPr lang="en-US" sz="2200" dirty="0">
                <a:solidFill>
                  <a:srgbClr val="FF0000"/>
                </a:solidFill>
              </a:rPr>
              <a:t> </a:t>
            </a:r>
            <a:r>
              <a:rPr lang="en-US" sz="2200" dirty="0" err="1">
                <a:solidFill>
                  <a:srgbClr val="FF0000"/>
                </a:solidFill>
              </a:rPr>
              <a:t>testi</a:t>
            </a:r>
            <a:r>
              <a:rPr lang="en-US" sz="2200" dirty="0">
                <a:solidFill>
                  <a:srgbClr val="FF0000"/>
                </a:solidFill>
              </a:rPr>
              <a:t> </a:t>
            </a:r>
            <a:r>
              <a:rPr lang="en-US" sz="2200" dirty="0"/>
              <a:t>, </a:t>
            </a:r>
            <a:r>
              <a:rPr lang="en-US" sz="2200" dirty="0" err="1">
                <a:solidFill>
                  <a:srgbClr val="FF0000"/>
                </a:solidFill>
              </a:rPr>
              <a:t>tiroid</a:t>
            </a:r>
            <a:r>
              <a:rPr lang="en-US" sz="2200" dirty="0">
                <a:solidFill>
                  <a:srgbClr val="FF0000"/>
                </a:solidFill>
              </a:rPr>
              <a:t> </a:t>
            </a:r>
            <a:r>
              <a:rPr lang="en-US" sz="2200" dirty="0" err="1">
                <a:solidFill>
                  <a:srgbClr val="FF0000"/>
                </a:solidFill>
              </a:rPr>
              <a:t>fonksiyon</a:t>
            </a:r>
            <a:r>
              <a:rPr lang="en-US" sz="2200" dirty="0">
                <a:solidFill>
                  <a:srgbClr val="FF0000"/>
                </a:solidFill>
              </a:rPr>
              <a:t> </a:t>
            </a:r>
            <a:r>
              <a:rPr lang="en-US" sz="2200" dirty="0" err="1">
                <a:solidFill>
                  <a:srgbClr val="FF0000"/>
                </a:solidFill>
              </a:rPr>
              <a:t>testi</a:t>
            </a:r>
            <a:r>
              <a:rPr lang="en-US" sz="2200" dirty="0">
                <a:solidFill>
                  <a:srgbClr val="FF0000"/>
                </a:solidFill>
              </a:rPr>
              <a:t>, serum </a:t>
            </a:r>
            <a:r>
              <a:rPr lang="en-US" sz="2200" dirty="0" err="1">
                <a:solidFill>
                  <a:srgbClr val="FF0000"/>
                </a:solidFill>
              </a:rPr>
              <a:t>kreatin</a:t>
            </a:r>
            <a:r>
              <a:rPr lang="en-US" sz="2200" dirty="0">
                <a:solidFill>
                  <a:srgbClr val="FF0000"/>
                </a:solidFill>
              </a:rPr>
              <a:t> </a:t>
            </a:r>
            <a:r>
              <a:rPr lang="en-US" sz="2200" dirty="0" err="1">
                <a:solidFill>
                  <a:srgbClr val="FF0000"/>
                </a:solidFill>
              </a:rPr>
              <a:t>fosfokinaz</a:t>
            </a:r>
            <a:r>
              <a:rPr lang="en-US" sz="2200" dirty="0">
                <a:solidFill>
                  <a:srgbClr val="FF0000"/>
                </a:solidFill>
              </a:rPr>
              <a:t> </a:t>
            </a:r>
            <a:r>
              <a:rPr lang="en-US" sz="2200" dirty="0" err="1">
                <a:solidFill>
                  <a:srgbClr val="FF0000"/>
                </a:solidFill>
              </a:rPr>
              <a:t>aktivitesi</a:t>
            </a:r>
            <a:r>
              <a:rPr lang="en-US" sz="2200" dirty="0">
                <a:solidFill>
                  <a:srgbClr val="FF0000"/>
                </a:solidFill>
              </a:rPr>
              <a:t>, </a:t>
            </a:r>
            <a:r>
              <a:rPr lang="en-US" sz="2200" dirty="0" err="1">
                <a:solidFill>
                  <a:srgbClr val="FF0000"/>
                </a:solidFill>
              </a:rPr>
              <a:t>kas</a:t>
            </a:r>
            <a:r>
              <a:rPr lang="en-US" sz="2200" dirty="0">
                <a:solidFill>
                  <a:srgbClr val="FF0000"/>
                </a:solidFill>
              </a:rPr>
              <a:t> </a:t>
            </a:r>
            <a:r>
              <a:rPr lang="en-US" sz="2200" dirty="0" err="1">
                <a:solidFill>
                  <a:srgbClr val="FF0000"/>
                </a:solidFill>
              </a:rPr>
              <a:t>biyopsisi</a:t>
            </a:r>
            <a:r>
              <a:rPr lang="en-US" sz="2200" dirty="0">
                <a:solidFill>
                  <a:srgbClr val="FF0000"/>
                </a:solidFill>
              </a:rPr>
              <a:t> </a:t>
            </a:r>
            <a:r>
              <a:rPr lang="en-US" sz="2200" dirty="0" err="1">
                <a:solidFill>
                  <a:srgbClr val="FF0000"/>
                </a:solidFill>
              </a:rPr>
              <a:t>ve</a:t>
            </a:r>
            <a:r>
              <a:rPr lang="en-US" sz="2200" dirty="0">
                <a:solidFill>
                  <a:srgbClr val="FF0000"/>
                </a:solidFill>
              </a:rPr>
              <a:t> </a:t>
            </a:r>
            <a:r>
              <a:rPr lang="en-US" sz="2200" dirty="0" err="1">
                <a:solidFill>
                  <a:srgbClr val="FF0000"/>
                </a:solidFill>
              </a:rPr>
              <a:t>beyin</a:t>
            </a:r>
            <a:r>
              <a:rPr lang="en-US" sz="2200" dirty="0">
                <a:solidFill>
                  <a:srgbClr val="FF0000"/>
                </a:solidFill>
              </a:rPr>
              <a:t> </a:t>
            </a:r>
            <a:r>
              <a:rPr lang="en-US" sz="2200" dirty="0" err="1">
                <a:solidFill>
                  <a:srgbClr val="FF0000"/>
                </a:solidFill>
              </a:rPr>
              <a:t>sapı</a:t>
            </a:r>
            <a:r>
              <a:rPr lang="en-US" sz="2200" dirty="0">
                <a:solidFill>
                  <a:srgbClr val="FF0000"/>
                </a:solidFill>
              </a:rPr>
              <a:t> </a:t>
            </a:r>
            <a:r>
              <a:rPr lang="en-US" sz="2200" dirty="0" err="1">
                <a:solidFill>
                  <a:srgbClr val="FF0000"/>
                </a:solidFill>
              </a:rPr>
              <a:t>manyetik</a:t>
            </a:r>
            <a:r>
              <a:rPr lang="en-US" sz="2200" dirty="0">
                <a:solidFill>
                  <a:srgbClr val="FF0000"/>
                </a:solidFill>
              </a:rPr>
              <a:t> </a:t>
            </a:r>
            <a:r>
              <a:rPr lang="en-US" sz="2200" dirty="0" err="1">
                <a:solidFill>
                  <a:srgbClr val="FF0000"/>
                </a:solidFill>
              </a:rPr>
              <a:t>rezonans</a:t>
            </a:r>
            <a:r>
              <a:rPr lang="en-US" sz="2200" dirty="0">
                <a:solidFill>
                  <a:srgbClr val="FF0000"/>
                </a:solidFill>
              </a:rPr>
              <a:t> </a:t>
            </a:r>
            <a:r>
              <a:rPr lang="en-US" sz="2200" dirty="0" err="1">
                <a:solidFill>
                  <a:srgbClr val="FF0000"/>
                </a:solidFill>
              </a:rPr>
              <a:t>görüntülemesi</a:t>
            </a:r>
            <a:r>
              <a:rPr lang="en-US" sz="2200" dirty="0">
                <a:solidFill>
                  <a:srgbClr val="FF0000"/>
                </a:solidFill>
              </a:rPr>
              <a:t> </a:t>
            </a:r>
            <a:r>
              <a:rPr lang="en-US" sz="2200" dirty="0" err="1"/>
              <a:t>diğer</a:t>
            </a:r>
            <a:r>
              <a:rPr lang="en-US" sz="2200" dirty="0"/>
              <a:t> </a:t>
            </a:r>
            <a:r>
              <a:rPr lang="en-US" sz="2200" dirty="0" err="1"/>
              <a:t>tanısal</a:t>
            </a:r>
            <a:r>
              <a:rPr lang="en-US" sz="2200" dirty="0"/>
              <a:t> </a:t>
            </a:r>
            <a:r>
              <a:rPr lang="en-US" sz="2200" dirty="0" err="1"/>
              <a:t>testler</a:t>
            </a:r>
            <a:r>
              <a:rPr lang="en-US" sz="2200" dirty="0"/>
              <a:t> </a:t>
            </a:r>
            <a:r>
              <a:rPr lang="en-US" sz="2200" dirty="0" err="1"/>
              <a:t>yapışmalıdır</a:t>
            </a:r>
            <a:r>
              <a:rPr lang="en-US" sz="2200" dirty="0"/>
              <a:t>.  </a:t>
            </a:r>
            <a:endParaRPr lang="en-US" sz="2200" dirty="0">
              <a:solidFill>
                <a:srgbClr val="FF0000"/>
              </a:solidFill>
            </a:endParaRPr>
          </a:p>
        </p:txBody>
      </p:sp>
    </p:spTree>
    <p:extLst>
      <p:ext uri="{BB962C8B-B14F-4D97-AF65-F5344CB8AC3E}">
        <p14:creationId xmlns:p14="http://schemas.microsoft.com/office/powerpoint/2010/main" val="4148549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4B4C-C624-D74A-AF52-49D2B1CF9FAC}"/>
              </a:ext>
            </a:extLst>
          </p:cNvPr>
          <p:cNvSpPr>
            <a:spLocks noGrp="1"/>
          </p:cNvSpPr>
          <p:nvPr>
            <p:ph type="title"/>
          </p:nvPr>
        </p:nvSpPr>
        <p:spPr>
          <a:xfrm>
            <a:off x="838200" y="365126"/>
            <a:ext cx="10515600" cy="898596"/>
          </a:xfrm>
          <a:ln>
            <a:solidFill>
              <a:schemeClr val="accent1"/>
            </a:solidFill>
          </a:ln>
        </p:spPr>
        <p:txBody>
          <a:bodyPr>
            <a:normAutofit/>
          </a:bodyPr>
          <a:lstStyle/>
          <a:p>
            <a:pPr algn="ctr"/>
            <a:r>
              <a:rPr lang="en-US" sz="3600" b="1" dirty="0" err="1">
                <a:solidFill>
                  <a:srgbClr val="FF0000"/>
                </a:solidFill>
              </a:rPr>
              <a:t>Mastikatör</a:t>
            </a:r>
            <a:r>
              <a:rPr lang="en-US" sz="3600" b="1" dirty="0">
                <a:solidFill>
                  <a:srgbClr val="FF0000"/>
                </a:solidFill>
              </a:rPr>
              <a:t> </a:t>
            </a:r>
            <a:r>
              <a:rPr lang="en-US" sz="3600" b="1" dirty="0" err="1">
                <a:solidFill>
                  <a:srgbClr val="FF0000"/>
                </a:solidFill>
              </a:rPr>
              <a:t>Myopati</a:t>
            </a:r>
            <a:r>
              <a:rPr lang="en-US" sz="3600" b="1" dirty="0">
                <a:solidFill>
                  <a:srgbClr val="FF0000"/>
                </a:solidFill>
              </a:rPr>
              <a:t> </a:t>
            </a:r>
          </a:p>
        </p:txBody>
      </p:sp>
      <p:sp>
        <p:nvSpPr>
          <p:cNvPr id="3" name="Content Placeholder 2">
            <a:extLst>
              <a:ext uri="{FF2B5EF4-FFF2-40B4-BE49-F238E27FC236}">
                <a16:creationId xmlns:a16="http://schemas.microsoft.com/office/drawing/2014/main" id="{552CA098-70A4-494D-BEE0-908504760290}"/>
              </a:ext>
            </a:extLst>
          </p:cNvPr>
          <p:cNvSpPr>
            <a:spLocks noGrp="1"/>
          </p:cNvSpPr>
          <p:nvPr>
            <p:ph idx="1"/>
          </p:nvPr>
        </p:nvSpPr>
        <p:spPr>
          <a:xfrm>
            <a:off x="673813" y="1428108"/>
            <a:ext cx="10515600" cy="5229545"/>
          </a:xfrm>
        </p:spPr>
        <p:txBody>
          <a:bodyPr>
            <a:noAutofit/>
          </a:bodyPr>
          <a:lstStyle/>
          <a:p>
            <a:pPr algn="just">
              <a:lnSpc>
                <a:spcPct val="150000"/>
              </a:lnSpc>
            </a:pPr>
            <a:r>
              <a:rPr lang="en-US" sz="2200" dirty="0" err="1"/>
              <a:t>Eozinofilik</a:t>
            </a:r>
            <a:r>
              <a:rPr lang="en-US" sz="2200" dirty="0"/>
              <a:t> myositis </a:t>
            </a:r>
            <a:r>
              <a:rPr lang="en-US" sz="2200" dirty="0" err="1"/>
              <a:t>olarak</a:t>
            </a:r>
            <a:r>
              <a:rPr lang="en-US" sz="2200" dirty="0"/>
              <a:t> da </a:t>
            </a:r>
            <a:r>
              <a:rPr lang="en-US" sz="2200" dirty="0" err="1"/>
              <a:t>bilinen</a:t>
            </a:r>
            <a:r>
              <a:rPr lang="en-US" sz="2200" dirty="0"/>
              <a:t> </a:t>
            </a:r>
            <a:r>
              <a:rPr lang="en-US" sz="2200" dirty="0" err="1"/>
              <a:t>mastikör</a:t>
            </a:r>
            <a:r>
              <a:rPr lang="en-US" sz="2200" dirty="0"/>
              <a:t> </a:t>
            </a:r>
            <a:r>
              <a:rPr lang="en-US" sz="2200" dirty="0" err="1"/>
              <a:t>myopati</a:t>
            </a:r>
            <a:r>
              <a:rPr lang="en-US" sz="2200" dirty="0"/>
              <a:t> </a:t>
            </a:r>
            <a:r>
              <a:rPr lang="en-US" sz="2200" dirty="0" err="1"/>
              <a:t>köpeklere</a:t>
            </a:r>
            <a:r>
              <a:rPr lang="en-US" sz="2200" dirty="0"/>
              <a:t> </a:t>
            </a:r>
            <a:r>
              <a:rPr lang="en-US" sz="2200" dirty="0" err="1"/>
              <a:t>özgü</a:t>
            </a:r>
            <a:r>
              <a:rPr lang="en-US" sz="2200" dirty="0"/>
              <a:t> </a:t>
            </a:r>
            <a:r>
              <a:rPr lang="en-US" sz="2200" dirty="0" err="1"/>
              <a:t>bir</a:t>
            </a:r>
            <a:r>
              <a:rPr lang="en-US" sz="2200" dirty="0"/>
              <a:t> </a:t>
            </a:r>
            <a:r>
              <a:rPr lang="en-US" sz="2200" dirty="0" err="1"/>
              <a:t>otoimmun</a:t>
            </a:r>
            <a:r>
              <a:rPr lang="en-US" sz="2200" dirty="0"/>
              <a:t> </a:t>
            </a:r>
            <a:r>
              <a:rPr lang="en-US" sz="2200" dirty="0" err="1"/>
              <a:t>myopatidir</a:t>
            </a:r>
            <a:r>
              <a:rPr lang="en-US" sz="2200" dirty="0"/>
              <a:t>. </a:t>
            </a:r>
          </a:p>
          <a:p>
            <a:pPr algn="just">
              <a:lnSpc>
                <a:spcPct val="150000"/>
              </a:lnSpc>
            </a:pPr>
            <a:r>
              <a:rPr lang="en-US" sz="2200" dirty="0" err="1"/>
              <a:t>Çoğu</a:t>
            </a:r>
            <a:r>
              <a:rPr lang="en-US" sz="2200" dirty="0"/>
              <a:t> </a:t>
            </a:r>
            <a:r>
              <a:rPr lang="en-US" sz="2200" dirty="0" err="1"/>
              <a:t>olguda</a:t>
            </a:r>
            <a:r>
              <a:rPr lang="en-US" sz="2200" dirty="0"/>
              <a:t> </a:t>
            </a:r>
            <a:r>
              <a:rPr lang="en-US" sz="2200" dirty="0" err="1"/>
              <a:t>sadece</a:t>
            </a:r>
            <a:r>
              <a:rPr lang="en-US" sz="2200" dirty="0"/>
              <a:t> masseter </a:t>
            </a:r>
            <a:r>
              <a:rPr lang="en-US" sz="2200" dirty="0" err="1"/>
              <a:t>ve</a:t>
            </a:r>
            <a:r>
              <a:rPr lang="en-US" sz="2200" dirty="0"/>
              <a:t> temporal </a:t>
            </a:r>
            <a:r>
              <a:rPr lang="en-US" sz="2200" dirty="0" err="1"/>
              <a:t>kaslarda</a:t>
            </a:r>
            <a:r>
              <a:rPr lang="en-US" sz="2200" dirty="0"/>
              <a:t> </a:t>
            </a:r>
            <a:r>
              <a:rPr lang="en-US" sz="2200" dirty="0" err="1"/>
              <a:t>progresif</a:t>
            </a:r>
            <a:r>
              <a:rPr lang="en-US" sz="2200" dirty="0"/>
              <a:t> </a:t>
            </a:r>
            <a:r>
              <a:rPr lang="en-US" sz="2200" dirty="0" err="1"/>
              <a:t>tekrarlayan</a:t>
            </a:r>
            <a:r>
              <a:rPr lang="en-US" sz="2200" dirty="0"/>
              <a:t> </a:t>
            </a:r>
            <a:r>
              <a:rPr lang="en-US" sz="2200" dirty="0" err="1"/>
              <a:t>bir</a:t>
            </a:r>
            <a:r>
              <a:rPr lang="en-US" sz="2200" dirty="0"/>
              <a:t> </a:t>
            </a:r>
            <a:r>
              <a:rPr lang="en-US" sz="2200" dirty="0" err="1"/>
              <a:t>yangı</a:t>
            </a:r>
            <a:r>
              <a:rPr lang="en-US" sz="2200" dirty="0"/>
              <a:t> </a:t>
            </a:r>
            <a:r>
              <a:rPr lang="en-US" sz="2200" dirty="0" err="1"/>
              <a:t>halinde</a:t>
            </a:r>
            <a:r>
              <a:rPr lang="en-US" sz="2200" dirty="0"/>
              <a:t> </a:t>
            </a:r>
            <a:r>
              <a:rPr lang="en-US" sz="2200" dirty="0" err="1"/>
              <a:t>ortaya</a:t>
            </a:r>
            <a:r>
              <a:rPr lang="en-US" sz="2200" dirty="0"/>
              <a:t> </a:t>
            </a:r>
            <a:r>
              <a:rPr lang="en-US" sz="2200" dirty="0" err="1"/>
              <a:t>çıkar</a:t>
            </a:r>
            <a:r>
              <a:rPr lang="en-US" sz="2200" dirty="0"/>
              <a:t>.</a:t>
            </a:r>
          </a:p>
          <a:p>
            <a:pPr algn="just">
              <a:lnSpc>
                <a:spcPct val="150000"/>
              </a:lnSpc>
            </a:pPr>
            <a:r>
              <a:rPr lang="en-US" sz="2200" dirty="0" err="1"/>
              <a:t>Periyodik</a:t>
            </a:r>
            <a:r>
              <a:rPr lang="en-US" sz="2200" dirty="0"/>
              <a:t> </a:t>
            </a:r>
            <a:r>
              <a:rPr lang="en-US" sz="2200" dirty="0" err="1"/>
              <a:t>krizlerle</a:t>
            </a:r>
            <a:r>
              <a:rPr lang="en-US" sz="2200" dirty="0"/>
              <a:t> </a:t>
            </a:r>
            <a:r>
              <a:rPr lang="en-US" sz="2200" dirty="0" err="1"/>
              <a:t>kendini</a:t>
            </a:r>
            <a:r>
              <a:rPr lang="en-US" sz="2200" dirty="0"/>
              <a:t> belli </a:t>
            </a:r>
            <a:r>
              <a:rPr lang="en-US" sz="2200" dirty="0" err="1"/>
              <a:t>eder</a:t>
            </a:r>
            <a:r>
              <a:rPr lang="en-US" sz="2200" dirty="0"/>
              <a:t> </a:t>
            </a:r>
            <a:r>
              <a:rPr lang="en-US" sz="2200" dirty="0" err="1"/>
              <a:t>ve</a:t>
            </a:r>
            <a:r>
              <a:rPr lang="en-US" sz="2200" dirty="0"/>
              <a:t> </a:t>
            </a:r>
            <a:r>
              <a:rPr lang="en-US" sz="2200" dirty="0" err="1"/>
              <a:t>kaslarda</a:t>
            </a:r>
            <a:r>
              <a:rPr lang="en-US" sz="2200" dirty="0"/>
              <a:t> </a:t>
            </a:r>
            <a:r>
              <a:rPr lang="en-US" sz="2200" dirty="0" err="1"/>
              <a:t>atrofiye</a:t>
            </a:r>
            <a:r>
              <a:rPr lang="en-US" sz="2200" dirty="0"/>
              <a:t> </a:t>
            </a:r>
            <a:r>
              <a:rPr lang="en-US" sz="2200" dirty="0" err="1"/>
              <a:t>yol</a:t>
            </a:r>
            <a:r>
              <a:rPr lang="en-US" sz="2200" dirty="0"/>
              <a:t> </a:t>
            </a:r>
            <a:r>
              <a:rPr lang="en-US" sz="2200" dirty="0" err="1"/>
              <a:t>açar</a:t>
            </a:r>
            <a:r>
              <a:rPr lang="en-US" sz="2200" dirty="0"/>
              <a:t>. </a:t>
            </a:r>
          </a:p>
          <a:p>
            <a:pPr algn="just">
              <a:lnSpc>
                <a:spcPct val="150000"/>
              </a:lnSpc>
            </a:pPr>
            <a:r>
              <a:rPr lang="en-US" sz="2200" dirty="0" err="1"/>
              <a:t>Bazen</a:t>
            </a:r>
            <a:r>
              <a:rPr lang="en-US" sz="2200" dirty="0"/>
              <a:t> </a:t>
            </a:r>
            <a:r>
              <a:rPr lang="en-US" sz="2200" dirty="0" err="1"/>
              <a:t>kanda</a:t>
            </a:r>
            <a:r>
              <a:rPr lang="en-US" sz="2200" dirty="0"/>
              <a:t> </a:t>
            </a:r>
            <a:r>
              <a:rPr lang="en-US" sz="2200" dirty="0" err="1"/>
              <a:t>eozinofil</a:t>
            </a:r>
            <a:r>
              <a:rPr lang="en-US" sz="2200" dirty="0"/>
              <a:t> </a:t>
            </a:r>
            <a:r>
              <a:rPr lang="en-US" sz="2200" dirty="0" err="1"/>
              <a:t>artışı</a:t>
            </a:r>
            <a:r>
              <a:rPr lang="en-US" sz="2200" dirty="0"/>
              <a:t> </a:t>
            </a:r>
            <a:r>
              <a:rPr lang="en-US" sz="2200" dirty="0" err="1"/>
              <a:t>şekllenebilir</a:t>
            </a:r>
            <a:r>
              <a:rPr lang="en-US" sz="2200" dirty="0"/>
              <a:t>. </a:t>
            </a:r>
          </a:p>
          <a:p>
            <a:pPr algn="just">
              <a:lnSpc>
                <a:spcPct val="150000"/>
              </a:lnSpc>
            </a:pPr>
            <a:r>
              <a:rPr lang="en-US" sz="2200" dirty="0" err="1"/>
              <a:t>Hastalık</a:t>
            </a:r>
            <a:r>
              <a:rPr lang="en-US" sz="2200" dirty="0"/>
              <a:t> </a:t>
            </a:r>
            <a:r>
              <a:rPr lang="en-US" sz="2200" dirty="0" err="1"/>
              <a:t>özellkle</a:t>
            </a:r>
            <a:r>
              <a:rPr lang="en-US" sz="2200" dirty="0"/>
              <a:t> </a:t>
            </a:r>
            <a:r>
              <a:rPr lang="en-US" sz="2200" dirty="0" err="1"/>
              <a:t>Alman</a:t>
            </a:r>
            <a:r>
              <a:rPr lang="en-US" sz="2200" dirty="0"/>
              <a:t> </a:t>
            </a:r>
            <a:r>
              <a:rPr lang="en-US" sz="2200" dirty="0" err="1"/>
              <a:t>çoban</a:t>
            </a:r>
            <a:r>
              <a:rPr lang="en-US" sz="2200" dirty="0"/>
              <a:t> </a:t>
            </a:r>
            <a:r>
              <a:rPr lang="en-US" sz="2200" dirty="0" err="1"/>
              <a:t>köpeklerinde</a:t>
            </a:r>
            <a:r>
              <a:rPr lang="en-US" sz="2200" dirty="0"/>
              <a:t> </a:t>
            </a:r>
            <a:r>
              <a:rPr lang="en-US" sz="2200" dirty="0" err="1"/>
              <a:t>görülür</a:t>
            </a:r>
            <a:r>
              <a:rPr lang="en-US" sz="2200" dirty="0"/>
              <a:t>. </a:t>
            </a:r>
          </a:p>
          <a:p>
            <a:pPr algn="just">
              <a:lnSpc>
                <a:spcPct val="150000"/>
              </a:lnSpc>
            </a:pPr>
            <a:r>
              <a:rPr lang="en-US" sz="2200" dirty="0" err="1"/>
              <a:t>Otoimmun</a:t>
            </a:r>
            <a:r>
              <a:rPr lang="en-US" sz="2200" dirty="0"/>
              <a:t> </a:t>
            </a:r>
            <a:r>
              <a:rPr lang="en-US" sz="2200" dirty="0" err="1"/>
              <a:t>olan</a:t>
            </a:r>
            <a:r>
              <a:rPr lang="en-US" sz="2200" dirty="0"/>
              <a:t> </a:t>
            </a:r>
            <a:r>
              <a:rPr lang="en-US" sz="2200" dirty="0" err="1"/>
              <a:t>bu</a:t>
            </a:r>
            <a:r>
              <a:rPr lang="en-US" sz="2200" dirty="0"/>
              <a:t> </a:t>
            </a:r>
            <a:r>
              <a:rPr lang="en-US" sz="2200" dirty="0" err="1"/>
              <a:t>hastalıkta</a:t>
            </a:r>
            <a:r>
              <a:rPr lang="en-US" sz="2200" dirty="0"/>
              <a:t> </a:t>
            </a:r>
            <a:r>
              <a:rPr lang="en-US" sz="2200" dirty="0" err="1"/>
              <a:t>oluşan</a:t>
            </a:r>
            <a:r>
              <a:rPr lang="en-US" sz="2200" dirty="0"/>
              <a:t> </a:t>
            </a:r>
            <a:r>
              <a:rPr lang="en-US" sz="2200" dirty="0" err="1"/>
              <a:t>antikorlar</a:t>
            </a:r>
            <a:r>
              <a:rPr lang="en-US" sz="2200" dirty="0"/>
              <a:t> </a:t>
            </a:r>
            <a:r>
              <a:rPr lang="en-US" sz="2200" dirty="0" err="1"/>
              <a:t>mastikör</a:t>
            </a:r>
            <a:r>
              <a:rPr lang="en-US" sz="2200" dirty="0"/>
              <a:t> </a:t>
            </a:r>
            <a:r>
              <a:rPr lang="en-US" sz="2200" dirty="0" err="1"/>
              <a:t>kaslarta</a:t>
            </a:r>
            <a:r>
              <a:rPr lang="en-US" sz="2200" dirty="0"/>
              <a:t> tip II M </a:t>
            </a:r>
            <a:r>
              <a:rPr lang="en-US" sz="2200" dirty="0" err="1"/>
              <a:t>fiberlerine</a:t>
            </a:r>
            <a:r>
              <a:rPr lang="en-US" sz="2200" dirty="0"/>
              <a:t> </a:t>
            </a:r>
            <a:r>
              <a:rPr lang="en-US" sz="2200" dirty="0" err="1"/>
              <a:t>yönlenirler</a:t>
            </a:r>
            <a:r>
              <a:rPr lang="en-US" sz="2200" dirty="0"/>
              <a:t>. </a:t>
            </a:r>
          </a:p>
        </p:txBody>
      </p:sp>
      <p:pic>
        <p:nvPicPr>
          <p:cNvPr id="4" name="Picture 3">
            <a:extLst>
              <a:ext uri="{FF2B5EF4-FFF2-40B4-BE49-F238E27FC236}">
                <a16:creationId xmlns:a16="http://schemas.microsoft.com/office/drawing/2014/main" id="{A786CE6E-19CD-AF4B-92B4-DACBDAFCF3FF}"/>
              </a:ext>
            </a:extLst>
          </p:cNvPr>
          <p:cNvPicPr>
            <a:picLocks noChangeAspect="1"/>
          </p:cNvPicPr>
          <p:nvPr/>
        </p:nvPicPr>
        <p:blipFill>
          <a:blip r:embed="rId2"/>
          <a:stretch>
            <a:fillRect/>
          </a:stretch>
        </p:blipFill>
        <p:spPr>
          <a:xfrm>
            <a:off x="7344881" y="3608156"/>
            <a:ext cx="4673600" cy="1943100"/>
          </a:xfrm>
          <a:prstGeom prst="rect">
            <a:avLst/>
          </a:prstGeom>
        </p:spPr>
      </p:pic>
    </p:spTree>
    <p:extLst>
      <p:ext uri="{BB962C8B-B14F-4D97-AF65-F5344CB8AC3E}">
        <p14:creationId xmlns:p14="http://schemas.microsoft.com/office/powerpoint/2010/main" val="2947778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D6186-3113-314B-B1C7-553AD0C72C79}"/>
              </a:ext>
            </a:extLst>
          </p:cNvPr>
          <p:cNvSpPr>
            <a:spLocks noGrp="1"/>
          </p:cNvSpPr>
          <p:nvPr>
            <p:ph idx="1"/>
          </p:nvPr>
        </p:nvSpPr>
        <p:spPr>
          <a:xfrm>
            <a:off x="838200" y="863029"/>
            <a:ext cx="10515600" cy="5313934"/>
          </a:xfrm>
          <a:ln>
            <a:solidFill>
              <a:schemeClr val="accent1"/>
            </a:solidFill>
          </a:ln>
        </p:spPr>
        <p:txBody>
          <a:bodyPr>
            <a:normAutofit/>
          </a:bodyPr>
          <a:lstStyle/>
          <a:p>
            <a:pPr algn="just">
              <a:lnSpc>
                <a:spcPct val="150000"/>
              </a:lnSpc>
            </a:pPr>
            <a:r>
              <a:rPr lang="en-US" sz="2200" dirty="0"/>
              <a:t>Anoreksi </a:t>
            </a:r>
            <a:r>
              <a:rPr lang="en-US" sz="2200" dirty="0" err="1"/>
              <a:t>ve</a:t>
            </a:r>
            <a:r>
              <a:rPr lang="en-US" sz="2200" dirty="0"/>
              <a:t> </a:t>
            </a:r>
            <a:r>
              <a:rPr lang="en-US" sz="2200" dirty="0" err="1"/>
              <a:t>depresyon</a:t>
            </a:r>
            <a:r>
              <a:rPr lang="en-US" sz="2200" dirty="0"/>
              <a:t> </a:t>
            </a:r>
            <a:r>
              <a:rPr lang="en-US" sz="2200" dirty="0" err="1"/>
              <a:t>vardır</a:t>
            </a:r>
            <a:r>
              <a:rPr lang="en-US" sz="2200" dirty="0"/>
              <a:t>.</a:t>
            </a:r>
          </a:p>
          <a:p>
            <a:pPr algn="just">
              <a:lnSpc>
                <a:spcPct val="150000"/>
              </a:lnSpc>
            </a:pPr>
            <a:r>
              <a:rPr lang="en-US" sz="2200" dirty="0"/>
              <a:t>Masseter, temporal </a:t>
            </a:r>
            <a:r>
              <a:rPr lang="en-US" sz="2200" dirty="0" err="1"/>
              <a:t>ve</a:t>
            </a:r>
            <a:r>
              <a:rPr lang="en-US" sz="2200" dirty="0"/>
              <a:t> </a:t>
            </a:r>
            <a:r>
              <a:rPr lang="en-US" sz="2200" dirty="0" err="1"/>
              <a:t>pterygoideus</a:t>
            </a:r>
            <a:r>
              <a:rPr lang="en-US" sz="2200" dirty="0"/>
              <a:t> </a:t>
            </a:r>
            <a:r>
              <a:rPr lang="en-US" sz="2200" dirty="0" err="1"/>
              <a:t>kas</a:t>
            </a:r>
            <a:r>
              <a:rPr lang="en-US" sz="2200" dirty="0"/>
              <a:t> </a:t>
            </a:r>
            <a:r>
              <a:rPr lang="en-US" sz="2200" dirty="0" err="1"/>
              <a:t>gruplarında</a:t>
            </a:r>
            <a:r>
              <a:rPr lang="en-US" sz="2200" dirty="0"/>
              <a:t> </a:t>
            </a:r>
            <a:r>
              <a:rPr lang="en-US" sz="2200" dirty="0" err="1"/>
              <a:t>akut</a:t>
            </a:r>
            <a:r>
              <a:rPr lang="en-US" sz="2200" dirty="0"/>
              <a:t> </a:t>
            </a:r>
            <a:r>
              <a:rPr lang="en-US" sz="2200" dirty="0" err="1"/>
              <a:t>şişkinlik</a:t>
            </a:r>
            <a:r>
              <a:rPr lang="en-US" sz="2200" dirty="0"/>
              <a:t>, </a:t>
            </a:r>
            <a:r>
              <a:rPr lang="en-US" sz="2200" dirty="0" err="1"/>
              <a:t>duyarlılık</a:t>
            </a:r>
            <a:r>
              <a:rPr lang="en-US" sz="2200" dirty="0"/>
              <a:t>, </a:t>
            </a:r>
            <a:r>
              <a:rPr lang="en-US" sz="2200" dirty="0" err="1"/>
              <a:t>sertlik</a:t>
            </a:r>
            <a:r>
              <a:rPr lang="en-US" sz="2200" dirty="0"/>
              <a:t> </a:t>
            </a:r>
            <a:r>
              <a:rPr lang="en-US" sz="2200" dirty="0" err="1"/>
              <a:t>ve</a:t>
            </a:r>
            <a:r>
              <a:rPr lang="en-US" sz="2200" dirty="0"/>
              <a:t> </a:t>
            </a:r>
            <a:r>
              <a:rPr lang="en-US" sz="2200" dirty="0" err="1"/>
              <a:t>ağrı</a:t>
            </a:r>
            <a:r>
              <a:rPr lang="en-US" sz="2200" dirty="0"/>
              <a:t> </a:t>
            </a:r>
            <a:r>
              <a:rPr lang="en-US" sz="2200" dirty="0" err="1"/>
              <a:t>gibi</a:t>
            </a:r>
            <a:r>
              <a:rPr lang="en-US" sz="2200" dirty="0"/>
              <a:t> </a:t>
            </a:r>
            <a:r>
              <a:rPr lang="en-US" sz="2200" dirty="0" err="1"/>
              <a:t>yangı</a:t>
            </a:r>
            <a:r>
              <a:rPr lang="en-US" sz="2200" dirty="0"/>
              <a:t> </a:t>
            </a:r>
            <a:r>
              <a:rPr lang="en-US" sz="2200" dirty="0" err="1"/>
              <a:t>belirtileri</a:t>
            </a:r>
            <a:r>
              <a:rPr lang="en-US" sz="2200" dirty="0"/>
              <a:t> </a:t>
            </a:r>
            <a:r>
              <a:rPr lang="en-US" sz="2200" dirty="0" err="1"/>
              <a:t>izlenir</a:t>
            </a:r>
            <a:r>
              <a:rPr lang="en-US" sz="2200" dirty="0"/>
              <a:t>. </a:t>
            </a:r>
          </a:p>
          <a:p>
            <a:pPr algn="just">
              <a:lnSpc>
                <a:spcPct val="150000"/>
              </a:lnSpc>
            </a:pPr>
            <a:r>
              <a:rPr lang="en-US" sz="2200" dirty="0" err="1"/>
              <a:t>Ağız</a:t>
            </a:r>
            <a:r>
              <a:rPr lang="en-US" sz="2200" dirty="0"/>
              <a:t> </a:t>
            </a:r>
            <a:r>
              <a:rPr lang="en-US" sz="2200" dirty="0" err="1"/>
              <a:t>pasif</a:t>
            </a:r>
            <a:r>
              <a:rPr lang="en-US" sz="2200" dirty="0"/>
              <a:t> </a:t>
            </a:r>
            <a:r>
              <a:rPr lang="en-US" sz="2200" dirty="0" err="1"/>
              <a:t>hareketler</a:t>
            </a:r>
            <a:r>
              <a:rPr lang="en-US" sz="2200" dirty="0"/>
              <a:t> </a:t>
            </a:r>
            <a:r>
              <a:rPr lang="en-US" sz="2200" dirty="0" err="1"/>
              <a:t>ile</a:t>
            </a:r>
            <a:r>
              <a:rPr lang="en-US" sz="2200" dirty="0"/>
              <a:t> </a:t>
            </a:r>
            <a:r>
              <a:rPr lang="en-US" sz="2200" dirty="0" err="1"/>
              <a:t>açılmak</a:t>
            </a:r>
            <a:r>
              <a:rPr lang="en-US" sz="2200" dirty="0"/>
              <a:t> </a:t>
            </a:r>
            <a:r>
              <a:rPr lang="en-US" sz="2200" dirty="0" err="1"/>
              <a:t>istendiğinde</a:t>
            </a:r>
            <a:r>
              <a:rPr lang="en-US" sz="2200" dirty="0"/>
              <a:t> </a:t>
            </a:r>
            <a:r>
              <a:rPr lang="en-US" sz="2200" dirty="0" err="1"/>
              <a:t>şiddetli</a:t>
            </a:r>
            <a:r>
              <a:rPr lang="en-US" sz="2200" dirty="0"/>
              <a:t> </a:t>
            </a:r>
            <a:r>
              <a:rPr lang="en-US" sz="2200" dirty="0" err="1"/>
              <a:t>ağrı</a:t>
            </a:r>
            <a:r>
              <a:rPr lang="en-US" sz="2200" dirty="0"/>
              <a:t> </a:t>
            </a:r>
            <a:r>
              <a:rPr lang="en-US" sz="2200" dirty="0" err="1"/>
              <a:t>oluşur</a:t>
            </a:r>
            <a:r>
              <a:rPr lang="en-US" sz="2200" dirty="0"/>
              <a:t>. Bu </a:t>
            </a:r>
            <a:r>
              <a:rPr lang="en-US" sz="2200" dirty="0" err="1"/>
              <a:t>nedenle</a:t>
            </a:r>
            <a:r>
              <a:rPr lang="en-US" sz="2200" dirty="0"/>
              <a:t> </a:t>
            </a:r>
            <a:r>
              <a:rPr lang="en-US" sz="2200" dirty="0" err="1"/>
              <a:t>ağıza</a:t>
            </a:r>
            <a:r>
              <a:rPr lang="en-US" sz="2200" dirty="0"/>
              <a:t> </a:t>
            </a:r>
            <a:r>
              <a:rPr lang="en-US" sz="2200" dirty="0" err="1"/>
              <a:t>alınan</a:t>
            </a:r>
            <a:r>
              <a:rPr lang="en-US" sz="2200" dirty="0"/>
              <a:t> </a:t>
            </a:r>
            <a:r>
              <a:rPr lang="en-US" sz="2200" dirty="0" err="1"/>
              <a:t>besinleri</a:t>
            </a:r>
            <a:r>
              <a:rPr lang="en-US" sz="2200" dirty="0"/>
              <a:t> </a:t>
            </a:r>
            <a:r>
              <a:rPr lang="en-US" sz="2200" dirty="0" err="1"/>
              <a:t>çiğnemel</a:t>
            </a:r>
            <a:r>
              <a:rPr lang="en-US" sz="2200" dirty="0"/>
              <a:t> </a:t>
            </a:r>
            <a:r>
              <a:rPr lang="en-US" sz="2200" dirty="0" err="1"/>
              <a:t>çok</a:t>
            </a:r>
            <a:r>
              <a:rPr lang="en-US" sz="2200" dirty="0"/>
              <a:t> </a:t>
            </a:r>
            <a:r>
              <a:rPr lang="en-US" sz="2200" dirty="0" err="1"/>
              <a:t>güç</a:t>
            </a:r>
            <a:r>
              <a:rPr lang="en-US" sz="2200" dirty="0"/>
              <a:t> </a:t>
            </a:r>
            <a:r>
              <a:rPr lang="en-US" sz="2200" dirty="0" err="1"/>
              <a:t>ve</a:t>
            </a:r>
            <a:r>
              <a:rPr lang="en-US" sz="2200" dirty="0"/>
              <a:t> </a:t>
            </a:r>
            <a:r>
              <a:rPr lang="en-US" sz="2200" dirty="0" err="1"/>
              <a:t>olanaksızdır</a:t>
            </a:r>
            <a:r>
              <a:rPr lang="en-US" sz="2200" dirty="0"/>
              <a:t> </a:t>
            </a:r>
            <a:r>
              <a:rPr lang="en-US" sz="2200" dirty="0" err="1"/>
              <a:t>ve</a:t>
            </a:r>
            <a:r>
              <a:rPr lang="en-US" sz="2200" dirty="0"/>
              <a:t> disfaji </a:t>
            </a:r>
            <a:r>
              <a:rPr lang="en-US" sz="2200" dirty="0" err="1"/>
              <a:t>vardır</a:t>
            </a:r>
            <a:r>
              <a:rPr lang="en-US" sz="2200" dirty="0"/>
              <a:t>.</a:t>
            </a:r>
          </a:p>
          <a:p>
            <a:pPr algn="just">
              <a:lnSpc>
                <a:spcPct val="150000"/>
              </a:lnSpc>
            </a:pPr>
            <a:r>
              <a:rPr lang="en-US" sz="2200" dirty="0" err="1"/>
              <a:t>Köpeklerde</a:t>
            </a:r>
            <a:r>
              <a:rPr lang="en-US" sz="2200" dirty="0"/>
              <a:t> </a:t>
            </a:r>
            <a:r>
              <a:rPr lang="en-US" sz="2200" dirty="0" err="1"/>
              <a:t>giderek</a:t>
            </a:r>
            <a:r>
              <a:rPr lang="en-US" sz="2200" dirty="0"/>
              <a:t> </a:t>
            </a:r>
            <a:r>
              <a:rPr lang="en-US" sz="2200" dirty="0" err="1"/>
              <a:t>zayıflama</a:t>
            </a:r>
            <a:r>
              <a:rPr lang="en-US" sz="2200" dirty="0"/>
              <a:t> </a:t>
            </a:r>
            <a:r>
              <a:rPr lang="en-US" sz="2200" dirty="0" err="1"/>
              <a:t>dikkati</a:t>
            </a:r>
            <a:r>
              <a:rPr lang="en-US" sz="2200" dirty="0"/>
              <a:t> </a:t>
            </a:r>
            <a:r>
              <a:rPr lang="en-US" sz="2200" dirty="0" err="1"/>
              <a:t>çeker</a:t>
            </a:r>
            <a:r>
              <a:rPr lang="en-US" sz="2200" dirty="0"/>
              <a:t>.</a:t>
            </a:r>
          </a:p>
          <a:p>
            <a:pPr algn="just">
              <a:lnSpc>
                <a:spcPct val="150000"/>
              </a:lnSpc>
            </a:pPr>
            <a:r>
              <a:rPr lang="en-US" sz="2200" dirty="0" err="1"/>
              <a:t>Vücut</a:t>
            </a:r>
            <a:r>
              <a:rPr lang="en-US" sz="2200" dirty="0"/>
              <a:t> </a:t>
            </a:r>
            <a:r>
              <a:rPr lang="en-US" sz="2200" dirty="0" err="1"/>
              <a:t>ısısında</a:t>
            </a:r>
            <a:r>
              <a:rPr lang="en-US" sz="2200" dirty="0"/>
              <a:t> </a:t>
            </a:r>
            <a:r>
              <a:rPr lang="en-US" sz="2200" dirty="0" err="1"/>
              <a:t>yükselme</a:t>
            </a:r>
            <a:r>
              <a:rPr lang="en-US" sz="2200" dirty="0"/>
              <a:t>, </a:t>
            </a:r>
            <a:r>
              <a:rPr lang="en-US" sz="2200" dirty="0" err="1"/>
              <a:t>lenf</a:t>
            </a:r>
            <a:r>
              <a:rPr lang="en-US" sz="2200" dirty="0"/>
              <a:t> </a:t>
            </a:r>
            <a:r>
              <a:rPr lang="en-US" sz="2200" dirty="0" err="1"/>
              <a:t>yumrularında</a:t>
            </a:r>
            <a:r>
              <a:rPr lang="en-US" sz="2200" dirty="0"/>
              <a:t> </a:t>
            </a:r>
            <a:r>
              <a:rPr lang="en-US" sz="2200" dirty="0" err="1"/>
              <a:t>büyüme</a:t>
            </a:r>
            <a:r>
              <a:rPr lang="en-US" sz="2200" dirty="0"/>
              <a:t> </a:t>
            </a:r>
          </a:p>
          <a:p>
            <a:pPr algn="just">
              <a:lnSpc>
                <a:spcPct val="150000"/>
              </a:lnSpc>
            </a:pPr>
            <a:endParaRPr lang="en-US" sz="2200" dirty="0"/>
          </a:p>
        </p:txBody>
      </p:sp>
    </p:spTree>
    <p:extLst>
      <p:ext uri="{BB962C8B-B14F-4D97-AF65-F5344CB8AC3E}">
        <p14:creationId xmlns:p14="http://schemas.microsoft.com/office/powerpoint/2010/main" val="2972852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A7579B-5030-D847-B63D-24D273744BA0}"/>
              </a:ext>
            </a:extLst>
          </p:cNvPr>
          <p:cNvSpPr>
            <a:spLocks noGrp="1"/>
          </p:cNvSpPr>
          <p:nvPr>
            <p:ph idx="1"/>
          </p:nvPr>
        </p:nvSpPr>
        <p:spPr>
          <a:xfrm>
            <a:off x="581346" y="752563"/>
            <a:ext cx="10515600" cy="5311905"/>
          </a:xfrm>
        </p:spPr>
        <p:txBody>
          <a:bodyPr>
            <a:noAutofit/>
          </a:bodyPr>
          <a:lstStyle/>
          <a:p>
            <a:pPr algn="just">
              <a:lnSpc>
                <a:spcPct val="150000"/>
              </a:lnSpc>
            </a:pPr>
            <a:r>
              <a:rPr lang="en-US" sz="2200" dirty="0" err="1"/>
              <a:t>Hastalığın</a:t>
            </a:r>
            <a:r>
              <a:rPr lang="en-US" sz="2200" dirty="0"/>
              <a:t> </a:t>
            </a:r>
            <a:r>
              <a:rPr lang="en-US" sz="2200" dirty="0" err="1"/>
              <a:t>akut</a:t>
            </a:r>
            <a:r>
              <a:rPr lang="en-US" sz="2200" dirty="0"/>
              <a:t> </a:t>
            </a:r>
            <a:r>
              <a:rPr lang="en-US" sz="2200" dirty="0" err="1"/>
              <a:t>fazı</a:t>
            </a:r>
            <a:r>
              <a:rPr lang="en-US" sz="2200" dirty="0"/>
              <a:t> 2-3 </a:t>
            </a:r>
            <a:r>
              <a:rPr lang="en-US" sz="2200" dirty="0" err="1"/>
              <a:t>hafta</a:t>
            </a:r>
            <a:r>
              <a:rPr lang="en-US" sz="2200" dirty="0"/>
              <a:t> </a:t>
            </a:r>
            <a:r>
              <a:rPr lang="en-US" sz="2200" dirty="0" err="1"/>
              <a:t>sürebilir</a:t>
            </a:r>
            <a:r>
              <a:rPr lang="en-US" sz="2200" dirty="0"/>
              <a:t>.</a:t>
            </a:r>
          </a:p>
          <a:p>
            <a:pPr algn="just">
              <a:lnSpc>
                <a:spcPct val="150000"/>
              </a:lnSpc>
            </a:pPr>
            <a:r>
              <a:rPr lang="en-US" sz="2200" dirty="0" err="1"/>
              <a:t>Akut</a:t>
            </a:r>
            <a:r>
              <a:rPr lang="en-US" sz="2200" dirty="0"/>
              <a:t> </a:t>
            </a:r>
            <a:r>
              <a:rPr lang="en-US" sz="2200" dirty="0" err="1"/>
              <a:t>fazda</a:t>
            </a:r>
            <a:r>
              <a:rPr lang="en-US" sz="2200" dirty="0"/>
              <a:t>; </a:t>
            </a:r>
            <a:r>
              <a:rPr lang="en-US" sz="2200" dirty="0" err="1"/>
              <a:t>nöbetlerin</a:t>
            </a:r>
            <a:r>
              <a:rPr lang="en-US" sz="2200" dirty="0"/>
              <a:t> </a:t>
            </a:r>
            <a:r>
              <a:rPr lang="en-US" sz="2200" dirty="0" err="1"/>
              <a:t>ortaya</a:t>
            </a:r>
            <a:r>
              <a:rPr lang="en-US" sz="2200" dirty="0"/>
              <a:t> </a:t>
            </a:r>
            <a:r>
              <a:rPr lang="en-US" sz="2200" dirty="0" err="1"/>
              <a:t>çıkışı</a:t>
            </a:r>
            <a:r>
              <a:rPr lang="en-US" sz="2200" dirty="0"/>
              <a:t> </a:t>
            </a:r>
            <a:r>
              <a:rPr lang="en-US" sz="2200" dirty="0" err="1"/>
              <a:t>enderdir</a:t>
            </a:r>
            <a:r>
              <a:rPr lang="en-US" sz="2200" dirty="0"/>
              <a:t>, </a:t>
            </a:r>
            <a:r>
              <a:rPr lang="en-US" sz="2200" dirty="0" err="1"/>
              <a:t>gözlerde</a:t>
            </a:r>
            <a:r>
              <a:rPr lang="en-US" sz="2200" dirty="0"/>
              <a:t> palpebra </a:t>
            </a:r>
            <a:r>
              <a:rPr lang="en-US" sz="2200" dirty="0" err="1"/>
              <a:t>tersiada</a:t>
            </a:r>
            <a:r>
              <a:rPr lang="en-US" sz="2200" dirty="0"/>
              <a:t> </a:t>
            </a:r>
            <a:r>
              <a:rPr lang="en-US" sz="2200" dirty="0" err="1"/>
              <a:t>protrüzyon</a:t>
            </a:r>
            <a:r>
              <a:rPr lang="en-US" sz="2200" dirty="0"/>
              <a:t>, </a:t>
            </a:r>
            <a:r>
              <a:rPr lang="en-US" sz="2200" dirty="0" err="1"/>
              <a:t>konjunktivalarda</a:t>
            </a:r>
            <a:r>
              <a:rPr lang="en-US" sz="2200" dirty="0"/>
              <a:t> </a:t>
            </a:r>
            <a:r>
              <a:rPr lang="en-US" sz="2200" dirty="0" err="1"/>
              <a:t>hiperemi</a:t>
            </a:r>
            <a:r>
              <a:rPr lang="en-US" sz="2200" dirty="0"/>
              <a:t>, </a:t>
            </a:r>
            <a:r>
              <a:rPr lang="en-US" sz="2200" dirty="0" err="1"/>
              <a:t>göz</a:t>
            </a:r>
            <a:r>
              <a:rPr lang="en-US" sz="2200" dirty="0"/>
              <a:t> </a:t>
            </a:r>
            <a:r>
              <a:rPr lang="en-US" sz="2200" dirty="0" err="1"/>
              <a:t>yaşı</a:t>
            </a:r>
            <a:r>
              <a:rPr lang="en-US" sz="2200" dirty="0"/>
              <a:t> </a:t>
            </a:r>
            <a:r>
              <a:rPr lang="en-US" sz="2200" dirty="0" err="1"/>
              <a:t>akıntısı</a:t>
            </a:r>
            <a:r>
              <a:rPr lang="en-US" sz="2200" dirty="0"/>
              <a:t> </a:t>
            </a:r>
            <a:r>
              <a:rPr lang="en-US" sz="2200" dirty="0" err="1"/>
              <a:t>ve</a:t>
            </a:r>
            <a:r>
              <a:rPr lang="en-US" sz="2200" dirty="0"/>
              <a:t> </a:t>
            </a:r>
            <a:r>
              <a:rPr lang="en-US" sz="2200" dirty="0" err="1"/>
              <a:t>eksoftalmus</a:t>
            </a:r>
            <a:r>
              <a:rPr lang="en-US" sz="2200" dirty="0"/>
              <a:t> …</a:t>
            </a:r>
          </a:p>
          <a:p>
            <a:pPr algn="just">
              <a:lnSpc>
                <a:spcPct val="150000"/>
              </a:lnSpc>
            </a:pPr>
            <a:r>
              <a:rPr lang="en-US" sz="2200" dirty="0" err="1"/>
              <a:t>Kronik</a:t>
            </a:r>
            <a:r>
              <a:rPr lang="en-US" sz="2200" dirty="0"/>
              <a:t> </a:t>
            </a:r>
            <a:r>
              <a:rPr lang="en-US" sz="2200" dirty="0" err="1"/>
              <a:t>Dönem</a:t>
            </a:r>
            <a:r>
              <a:rPr lang="en-US" sz="2200" dirty="0"/>
              <a:t>; </a:t>
            </a:r>
            <a:r>
              <a:rPr lang="en-US" sz="2200" dirty="0" err="1"/>
              <a:t>etkilene</a:t>
            </a:r>
            <a:r>
              <a:rPr lang="en-US" sz="2200" dirty="0"/>
              <a:t> </a:t>
            </a:r>
            <a:r>
              <a:rPr lang="en-US" sz="2200" dirty="0" err="1"/>
              <a:t>kaslarda</a:t>
            </a:r>
            <a:r>
              <a:rPr lang="en-US" sz="2200" dirty="0"/>
              <a:t> </a:t>
            </a:r>
            <a:r>
              <a:rPr lang="en-US" sz="2200" dirty="0" err="1"/>
              <a:t>şiddetli</a:t>
            </a:r>
            <a:r>
              <a:rPr lang="en-US" sz="2200" dirty="0"/>
              <a:t> </a:t>
            </a:r>
            <a:r>
              <a:rPr lang="en-US" sz="2200" dirty="0" err="1"/>
              <a:t>atrofiler</a:t>
            </a:r>
            <a:r>
              <a:rPr lang="en-US" sz="2200" dirty="0"/>
              <a:t>, </a:t>
            </a:r>
            <a:r>
              <a:rPr lang="en-US" sz="2200" dirty="0" err="1"/>
              <a:t>arkus</a:t>
            </a:r>
            <a:r>
              <a:rPr lang="en-US" sz="2200" dirty="0"/>
              <a:t> </a:t>
            </a:r>
            <a:r>
              <a:rPr lang="en-US" sz="2200" dirty="0" err="1"/>
              <a:t>zygotamatikus</a:t>
            </a:r>
            <a:r>
              <a:rPr lang="en-US" sz="2200" dirty="0"/>
              <a:t> </a:t>
            </a:r>
            <a:r>
              <a:rPr lang="en-US" sz="2200" dirty="0" err="1"/>
              <a:t>ve</a:t>
            </a:r>
            <a:r>
              <a:rPr lang="en-US" sz="2200" dirty="0"/>
              <a:t> </a:t>
            </a:r>
            <a:r>
              <a:rPr lang="en-US" sz="2200" dirty="0" err="1"/>
              <a:t>çene</a:t>
            </a:r>
            <a:r>
              <a:rPr lang="en-US" sz="2200" dirty="0"/>
              <a:t> </a:t>
            </a:r>
            <a:r>
              <a:rPr lang="en-US" sz="2200" dirty="0" err="1"/>
              <a:t>bölgesi</a:t>
            </a:r>
            <a:r>
              <a:rPr lang="en-US" sz="2200" dirty="0"/>
              <a:t> </a:t>
            </a:r>
            <a:r>
              <a:rPr lang="en-US" sz="2200" dirty="0" err="1"/>
              <a:t>iyice</a:t>
            </a:r>
            <a:r>
              <a:rPr lang="en-US" sz="2200" dirty="0"/>
              <a:t> </a:t>
            </a:r>
            <a:r>
              <a:rPr lang="en-US" sz="2200" dirty="0" err="1"/>
              <a:t>belirginleşip</a:t>
            </a:r>
            <a:r>
              <a:rPr lang="en-US" sz="2200" dirty="0"/>
              <a:t> </a:t>
            </a:r>
            <a:r>
              <a:rPr lang="en-US" sz="2200" dirty="0" err="1"/>
              <a:t>ince</a:t>
            </a:r>
            <a:r>
              <a:rPr lang="en-US" sz="2200" dirty="0"/>
              <a:t> </a:t>
            </a:r>
            <a:r>
              <a:rPr lang="en-US" sz="2200" dirty="0" err="1"/>
              <a:t>uzun</a:t>
            </a:r>
            <a:r>
              <a:rPr lang="en-US" sz="2200" dirty="0"/>
              <a:t> </a:t>
            </a:r>
            <a:r>
              <a:rPr lang="en-US" sz="2200" dirty="0" err="1"/>
              <a:t>bir</a:t>
            </a:r>
            <a:r>
              <a:rPr lang="en-US" sz="2200" dirty="0"/>
              <a:t> </a:t>
            </a:r>
            <a:r>
              <a:rPr lang="en-US" sz="2200" dirty="0" err="1"/>
              <a:t>şekil</a:t>
            </a:r>
            <a:r>
              <a:rPr lang="en-US" sz="2200" dirty="0"/>
              <a:t> </a:t>
            </a:r>
            <a:r>
              <a:rPr lang="en-US" sz="2200" dirty="0" err="1"/>
              <a:t>alır</a:t>
            </a:r>
            <a:r>
              <a:rPr lang="en-US" sz="2200" dirty="0"/>
              <a:t> </a:t>
            </a:r>
            <a:r>
              <a:rPr lang="en-US" sz="2200" dirty="0" err="1"/>
              <a:t>ve</a:t>
            </a:r>
            <a:r>
              <a:rPr lang="en-US" sz="2200" dirty="0"/>
              <a:t> </a:t>
            </a:r>
            <a:r>
              <a:rPr lang="en-US" sz="2200" dirty="0" err="1"/>
              <a:t>tilki</a:t>
            </a:r>
            <a:r>
              <a:rPr lang="en-US" sz="2200" dirty="0"/>
              <a:t> </a:t>
            </a:r>
            <a:r>
              <a:rPr lang="en-US" sz="2200" dirty="0" err="1"/>
              <a:t>görünümü</a:t>
            </a:r>
            <a:r>
              <a:rPr lang="en-US" sz="2200" dirty="0"/>
              <a:t> </a:t>
            </a:r>
            <a:r>
              <a:rPr lang="en-US" sz="2200" dirty="0" err="1"/>
              <a:t>andırır</a:t>
            </a:r>
            <a:r>
              <a:rPr lang="en-US" sz="2200" dirty="0"/>
              <a:t>. </a:t>
            </a:r>
            <a:r>
              <a:rPr lang="en-US" sz="2200" dirty="0" err="1"/>
              <a:t>Bazı</a:t>
            </a:r>
            <a:r>
              <a:rPr lang="en-US" sz="2200" dirty="0"/>
              <a:t> </a:t>
            </a:r>
            <a:r>
              <a:rPr lang="en-US" sz="2200" dirty="0" err="1"/>
              <a:t>vakalarda</a:t>
            </a:r>
            <a:r>
              <a:rPr lang="en-US" sz="2200" dirty="0"/>
              <a:t> </a:t>
            </a:r>
            <a:r>
              <a:rPr lang="en-US" sz="2200" dirty="0" err="1"/>
              <a:t>korneada</a:t>
            </a:r>
            <a:r>
              <a:rPr lang="en-US" sz="2200" dirty="0"/>
              <a:t> </a:t>
            </a:r>
            <a:r>
              <a:rPr lang="en-US" sz="2200" dirty="0" err="1"/>
              <a:t>ulkus</a:t>
            </a:r>
            <a:r>
              <a:rPr lang="en-US" sz="2200" dirty="0"/>
              <a:t> </a:t>
            </a:r>
            <a:r>
              <a:rPr lang="en-US" sz="2200" dirty="0" err="1"/>
              <a:t>gelişir</a:t>
            </a:r>
            <a:r>
              <a:rPr lang="en-US" sz="2200" dirty="0"/>
              <a:t>. </a:t>
            </a:r>
          </a:p>
          <a:p>
            <a:pPr algn="just">
              <a:lnSpc>
                <a:spcPct val="150000"/>
              </a:lnSpc>
            </a:pPr>
            <a:r>
              <a:rPr lang="en-US" sz="2200" dirty="0" err="1"/>
              <a:t>Tanı</a:t>
            </a:r>
            <a:r>
              <a:rPr lang="en-US" sz="2200" dirty="0"/>
              <a:t> </a:t>
            </a:r>
            <a:r>
              <a:rPr lang="en-US" sz="2200" dirty="0" err="1"/>
              <a:t>klinik</a:t>
            </a:r>
            <a:r>
              <a:rPr lang="en-US" sz="2200" dirty="0"/>
              <a:t> </a:t>
            </a:r>
            <a:r>
              <a:rPr lang="en-US" sz="2200" dirty="0" err="1"/>
              <a:t>bulgular</a:t>
            </a:r>
            <a:r>
              <a:rPr lang="en-US" sz="2200" dirty="0"/>
              <a:t>, CK </a:t>
            </a:r>
            <a:r>
              <a:rPr lang="en-US" sz="2200" dirty="0" err="1"/>
              <a:t>seviyesinde</a:t>
            </a:r>
            <a:r>
              <a:rPr lang="en-US" sz="2200" dirty="0"/>
              <a:t> </a:t>
            </a:r>
            <a:r>
              <a:rPr lang="en-US" sz="2200" dirty="0" err="1"/>
              <a:t>artı</a:t>
            </a:r>
            <a:r>
              <a:rPr lang="en-US" sz="2200" dirty="0"/>
              <a:t>. </a:t>
            </a:r>
            <a:r>
              <a:rPr lang="en-US" sz="2200" dirty="0" err="1"/>
              <a:t>Ve</a:t>
            </a:r>
            <a:r>
              <a:rPr lang="en-US" sz="2200" dirty="0"/>
              <a:t> </a:t>
            </a:r>
            <a:r>
              <a:rPr lang="en-US" sz="2200" dirty="0" err="1"/>
              <a:t>musküler</a:t>
            </a:r>
            <a:r>
              <a:rPr lang="en-US" sz="2200" dirty="0"/>
              <a:t> </a:t>
            </a:r>
            <a:r>
              <a:rPr lang="en-US" sz="2200" dirty="0" err="1"/>
              <a:t>biyopsi</a:t>
            </a:r>
            <a:r>
              <a:rPr lang="en-US" sz="2200" dirty="0"/>
              <a:t> </a:t>
            </a:r>
            <a:r>
              <a:rPr lang="en-US" sz="2200" dirty="0" err="1"/>
              <a:t>ile</a:t>
            </a:r>
            <a:r>
              <a:rPr lang="en-US" sz="2200" dirty="0"/>
              <a:t> </a:t>
            </a:r>
            <a:r>
              <a:rPr lang="en-US" sz="2200" dirty="0" err="1"/>
              <a:t>konur</a:t>
            </a:r>
            <a:r>
              <a:rPr lang="en-US" sz="2200" dirty="0"/>
              <a:t>.</a:t>
            </a:r>
          </a:p>
          <a:p>
            <a:pPr algn="just">
              <a:lnSpc>
                <a:spcPct val="150000"/>
              </a:lnSpc>
            </a:pPr>
            <a:r>
              <a:rPr lang="tr-TR" sz="2200" b="1" dirty="0">
                <a:solidFill>
                  <a:srgbClr val="FF0000"/>
                </a:solidFill>
              </a:rPr>
              <a:t>  </a:t>
            </a:r>
            <a:r>
              <a:rPr lang="tr-TR" sz="2200" b="1" dirty="0" err="1">
                <a:solidFill>
                  <a:srgbClr val="FF0000"/>
                </a:solidFill>
              </a:rPr>
              <a:t>prednisone</a:t>
            </a:r>
            <a:r>
              <a:rPr lang="tr-TR" sz="2200" b="1" dirty="0">
                <a:solidFill>
                  <a:srgbClr val="FF0000"/>
                </a:solidFill>
              </a:rPr>
              <a:t> ,</a:t>
            </a:r>
            <a:r>
              <a:rPr lang="tr-TR" sz="2200" b="1" dirty="0" err="1">
                <a:solidFill>
                  <a:srgbClr val="FF0000"/>
                </a:solidFill>
              </a:rPr>
              <a:t>dexamethasone</a:t>
            </a:r>
            <a:r>
              <a:rPr lang="tr-TR" sz="2200" b="1" dirty="0">
                <a:solidFill>
                  <a:srgbClr val="FF0000"/>
                </a:solidFill>
              </a:rPr>
              <a:t>,  </a:t>
            </a:r>
            <a:r>
              <a:rPr lang="tr-TR" sz="2200" b="1" dirty="0" err="1">
                <a:solidFill>
                  <a:srgbClr val="FF0000"/>
                </a:solidFill>
              </a:rPr>
              <a:t>azathioprine</a:t>
            </a:r>
            <a:r>
              <a:rPr lang="tr-TR" sz="2200" b="1" dirty="0">
                <a:solidFill>
                  <a:srgbClr val="FF0000"/>
                </a:solidFill>
              </a:rPr>
              <a:t> , </a:t>
            </a:r>
            <a:r>
              <a:rPr lang="tr-TR" sz="2200" b="1" dirty="0" err="1">
                <a:solidFill>
                  <a:srgbClr val="FF0000"/>
                </a:solidFill>
              </a:rPr>
              <a:t>cyclosporine</a:t>
            </a:r>
            <a:endParaRPr lang="en-US" sz="2200" b="1" dirty="0">
              <a:solidFill>
                <a:srgbClr val="FF0000"/>
              </a:solidFill>
            </a:endParaRPr>
          </a:p>
        </p:txBody>
      </p:sp>
    </p:spTree>
    <p:extLst>
      <p:ext uri="{BB962C8B-B14F-4D97-AF65-F5344CB8AC3E}">
        <p14:creationId xmlns:p14="http://schemas.microsoft.com/office/powerpoint/2010/main" val="3326429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2E99-981B-374A-8D3C-DD2F26F7DD29}"/>
              </a:ext>
            </a:extLst>
          </p:cNvPr>
          <p:cNvSpPr>
            <a:spLocks noGrp="1"/>
          </p:cNvSpPr>
          <p:nvPr>
            <p:ph type="title"/>
          </p:nvPr>
        </p:nvSpPr>
        <p:spPr>
          <a:xfrm>
            <a:off x="838200" y="365125"/>
            <a:ext cx="10515600" cy="771697"/>
          </a:xfrm>
          <a:ln>
            <a:solidFill>
              <a:schemeClr val="accent1"/>
            </a:solidFill>
          </a:ln>
        </p:spPr>
        <p:txBody>
          <a:bodyPr>
            <a:normAutofit/>
          </a:bodyPr>
          <a:lstStyle/>
          <a:p>
            <a:pPr algn="ctr"/>
            <a:r>
              <a:rPr lang="en-US" sz="3600" b="1" dirty="0">
                <a:solidFill>
                  <a:srgbClr val="FF0000"/>
                </a:solidFill>
              </a:rPr>
              <a:t>Myasthenia Gravis </a:t>
            </a:r>
          </a:p>
        </p:txBody>
      </p:sp>
      <p:sp>
        <p:nvSpPr>
          <p:cNvPr id="3" name="Content Placeholder 2">
            <a:extLst>
              <a:ext uri="{FF2B5EF4-FFF2-40B4-BE49-F238E27FC236}">
                <a16:creationId xmlns:a16="http://schemas.microsoft.com/office/drawing/2014/main" id="{EA0AEA2F-4864-304B-98DF-DABC5E9D31C4}"/>
              </a:ext>
            </a:extLst>
          </p:cNvPr>
          <p:cNvSpPr>
            <a:spLocks noGrp="1"/>
          </p:cNvSpPr>
          <p:nvPr>
            <p:ph idx="1"/>
          </p:nvPr>
        </p:nvSpPr>
        <p:spPr/>
        <p:txBody>
          <a:bodyPr>
            <a:normAutofit/>
          </a:bodyPr>
          <a:lstStyle/>
          <a:p>
            <a:pPr algn="just">
              <a:lnSpc>
                <a:spcPct val="150000"/>
              </a:lnSpc>
            </a:pPr>
            <a:r>
              <a:rPr lang="en-US" sz="2200" dirty="0" err="1"/>
              <a:t>Nöromusküler</a:t>
            </a:r>
            <a:r>
              <a:rPr lang="en-US" sz="2200" dirty="0"/>
              <a:t> </a:t>
            </a:r>
            <a:r>
              <a:rPr lang="en-US" sz="2200" dirty="0" err="1"/>
              <a:t>bir</a:t>
            </a:r>
            <a:r>
              <a:rPr lang="en-US" sz="2200" dirty="0"/>
              <a:t> </a:t>
            </a:r>
            <a:r>
              <a:rPr lang="en-US" sz="2200" dirty="0" err="1"/>
              <a:t>hastalıktır</a:t>
            </a:r>
            <a:endParaRPr lang="en-US" sz="2200" dirty="0"/>
          </a:p>
          <a:p>
            <a:pPr algn="just">
              <a:lnSpc>
                <a:spcPct val="150000"/>
              </a:lnSpc>
            </a:pPr>
            <a:r>
              <a:rPr lang="en-US" sz="2200" dirty="0" err="1"/>
              <a:t>Kas</a:t>
            </a:r>
            <a:r>
              <a:rPr lang="en-US" sz="2200" dirty="0"/>
              <a:t> </a:t>
            </a:r>
            <a:r>
              <a:rPr lang="en-US" sz="2200" dirty="0" err="1"/>
              <a:t>gruplarında</a:t>
            </a:r>
            <a:r>
              <a:rPr lang="en-US" sz="2200" dirty="0"/>
              <a:t> </a:t>
            </a:r>
            <a:r>
              <a:rPr lang="en-US" sz="2200" dirty="0" err="1"/>
              <a:t>zayıflık</a:t>
            </a:r>
            <a:r>
              <a:rPr lang="en-US" sz="2200" dirty="0"/>
              <a:t> </a:t>
            </a:r>
            <a:r>
              <a:rPr lang="en-US" sz="2200" dirty="0" err="1"/>
              <a:t>ve</a:t>
            </a:r>
            <a:r>
              <a:rPr lang="en-US" sz="2200" dirty="0"/>
              <a:t> </a:t>
            </a:r>
            <a:r>
              <a:rPr lang="en-US" sz="2200" dirty="0" err="1"/>
              <a:t>çabu</a:t>
            </a:r>
            <a:r>
              <a:rPr lang="en-US" sz="2200" dirty="0"/>
              <a:t> </a:t>
            </a:r>
            <a:r>
              <a:rPr lang="en-US" sz="2200" dirty="0" err="1"/>
              <a:t>yorulma</a:t>
            </a:r>
            <a:r>
              <a:rPr lang="en-US" sz="2200" dirty="0"/>
              <a:t> </a:t>
            </a:r>
            <a:r>
              <a:rPr lang="en-US" sz="2200" dirty="0" err="1"/>
              <a:t>ile</a:t>
            </a:r>
            <a:r>
              <a:rPr lang="en-US" sz="2200" dirty="0"/>
              <a:t> </a:t>
            </a:r>
            <a:r>
              <a:rPr lang="en-US" sz="2200" dirty="0" err="1"/>
              <a:t>karakterizedir</a:t>
            </a:r>
            <a:r>
              <a:rPr lang="en-US" sz="2200" dirty="0"/>
              <a:t> </a:t>
            </a:r>
          </a:p>
          <a:p>
            <a:pPr algn="just">
              <a:lnSpc>
                <a:spcPct val="150000"/>
              </a:lnSpc>
            </a:pPr>
            <a:r>
              <a:rPr lang="en-US" sz="2200" dirty="0" err="1"/>
              <a:t>Hastalığın</a:t>
            </a:r>
            <a:r>
              <a:rPr lang="en-US" sz="2200" dirty="0"/>
              <a:t> </a:t>
            </a:r>
            <a:r>
              <a:rPr lang="en-US" sz="2200" dirty="0" err="1"/>
              <a:t>patogenezinde</a:t>
            </a:r>
            <a:r>
              <a:rPr lang="en-US" sz="2200" dirty="0"/>
              <a:t> </a:t>
            </a:r>
            <a:r>
              <a:rPr lang="en-US" sz="2200" dirty="0" err="1"/>
              <a:t>kaslardaki</a:t>
            </a:r>
            <a:r>
              <a:rPr lang="en-US" sz="2200" dirty="0"/>
              <a:t> </a:t>
            </a:r>
            <a:r>
              <a:rPr lang="en-US" sz="2200" dirty="0" err="1"/>
              <a:t>postsinaptik</a:t>
            </a:r>
            <a:r>
              <a:rPr lang="en-US" sz="2200" dirty="0"/>
              <a:t> </a:t>
            </a:r>
            <a:r>
              <a:rPr lang="en-US" sz="2200" dirty="0" err="1"/>
              <a:t>nöromuküler</a:t>
            </a:r>
            <a:r>
              <a:rPr lang="en-US" sz="2200" dirty="0"/>
              <a:t> </a:t>
            </a:r>
            <a:r>
              <a:rPr lang="en-US" sz="2200" dirty="0" err="1"/>
              <a:t>membranda</a:t>
            </a:r>
            <a:r>
              <a:rPr lang="en-US" sz="2200" dirty="0"/>
              <a:t> </a:t>
            </a:r>
            <a:r>
              <a:rPr lang="en-US" sz="2200" dirty="0" err="1"/>
              <a:t>asetilkolin</a:t>
            </a:r>
            <a:r>
              <a:rPr lang="en-US" sz="2200" dirty="0"/>
              <a:t> </a:t>
            </a:r>
            <a:r>
              <a:rPr lang="en-US" sz="2200" dirty="0" err="1"/>
              <a:t>reseptörlerinn</a:t>
            </a:r>
            <a:r>
              <a:rPr lang="en-US" sz="2200" dirty="0"/>
              <a:t> </a:t>
            </a:r>
            <a:r>
              <a:rPr lang="en-US" sz="2200" dirty="0" err="1"/>
              <a:t>noksanlığına</a:t>
            </a:r>
            <a:r>
              <a:rPr lang="en-US" sz="2200" dirty="0"/>
              <a:t> </a:t>
            </a:r>
            <a:r>
              <a:rPr lang="en-US" sz="2200" dirty="0" err="1"/>
              <a:t>bağlı</a:t>
            </a:r>
            <a:r>
              <a:rPr lang="en-US" sz="2200" dirty="0"/>
              <a:t> </a:t>
            </a:r>
            <a:r>
              <a:rPr lang="en-US" sz="2200" dirty="0" err="1"/>
              <a:t>olarak</a:t>
            </a:r>
            <a:r>
              <a:rPr lang="en-US" sz="2200" dirty="0"/>
              <a:t> </a:t>
            </a:r>
            <a:r>
              <a:rPr lang="en-US" sz="2200" dirty="0" err="1"/>
              <a:t>nöromusküler</a:t>
            </a:r>
            <a:r>
              <a:rPr lang="en-US" sz="2200" dirty="0"/>
              <a:t> </a:t>
            </a:r>
            <a:r>
              <a:rPr lang="en-US" sz="2200" dirty="0" err="1"/>
              <a:t>iletide</a:t>
            </a:r>
            <a:r>
              <a:rPr lang="en-US" sz="2200" dirty="0"/>
              <a:t> </a:t>
            </a:r>
            <a:r>
              <a:rPr lang="en-US" sz="2200" dirty="0" err="1"/>
              <a:t>bozukluk</a:t>
            </a:r>
            <a:r>
              <a:rPr lang="en-US" sz="2200" dirty="0"/>
              <a:t> </a:t>
            </a:r>
            <a:r>
              <a:rPr lang="en-US" sz="2200" dirty="0" err="1"/>
              <a:t>meydana</a:t>
            </a:r>
            <a:r>
              <a:rPr lang="en-US" sz="2200" dirty="0"/>
              <a:t> </a:t>
            </a:r>
            <a:r>
              <a:rPr lang="en-US" sz="2200" dirty="0" err="1"/>
              <a:t>gelir</a:t>
            </a:r>
            <a:r>
              <a:rPr lang="en-US" sz="2200" dirty="0"/>
              <a:t>. </a:t>
            </a:r>
          </a:p>
          <a:p>
            <a:pPr algn="just">
              <a:lnSpc>
                <a:spcPct val="150000"/>
              </a:lnSpc>
            </a:pPr>
            <a:r>
              <a:rPr lang="en-US" sz="2200" dirty="0" err="1"/>
              <a:t>Asetil</a:t>
            </a:r>
            <a:r>
              <a:rPr lang="en-US" sz="2200" dirty="0"/>
              <a:t> </a:t>
            </a:r>
            <a:r>
              <a:rPr lang="en-US" sz="2200" dirty="0" err="1"/>
              <a:t>kolin</a:t>
            </a:r>
            <a:r>
              <a:rPr lang="en-US" sz="2200" dirty="0"/>
              <a:t> </a:t>
            </a:r>
            <a:r>
              <a:rPr lang="en-US" sz="2200" dirty="0" err="1"/>
              <a:t>reseptörlerindeki</a:t>
            </a:r>
            <a:r>
              <a:rPr lang="en-US" sz="2200" dirty="0"/>
              <a:t> </a:t>
            </a:r>
            <a:r>
              <a:rPr lang="en-US" sz="2200" dirty="0" err="1"/>
              <a:t>noksanlık</a:t>
            </a:r>
            <a:r>
              <a:rPr lang="en-US" sz="2200" dirty="0"/>
              <a:t> </a:t>
            </a:r>
            <a:r>
              <a:rPr lang="en-US" sz="2200" dirty="0" err="1"/>
              <a:t>konjenital</a:t>
            </a:r>
            <a:r>
              <a:rPr lang="en-US" sz="2200" dirty="0"/>
              <a:t> </a:t>
            </a:r>
            <a:r>
              <a:rPr lang="en-US" sz="2200" dirty="0" err="1"/>
              <a:t>veya</a:t>
            </a:r>
            <a:r>
              <a:rPr lang="en-US" sz="2200" dirty="0"/>
              <a:t> </a:t>
            </a:r>
            <a:r>
              <a:rPr lang="en-US" sz="2200" dirty="0" err="1"/>
              <a:t>edinsel</a:t>
            </a:r>
            <a:r>
              <a:rPr lang="en-US" sz="2200" dirty="0"/>
              <a:t> </a:t>
            </a:r>
            <a:r>
              <a:rPr lang="en-US" sz="2200" dirty="0" err="1"/>
              <a:t>olarak</a:t>
            </a:r>
            <a:r>
              <a:rPr lang="en-US" sz="2200" dirty="0"/>
              <a:t> </a:t>
            </a:r>
            <a:r>
              <a:rPr lang="en-US" sz="2200" dirty="0" err="1"/>
              <a:t>ortaya</a:t>
            </a:r>
            <a:r>
              <a:rPr lang="en-US" sz="2200" dirty="0"/>
              <a:t> </a:t>
            </a:r>
            <a:r>
              <a:rPr lang="en-US" sz="2200" dirty="0" err="1"/>
              <a:t>çıkabilir</a:t>
            </a:r>
            <a:r>
              <a:rPr lang="en-US" sz="2200" dirty="0"/>
              <a:t>. </a:t>
            </a:r>
          </a:p>
          <a:p>
            <a:pPr algn="just">
              <a:lnSpc>
                <a:spcPct val="150000"/>
              </a:lnSpc>
            </a:pPr>
            <a:r>
              <a:rPr lang="en-US" sz="2200" dirty="0" err="1"/>
              <a:t>Konjenital</a:t>
            </a:r>
            <a:r>
              <a:rPr lang="en-US" sz="2200" dirty="0"/>
              <a:t> myasthenia Gravis ender </a:t>
            </a:r>
            <a:r>
              <a:rPr lang="en-US" sz="2200" dirty="0" err="1"/>
              <a:t>olarak</a:t>
            </a:r>
            <a:r>
              <a:rPr lang="en-US" sz="2200" dirty="0"/>
              <a:t> </a:t>
            </a:r>
            <a:r>
              <a:rPr lang="en-US" sz="2200" dirty="0" err="1"/>
              <a:t>gözükür</a:t>
            </a:r>
            <a:r>
              <a:rPr lang="en-US" sz="2200" dirty="0"/>
              <a:t> </a:t>
            </a:r>
            <a:r>
              <a:rPr lang="en-US" sz="2200" dirty="0" err="1"/>
              <a:t>ve</a:t>
            </a:r>
            <a:r>
              <a:rPr lang="en-US" sz="2200" dirty="0"/>
              <a:t> fox-terrier, Jack Russell </a:t>
            </a:r>
            <a:r>
              <a:rPr lang="en-US" sz="2200" dirty="0" err="1"/>
              <a:t>ırklarında</a:t>
            </a:r>
            <a:r>
              <a:rPr lang="en-US" sz="2200" dirty="0"/>
              <a:t> </a:t>
            </a:r>
            <a:r>
              <a:rPr lang="en-US" sz="2200" dirty="0" err="1"/>
              <a:t>daha</a:t>
            </a:r>
            <a:r>
              <a:rPr lang="en-US" sz="2200" dirty="0"/>
              <a:t> </a:t>
            </a:r>
            <a:r>
              <a:rPr lang="en-US" sz="2200" dirty="0" err="1"/>
              <a:t>yaygındır</a:t>
            </a:r>
            <a:r>
              <a:rPr lang="en-US" sz="2200" dirty="0"/>
              <a:t>.</a:t>
            </a:r>
          </a:p>
        </p:txBody>
      </p:sp>
    </p:spTree>
    <p:extLst>
      <p:ext uri="{BB962C8B-B14F-4D97-AF65-F5344CB8AC3E}">
        <p14:creationId xmlns:p14="http://schemas.microsoft.com/office/powerpoint/2010/main" val="3060708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BA35DA-A1FC-9F46-835B-7EE482AF3D6C}"/>
              </a:ext>
            </a:extLst>
          </p:cNvPr>
          <p:cNvSpPr>
            <a:spLocks noGrp="1"/>
          </p:cNvSpPr>
          <p:nvPr>
            <p:ph idx="1"/>
          </p:nvPr>
        </p:nvSpPr>
        <p:spPr>
          <a:xfrm>
            <a:off x="0" y="318102"/>
            <a:ext cx="10515600" cy="4351338"/>
          </a:xfrm>
        </p:spPr>
        <p:txBody>
          <a:bodyPr>
            <a:normAutofit/>
          </a:bodyPr>
          <a:lstStyle/>
          <a:p>
            <a:pPr algn="just">
              <a:lnSpc>
                <a:spcPct val="150000"/>
              </a:lnSpc>
            </a:pPr>
            <a:r>
              <a:rPr lang="en-US" sz="2200" dirty="0" err="1"/>
              <a:t>Edindel</a:t>
            </a:r>
            <a:r>
              <a:rPr lang="en-US" sz="2200" dirty="0"/>
              <a:t> Myasthenia Gravis </a:t>
            </a:r>
            <a:r>
              <a:rPr lang="en-US" sz="2200" dirty="0" err="1"/>
              <a:t>özellikle</a:t>
            </a:r>
            <a:r>
              <a:rPr lang="en-US" sz="2200" dirty="0"/>
              <a:t> </a:t>
            </a:r>
            <a:r>
              <a:rPr lang="en-US" sz="2200" dirty="0" err="1"/>
              <a:t>büyük</a:t>
            </a:r>
            <a:r>
              <a:rPr lang="en-US" sz="2200" dirty="0"/>
              <a:t> </a:t>
            </a:r>
            <a:r>
              <a:rPr lang="en-US" sz="2200" dirty="0" err="1"/>
              <a:t>köpek</a:t>
            </a:r>
            <a:r>
              <a:rPr lang="en-US" sz="2200" dirty="0"/>
              <a:t> </a:t>
            </a:r>
            <a:r>
              <a:rPr lang="en-US" sz="2200" dirty="0" err="1"/>
              <a:t>ırklarında</a:t>
            </a:r>
            <a:r>
              <a:rPr lang="en-US" sz="2200" dirty="0"/>
              <a:t> </a:t>
            </a:r>
            <a:r>
              <a:rPr lang="en-US" sz="2200" dirty="0" err="1"/>
              <a:t>görülür</a:t>
            </a:r>
            <a:r>
              <a:rPr lang="en-US" sz="2200" dirty="0"/>
              <a:t>.</a:t>
            </a:r>
          </a:p>
          <a:p>
            <a:pPr algn="just">
              <a:lnSpc>
                <a:spcPct val="150000"/>
              </a:lnSpc>
            </a:pPr>
            <a:r>
              <a:rPr lang="en-US" sz="2200" dirty="0"/>
              <a:t>Normal </a:t>
            </a:r>
            <a:r>
              <a:rPr lang="en-US" sz="2200" dirty="0" err="1"/>
              <a:t>sayıdaki</a:t>
            </a:r>
            <a:r>
              <a:rPr lang="en-US" sz="2200" dirty="0"/>
              <a:t> </a:t>
            </a:r>
            <a:r>
              <a:rPr lang="en-US" sz="2200" dirty="0" err="1"/>
              <a:t>reseptörlerin</a:t>
            </a:r>
            <a:r>
              <a:rPr lang="en-US" sz="2200" dirty="0"/>
              <a:t> </a:t>
            </a:r>
            <a:r>
              <a:rPr lang="en-US" sz="2200" dirty="0" err="1"/>
              <a:t>dolaşımdaki</a:t>
            </a:r>
            <a:r>
              <a:rPr lang="en-US" sz="2200" dirty="0"/>
              <a:t> anti </a:t>
            </a:r>
            <a:r>
              <a:rPr lang="en-US" sz="2200" dirty="0" err="1"/>
              <a:t>asetil</a:t>
            </a:r>
            <a:r>
              <a:rPr lang="en-US" sz="2200" dirty="0"/>
              <a:t> </a:t>
            </a:r>
            <a:r>
              <a:rPr lang="en-US" sz="2200" dirty="0" err="1"/>
              <a:t>kolinesteraz</a:t>
            </a:r>
            <a:r>
              <a:rPr lang="en-US" sz="2200" dirty="0"/>
              <a:t> </a:t>
            </a:r>
            <a:r>
              <a:rPr lang="en-US" sz="2200" dirty="0" err="1"/>
              <a:t>reseptör</a:t>
            </a:r>
            <a:r>
              <a:rPr lang="en-US" sz="2200" dirty="0"/>
              <a:t> </a:t>
            </a:r>
            <a:r>
              <a:rPr lang="en-US" sz="2200" dirty="0" err="1"/>
              <a:t>antikorları</a:t>
            </a:r>
            <a:r>
              <a:rPr lang="en-US" sz="2200" dirty="0"/>
              <a:t> </a:t>
            </a:r>
            <a:r>
              <a:rPr lang="en-US" sz="2200" dirty="0" err="1"/>
              <a:t>ile</a:t>
            </a:r>
            <a:r>
              <a:rPr lang="en-US" sz="2200" dirty="0"/>
              <a:t> bloke </a:t>
            </a:r>
            <a:r>
              <a:rPr lang="en-US" sz="2200" dirty="0" err="1"/>
              <a:t>edilmesi</a:t>
            </a:r>
            <a:r>
              <a:rPr lang="en-US" sz="2200" dirty="0"/>
              <a:t> </a:t>
            </a:r>
            <a:r>
              <a:rPr lang="en-US" sz="2200" dirty="0" err="1"/>
              <a:t>sonucu</a:t>
            </a:r>
            <a:r>
              <a:rPr lang="en-US" sz="2200" dirty="0"/>
              <a:t> </a:t>
            </a:r>
            <a:r>
              <a:rPr lang="en-US" sz="2200" dirty="0" err="1"/>
              <a:t>ortaya</a:t>
            </a:r>
            <a:r>
              <a:rPr lang="en-US" sz="2200" dirty="0"/>
              <a:t> </a:t>
            </a:r>
            <a:r>
              <a:rPr lang="en-US" sz="2200" dirty="0" err="1"/>
              <a:t>çokar</a:t>
            </a:r>
            <a:r>
              <a:rPr lang="en-US" sz="2200" dirty="0"/>
              <a:t> </a:t>
            </a:r>
          </a:p>
          <a:p>
            <a:pPr algn="just">
              <a:lnSpc>
                <a:spcPct val="150000"/>
              </a:lnSpc>
            </a:pPr>
            <a:r>
              <a:rPr lang="en-US" sz="2200" dirty="0"/>
              <a:t>Generalize </a:t>
            </a:r>
            <a:r>
              <a:rPr lang="en-US" sz="2200" dirty="0" err="1"/>
              <a:t>ve</a:t>
            </a:r>
            <a:r>
              <a:rPr lang="en-US" sz="2200" dirty="0"/>
              <a:t> </a:t>
            </a:r>
            <a:r>
              <a:rPr lang="en-US" sz="2200" dirty="0" err="1"/>
              <a:t>fokal</a:t>
            </a:r>
            <a:r>
              <a:rPr lang="en-US" sz="2200" dirty="0"/>
              <a:t> </a:t>
            </a:r>
            <a:r>
              <a:rPr lang="en-US" sz="2200" dirty="0" err="1"/>
              <a:t>olmak</a:t>
            </a:r>
            <a:r>
              <a:rPr lang="en-US" sz="2200" dirty="0"/>
              <a:t> </a:t>
            </a:r>
            <a:r>
              <a:rPr lang="en-US" sz="2200" dirty="0" err="1"/>
              <a:t>üzere</a:t>
            </a:r>
            <a:r>
              <a:rPr lang="en-US" sz="2200" dirty="0"/>
              <a:t> </a:t>
            </a:r>
            <a:r>
              <a:rPr lang="en-US" sz="2200" dirty="0" err="1"/>
              <a:t>iki</a:t>
            </a:r>
            <a:r>
              <a:rPr lang="en-US" sz="2200" dirty="0"/>
              <a:t> </a:t>
            </a:r>
            <a:r>
              <a:rPr lang="en-US" sz="2200" dirty="0" err="1"/>
              <a:t>formu</a:t>
            </a:r>
            <a:r>
              <a:rPr lang="en-US" sz="2200" dirty="0"/>
              <a:t> </a:t>
            </a:r>
            <a:r>
              <a:rPr lang="en-US" sz="2200" dirty="0" err="1"/>
              <a:t>vardır</a:t>
            </a:r>
            <a:r>
              <a:rPr lang="en-US" sz="2200" dirty="0"/>
              <a:t>.</a:t>
            </a:r>
          </a:p>
          <a:p>
            <a:pPr algn="just">
              <a:lnSpc>
                <a:spcPct val="150000"/>
              </a:lnSpc>
            </a:pPr>
            <a:r>
              <a:rPr lang="en-US" sz="2200" b="1" dirty="0">
                <a:solidFill>
                  <a:srgbClr val="FF0000"/>
                </a:solidFill>
              </a:rPr>
              <a:t>Generalize form; </a:t>
            </a:r>
            <a:r>
              <a:rPr lang="en-US" sz="2200" dirty="0" err="1"/>
              <a:t>egzersizle</a:t>
            </a:r>
            <a:r>
              <a:rPr lang="en-US" sz="2200" dirty="0"/>
              <a:t> </a:t>
            </a:r>
            <a:r>
              <a:rPr lang="en-US" sz="2200" dirty="0" err="1"/>
              <a:t>kötüleşen</a:t>
            </a:r>
            <a:r>
              <a:rPr lang="en-US" sz="2200" dirty="0"/>
              <a:t>, </a:t>
            </a:r>
            <a:r>
              <a:rPr lang="en-US" sz="2200" dirty="0" err="1"/>
              <a:t>dinlenme</a:t>
            </a:r>
            <a:r>
              <a:rPr lang="en-US" sz="2200" dirty="0"/>
              <a:t> </a:t>
            </a:r>
            <a:r>
              <a:rPr lang="en-US" sz="2200" dirty="0" err="1"/>
              <a:t>ile</a:t>
            </a:r>
            <a:r>
              <a:rPr lang="en-US" sz="2200" dirty="0"/>
              <a:t> </a:t>
            </a:r>
            <a:r>
              <a:rPr lang="en-US" sz="2200" dirty="0" err="1"/>
              <a:t>düzelen</a:t>
            </a:r>
            <a:r>
              <a:rPr lang="en-US" sz="2200" dirty="0"/>
              <a:t> </a:t>
            </a:r>
            <a:r>
              <a:rPr lang="en-US" sz="2200" dirty="0" err="1"/>
              <a:t>musküler</a:t>
            </a:r>
            <a:r>
              <a:rPr lang="en-US" sz="2200" dirty="0"/>
              <a:t> </a:t>
            </a:r>
            <a:r>
              <a:rPr lang="en-US" sz="2200" dirty="0" err="1"/>
              <a:t>zayıflık</a:t>
            </a:r>
            <a:r>
              <a:rPr lang="en-US" sz="2200" dirty="0"/>
              <a:t>, </a:t>
            </a:r>
            <a:r>
              <a:rPr lang="en-US" sz="2200" dirty="0" err="1"/>
              <a:t>megaözefagus</a:t>
            </a:r>
            <a:r>
              <a:rPr lang="en-US" sz="2200" dirty="0"/>
              <a:t>, </a:t>
            </a:r>
            <a:r>
              <a:rPr lang="en-US" sz="2200" dirty="0" err="1"/>
              <a:t>arka</a:t>
            </a:r>
            <a:r>
              <a:rPr lang="en-US" sz="2200" dirty="0"/>
              <a:t> </a:t>
            </a:r>
            <a:r>
              <a:rPr lang="en-US" sz="2200" dirty="0" err="1"/>
              <a:t>ayaklarda</a:t>
            </a:r>
            <a:r>
              <a:rPr lang="en-US" sz="2200" dirty="0"/>
              <a:t> </a:t>
            </a:r>
            <a:r>
              <a:rPr lang="en-US" sz="2200" dirty="0" err="1"/>
              <a:t>duramama</a:t>
            </a:r>
            <a:r>
              <a:rPr lang="en-US" sz="2200" dirty="0"/>
              <a:t>, </a:t>
            </a:r>
            <a:r>
              <a:rPr lang="en-US" sz="2200" dirty="0" err="1"/>
              <a:t>kasşarda</a:t>
            </a:r>
            <a:r>
              <a:rPr lang="en-US" sz="2200" dirty="0"/>
              <a:t> </a:t>
            </a:r>
            <a:r>
              <a:rPr lang="en-US" sz="2200" dirty="0" err="1"/>
              <a:t>titremeler</a:t>
            </a:r>
            <a:r>
              <a:rPr lang="en-US" sz="2200" dirty="0"/>
              <a:t> </a:t>
            </a:r>
          </a:p>
          <a:p>
            <a:pPr algn="just">
              <a:lnSpc>
                <a:spcPct val="150000"/>
              </a:lnSpc>
            </a:pPr>
            <a:r>
              <a:rPr lang="en-US" sz="2200" b="1" dirty="0" err="1">
                <a:solidFill>
                  <a:srgbClr val="FF0000"/>
                </a:solidFill>
              </a:rPr>
              <a:t>Fokal</a:t>
            </a:r>
            <a:r>
              <a:rPr lang="en-US" sz="2200" b="1" dirty="0">
                <a:solidFill>
                  <a:srgbClr val="FF0000"/>
                </a:solidFill>
              </a:rPr>
              <a:t> form; </a:t>
            </a:r>
            <a:r>
              <a:rPr lang="en-US" sz="2200" dirty="0"/>
              <a:t>özofageal, </a:t>
            </a:r>
            <a:r>
              <a:rPr lang="en-US" sz="2200" dirty="0" err="1"/>
              <a:t>farengeal</a:t>
            </a:r>
            <a:r>
              <a:rPr lang="en-US" sz="2200" dirty="0"/>
              <a:t> </a:t>
            </a:r>
            <a:r>
              <a:rPr lang="en-US" sz="2200" dirty="0" err="1"/>
              <a:t>ve</a:t>
            </a:r>
            <a:r>
              <a:rPr lang="en-US" sz="2200" dirty="0"/>
              <a:t>/</a:t>
            </a:r>
            <a:r>
              <a:rPr lang="en-US" sz="2200" dirty="0" err="1"/>
              <a:t>veya</a:t>
            </a:r>
            <a:r>
              <a:rPr lang="en-US" sz="2200" dirty="0"/>
              <a:t> </a:t>
            </a:r>
            <a:r>
              <a:rPr lang="en-US" sz="2200" dirty="0" err="1"/>
              <a:t>fasial</a:t>
            </a:r>
            <a:r>
              <a:rPr lang="en-US" sz="2200" dirty="0"/>
              <a:t> </a:t>
            </a:r>
            <a:r>
              <a:rPr lang="en-US" sz="2200" dirty="0" err="1"/>
              <a:t>kaslarda</a:t>
            </a:r>
            <a:r>
              <a:rPr lang="en-US" sz="2200" dirty="0"/>
              <a:t> </a:t>
            </a:r>
            <a:r>
              <a:rPr lang="en-US" sz="2200" dirty="0" err="1"/>
              <a:t>zayıflama</a:t>
            </a:r>
            <a:endParaRPr lang="en-US" sz="2200" dirty="0"/>
          </a:p>
        </p:txBody>
      </p:sp>
      <p:pic>
        <p:nvPicPr>
          <p:cNvPr id="4" name="Picture 3">
            <a:extLst>
              <a:ext uri="{FF2B5EF4-FFF2-40B4-BE49-F238E27FC236}">
                <a16:creationId xmlns:a16="http://schemas.microsoft.com/office/drawing/2014/main" id="{34D8E855-3908-8A49-9360-39A20BD7506A}"/>
              </a:ext>
            </a:extLst>
          </p:cNvPr>
          <p:cNvPicPr>
            <a:picLocks noChangeAspect="1"/>
          </p:cNvPicPr>
          <p:nvPr/>
        </p:nvPicPr>
        <p:blipFill>
          <a:blip r:embed="rId2"/>
          <a:stretch>
            <a:fillRect/>
          </a:stretch>
        </p:blipFill>
        <p:spPr>
          <a:xfrm>
            <a:off x="7830065" y="3258703"/>
            <a:ext cx="4361935" cy="3438659"/>
          </a:xfrm>
          <a:prstGeom prst="rect">
            <a:avLst/>
          </a:prstGeom>
        </p:spPr>
      </p:pic>
    </p:spTree>
    <p:extLst>
      <p:ext uri="{BB962C8B-B14F-4D97-AF65-F5344CB8AC3E}">
        <p14:creationId xmlns:p14="http://schemas.microsoft.com/office/powerpoint/2010/main" val="3459073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208F-D4B1-A34E-9E38-0EA681837CC6}"/>
              </a:ext>
            </a:extLst>
          </p:cNvPr>
          <p:cNvSpPr>
            <a:spLocks noGrp="1"/>
          </p:cNvSpPr>
          <p:nvPr>
            <p:ph type="title"/>
          </p:nvPr>
        </p:nvSpPr>
        <p:spPr>
          <a:ln>
            <a:solidFill>
              <a:schemeClr val="accent1"/>
            </a:solidFill>
          </a:ln>
        </p:spPr>
        <p:txBody>
          <a:bodyPr/>
          <a:lstStyle/>
          <a:p>
            <a:pPr algn="ctr"/>
            <a:r>
              <a:rPr lang="en-US" b="1" dirty="0"/>
              <a:t>TANI</a:t>
            </a:r>
          </a:p>
        </p:txBody>
      </p:sp>
      <p:sp>
        <p:nvSpPr>
          <p:cNvPr id="3" name="Content Placeholder 2">
            <a:extLst>
              <a:ext uri="{FF2B5EF4-FFF2-40B4-BE49-F238E27FC236}">
                <a16:creationId xmlns:a16="http://schemas.microsoft.com/office/drawing/2014/main" id="{54D92397-9F2A-744E-97A9-33C8ED962E70}"/>
              </a:ext>
            </a:extLst>
          </p:cNvPr>
          <p:cNvSpPr>
            <a:spLocks noGrp="1"/>
          </p:cNvSpPr>
          <p:nvPr>
            <p:ph idx="1"/>
          </p:nvPr>
        </p:nvSpPr>
        <p:spPr>
          <a:ln>
            <a:solidFill>
              <a:schemeClr val="accent1"/>
            </a:solidFill>
          </a:ln>
        </p:spPr>
        <p:txBody>
          <a:bodyPr>
            <a:normAutofit/>
          </a:bodyPr>
          <a:lstStyle/>
          <a:p>
            <a:pPr algn="just">
              <a:lnSpc>
                <a:spcPct val="150000"/>
              </a:lnSpc>
            </a:pPr>
            <a:r>
              <a:rPr lang="en-US" sz="2400" dirty="0" err="1"/>
              <a:t>Dolaşımdaki</a:t>
            </a:r>
            <a:r>
              <a:rPr lang="en-US" sz="2400" dirty="0"/>
              <a:t> </a:t>
            </a:r>
            <a:r>
              <a:rPr lang="en-US" sz="2400" dirty="0" err="1"/>
              <a:t>asetekolin</a:t>
            </a:r>
            <a:r>
              <a:rPr lang="en-US" sz="2400" dirty="0"/>
              <a:t> </a:t>
            </a:r>
            <a:r>
              <a:rPr lang="en-US" sz="2400" dirty="0" err="1"/>
              <a:t>reseptörlerine</a:t>
            </a:r>
            <a:r>
              <a:rPr lang="en-US" sz="2400" dirty="0"/>
              <a:t> </a:t>
            </a:r>
            <a:r>
              <a:rPr lang="en-US" sz="2400" dirty="0" err="1"/>
              <a:t>karşı</a:t>
            </a:r>
            <a:r>
              <a:rPr lang="en-US" sz="2400" dirty="0"/>
              <a:t> </a:t>
            </a:r>
            <a:r>
              <a:rPr lang="en-US" sz="2400" dirty="0" err="1"/>
              <a:t>otoantikorların</a:t>
            </a:r>
            <a:r>
              <a:rPr lang="en-US" sz="2400" dirty="0"/>
              <a:t> </a:t>
            </a:r>
            <a:r>
              <a:rPr lang="en-US" sz="2400" dirty="0" err="1"/>
              <a:t>belirlenmesi</a:t>
            </a:r>
            <a:endParaRPr lang="en-US" sz="2400" dirty="0"/>
          </a:p>
          <a:p>
            <a:pPr algn="just">
              <a:lnSpc>
                <a:spcPct val="150000"/>
              </a:lnSpc>
            </a:pPr>
            <a:r>
              <a:rPr lang="en-US" sz="2400" dirty="0" err="1"/>
              <a:t>Kısa</a:t>
            </a:r>
            <a:r>
              <a:rPr lang="en-US" sz="2400" dirty="0"/>
              <a:t> </a:t>
            </a:r>
            <a:r>
              <a:rPr lang="en-US" sz="2400" dirty="0" err="1"/>
              <a:t>süre</a:t>
            </a:r>
            <a:r>
              <a:rPr lang="en-US" sz="2400" dirty="0"/>
              <a:t> </a:t>
            </a:r>
            <a:r>
              <a:rPr lang="en-US" sz="2400" dirty="0" err="1"/>
              <a:t>etkili</a:t>
            </a:r>
            <a:r>
              <a:rPr lang="en-US" sz="2400" dirty="0"/>
              <a:t> </a:t>
            </a:r>
            <a:r>
              <a:rPr lang="en-US" sz="2400" dirty="0" err="1"/>
              <a:t>kolinesteraz</a:t>
            </a:r>
            <a:r>
              <a:rPr lang="en-US" sz="2400" dirty="0"/>
              <a:t> </a:t>
            </a:r>
            <a:r>
              <a:rPr lang="en-US" sz="2400" dirty="0" err="1"/>
              <a:t>inhibitörlerinin</a:t>
            </a:r>
            <a:r>
              <a:rPr lang="en-US" sz="2400" dirty="0"/>
              <a:t>: neostigmine (0,05 mg/mg IM) </a:t>
            </a:r>
            <a:r>
              <a:rPr lang="en-US" sz="2400" dirty="0" err="1"/>
              <a:t>veya</a:t>
            </a:r>
            <a:r>
              <a:rPr lang="en-US" sz="2400" dirty="0"/>
              <a:t> edrophonium chloride (</a:t>
            </a:r>
            <a:r>
              <a:rPr lang="en-US" sz="2400" dirty="0" err="1"/>
              <a:t>köpek</a:t>
            </a:r>
            <a:r>
              <a:rPr lang="en-US" sz="2400" dirty="0"/>
              <a:t> 0,1-0,2 mg/kg IV, </a:t>
            </a:r>
            <a:r>
              <a:rPr lang="en-US" sz="2400" dirty="0" err="1"/>
              <a:t>kedi</a:t>
            </a:r>
            <a:r>
              <a:rPr lang="en-US" sz="2400" dirty="0"/>
              <a:t> 25 mg IV) </a:t>
            </a:r>
            <a:r>
              <a:rPr lang="en-US" sz="2400" dirty="0" err="1"/>
              <a:t>uygulamasından</a:t>
            </a:r>
            <a:r>
              <a:rPr lang="en-US" sz="2400" dirty="0"/>
              <a:t> 1-2 </a:t>
            </a:r>
            <a:r>
              <a:rPr lang="en-US" sz="2400" dirty="0" err="1"/>
              <a:t>dk</a:t>
            </a:r>
            <a:r>
              <a:rPr lang="en-US" sz="2400" dirty="0"/>
              <a:t> </a:t>
            </a:r>
            <a:r>
              <a:rPr lang="en-US" sz="2400" dirty="0" err="1"/>
              <a:t>sonra</a:t>
            </a:r>
            <a:r>
              <a:rPr lang="en-US" sz="2400" dirty="0"/>
              <a:t> </a:t>
            </a:r>
            <a:r>
              <a:rPr lang="en-US" sz="2400" dirty="0" err="1"/>
              <a:t>kaslarda</a:t>
            </a:r>
            <a:r>
              <a:rPr lang="en-US" sz="2400" dirty="0"/>
              <a:t> </a:t>
            </a:r>
            <a:r>
              <a:rPr lang="en-US" sz="2400" dirty="0" err="1"/>
              <a:t>zayıflığın</a:t>
            </a:r>
            <a:r>
              <a:rPr lang="en-US" sz="2400" dirty="0"/>
              <a:t> </a:t>
            </a:r>
            <a:r>
              <a:rPr lang="en-US" sz="2400" dirty="0" err="1"/>
              <a:t>birden</a:t>
            </a:r>
            <a:r>
              <a:rPr lang="en-US" sz="2400" dirty="0"/>
              <a:t> </a:t>
            </a:r>
            <a:r>
              <a:rPr lang="en-US" sz="2400" dirty="0" err="1"/>
              <a:t>ortadan</a:t>
            </a:r>
            <a:r>
              <a:rPr lang="en-US" sz="2400" dirty="0"/>
              <a:t> </a:t>
            </a:r>
            <a:r>
              <a:rPr lang="en-US" sz="2400" dirty="0" err="1"/>
              <a:t>kalkması</a:t>
            </a:r>
            <a:r>
              <a:rPr lang="en-US" sz="2400" dirty="0"/>
              <a:t>. </a:t>
            </a:r>
          </a:p>
        </p:txBody>
      </p:sp>
    </p:spTree>
    <p:extLst>
      <p:ext uri="{BB962C8B-B14F-4D97-AF65-F5344CB8AC3E}">
        <p14:creationId xmlns:p14="http://schemas.microsoft.com/office/powerpoint/2010/main" val="675027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75CB-13C3-A64B-95F7-00F3F389D774}"/>
              </a:ext>
            </a:extLst>
          </p:cNvPr>
          <p:cNvSpPr>
            <a:spLocks noGrp="1"/>
          </p:cNvSpPr>
          <p:nvPr>
            <p:ph type="title"/>
          </p:nvPr>
        </p:nvSpPr>
        <p:spPr>
          <a:xfrm>
            <a:off x="838200" y="365126"/>
            <a:ext cx="10515600" cy="994118"/>
          </a:xfrm>
          <a:ln>
            <a:solidFill>
              <a:schemeClr val="accent1"/>
            </a:solidFill>
          </a:ln>
        </p:spPr>
        <p:txBody>
          <a:bodyPr>
            <a:normAutofit/>
          </a:bodyPr>
          <a:lstStyle/>
          <a:p>
            <a:pPr algn="ctr"/>
            <a:r>
              <a:rPr lang="en-US" sz="3600" b="1" dirty="0">
                <a:solidFill>
                  <a:srgbClr val="FF0000"/>
                </a:solidFill>
              </a:rPr>
              <a:t>TEDAVI </a:t>
            </a:r>
          </a:p>
        </p:txBody>
      </p:sp>
      <p:sp>
        <p:nvSpPr>
          <p:cNvPr id="3" name="Content Placeholder 2">
            <a:extLst>
              <a:ext uri="{FF2B5EF4-FFF2-40B4-BE49-F238E27FC236}">
                <a16:creationId xmlns:a16="http://schemas.microsoft.com/office/drawing/2014/main" id="{9C75D685-5615-A74C-ACC1-1D5F2CE52F1E}"/>
              </a:ext>
            </a:extLst>
          </p:cNvPr>
          <p:cNvSpPr>
            <a:spLocks noGrp="1"/>
          </p:cNvSpPr>
          <p:nvPr>
            <p:ph idx="1"/>
          </p:nvPr>
        </p:nvSpPr>
        <p:spPr/>
        <p:txBody>
          <a:bodyPr>
            <a:normAutofit fontScale="92500" lnSpcReduction="20000"/>
          </a:bodyPr>
          <a:lstStyle/>
          <a:p>
            <a:pPr algn="just">
              <a:lnSpc>
                <a:spcPct val="150000"/>
              </a:lnSpc>
            </a:pPr>
            <a:r>
              <a:rPr lang="en-US" sz="2400" dirty="0" err="1"/>
              <a:t>Uzun</a:t>
            </a:r>
            <a:r>
              <a:rPr lang="en-US" sz="2400" dirty="0"/>
              <a:t> </a:t>
            </a:r>
            <a:r>
              <a:rPr lang="en-US" sz="2400" dirty="0" err="1"/>
              <a:t>süre</a:t>
            </a:r>
            <a:r>
              <a:rPr lang="en-US" sz="2400" dirty="0"/>
              <a:t> </a:t>
            </a:r>
            <a:r>
              <a:rPr lang="en-US" sz="2400" dirty="0" err="1"/>
              <a:t>ekili</a:t>
            </a:r>
            <a:r>
              <a:rPr lang="en-US" sz="2400" dirty="0"/>
              <a:t> </a:t>
            </a:r>
            <a:r>
              <a:rPr lang="en-US" sz="2400" dirty="0" err="1"/>
              <a:t>antikolinesterazlar</a:t>
            </a:r>
            <a:r>
              <a:rPr lang="en-US" sz="2400" dirty="0"/>
              <a:t> </a:t>
            </a:r>
            <a:r>
              <a:rPr lang="en-US" sz="2400" dirty="0" err="1"/>
              <a:t>kullanılır</a:t>
            </a:r>
            <a:endParaRPr lang="en-US" sz="2400" dirty="0"/>
          </a:p>
          <a:p>
            <a:pPr algn="just">
              <a:lnSpc>
                <a:spcPct val="150000"/>
              </a:lnSpc>
            </a:pPr>
            <a:r>
              <a:rPr lang="en-US" sz="2400" b="1" dirty="0">
                <a:solidFill>
                  <a:srgbClr val="00B0F0"/>
                </a:solidFill>
              </a:rPr>
              <a:t>Pyridostigmine bromide </a:t>
            </a:r>
            <a:r>
              <a:rPr lang="en-US" sz="2400" dirty="0"/>
              <a:t>(0,5 mg/kg, 8-12 </a:t>
            </a:r>
            <a:r>
              <a:rPr lang="en-US" sz="2400" dirty="0" err="1"/>
              <a:t>saat</a:t>
            </a:r>
            <a:r>
              <a:rPr lang="en-US" sz="2400" dirty="0"/>
              <a:t> </a:t>
            </a:r>
            <a:r>
              <a:rPr lang="en-US" sz="2400" dirty="0" err="1"/>
              <a:t>arayla</a:t>
            </a:r>
            <a:r>
              <a:rPr lang="en-US" sz="2400" dirty="0"/>
              <a:t>, PO)</a:t>
            </a:r>
          </a:p>
          <a:p>
            <a:pPr algn="just">
              <a:lnSpc>
                <a:spcPct val="150000"/>
              </a:lnSpc>
            </a:pPr>
            <a:r>
              <a:rPr lang="en-US" sz="2400" b="1" dirty="0">
                <a:solidFill>
                  <a:srgbClr val="00B0F0"/>
                </a:solidFill>
              </a:rPr>
              <a:t>Neostigmine</a:t>
            </a:r>
            <a:r>
              <a:rPr lang="en-US" sz="2400" dirty="0"/>
              <a:t> (0,04 mg/kg, 6 </a:t>
            </a:r>
            <a:r>
              <a:rPr lang="en-US" sz="2400" dirty="0" err="1"/>
              <a:t>saat</a:t>
            </a:r>
            <a:r>
              <a:rPr lang="en-US" sz="2400" dirty="0"/>
              <a:t> </a:t>
            </a:r>
            <a:r>
              <a:rPr lang="en-US" sz="2400" dirty="0" err="1"/>
              <a:t>arayla</a:t>
            </a:r>
            <a:r>
              <a:rPr lang="en-US" sz="2400" dirty="0"/>
              <a:t>, IM)</a:t>
            </a:r>
          </a:p>
          <a:p>
            <a:pPr algn="just">
              <a:lnSpc>
                <a:spcPct val="150000"/>
              </a:lnSpc>
            </a:pPr>
            <a:r>
              <a:rPr lang="en-US" sz="2400" dirty="0" err="1"/>
              <a:t>Parasempatik</a:t>
            </a:r>
            <a:r>
              <a:rPr lang="en-US" sz="2400" dirty="0"/>
              <a:t> </a:t>
            </a:r>
            <a:r>
              <a:rPr lang="en-US" sz="2400" dirty="0" err="1"/>
              <a:t>sinirlerin</a:t>
            </a:r>
            <a:r>
              <a:rPr lang="en-US" sz="2400" dirty="0"/>
              <a:t> </a:t>
            </a:r>
            <a:r>
              <a:rPr lang="en-US" sz="2400" dirty="0" err="1"/>
              <a:t>çok</a:t>
            </a:r>
            <a:r>
              <a:rPr lang="en-US" sz="2400" dirty="0"/>
              <a:t> </a:t>
            </a:r>
            <a:r>
              <a:rPr lang="en-US" sz="2400" dirty="0" err="1"/>
              <a:t>uyarıldığı</a:t>
            </a:r>
            <a:r>
              <a:rPr lang="en-US" sz="2400" dirty="0"/>
              <a:t> </a:t>
            </a:r>
            <a:r>
              <a:rPr lang="en-US" sz="2400" dirty="0" err="1"/>
              <a:t>durumlarda</a:t>
            </a:r>
            <a:r>
              <a:rPr lang="en-US" sz="2400" dirty="0"/>
              <a:t> (</a:t>
            </a:r>
            <a:r>
              <a:rPr lang="en-US" sz="2400" dirty="0" err="1"/>
              <a:t>salivasyon</a:t>
            </a:r>
            <a:r>
              <a:rPr lang="en-US" sz="2400" dirty="0"/>
              <a:t> </a:t>
            </a:r>
            <a:r>
              <a:rPr lang="en-US" sz="2400" dirty="0" err="1"/>
              <a:t>artışı</a:t>
            </a:r>
            <a:r>
              <a:rPr lang="en-US" sz="2400" dirty="0"/>
              <a:t>, </a:t>
            </a:r>
            <a:r>
              <a:rPr lang="en-US" sz="2400" dirty="0" err="1"/>
              <a:t>bradikardi</a:t>
            </a:r>
            <a:r>
              <a:rPr lang="en-US" sz="2400" dirty="0"/>
              <a:t>, </a:t>
            </a:r>
            <a:r>
              <a:rPr lang="en-US" sz="2400" dirty="0" err="1"/>
              <a:t>myosis</a:t>
            </a:r>
            <a:r>
              <a:rPr lang="en-US" sz="2400" dirty="0"/>
              <a:t>) </a:t>
            </a:r>
            <a:r>
              <a:rPr lang="en-US" sz="2400" dirty="0" err="1"/>
              <a:t>antaonist</a:t>
            </a:r>
            <a:r>
              <a:rPr lang="en-US" sz="2400" dirty="0"/>
              <a:t> </a:t>
            </a:r>
            <a:r>
              <a:rPr lang="en-US" sz="2400" dirty="0" err="1"/>
              <a:t>olarak</a:t>
            </a:r>
            <a:r>
              <a:rPr lang="en-US" sz="2400" dirty="0"/>
              <a:t> 0,5-1,5 mg </a:t>
            </a:r>
            <a:r>
              <a:rPr lang="en-US" sz="2400" dirty="0" err="1"/>
              <a:t>atropin</a:t>
            </a:r>
            <a:r>
              <a:rPr lang="en-US" sz="2400" dirty="0"/>
              <a:t> (</a:t>
            </a:r>
            <a:r>
              <a:rPr lang="en-US" sz="2400" dirty="0" err="1"/>
              <a:t>günde</a:t>
            </a:r>
            <a:r>
              <a:rPr lang="en-US" sz="2400" dirty="0"/>
              <a:t> </a:t>
            </a:r>
            <a:r>
              <a:rPr lang="en-US" sz="2400" dirty="0" err="1"/>
              <a:t>iki</a:t>
            </a:r>
            <a:r>
              <a:rPr lang="en-US" sz="2400" dirty="0"/>
              <a:t> </a:t>
            </a:r>
            <a:r>
              <a:rPr lang="en-US" sz="2400" dirty="0" err="1"/>
              <a:t>kez</a:t>
            </a:r>
            <a:r>
              <a:rPr lang="en-US" sz="2400" dirty="0"/>
              <a:t>)</a:t>
            </a:r>
          </a:p>
          <a:p>
            <a:pPr algn="just">
              <a:lnSpc>
                <a:spcPct val="150000"/>
              </a:lnSpc>
            </a:pPr>
            <a:r>
              <a:rPr lang="en-US" sz="2400" dirty="0" err="1"/>
              <a:t>Klinik</a:t>
            </a:r>
            <a:r>
              <a:rPr lang="en-US" sz="2400" dirty="0"/>
              <a:t> </a:t>
            </a:r>
            <a:r>
              <a:rPr lang="en-US" sz="2400" dirty="0" err="1"/>
              <a:t>düzelme</a:t>
            </a:r>
            <a:r>
              <a:rPr lang="en-US" sz="2400" dirty="0"/>
              <a:t> </a:t>
            </a:r>
            <a:r>
              <a:rPr lang="en-US" sz="2400" dirty="0" err="1"/>
              <a:t>sağlandığında</a:t>
            </a:r>
            <a:r>
              <a:rPr lang="en-US" sz="2400" dirty="0"/>
              <a:t> </a:t>
            </a:r>
            <a:r>
              <a:rPr lang="en-US" sz="2400" dirty="0" err="1"/>
              <a:t>tüm</a:t>
            </a:r>
            <a:r>
              <a:rPr lang="en-US" sz="2400" dirty="0"/>
              <a:t> </a:t>
            </a:r>
            <a:r>
              <a:rPr lang="en-US" sz="2400" dirty="0" err="1"/>
              <a:t>medikasyonlar</a:t>
            </a:r>
            <a:r>
              <a:rPr lang="en-US" sz="2400" dirty="0"/>
              <a:t> </a:t>
            </a:r>
            <a:r>
              <a:rPr lang="en-US" sz="2400" dirty="0" err="1"/>
              <a:t>durdurulabilir</a:t>
            </a:r>
            <a:r>
              <a:rPr lang="en-US" sz="2400" dirty="0"/>
              <a:t>. </a:t>
            </a:r>
          </a:p>
          <a:p>
            <a:pPr algn="just">
              <a:lnSpc>
                <a:spcPct val="150000"/>
              </a:lnSpc>
            </a:pPr>
            <a:r>
              <a:rPr lang="en-US" sz="2400" dirty="0" err="1"/>
              <a:t>Hastalık</a:t>
            </a:r>
            <a:r>
              <a:rPr lang="en-US" sz="2400" dirty="0"/>
              <a:t> </a:t>
            </a:r>
            <a:r>
              <a:rPr lang="en-US" sz="2400" dirty="0" err="1"/>
              <a:t>tekarar</a:t>
            </a:r>
            <a:r>
              <a:rPr lang="en-US" sz="2400" dirty="0"/>
              <a:t> </a:t>
            </a:r>
            <a:r>
              <a:rPr lang="en-US" sz="2400" dirty="0" err="1"/>
              <a:t>üks</a:t>
            </a:r>
            <a:r>
              <a:rPr lang="en-US" sz="2400" dirty="0"/>
              <a:t> </a:t>
            </a:r>
            <a:r>
              <a:rPr lang="en-US" sz="2400" dirty="0" err="1"/>
              <a:t>edebilir</a:t>
            </a:r>
            <a:endParaRPr lang="en-US" sz="2400" dirty="0"/>
          </a:p>
          <a:p>
            <a:pPr algn="just">
              <a:lnSpc>
                <a:spcPct val="150000"/>
              </a:lnSpc>
            </a:pPr>
            <a:r>
              <a:rPr lang="en-US" sz="2400" dirty="0" err="1"/>
              <a:t>Tedaviye</a:t>
            </a:r>
            <a:r>
              <a:rPr lang="en-US" sz="2400" dirty="0"/>
              <a:t> </a:t>
            </a:r>
            <a:r>
              <a:rPr lang="en-US" sz="2400" dirty="0" err="1"/>
              <a:t>kortikosteroidler</a:t>
            </a:r>
            <a:r>
              <a:rPr lang="en-US" sz="2400" dirty="0"/>
              <a:t> </a:t>
            </a:r>
            <a:r>
              <a:rPr lang="en-US" sz="2400" dirty="0" err="1"/>
              <a:t>eklenebilir</a:t>
            </a:r>
            <a:r>
              <a:rPr lang="en-US" sz="2400" dirty="0"/>
              <a:t>. </a:t>
            </a:r>
          </a:p>
        </p:txBody>
      </p:sp>
    </p:spTree>
    <p:extLst>
      <p:ext uri="{BB962C8B-B14F-4D97-AF65-F5344CB8AC3E}">
        <p14:creationId xmlns:p14="http://schemas.microsoft.com/office/powerpoint/2010/main" val="4056481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7C30-7F7C-1344-A392-483BF1582F84}"/>
              </a:ext>
            </a:extLst>
          </p:cNvPr>
          <p:cNvSpPr>
            <a:spLocks noGrp="1"/>
          </p:cNvSpPr>
          <p:nvPr>
            <p:ph type="title"/>
          </p:nvPr>
        </p:nvSpPr>
        <p:spPr/>
        <p:txBody>
          <a:bodyPr/>
          <a:lstStyle/>
          <a:p>
            <a:r>
              <a:rPr lang="en-US" b="1" dirty="0">
                <a:solidFill>
                  <a:srgbClr val="00B0F0"/>
                </a:solidFill>
              </a:rPr>
              <a:t>NEOPLAZI</a:t>
            </a:r>
          </a:p>
        </p:txBody>
      </p:sp>
      <p:sp>
        <p:nvSpPr>
          <p:cNvPr id="3" name="Content Placeholder 2">
            <a:extLst>
              <a:ext uri="{FF2B5EF4-FFF2-40B4-BE49-F238E27FC236}">
                <a16:creationId xmlns:a16="http://schemas.microsoft.com/office/drawing/2014/main" id="{FEC2047F-E612-5C4D-B88D-BA489DF77760}"/>
              </a:ext>
            </a:extLst>
          </p:cNvPr>
          <p:cNvSpPr>
            <a:spLocks noGrp="1"/>
          </p:cNvSpPr>
          <p:nvPr>
            <p:ph idx="1"/>
          </p:nvPr>
        </p:nvSpPr>
        <p:spPr/>
        <p:txBody>
          <a:bodyPr/>
          <a:lstStyle/>
          <a:p>
            <a:r>
              <a:rPr lang="tr-TR" b="1" dirty="0" err="1"/>
              <a:t>Epulides</a:t>
            </a:r>
            <a:r>
              <a:rPr lang="tr-TR" b="1" dirty="0"/>
              <a:t> </a:t>
            </a:r>
            <a:r>
              <a:rPr lang="tr-TR" b="1" dirty="0" err="1"/>
              <a:t>and</a:t>
            </a:r>
            <a:r>
              <a:rPr lang="tr-TR" b="1" dirty="0"/>
              <a:t> </a:t>
            </a:r>
            <a:r>
              <a:rPr lang="tr-TR" b="1" dirty="0" err="1"/>
              <a:t>Ameloblastomas</a:t>
            </a:r>
            <a:r>
              <a:rPr lang="tr-TR" b="1" dirty="0"/>
              <a:t> </a:t>
            </a:r>
            <a:endParaRPr lang="tr-TR" dirty="0"/>
          </a:p>
          <a:p>
            <a:r>
              <a:rPr lang="tr-TR" b="1" dirty="0"/>
              <a:t>Oral </a:t>
            </a:r>
            <a:r>
              <a:rPr lang="tr-TR" b="1" dirty="0" err="1"/>
              <a:t>Melanoma</a:t>
            </a:r>
            <a:r>
              <a:rPr lang="tr-TR" b="1" dirty="0"/>
              <a:t> </a:t>
            </a:r>
            <a:endParaRPr lang="tr-TR" dirty="0"/>
          </a:p>
          <a:p>
            <a:r>
              <a:rPr lang="tr-TR" b="1" dirty="0" err="1"/>
              <a:t>Squamous</a:t>
            </a:r>
            <a:r>
              <a:rPr lang="tr-TR" b="1" dirty="0"/>
              <a:t> Cell </a:t>
            </a:r>
            <a:r>
              <a:rPr lang="tr-TR" b="1" dirty="0" err="1"/>
              <a:t>Carcinoma</a:t>
            </a:r>
            <a:r>
              <a:rPr lang="tr-TR" b="1" dirty="0"/>
              <a:t> </a:t>
            </a:r>
            <a:endParaRPr lang="tr-TR" dirty="0"/>
          </a:p>
          <a:p>
            <a:r>
              <a:rPr lang="tr-TR" b="1" dirty="0" err="1"/>
              <a:t>Fibrosarcoma</a:t>
            </a:r>
            <a:r>
              <a:rPr lang="tr-TR" b="1" dirty="0"/>
              <a:t> </a:t>
            </a:r>
            <a:endParaRPr lang="tr-TR" dirty="0"/>
          </a:p>
          <a:p>
            <a:r>
              <a:rPr lang="tr-TR" b="1" dirty="0" err="1"/>
              <a:t>Salivary</a:t>
            </a:r>
            <a:r>
              <a:rPr lang="tr-TR" b="1" dirty="0"/>
              <a:t> </a:t>
            </a:r>
            <a:r>
              <a:rPr lang="tr-TR" b="1" dirty="0" err="1"/>
              <a:t>Gland</a:t>
            </a:r>
            <a:r>
              <a:rPr lang="tr-TR" b="1" dirty="0"/>
              <a:t> </a:t>
            </a:r>
            <a:r>
              <a:rPr lang="tr-TR" b="1" dirty="0" err="1"/>
              <a:t>Tumors</a:t>
            </a:r>
            <a:r>
              <a:rPr lang="tr-TR" b="1" dirty="0"/>
              <a:t> </a:t>
            </a:r>
            <a:endParaRPr lang="tr-TR" dirty="0"/>
          </a:p>
          <a:p>
            <a:endParaRPr lang="en-US" dirty="0"/>
          </a:p>
        </p:txBody>
      </p:sp>
      <p:pic>
        <p:nvPicPr>
          <p:cNvPr id="1025" name="Picture 1" descr="page569image26797760">
            <a:extLst>
              <a:ext uri="{FF2B5EF4-FFF2-40B4-BE49-F238E27FC236}">
                <a16:creationId xmlns:a16="http://schemas.microsoft.com/office/drawing/2014/main" id="{AB758D63-B8A8-E64D-87E0-8F5B8E821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40100" cy="21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65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ED8-B1DF-754B-86F2-39F31F156F50}"/>
              </a:ext>
            </a:extLst>
          </p:cNvPr>
          <p:cNvSpPr>
            <a:spLocks noGrp="1"/>
          </p:cNvSpPr>
          <p:nvPr>
            <p:ph type="title"/>
          </p:nvPr>
        </p:nvSpPr>
        <p:spPr>
          <a:xfrm>
            <a:off x="838200" y="365125"/>
            <a:ext cx="10515600" cy="672565"/>
          </a:xfrm>
          <a:ln>
            <a:solidFill>
              <a:srgbClr val="002060"/>
            </a:solidFill>
          </a:ln>
        </p:spPr>
        <p:txBody>
          <a:bodyPr>
            <a:normAutofit/>
          </a:bodyPr>
          <a:lstStyle/>
          <a:p>
            <a:pPr algn="ctr"/>
            <a:r>
              <a:rPr lang="en-US" sz="2800" b="1" dirty="0" err="1">
                <a:solidFill>
                  <a:srgbClr val="0070C0"/>
                </a:solidFill>
              </a:rPr>
              <a:t>Regürgitasyonun</a:t>
            </a:r>
            <a:r>
              <a:rPr lang="en-US" sz="2800" b="1" dirty="0">
                <a:solidFill>
                  <a:srgbClr val="0070C0"/>
                </a:solidFill>
              </a:rPr>
              <a:t> </a:t>
            </a:r>
            <a:r>
              <a:rPr lang="en-US" sz="2800" b="1" dirty="0" err="1">
                <a:solidFill>
                  <a:srgbClr val="0070C0"/>
                </a:solidFill>
              </a:rPr>
              <a:t>nedenleri</a:t>
            </a:r>
            <a:r>
              <a:rPr lang="en-US" sz="2800" b="1" dirty="0">
                <a:solidFill>
                  <a:srgbClr val="0070C0"/>
                </a:solidFill>
              </a:rPr>
              <a:t> </a:t>
            </a:r>
          </a:p>
        </p:txBody>
      </p:sp>
      <p:sp>
        <p:nvSpPr>
          <p:cNvPr id="3" name="Content Placeholder 2">
            <a:extLst>
              <a:ext uri="{FF2B5EF4-FFF2-40B4-BE49-F238E27FC236}">
                <a16:creationId xmlns:a16="http://schemas.microsoft.com/office/drawing/2014/main" id="{808EFC9F-0E21-D549-8B2E-F01F64DD51BC}"/>
              </a:ext>
            </a:extLst>
          </p:cNvPr>
          <p:cNvSpPr>
            <a:spLocks noGrp="1"/>
          </p:cNvSpPr>
          <p:nvPr>
            <p:ph idx="1"/>
          </p:nvPr>
        </p:nvSpPr>
        <p:spPr>
          <a:xfrm>
            <a:off x="694362" y="1582221"/>
            <a:ext cx="5305746" cy="4839128"/>
          </a:xfrm>
          <a:ln>
            <a:solidFill>
              <a:schemeClr val="accent5"/>
            </a:solidFill>
          </a:ln>
        </p:spPr>
        <p:txBody>
          <a:bodyPr>
            <a:noAutofit/>
          </a:bodyPr>
          <a:lstStyle/>
          <a:p>
            <a:r>
              <a:rPr lang="en-US" sz="2200" b="1" dirty="0" err="1">
                <a:solidFill>
                  <a:srgbClr val="FF0000"/>
                </a:solidFill>
              </a:rPr>
              <a:t>Özefagitis</a:t>
            </a:r>
            <a:r>
              <a:rPr lang="en-US" sz="2200" b="1" dirty="0">
                <a:solidFill>
                  <a:srgbClr val="FF0000"/>
                </a:solidFill>
              </a:rPr>
              <a:t> </a:t>
            </a:r>
          </a:p>
          <a:p>
            <a:r>
              <a:rPr lang="en-US" sz="2200" b="1" dirty="0" err="1">
                <a:solidFill>
                  <a:srgbClr val="FF0000"/>
                </a:solidFill>
              </a:rPr>
              <a:t>Özefageal</a:t>
            </a:r>
            <a:r>
              <a:rPr lang="en-US" sz="2200" b="1" dirty="0">
                <a:solidFill>
                  <a:srgbClr val="FF0000"/>
                </a:solidFill>
              </a:rPr>
              <a:t> </a:t>
            </a:r>
            <a:r>
              <a:rPr lang="en-US" sz="2200" b="1" dirty="0" err="1">
                <a:solidFill>
                  <a:srgbClr val="FF0000"/>
                </a:solidFill>
              </a:rPr>
              <a:t>obstrüktiv</a:t>
            </a:r>
            <a:r>
              <a:rPr lang="en-US" sz="2200" b="1" dirty="0">
                <a:solidFill>
                  <a:srgbClr val="FF0000"/>
                </a:solidFill>
              </a:rPr>
              <a:t> </a:t>
            </a:r>
            <a:r>
              <a:rPr lang="en-US" sz="2200" b="1" dirty="0" err="1">
                <a:solidFill>
                  <a:srgbClr val="FF0000"/>
                </a:solidFill>
              </a:rPr>
              <a:t>bozukluklar</a:t>
            </a:r>
            <a:r>
              <a:rPr lang="en-US" sz="2200" b="1" dirty="0">
                <a:solidFill>
                  <a:srgbClr val="FF0000"/>
                </a:solidFill>
              </a:rPr>
              <a:t>  </a:t>
            </a:r>
            <a:endParaRPr lang="en-US" sz="2200" dirty="0">
              <a:solidFill>
                <a:srgbClr val="FF0000"/>
              </a:solidFill>
            </a:endParaRPr>
          </a:p>
          <a:p>
            <a:r>
              <a:rPr lang="en-US" sz="2200" dirty="0" err="1"/>
              <a:t>Yabancı</a:t>
            </a:r>
            <a:r>
              <a:rPr lang="en-US" sz="2200" dirty="0"/>
              <a:t> </a:t>
            </a:r>
            <a:r>
              <a:rPr lang="en-US" sz="2200" dirty="0" err="1"/>
              <a:t>cisimler</a:t>
            </a:r>
            <a:r>
              <a:rPr lang="en-US" sz="2200" dirty="0"/>
              <a:t> </a:t>
            </a:r>
          </a:p>
          <a:p>
            <a:r>
              <a:rPr lang="en-US" sz="2200" dirty="0" err="1"/>
              <a:t>Daralma</a:t>
            </a:r>
            <a:r>
              <a:rPr lang="en-US" sz="2200" dirty="0"/>
              <a:t> </a:t>
            </a:r>
          </a:p>
          <a:p>
            <a:r>
              <a:rPr lang="en-US" sz="2200" dirty="0" err="1"/>
              <a:t>Neoplazi</a:t>
            </a:r>
            <a:endParaRPr lang="en-US" sz="2200" dirty="0"/>
          </a:p>
          <a:p>
            <a:r>
              <a:rPr lang="en-US" sz="2200" dirty="0"/>
              <a:t>Vasküler </a:t>
            </a:r>
            <a:r>
              <a:rPr lang="en-US" sz="2200" dirty="0" err="1"/>
              <a:t>halka</a:t>
            </a:r>
            <a:r>
              <a:rPr lang="en-US" sz="2200" dirty="0"/>
              <a:t> </a:t>
            </a:r>
            <a:r>
              <a:rPr lang="en-US" sz="2200" dirty="0" err="1"/>
              <a:t>anomalileri</a:t>
            </a:r>
            <a:endParaRPr lang="en-US" sz="2200" dirty="0"/>
          </a:p>
          <a:p>
            <a:r>
              <a:rPr lang="en-US" sz="2200" dirty="0" err="1"/>
              <a:t>Özefageal</a:t>
            </a:r>
            <a:r>
              <a:rPr lang="en-US" sz="2200" dirty="0"/>
              <a:t> </a:t>
            </a:r>
            <a:r>
              <a:rPr lang="en-US" sz="2200" dirty="0" err="1"/>
              <a:t>ve</a:t>
            </a:r>
            <a:r>
              <a:rPr lang="en-US" sz="2200" dirty="0"/>
              <a:t> </a:t>
            </a:r>
            <a:r>
              <a:rPr lang="en-US" sz="2200" dirty="0" err="1"/>
              <a:t>periözefageal</a:t>
            </a:r>
            <a:r>
              <a:rPr lang="en-US" sz="2200" dirty="0"/>
              <a:t> </a:t>
            </a:r>
            <a:r>
              <a:rPr lang="en-US" sz="2200" dirty="0" err="1"/>
              <a:t>kitleler</a:t>
            </a:r>
            <a:endParaRPr lang="en-US" sz="2200" dirty="0"/>
          </a:p>
          <a:p>
            <a:r>
              <a:rPr lang="en-US" sz="2200" dirty="0" err="1"/>
              <a:t>Granülomlar</a:t>
            </a:r>
            <a:r>
              <a:rPr lang="en-US" sz="2200" dirty="0"/>
              <a:t> (</a:t>
            </a:r>
            <a:r>
              <a:rPr lang="en-US" sz="2200" dirty="0" err="1"/>
              <a:t>Spirocerce</a:t>
            </a:r>
            <a:r>
              <a:rPr lang="en-US" sz="2200" dirty="0"/>
              <a:t> </a:t>
            </a:r>
            <a:r>
              <a:rPr lang="en-US" sz="2200" dirty="0" err="1"/>
              <a:t>lupi</a:t>
            </a:r>
            <a:r>
              <a:rPr lang="en-US" sz="2200" dirty="0"/>
              <a:t>)</a:t>
            </a:r>
          </a:p>
          <a:p>
            <a:pPr marL="0" indent="0">
              <a:buNone/>
            </a:pPr>
            <a:endParaRPr lang="en-US" sz="2200" dirty="0"/>
          </a:p>
          <a:p>
            <a:pPr marL="0" indent="0">
              <a:buNone/>
            </a:pPr>
            <a:endParaRPr lang="en-US" sz="2200" dirty="0"/>
          </a:p>
        </p:txBody>
      </p:sp>
      <p:sp>
        <p:nvSpPr>
          <p:cNvPr id="4" name="Content Placeholder 2">
            <a:extLst>
              <a:ext uri="{FF2B5EF4-FFF2-40B4-BE49-F238E27FC236}">
                <a16:creationId xmlns:a16="http://schemas.microsoft.com/office/drawing/2014/main" id="{4DE17434-34AB-E44D-BAAD-84A8F25AE5C1}"/>
              </a:ext>
            </a:extLst>
          </p:cNvPr>
          <p:cNvSpPr txBox="1">
            <a:spLocks/>
          </p:cNvSpPr>
          <p:nvPr/>
        </p:nvSpPr>
        <p:spPr>
          <a:xfrm>
            <a:off x="6189322" y="1582220"/>
            <a:ext cx="5305746" cy="4839129"/>
          </a:xfrm>
          <a:prstGeom prst="rect">
            <a:avLst/>
          </a:prstGeom>
          <a:ln>
            <a:solidFill>
              <a:schemeClr val="accent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err="1">
                <a:solidFill>
                  <a:srgbClr val="FF0000"/>
                </a:solidFill>
              </a:rPr>
              <a:t>Özefageal</a:t>
            </a:r>
            <a:r>
              <a:rPr lang="en-US" sz="2200" b="1" dirty="0">
                <a:solidFill>
                  <a:srgbClr val="FF0000"/>
                </a:solidFill>
              </a:rPr>
              <a:t> </a:t>
            </a:r>
            <a:r>
              <a:rPr lang="en-US" sz="2200" b="1" dirty="0" err="1">
                <a:solidFill>
                  <a:srgbClr val="FF0000"/>
                </a:solidFill>
              </a:rPr>
              <a:t>nöromusküler</a:t>
            </a:r>
            <a:r>
              <a:rPr lang="en-US" sz="2200" b="1" dirty="0">
                <a:solidFill>
                  <a:srgbClr val="FF0000"/>
                </a:solidFill>
              </a:rPr>
              <a:t> </a:t>
            </a:r>
            <a:r>
              <a:rPr lang="en-US" sz="2200" b="1" dirty="0" err="1">
                <a:solidFill>
                  <a:srgbClr val="FF0000"/>
                </a:solidFill>
              </a:rPr>
              <a:t>bozukluklar</a:t>
            </a:r>
            <a:r>
              <a:rPr lang="en-US" sz="2200" b="1" dirty="0">
                <a:solidFill>
                  <a:srgbClr val="FF0000"/>
                </a:solidFill>
              </a:rPr>
              <a:t>  </a:t>
            </a:r>
            <a:endParaRPr lang="en-US" sz="2200" dirty="0">
              <a:solidFill>
                <a:srgbClr val="FF0000"/>
              </a:solidFill>
            </a:endParaRPr>
          </a:p>
          <a:p>
            <a:r>
              <a:rPr lang="en-US" sz="2200" dirty="0" err="1"/>
              <a:t>Megaözefagus</a:t>
            </a:r>
            <a:r>
              <a:rPr lang="en-US" sz="2200" dirty="0"/>
              <a:t> </a:t>
            </a:r>
          </a:p>
          <a:p>
            <a:r>
              <a:rPr lang="en-US" sz="2200" dirty="0"/>
              <a:t>Motilite </a:t>
            </a:r>
            <a:r>
              <a:rPr lang="en-US" sz="2200" dirty="0" err="1"/>
              <a:t>bozuklukları</a:t>
            </a:r>
            <a:r>
              <a:rPr lang="en-US" sz="2200" dirty="0"/>
              <a:t> </a:t>
            </a:r>
          </a:p>
          <a:p>
            <a:r>
              <a:rPr lang="en-US" sz="2200" b="1" dirty="0" err="1">
                <a:solidFill>
                  <a:srgbClr val="FF0000"/>
                </a:solidFill>
              </a:rPr>
              <a:t>Özefageal</a:t>
            </a:r>
            <a:r>
              <a:rPr lang="en-US" sz="2200" b="1" dirty="0">
                <a:solidFill>
                  <a:srgbClr val="FF0000"/>
                </a:solidFill>
              </a:rPr>
              <a:t> </a:t>
            </a:r>
            <a:r>
              <a:rPr lang="en-US" sz="2200" b="1" dirty="0" err="1">
                <a:solidFill>
                  <a:srgbClr val="FF0000"/>
                </a:solidFill>
              </a:rPr>
              <a:t>divertikül</a:t>
            </a:r>
            <a:endParaRPr lang="en-US" sz="2200" b="1" dirty="0">
              <a:solidFill>
                <a:srgbClr val="FF0000"/>
              </a:solidFill>
            </a:endParaRPr>
          </a:p>
          <a:p>
            <a:r>
              <a:rPr lang="en-US" sz="2200" b="1" dirty="0">
                <a:solidFill>
                  <a:srgbClr val="FF0000"/>
                </a:solidFill>
              </a:rPr>
              <a:t>Hiatal </a:t>
            </a:r>
            <a:r>
              <a:rPr lang="en-US" sz="2200" b="1" dirty="0" err="1">
                <a:solidFill>
                  <a:srgbClr val="FF0000"/>
                </a:solidFill>
              </a:rPr>
              <a:t>bozukluklar</a:t>
            </a:r>
            <a:r>
              <a:rPr lang="en-US" sz="2200" b="1" dirty="0">
                <a:solidFill>
                  <a:srgbClr val="FF0000"/>
                </a:solidFill>
              </a:rPr>
              <a:t> </a:t>
            </a:r>
          </a:p>
          <a:p>
            <a:r>
              <a:rPr lang="en-US" sz="2200" b="1" dirty="0" err="1">
                <a:solidFill>
                  <a:srgbClr val="FF0000"/>
                </a:solidFill>
              </a:rPr>
              <a:t>Diğer</a:t>
            </a:r>
            <a:r>
              <a:rPr lang="en-US" sz="2200" b="1" dirty="0">
                <a:solidFill>
                  <a:srgbClr val="FF0000"/>
                </a:solidFill>
              </a:rPr>
              <a:t> </a:t>
            </a:r>
            <a:endParaRPr lang="en-US" sz="2200" dirty="0">
              <a:solidFill>
                <a:srgbClr val="FF0000"/>
              </a:solidFill>
            </a:endParaRPr>
          </a:p>
          <a:p>
            <a:r>
              <a:rPr lang="en-US" sz="2200" dirty="0" err="1"/>
              <a:t>Fizyolojik</a:t>
            </a:r>
            <a:r>
              <a:rPr lang="en-US" sz="2200" dirty="0"/>
              <a:t> (</a:t>
            </a:r>
            <a:r>
              <a:rPr lang="en-US" sz="2200" dirty="0" err="1"/>
              <a:t>laktasyondaki</a:t>
            </a:r>
            <a:r>
              <a:rPr lang="en-US" sz="2200" dirty="0"/>
              <a:t> </a:t>
            </a:r>
            <a:r>
              <a:rPr lang="en-US" sz="2200" dirty="0" err="1"/>
              <a:t>hayvanlar</a:t>
            </a:r>
            <a:r>
              <a:rPr lang="en-US" sz="2200" dirty="0"/>
              <a:t> )</a:t>
            </a:r>
          </a:p>
          <a:p>
            <a:pPr marL="0" indent="0">
              <a:buNone/>
            </a:pPr>
            <a:endParaRPr lang="en-US" sz="2200" dirty="0"/>
          </a:p>
          <a:p>
            <a:endParaRPr lang="en-US" sz="2200" dirty="0"/>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3200181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2C1A-E2BA-B54A-8225-8CFB835354DA}"/>
              </a:ext>
            </a:extLst>
          </p:cNvPr>
          <p:cNvSpPr>
            <a:spLocks noGrp="1"/>
          </p:cNvSpPr>
          <p:nvPr>
            <p:ph type="title"/>
          </p:nvPr>
        </p:nvSpPr>
        <p:spPr>
          <a:xfrm>
            <a:off x="838200" y="365126"/>
            <a:ext cx="10515600" cy="734210"/>
          </a:xfrm>
          <a:ln>
            <a:solidFill>
              <a:schemeClr val="accent5"/>
            </a:solidFill>
          </a:ln>
        </p:spPr>
        <p:txBody>
          <a:bodyPr>
            <a:normAutofit/>
          </a:bodyPr>
          <a:lstStyle/>
          <a:p>
            <a:r>
              <a:rPr lang="tr-TR" sz="2800" b="1" dirty="0">
                <a:solidFill>
                  <a:srgbClr val="FF0000"/>
                </a:solidFill>
              </a:rPr>
              <a:t>ABDOMİNAL  AĞRI</a:t>
            </a:r>
            <a:r>
              <a:rPr lang="en-US" sz="2800" b="1" dirty="0">
                <a:solidFill>
                  <a:srgbClr val="FF0000"/>
                </a:solidFill>
                <a:effectLst/>
              </a:rPr>
              <a:t> </a:t>
            </a:r>
            <a:endParaRPr lang="tr-TR" sz="2800" b="1" dirty="0">
              <a:solidFill>
                <a:srgbClr val="FF0000"/>
              </a:solidFill>
            </a:endParaRPr>
          </a:p>
        </p:txBody>
      </p:sp>
      <p:sp>
        <p:nvSpPr>
          <p:cNvPr id="3" name="Content Placeholder 2">
            <a:extLst>
              <a:ext uri="{FF2B5EF4-FFF2-40B4-BE49-F238E27FC236}">
                <a16:creationId xmlns:a16="http://schemas.microsoft.com/office/drawing/2014/main" id="{02C35D6B-5E1F-7D44-8073-D07843D75366}"/>
              </a:ext>
            </a:extLst>
          </p:cNvPr>
          <p:cNvSpPr>
            <a:spLocks noGrp="1"/>
          </p:cNvSpPr>
          <p:nvPr>
            <p:ph idx="1"/>
          </p:nvPr>
        </p:nvSpPr>
        <p:spPr/>
        <p:txBody>
          <a:bodyPr/>
          <a:lstStyle/>
          <a:p>
            <a:pPr algn="just"/>
            <a:r>
              <a:rPr lang="tr-TR" dirty="0"/>
              <a:t>Abdominal  boşluk kaynaklı ağrıdır</a:t>
            </a:r>
            <a:r>
              <a:rPr lang="en-US" dirty="0">
                <a:effectLst/>
              </a:rPr>
              <a:t> </a:t>
            </a:r>
          </a:p>
          <a:p>
            <a:pPr algn="just"/>
            <a:r>
              <a:rPr lang="tr-TR" dirty="0"/>
              <a:t>Akut abdomen, abdominal bir hastalık kaynaklı akut gelişen abdomen ağrı, </a:t>
            </a:r>
            <a:r>
              <a:rPr lang="tr-TR" dirty="0" err="1"/>
              <a:t>sepsis</a:t>
            </a:r>
            <a:r>
              <a:rPr lang="tr-TR" dirty="0"/>
              <a:t> veya şoku  tanımlamak için kullanılan bir terimdir</a:t>
            </a:r>
            <a:r>
              <a:rPr lang="en-US" dirty="0">
                <a:effectLst/>
              </a:rPr>
              <a:t> </a:t>
            </a:r>
          </a:p>
          <a:p>
            <a:pPr algn="just"/>
            <a:r>
              <a:rPr lang="tr-TR" dirty="0"/>
              <a:t>Kökenine bağlı olarak, ağrı </a:t>
            </a:r>
            <a:r>
              <a:rPr lang="tr-TR" dirty="0" err="1"/>
              <a:t>viseral</a:t>
            </a:r>
            <a:r>
              <a:rPr lang="tr-TR" dirty="0"/>
              <a:t>, somatik ve </a:t>
            </a:r>
            <a:r>
              <a:rPr lang="tr-TR" dirty="0" err="1"/>
              <a:t>nöropatik</a:t>
            </a:r>
            <a:r>
              <a:rPr lang="tr-TR" dirty="0"/>
              <a:t> olarak sınıflandırılabilir</a:t>
            </a:r>
            <a:r>
              <a:rPr lang="en-US" dirty="0">
                <a:effectLst/>
              </a:rPr>
              <a:t> </a:t>
            </a:r>
          </a:p>
          <a:p>
            <a:pPr algn="just"/>
            <a:r>
              <a:rPr lang="en-US" dirty="0"/>
              <a:t>Abdominal </a:t>
            </a:r>
            <a:r>
              <a:rPr lang="en-US" dirty="0" err="1"/>
              <a:t>ağrı</a:t>
            </a:r>
            <a:r>
              <a:rPr lang="en-US" dirty="0"/>
              <a:t> </a:t>
            </a:r>
            <a:r>
              <a:rPr lang="en-US" dirty="0" err="1"/>
              <a:t>bir</a:t>
            </a:r>
            <a:r>
              <a:rPr lang="en-US" dirty="0"/>
              <a:t> </a:t>
            </a:r>
            <a:r>
              <a:rPr lang="en-US" dirty="0" err="1"/>
              <a:t>çok</a:t>
            </a:r>
            <a:r>
              <a:rPr lang="en-US" dirty="0"/>
              <a:t> </a:t>
            </a:r>
            <a:r>
              <a:rPr lang="en-US" dirty="0" err="1"/>
              <a:t>organdan</a:t>
            </a:r>
            <a:r>
              <a:rPr lang="en-US" dirty="0"/>
              <a:t> </a:t>
            </a:r>
            <a:r>
              <a:rPr lang="en-US" dirty="0" err="1"/>
              <a:t>köken</a:t>
            </a:r>
            <a:r>
              <a:rPr lang="en-US" dirty="0"/>
              <a:t> </a:t>
            </a:r>
            <a:r>
              <a:rPr lang="en-US" dirty="0" err="1"/>
              <a:t>alabileceğinden</a:t>
            </a:r>
            <a:r>
              <a:rPr lang="en-US" dirty="0"/>
              <a:t> </a:t>
            </a:r>
            <a:r>
              <a:rPr lang="en-US" dirty="0" err="1"/>
              <a:t>dolayı</a:t>
            </a:r>
            <a:r>
              <a:rPr lang="en-US" dirty="0"/>
              <a:t> ilk  </a:t>
            </a:r>
            <a:r>
              <a:rPr lang="en-US" dirty="0" err="1"/>
              <a:t>hedef</a:t>
            </a:r>
            <a:r>
              <a:rPr lang="en-US" dirty="0"/>
              <a:t> </a:t>
            </a:r>
            <a:r>
              <a:rPr lang="en-US" dirty="0" err="1"/>
              <a:t>ağrının</a:t>
            </a:r>
            <a:r>
              <a:rPr lang="en-US" dirty="0"/>
              <a:t> </a:t>
            </a:r>
            <a:r>
              <a:rPr lang="en-US" dirty="0" err="1"/>
              <a:t>kaynağının</a:t>
            </a:r>
            <a:r>
              <a:rPr lang="en-US" dirty="0"/>
              <a:t> </a:t>
            </a:r>
            <a:r>
              <a:rPr lang="en-US" dirty="0" err="1"/>
              <a:t>belirlenmesidir</a:t>
            </a:r>
            <a:r>
              <a:rPr lang="en-US" dirty="0"/>
              <a:t>.</a:t>
            </a:r>
            <a:endParaRPr lang="tr-TR" dirty="0"/>
          </a:p>
        </p:txBody>
      </p:sp>
    </p:spTree>
    <p:extLst>
      <p:ext uri="{BB962C8B-B14F-4D97-AF65-F5344CB8AC3E}">
        <p14:creationId xmlns:p14="http://schemas.microsoft.com/office/powerpoint/2010/main" val="256646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413197-D83D-2849-917D-17A47A085C83}"/>
              </a:ext>
            </a:extLst>
          </p:cNvPr>
          <p:cNvSpPr>
            <a:spLocks noGrp="1"/>
          </p:cNvSpPr>
          <p:nvPr>
            <p:ph type="title"/>
          </p:nvPr>
        </p:nvSpPr>
        <p:spPr/>
        <p:txBody>
          <a:bodyPr/>
          <a:lstStyle/>
          <a:p>
            <a:r>
              <a:rPr lang="tr-TR" b="1" dirty="0">
                <a:solidFill>
                  <a:srgbClr val="FF0000"/>
                </a:solidFill>
              </a:rPr>
              <a:t>AYIRICI TANI</a:t>
            </a:r>
          </a:p>
        </p:txBody>
      </p:sp>
    </p:spTree>
    <p:extLst>
      <p:ext uri="{BB962C8B-B14F-4D97-AF65-F5344CB8AC3E}">
        <p14:creationId xmlns:p14="http://schemas.microsoft.com/office/powerpoint/2010/main" val="2528955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38A9-F34B-9942-9361-81FDD4A506AE}"/>
              </a:ext>
            </a:extLst>
          </p:cNvPr>
          <p:cNvSpPr>
            <a:spLocks noGrp="1"/>
          </p:cNvSpPr>
          <p:nvPr>
            <p:ph type="title"/>
          </p:nvPr>
        </p:nvSpPr>
        <p:spPr>
          <a:xfrm>
            <a:off x="220803" y="108630"/>
            <a:ext cx="11604751" cy="551317"/>
          </a:xfrm>
          <a:ln>
            <a:solidFill>
              <a:schemeClr val="accent5"/>
            </a:solidFill>
          </a:ln>
        </p:spPr>
        <p:txBody>
          <a:bodyPr>
            <a:normAutofit/>
          </a:bodyPr>
          <a:lstStyle/>
          <a:p>
            <a:pPr algn="ctr"/>
            <a:r>
              <a:rPr lang="tr-TR" sz="2800" b="1" dirty="0">
                <a:solidFill>
                  <a:srgbClr val="FF0000"/>
                </a:solidFill>
              </a:rPr>
              <a:t>GASTROİNTESTİNAL SİSTEM</a:t>
            </a:r>
            <a:endParaRPr lang="tr-TR" sz="2800" dirty="0"/>
          </a:p>
        </p:txBody>
      </p:sp>
      <p:sp>
        <p:nvSpPr>
          <p:cNvPr id="4" name="Text Placeholder 3">
            <a:extLst>
              <a:ext uri="{FF2B5EF4-FFF2-40B4-BE49-F238E27FC236}">
                <a16:creationId xmlns:a16="http://schemas.microsoft.com/office/drawing/2014/main" id="{B9AE2E65-DDE9-9445-A8D3-2C192E1F020F}"/>
              </a:ext>
            </a:extLst>
          </p:cNvPr>
          <p:cNvSpPr>
            <a:spLocks noGrp="1"/>
          </p:cNvSpPr>
          <p:nvPr>
            <p:ph type="body" idx="1"/>
          </p:nvPr>
        </p:nvSpPr>
        <p:spPr>
          <a:xfrm>
            <a:off x="220804" y="981119"/>
            <a:ext cx="3885956" cy="512989"/>
          </a:xfrm>
          <a:ln>
            <a:solidFill>
              <a:schemeClr val="accent5"/>
            </a:solidFill>
          </a:ln>
        </p:spPr>
        <p:txBody>
          <a:bodyPr/>
          <a:lstStyle/>
          <a:p>
            <a:pPr algn="ctr"/>
            <a:r>
              <a:rPr lang="tr-TR" dirty="0">
                <a:solidFill>
                  <a:srgbClr val="0070C0"/>
                </a:solidFill>
              </a:rPr>
              <a:t>MİDE</a:t>
            </a:r>
            <a:r>
              <a:rPr lang="tr-TR" dirty="0">
                <a:solidFill>
                  <a:srgbClr val="7030A0"/>
                </a:solidFill>
              </a:rPr>
              <a:t> </a:t>
            </a:r>
          </a:p>
        </p:txBody>
      </p:sp>
      <p:sp>
        <p:nvSpPr>
          <p:cNvPr id="3" name="Content Placeholder 2">
            <a:extLst>
              <a:ext uri="{FF2B5EF4-FFF2-40B4-BE49-F238E27FC236}">
                <a16:creationId xmlns:a16="http://schemas.microsoft.com/office/drawing/2014/main" id="{1E06F19E-3809-7641-B51E-F05C9E5D4D23}"/>
              </a:ext>
            </a:extLst>
          </p:cNvPr>
          <p:cNvSpPr>
            <a:spLocks noGrp="1"/>
          </p:cNvSpPr>
          <p:nvPr>
            <p:ph sz="half" idx="2"/>
          </p:nvPr>
        </p:nvSpPr>
        <p:spPr>
          <a:xfrm>
            <a:off x="220803" y="1648849"/>
            <a:ext cx="3885956" cy="4957434"/>
          </a:xfrm>
          <a:ln>
            <a:solidFill>
              <a:schemeClr val="accent5"/>
            </a:solidFill>
          </a:ln>
        </p:spPr>
        <p:txBody>
          <a:bodyPr>
            <a:normAutofit fontScale="92500"/>
          </a:bodyPr>
          <a:lstStyle/>
          <a:p>
            <a:r>
              <a:rPr lang="tr-TR" sz="2400" dirty="0" err="1"/>
              <a:t>Gastric-dilation</a:t>
            </a:r>
            <a:r>
              <a:rPr lang="tr-TR" sz="2400" dirty="0"/>
              <a:t> </a:t>
            </a:r>
            <a:r>
              <a:rPr lang="tr-TR" sz="2400" dirty="0" err="1"/>
              <a:t>volvulus</a:t>
            </a:r>
            <a:r>
              <a:rPr lang="tr-TR" sz="2400" dirty="0"/>
              <a:t> (GDV)</a:t>
            </a:r>
          </a:p>
          <a:p>
            <a:r>
              <a:rPr lang="tr-TR" sz="2400" dirty="0" err="1"/>
              <a:t>Gastric</a:t>
            </a:r>
            <a:r>
              <a:rPr lang="tr-TR" sz="2400" dirty="0"/>
              <a:t> </a:t>
            </a:r>
            <a:r>
              <a:rPr lang="tr-TR" sz="2400" dirty="0" err="1"/>
              <a:t>dilation</a:t>
            </a:r>
            <a:r>
              <a:rPr lang="tr-TR" sz="2400" dirty="0"/>
              <a:t> (GD)</a:t>
            </a:r>
          </a:p>
          <a:p>
            <a:r>
              <a:rPr lang="tr-TR" sz="2400" dirty="0" err="1"/>
              <a:t>Obstruction</a:t>
            </a:r>
            <a:endParaRPr lang="en-US" sz="2400" dirty="0"/>
          </a:p>
          <a:p>
            <a:r>
              <a:rPr lang="tr-TR" sz="2400" dirty="0"/>
              <a:t>Yabancı Cisim </a:t>
            </a:r>
            <a:endParaRPr lang="en-US" sz="2400" dirty="0"/>
          </a:p>
          <a:p>
            <a:r>
              <a:rPr lang="tr-TR" sz="2400" dirty="0" err="1"/>
              <a:t>Ulser</a:t>
            </a:r>
            <a:r>
              <a:rPr lang="tr-TR" sz="2400" dirty="0"/>
              <a:t> ya da perforasyon </a:t>
            </a:r>
          </a:p>
          <a:p>
            <a:r>
              <a:rPr lang="tr-TR" sz="2400" dirty="0" err="1"/>
              <a:t>Neoplazi</a:t>
            </a:r>
            <a:endParaRPr lang="en-US" sz="2400" dirty="0"/>
          </a:p>
          <a:p>
            <a:r>
              <a:rPr lang="tr-TR" sz="2400" dirty="0"/>
              <a:t>Akut gastrit</a:t>
            </a:r>
            <a:endParaRPr lang="en-US" sz="2400" dirty="0"/>
          </a:p>
          <a:p>
            <a:r>
              <a:rPr lang="tr-TR" sz="2400" dirty="0" err="1"/>
              <a:t>İşemi</a:t>
            </a:r>
            <a:endParaRPr lang="en-US" sz="2400" dirty="0"/>
          </a:p>
          <a:p>
            <a:r>
              <a:rPr lang="tr-TR" sz="2400" dirty="0" err="1"/>
              <a:t>Gastroözefagial</a:t>
            </a:r>
            <a:r>
              <a:rPr lang="tr-TR" sz="2400" dirty="0"/>
              <a:t> </a:t>
            </a:r>
            <a:r>
              <a:rPr lang="tr-TR" sz="2400" dirty="0" err="1"/>
              <a:t>esophageal</a:t>
            </a:r>
            <a:r>
              <a:rPr lang="tr-TR" sz="2400" dirty="0"/>
              <a:t> </a:t>
            </a:r>
            <a:r>
              <a:rPr lang="tr-TR" sz="2400" dirty="0" err="1"/>
              <a:t>reflux</a:t>
            </a:r>
            <a:endParaRPr lang="tr-TR" sz="2400" dirty="0"/>
          </a:p>
          <a:p>
            <a:r>
              <a:rPr lang="tr-TR" sz="2400" dirty="0"/>
              <a:t>Gastroduodenal </a:t>
            </a:r>
            <a:r>
              <a:rPr lang="tr-TR" sz="2400" dirty="0" err="1"/>
              <a:t>invaginasyon</a:t>
            </a:r>
            <a:endParaRPr lang="en-US" sz="2400" dirty="0"/>
          </a:p>
          <a:p>
            <a:endParaRPr lang="tr-TR" dirty="0"/>
          </a:p>
        </p:txBody>
      </p:sp>
      <p:sp>
        <p:nvSpPr>
          <p:cNvPr id="5" name="Text Placeholder 4">
            <a:extLst>
              <a:ext uri="{FF2B5EF4-FFF2-40B4-BE49-F238E27FC236}">
                <a16:creationId xmlns:a16="http://schemas.microsoft.com/office/drawing/2014/main" id="{E99083E0-FF38-2B4E-B698-A43C028C3411}"/>
              </a:ext>
            </a:extLst>
          </p:cNvPr>
          <p:cNvSpPr>
            <a:spLocks noGrp="1"/>
          </p:cNvSpPr>
          <p:nvPr>
            <p:ph type="body" sz="quarter" idx="3"/>
          </p:nvPr>
        </p:nvSpPr>
        <p:spPr>
          <a:xfrm>
            <a:off x="4387066" y="981119"/>
            <a:ext cx="3215810" cy="512989"/>
          </a:xfrm>
          <a:ln>
            <a:solidFill>
              <a:schemeClr val="accent5"/>
            </a:solidFill>
          </a:ln>
        </p:spPr>
        <p:txBody>
          <a:bodyPr>
            <a:normAutofit/>
          </a:bodyPr>
          <a:lstStyle/>
          <a:p>
            <a:r>
              <a:rPr lang="tr-TR" dirty="0">
                <a:solidFill>
                  <a:srgbClr val="0070C0"/>
                </a:solidFill>
              </a:rPr>
              <a:t>İNCE BAĞIRSAK </a:t>
            </a:r>
          </a:p>
        </p:txBody>
      </p:sp>
      <p:sp>
        <p:nvSpPr>
          <p:cNvPr id="6" name="Content Placeholder 5">
            <a:extLst>
              <a:ext uri="{FF2B5EF4-FFF2-40B4-BE49-F238E27FC236}">
                <a16:creationId xmlns:a16="http://schemas.microsoft.com/office/drawing/2014/main" id="{4D971877-1936-C948-89D8-264076FC78C9}"/>
              </a:ext>
            </a:extLst>
          </p:cNvPr>
          <p:cNvSpPr>
            <a:spLocks noGrp="1"/>
          </p:cNvSpPr>
          <p:nvPr>
            <p:ph sz="quarter" idx="4"/>
          </p:nvPr>
        </p:nvSpPr>
        <p:spPr>
          <a:xfrm>
            <a:off x="4387066" y="1648849"/>
            <a:ext cx="3215810" cy="4957434"/>
          </a:xfrm>
          <a:ln>
            <a:solidFill>
              <a:schemeClr val="accent5"/>
            </a:solidFill>
          </a:ln>
        </p:spPr>
        <p:txBody>
          <a:bodyPr>
            <a:normAutofit/>
          </a:bodyPr>
          <a:lstStyle/>
          <a:p>
            <a:r>
              <a:rPr lang="tr-TR" sz="2400" dirty="0" err="1"/>
              <a:t>Obstruction</a:t>
            </a:r>
            <a:endParaRPr lang="tr-TR" sz="2400" dirty="0"/>
          </a:p>
          <a:p>
            <a:r>
              <a:rPr lang="tr-TR" sz="2400" dirty="0"/>
              <a:t>Yabancı Cisim </a:t>
            </a:r>
            <a:endParaRPr lang="en-US" sz="2400" dirty="0"/>
          </a:p>
          <a:p>
            <a:r>
              <a:rPr lang="tr-TR" sz="2400" dirty="0" err="1"/>
              <a:t>Ulser</a:t>
            </a:r>
            <a:r>
              <a:rPr lang="tr-TR" sz="2400" dirty="0"/>
              <a:t> ya da perforasyon </a:t>
            </a:r>
          </a:p>
          <a:p>
            <a:r>
              <a:rPr lang="tr-TR" sz="2400" dirty="0" err="1"/>
              <a:t>Neoplazi</a:t>
            </a:r>
            <a:endParaRPr lang="en-US" sz="2400" dirty="0"/>
          </a:p>
          <a:p>
            <a:r>
              <a:rPr lang="tr-TR" sz="2400" dirty="0" err="1"/>
              <a:t>Enteritis</a:t>
            </a:r>
            <a:endParaRPr lang="tr-TR" sz="2400" dirty="0"/>
          </a:p>
          <a:p>
            <a:r>
              <a:rPr lang="tr-TR" sz="2400" dirty="0" err="1"/>
              <a:t>İşemi</a:t>
            </a:r>
            <a:endParaRPr lang="en-US" sz="2400" dirty="0"/>
          </a:p>
          <a:p>
            <a:r>
              <a:rPr lang="tr-TR" sz="2400" dirty="0" err="1"/>
              <a:t>İnvaginasyon</a:t>
            </a:r>
            <a:r>
              <a:rPr lang="tr-TR" sz="2400" dirty="0"/>
              <a:t> </a:t>
            </a:r>
            <a:endParaRPr lang="en-US" sz="2400" dirty="0"/>
          </a:p>
          <a:p>
            <a:pPr marL="0" indent="0">
              <a:buNone/>
            </a:pPr>
            <a:endParaRPr lang="en-US" sz="2400" dirty="0"/>
          </a:p>
          <a:p>
            <a:endParaRPr lang="tr-TR" sz="2000" dirty="0"/>
          </a:p>
        </p:txBody>
      </p:sp>
      <p:sp>
        <p:nvSpPr>
          <p:cNvPr id="7" name="Text Placeholder 2">
            <a:extLst>
              <a:ext uri="{FF2B5EF4-FFF2-40B4-BE49-F238E27FC236}">
                <a16:creationId xmlns:a16="http://schemas.microsoft.com/office/drawing/2014/main" id="{1C78AB0D-787D-224C-98F1-20784A7C3FA5}"/>
              </a:ext>
            </a:extLst>
          </p:cNvPr>
          <p:cNvSpPr txBox="1">
            <a:spLocks/>
          </p:cNvSpPr>
          <p:nvPr/>
        </p:nvSpPr>
        <p:spPr>
          <a:xfrm>
            <a:off x="7874318" y="981119"/>
            <a:ext cx="3946099" cy="512989"/>
          </a:xfrm>
          <a:prstGeom prst="rect">
            <a:avLst/>
          </a:prstGeom>
          <a:ln>
            <a:solidFill>
              <a:schemeClr val="accent5"/>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tr-TR" dirty="0">
                <a:solidFill>
                  <a:srgbClr val="0070C0"/>
                </a:solidFill>
              </a:rPr>
              <a:t>KALIN BAGIRSAK </a:t>
            </a:r>
          </a:p>
        </p:txBody>
      </p:sp>
      <p:sp>
        <p:nvSpPr>
          <p:cNvPr id="8" name="Content Placeholder 3">
            <a:extLst>
              <a:ext uri="{FF2B5EF4-FFF2-40B4-BE49-F238E27FC236}">
                <a16:creationId xmlns:a16="http://schemas.microsoft.com/office/drawing/2014/main" id="{39CB33DD-B674-0247-A66F-474F0FE6B77F}"/>
              </a:ext>
            </a:extLst>
          </p:cNvPr>
          <p:cNvSpPr txBox="1">
            <a:spLocks/>
          </p:cNvSpPr>
          <p:nvPr/>
        </p:nvSpPr>
        <p:spPr>
          <a:xfrm>
            <a:off x="7874318" y="1648849"/>
            <a:ext cx="3946100" cy="4957434"/>
          </a:xfrm>
          <a:prstGeom prst="rect">
            <a:avLst/>
          </a:prstGeom>
          <a:ln>
            <a:solidFill>
              <a:schemeClr val="accent5"/>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200" dirty="0" err="1"/>
              <a:t>Torsion</a:t>
            </a:r>
            <a:endParaRPr lang="tr-TR" sz="2200" dirty="0"/>
          </a:p>
          <a:p>
            <a:r>
              <a:rPr lang="tr-TR" sz="2200" dirty="0" err="1"/>
              <a:t>Obstruction</a:t>
            </a:r>
            <a:endParaRPr lang="tr-TR" sz="2200" dirty="0"/>
          </a:p>
          <a:p>
            <a:r>
              <a:rPr lang="tr-TR" sz="2200" dirty="0" err="1"/>
              <a:t>Ulceration</a:t>
            </a:r>
            <a:r>
              <a:rPr lang="tr-TR" sz="2200" dirty="0"/>
              <a:t> </a:t>
            </a:r>
            <a:r>
              <a:rPr lang="tr-TR" sz="2200" dirty="0" err="1"/>
              <a:t>or</a:t>
            </a:r>
            <a:r>
              <a:rPr lang="tr-TR" sz="2200" dirty="0"/>
              <a:t> </a:t>
            </a:r>
            <a:r>
              <a:rPr lang="tr-TR" sz="2200" dirty="0" err="1"/>
              <a:t>perforation</a:t>
            </a:r>
            <a:endParaRPr lang="tr-TR" sz="2200" dirty="0"/>
          </a:p>
          <a:p>
            <a:r>
              <a:rPr lang="tr-TR" sz="2200" dirty="0" err="1"/>
              <a:t>Neoplasia</a:t>
            </a:r>
            <a:r>
              <a:rPr lang="tr-TR" sz="2200" dirty="0"/>
              <a:t> </a:t>
            </a:r>
            <a:endParaRPr lang="en-US" sz="2200" dirty="0"/>
          </a:p>
          <a:p>
            <a:r>
              <a:rPr lang="tr-TR" sz="2200" dirty="0" err="1"/>
              <a:t>Colitis;typhlitis</a:t>
            </a:r>
            <a:endParaRPr lang="tr-TR" sz="2200" dirty="0"/>
          </a:p>
          <a:p>
            <a:r>
              <a:rPr lang="tr-TR" sz="2200" dirty="0" err="1"/>
              <a:t>Ischemia</a:t>
            </a:r>
            <a:endParaRPr lang="tr-TR" sz="2200" dirty="0"/>
          </a:p>
          <a:p>
            <a:r>
              <a:rPr lang="tr-TR" sz="2200" dirty="0" err="1"/>
              <a:t>Ileocecocolic</a:t>
            </a:r>
            <a:r>
              <a:rPr lang="tr-TR" sz="2200" dirty="0"/>
              <a:t> </a:t>
            </a:r>
            <a:r>
              <a:rPr lang="tr-TR" sz="2200" dirty="0" err="1"/>
              <a:t>invaginasyon</a:t>
            </a:r>
            <a:r>
              <a:rPr lang="tr-TR" sz="2200" dirty="0"/>
              <a:t>  </a:t>
            </a:r>
            <a:endParaRPr lang="en-US" sz="2200" dirty="0"/>
          </a:p>
          <a:p>
            <a:r>
              <a:rPr lang="tr-TR" sz="2200" dirty="0" err="1"/>
              <a:t>Cecal</a:t>
            </a:r>
            <a:r>
              <a:rPr lang="tr-TR" sz="2200" dirty="0"/>
              <a:t> </a:t>
            </a:r>
            <a:r>
              <a:rPr lang="tr-TR" sz="2200" dirty="0" err="1"/>
              <a:t>inversion</a:t>
            </a:r>
            <a:r>
              <a:rPr lang="tr-TR" sz="2200" dirty="0"/>
              <a:t> </a:t>
            </a:r>
            <a:endParaRPr lang="en-US" sz="2200" dirty="0"/>
          </a:p>
          <a:p>
            <a:endParaRPr lang="tr-TR" sz="2200" dirty="0"/>
          </a:p>
        </p:txBody>
      </p:sp>
    </p:spTree>
    <p:extLst>
      <p:ext uri="{BB962C8B-B14F-4D97-AF65-F5344CB8AC3E}">
        <p14:creationId xmlns:p14="http://schemas.microsoft.com/office/powerpoint/2010/main" val="2888731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5FDE-3A47-5345-ADED-A86A235B62E6}"/>
              </a:ext>
            </a:extLst>
          </p:cNvPr>
          <p:cNvSpPr>
            <a:spLocks noGrp="1"/>
          </p:cNvSpPr>
          <p:nvPr>
            <p:ph type="title"/>
          </p:nvPr>
        </p:nvSpPr>
        <p:spPr>
          <a:xfrm>
            <a:off x="839788" y="365126"/>
            <a:ext cx="10515600" cy="754758"/>
          </a:xfrm>
          <a:ln>
            <a:solidFill>
              <a:schemeClr val="accent5"/>
            </a:solidFill>
          </a:ln>
        </p:spPr>
        <p:txBody>
          <a:bodyPr>
            <a:normAutofit/>
          </a:bodyPr>
          <a:lstStyle/>
          <a:p>
            <a:pPr algn="ctr"/>
            <a:r>
              <a:rPr lang="tr-TR" sz="2800" b="1" dirty="0">
                <a:solidFill>
                  <a:srgbClr val="FF0000"/>
                </a:solidFill>
              </a:rPr>
              <a:t>HEPATOBİLİER AND PANKREAS </a:t>
            </a:r>
            <a:endParaRPr lang="tr-TR" sz="2800" dirty="0">
              <a:solidFill>
                <a:srgbClr val="FF0000"/>
              </a:solidFill>
            </a:endParaRPr>
          </a:p>
        </p:txBody>
      </p:sp>
      <p:sp>
        <p:nvSpPr>
          <p:cNvPr id="3" name="Text Placeholder 2">
            <a:extLst>
              <a:ext uri="{FF2B5EF4-FFF2-40B4-BE49-F238E27FC236}">
                <a16:creationId xmlns:a16="http://schemas.microsoft.com/office/drawing/2014/main" id="{7D74A3B5-B3A2-984B-BBC5-15F4764687E9}"/>
              </a:ext>
            </a:extLst>
          </p:cNvPr>
          <p:cNvSpPr>
            <a:spLocks noGrp="1"/>
          </p:cNvSpPr>
          <p:nvPr>
            <p:ph type="body" idx="1"/>
          </p:nvPr>
        </p:nvSpPr>
        <p:spPr>
          <a:xfrm>
            <a:off x="729683" y="1410578"/>
            <a:ext cx="3503269" cy="394217"/>
          </a:xfrm>
          <a:ln>
            <a:solidFill>
              <a:schemeClr val="accent5"/>
            </a:solidFill>
          </a:ln>
        </p:spPr>
        <p:txBody>
          <a:bodyPr>
            <a:normAutofit lnSpcReduction="10000"/>
          </a:bodyPr>
          <a:lstStyle/>
          <a:p>
            <a:r>
              <a:rPr lang="tr-TR" dirty="0">
                <a:solidFill>
                  <a:srgbClr val="0070C0"/>
                </a:solidFill>
              </a:rPr>
              <a:t>HEPATİK</a:t>
            </a:r>
            <a:endParaRPr lang="en-US" dirty="0">
              <a:solidFill>
                <a:srgbClr val="0070C0"/>
              </a:solidFill>
            </a:endParaRPr>
          </a:p>
        </p:txBody>
      </p:sp>
      <p:sp>
        <p:nvSpPr>
          <p:cNvPr id="4" name="Content Placeholder 3">
            <a:extLst>
              <a:ext uri="{FF2B5EF4-FFF2-40B4-BE49-F238E27FC236}">
                <a16:creationId xmlns:a16="http://schemas.microsoft.com/office/drawing/2014/main" id="{94DEFEB6-12BC-A54E-97E3-CD3AF5BC2F79}"/>
              </a:ext>
            </a:extLst>
          </p:cNvPr>
          <p:cNvSpPr>
            <a:spLocks noGrp="1"/>
          </p:cNvSpPr>
          <p:nvPr>
            <p:ph sz="half" idx="2"/>
          </p:nvPr>
        </p:nvSpPr>
        <p:spPr>
          <a:xfrm>
            <a:off x="729683" y="2095489"/>
            <a:ext cx="3503269" cy="3495449"/>
          </a:xfrm>
          <a:ln>
            <a:solidFill>
              <a:schemeClr val="accent5"/>
            </a:solidFill>
          </a:ln>
        </p:spPr>
        <p:txBody>
          <a:bodyPr>
            <a:normAutofit/>
          </a:bodyPr>
          <a:lstStyle/>
          <a:p>
            <a:r>
              <a:rPr lang="tr-TR" sz="2200" dirty="0" err="1"/>
              <a:t>Hepatitis</a:t>
            </a:r>
            <a:r>
              <a:rPr lang="tr-TR" sz="2200" dirty="0"/>
              <a:t>; </a:t>
            </a:r>
            <a:r>
              <a:rPr lang="tr-TR" sz="2200" dirty="0" err="1"/>
              <a:t>cholangiohepatitis</a:t>
            </a:r>
            <a:r>
              <a:rPr lang="tr-TR" sz="2200" dirty="0"/>
              <a:t> </a:t>
            </a:r>
          </a:p>
          <a:p>
            <a:r>
              <a:rPr lang="tr-TR" sz="2200" dirty="0" err="1"/>
              <a:t>Abscess</a:t>
            </a:r>
            <a:endParaRPr lang="en-US" sz="2200" dirty="0"/>
          </a:p>
          <a:p>
            <a:r>
              <a:rPr lang="tr-TR" sz="2200" dirty="0" err="1"/>
              <a:t>Hematoma</a:t>
            </a:r>
            <a:endParaRPr lang="en-US" sz="2200" dirty="0"/>
          </a:p>
          <a:p>
            <a:r>
              <a:rPr lang="tr-TR" sz="2200" dirty="0" err="1"/>
              <a:t>Laceration</a:t>
            </a:r>
            <a:endParaRPr lang="en-US" sz="2200" dirty="0"/>
          </a:p>
          <a:p>
            <a:r>
              <a:rPr lang="tr-TR" sz="2200" dirty="0" err="1"/>
              <a:t>Lobar</a:t>
            </a:r>
            <a:r>
              <a:rPr lang="tr-TR" sz="2200" dirty="0"/>
              <a:t> </a:t>
            </a:r>
            <a:r>
              <a:rPr lang="tr-TR" sz="2200" dirty="0" err="1"/>
              <a:t>torsion</a:t>
            </a:r>
            <a:r>
              <a:rPr lang="tr-TR" sz="2200" dirty="0"/>
              <a:t> </a:t>
            </a:r>
            <a:endParaRPr lang="en-US" sz="2200" dirty="0"/>
          </a:p>
          <a:p>
            <a:r>
              <a:rPr lang="tr-TR" sz="2200" dirty="0" err="1"/>
              <a:t>Neoplasia</a:t>
            </a:r>
            <a:endParaRPr lang="en-US" sz="2200" dirty="0"/>
          </a:p>
          <a:p>
            <a:pPr marL="0" indent="0">
              <a:buNone/>
            </a:pPr>
            <a:endParaRPr lang="tr-TR" dirty="0"/>
          </a:p>
        </p:txBody>
      </p:sp>
      <p:sp>
        <p:nvSpPr>
          <p:cNvPr id="5" name="Text Placeholder 4">
            <a:extLst>
              <a:ext uri="{FF2B5EF4-FFF2-40B4-BE49-F238E27FC236}">
                <a16:creationId xmlns:a16="http://schemas.microsoft.com/office/drawing/2014/main" id="{CCF66E52-00C6-704F-85FD-D8C64F32A11E}"/>
              </a:ext>
            </a:extLst>
          </p:cNvPr>
          <p:cNvSpPr>
            <a:spLocks noGrp="1"/>
          </p:cNvSpPr>
          <p:nvPr>
            <p:ph type="body" sz="quarter" idx="3"/>
          </p:nvPr>
        </p:nvSpPr>
        <p:spPr>
          <a:xfrm>
            <a:off x="4562813" y="1410577"/>
            <a:ext cx="3233057" cy="394217"/>
          </a:xfrm>
          <a:ln>
            <a:solidFill>
              <a:schemeClr val="accent5"/>
            </a:solidFill>
          </a:ln>
        </p:spPr>
        <p:txBody>
          <a:bodyPr>
            <a:normAutofit lnSpcReduction="10000"/>
          </a:bodyPr>
          <a:lstStyle/>
          <a:p>
            <a:pPr algn="ctr"/>
            <a:r>
              <a:rPr lang="tr-TR" dirty="0">
                <a:solidFill>
                  <a:srgbClr val="0070C0"/>
                </a:solidFill>
              </a:rPr>
              <a:t>BİLİER  </a:t>
            </a:r>
            <a:endParaRPr lang="en-US" dirty="0">
              <a:solidFill>
                <a:srgbClr val="0070C0"/>
              </a:solidFill>
            </a:endParaRPr>
          </a:p>
        </p:txBody>
      </p:sp>
      <p:sp>
        <p:nvSpPr>
          <p:cNvPr id="6" name="Content Placeholder 5">
            <a:extLst>
              <a:ext uri="{FF2B5EF4-FFF2-40B4-BE49-F238E27FC236}">
                <a16:creationId xmlns:a16="http://schemas.microsoft.com/office/drawing/2014/main" id="{95903149-1302-F14F-892B-F5595654D20C}"/>
              </a:ext>
            </a:extLst>
          </p:cNvPr>
          <p:cNvSpPr>
            <a:spLocks noGrp="1"/>
          </p:cNvSpPr>
          <p:nvPr>
            <p:ph sz="quarter" idx="4"/>
          </p:nvPr>
        </p:nvSpPr>
        <p:spPr>
          <a:xfrm>
            <a:off x="4562813" y="2095486"/>
            <a:ext cx="3233057" cy="3495451"/>
          </a:xfrm>
          <a:ln>
            <a:solidFill>
              <a:schemeClr val="accent5"/>
            </a:solidFill>
          </a:ln>
        </p:spPr>
        <p:txBody>
          <a:bodyPr>
            <a:normAutofit/>
          </a:bodyPr>
          <a:lstStyle/>
          <a:p>
            <a:r>
              <a:rPr lang="tr-TR" sz="2200" dirty="0" err="1"/>
              <a:t>Cholecystitis</a:t>
            </a:r>
            <a:r>
              <a:rPr lang="tr-TR" sz="2200" dirty="0"/>
              <a:t> </a:t>
            </a:r>
            <a:endParaRPr lang="en-US" sz="2200" dirty="0"/>
          </a:p>
          <a:p>
            <a:r>
              <a:rPr lang="tr-TR" sz="2200" dirty="0" err="1"/>
              <a:t>Cholelithiasis</a:t>
            </a:r>
            <a:r>
              <a:rPr lang="tr-TR" sz="2200" dirty="0"/>
              <a:t> </a:t>
            </a:r>
            <a:endParaRPr lang="en-US" sz="2200" dirty="0"/>
          </a:p>
          <a:p>
            <a:r>
              <a:rPr lang="tr-TR" sz="2200" dirty="0" err="1"/>
              <a:t>Gallbladder</a:t>
            </a:r>
            <a:r>
              <a:rPr lang="tr-TR" sz="2200" dirty="0"/>
              <a:t> </a:t>
            </a:r>
            <a:r>
              <a:rPr lang="tr-TR" sz="2200" dirty="0" err="1"/>
              <a:t>mucocele</a:t>
            </a:r>
            <a:r>
              <a:rPr lang="tr-TR" sz="2200" dirty="0"/>
              <a:t> </a:t>
            </a:r>
            <a:endParaRPr lang="en-US" sz="2200" dirty="0"/>
          </a:p>
          <a:p>
            <a:r>
              <a:rPr lang="tr-TR" sz="2200" dirty="0" err="1"/>
              <a:t>Rupture</a:t>
            </a:r>
            <a:r>
              <a:rPr lang="tr-TR" sz="2200" dirty="0"/>
              <a:t> </a:t>
            </a:r>
            <a:endParaRPr lang="en-US" sz="2200" dirty="0"/>
          </a:p>
          <a:p>
            <a:r>
              <a:rPr lang="tr-TR" sz="2200" dirty="0" err="1"/>
              <a:t>Obstruction</a:t>
            </a:r>
            <a:r>
              <a:rPr lang="tr-TR" sz="2200" dirty="0"/>
              <a:t> </a:t>
            </a:r>
            <a:endParaRPr lang="en-US" sz="2200" dirty="0"/>
          </a:p>
          <a:p>
            <a:pPr marL="0" indent="0">
              <a:buNone/>
            </a:pPr>
            <a:endParaRPr lang="tr-TR" dirty="0"/>
          </a:p>
        </p:txBody>
      </p:sp>
      <p:sp>
        <p:nvSpPr>
          <p:cNvPr id="7" name="Text Placeholder 4">
            <a:extLst>
              <a:ext uri="{FF2B5EF4-FFF2-40B4-BE49-F238E27FC236}">
                <a16:creationId xmlns:a16="http://schemas.microsoft.com/office/drawing/2014/main" id="{6F26DAC2-DB7E-7940-8346-5F4FED31A63A}"/>
              </a:ext>
            </a:extLst>
          </p:cNvPr>
          <p:cNvSpPr txBox="1">
            <a:spLocks/>
          </p:cNvSpPr>
          <p:nvPr/>
        </p:nvSpPr>
        <p:spPr>
          <a:xfrm>
            <a:off x="8122331" y="1410577"/>
            <a:ext cx="3233057" cy="394217"/>
          </a:xfrm>
          <a:prstGeom prst="rect">
            <a:avLst/>
          </a:prstGeom>
          <a:ln>
            <a:solidFill>
              <a:schemeClr val="accent5"/>
            </a:solidFill>
          </a:ln>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tr-TR" dirty="0">
                <a:solidFill>
                  <a:srgbClr val="0070C0"/>
                </a:solidFill>
              </a:rPr>
              <a:t>PANKREAS </a:t>
            </a:r>
            <a:endParaRPr lang="en-US" dirty="0">
              <a:solidFill>
                <a:srgbClr val="0070C0"/>
              </a:solidFill>
            </a:endParaRPr>
          </a:p>
        </p:txBody>
      </p:sp>
      <p:sp>
        <p:nvSpPr>
          <p:cNvPr id="8" name="Content Placeholder 5">
            <a:extLst>
              <a:ext uri="{FF2B5EF4-FFF2-40B4-BE49-F238E27FC236}">
                <a16:creationId xmlns:a16="http://schemas.microsoft.com/office/drawing/2014/main" id="{9FB30C59-C222-5248-9325-EE52361FE8D6}"/>
              </a:ext>
            </a:extLst>
          </p:cNvPr>
          <p:cNvSpPr txBox="1">
            <a:spLocks/>
          </p:cNvSpPr>
          <p:nvPr/>
        </p:nvSpPr>
        <p:spPr>
          <a:xfrm>
            <a:off x="8122331" y="2095485"/>
            <a:ext cx="3233057" cy="3495451"/>
          </a:xfrm>
          <a:prstGeom prst="rect">
            <a:avLst/>
          </a:prstGeom>
          <a:ln>
            <a:solidFill>
              <a:schemeClr val="accent5"/>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200" dirty="0" err="1"/>
              <a:t>Pancreatitis</a:t>
            </a:r>
            <a:endParaRPr lang="tr-TR" sz="2200" dirty="0"/>
          </a:p>
          <a:p>
            <a:r>
              <a:rPr lang="tr-TR" sz="2200" dirty="0" err="1"/>
              <a:t>Abscess</a:t>
            </a:r>
            <a:r>
              <a:rPr lang="tr-TR" sz="2200" dirty="0"/>
              <a:t> </a:t>
            </a:r>
          </a:p>
          <a:p>
            <a:r>
              <a:rPr lang="tr-TR" sz="2200" dirty="0" err="1"/>
              <a:t>Pseudocyst</a:t>
            </a:r>
            <a:r>
              <a:rPr lang="tr-TR" sz="2200" dirty="0"/>
              <a:t> </a:t>
            </a:r>
            <a:endParaRPr lang="en-US" sz="2200" dirty="0"/>
          </a:p>
          <a:p>
            <a:r>
              <a:rPr lang="tr-TR" sz="2200" dirty="0" err="1"/>
              <a:t>Neoplasia</a:t>
            </a:r>
            <a:r>
              <a:rPr lang="tr-TR" sz="2200" dirty="0"/>
              <a:t> </a:t>
            </a:r>
            <a:endParaRPr lang="en-US" sz="2200" dirty="0"/>
          </a:p>
          <a:p>
            <a:r>
              <a:rPr lang="tr-TR" sz="2200" dirty="0" err="1"/>
              <a:t>Ischemia</a:t>
            </a:r>
            <a:r>
              <a:rPr lang="tr-TR" sz="2200" dirty="0"/>
              <a:t>; </a:t>
            </a:r>
            <a:r>
              <a:rPr lang="tr-TR" sz="2200" dirty="0" err="1"/>
              <a:t>necrosis</a:t>
            </a:r>
            <a:r>
              <a:rPr lang="tr-TR" sz="2200" dirty="0"/>
              <a:t> </a:t>
            </a:r>
            <a:endParaRPr lang="en-US" sz="2200" dirty="0"/>
          </a:p>
          <a:p>
            <a:endParaRPr lang="tr-TR" dirty="0"/>
          </a:p>
        </p:txBody>
      </p:sp>
    </p:spTree>
    <p:extLst>
      <p:ext uri="{BB962C8B-B14F-4D97-AF65-F5344CB8AC3E}">
        <p14:creationId xmlns:p14="http://schemas.microsoft.com/office/powerpoint/2010/main" val="3260420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AF40-797D-EA4D-968A-AC76E4E6CA66}"/>
              </a:ext>
            </a:extLst>
          </p:cNvPr>
          <p:cNvSpPr>
            <a:spLocks noGrp="1"/>
          </p:cNvSpPr>
          <p:nvPr>
            <p:ph type="title"/>
          </p:nvPr>
        </p:nvSpPr>
        <p:spPr>
          <a:xfrm>
            <a:off x="839788" y="365126"/>
            <a:ext cx="10515600" cy="723936"/>
          </a:xfrm>
          <a:ln>
            <a:solidFill>
              <a:schemeClr val="accent1"/>
            </a:solidFill>
          </a:ln>
        </p:spPr>
        <p:txBody>
          <a:bodyPr/>
          <a:lstStyle/>
          <a:p>
            <a:pPr algn="ctr"/>
            <a:r>
              <a:rPr lang="tr-TR" sz="2800" b="1" dirty="0">
                <a:solidFill>
                  <a:srgbClr val="FF0000"/>
                </a:solidFill>
              </a:rPr>
              <a:t>UROLOGİC</a:t>
            </a:r>
            <a:r>
              <a:rPr lang="tr-TR" b="1" dirty="0">
                <a:solidFill>
                  <a:srgbClr val="FF0000"/>
                </a:solidFill>
              </a:rPr>
              <a:t> </a:t>
            </a:r>
            <a:endParaRPr lang="tr-TR" dirty="0">
              <a:solidFill>
                <a:srgbClr val="FF0000"/>
              </a:solidFill>
            </a:endParaRPr>
          </a:p>
        </p:txBody>
      </p:sp>
      <p:sp>
        <p:nvSpPr>
          <p:cNvPr id="3" name="Text Placeholder 2">
            <a:extLst>
              <a:ext uri="{FF2B5EF4-FFF2-40B4-BE49-F238E27FC236}">
                <a16:creationId xmlns:a16="http://schemas.microsoft.com/office/drawing/2014/main" id="{73602B3F-F610-A247-996B-F6ABF6FD0338}"/>
              </a:ext>
            </a:extLst>
          </p:cNvPr>
          <p:cNvSpPr>
            <a:spLocks noGrp="1"/>
          </p:cNvSpPr>
          <p:nvPr>
            <p:ph type="body" idx="1"/>
          </p:nvPr>
        </p:nvSpPr>
        <p:spPr>
          <a:xfrm>
            <a:off x="120627" y="1452626"/>
            <a:ext cx="3924640" cy="411956"/>
          </a:xfrm>
          <a:ln>
            <a:solidFill>
              <a:schemeClr val="accent1"/>
            </a:solidFill>
          </a:ln>
        </p:spPr>
        <p:txBody>
          <a:bodyPr>
            <a:normAutofit lnSpcReduction="10000"/>
          </a:bodyPr>
          <a:lstStyle/>
          <a:p>
            <a:pPr algn="ctr"/>
            <a:r>
              <a:rPr lang="tr-TR" dirty="0">
                <a:solidFill>
                  <a:srgbClr val="0070C0"/>
                </a:solidFill>
              </a:rPr>
              <a:t>BÖBREK</a:t>
            </a:r>
            <a:endParaRPr lang="en-US" dirty="0">
              <a:solidFill>
                <a:srgbClr val="0070C0"/>
              </a:solidFill>
            </a:endParaRPr>
          </a:p>
        </p:txBody>
      </p:sp>
      <p:sp>
        <p:nvSpPr>
          <p:cNvPr id="4" name="Content Placeholder 3">
            <a:extLst>
              <a:ext uri="{FF2B5EF4-FFF2-40B4-BE49-F238E27FC236}">
                <a16:creationId xmlns:a16="http://schemas.microsoft.com/office/drawing/2014/main" id="{80DAFCC4-E1FE-C147-9FC8-B55082B9A971}"/>
              </a:ext>
            </a:extLst>
          </p:cNvPr>
          <p:cNvSpPr>
            <a:spLocks noGrp="1"/>
          </p:cNvSpPr>
          <p:nvPr>
            <p:ph sz="half" idx="2"/>
          </p:nvPr>
        </p:nvSpPr>
        <p:spPr>
          <a:xfrm>
            <a:off x="120627" y="2122081"/>
            <a:ext cx="3924640" cy="3684588"/>
          </a:xfrm>
          <a:ln>
            <a:solidFill>
              <a:schemeClr val="accent1"/>
            </a:solidFill>
          </a:ln>
        </p:spPr>
        <p:txBody>
          <a:bodyPr>
            <a:normAutofit/>
          </a:bodyPr>
          <a:lstStyle/>
          <a:p>
            <a:r>
              <a:rPr lang="tr-TR" sz="2200" dirty="0" err="1"/>
              <a:t>Infection</a:t>
            </a:r>
            <a:r>
              <a:rPr lang="tr-TR" sz="2200" dirty="0"/>
              <a:t> (</a:t>
            </a:r>
            <a:r>
              <a:rPr lang="tr-TR" sz="2200" dirty="0" err="1"/>
              <a:t>pyelonephritis</a:t>
            </a:r>
            <a:r>
              <a:rPr lang="tr-TR" sz="2200" dirty="0"/>
              <a:t>) </a:t>
            </a:r>
          </a:p>
          <a:p>
            <a:r>
              <a:rPr lang="tr-TR" sz="2200" dirty="0" err="1"/>
              <a:t>Urolithiasis</a:t>
            </a:r>
            <a:endParaRPr lang="tr-TR" sz="2200" dirty="0"/>
          </a:p>
          <a:p>
            <a:r>
              <a:rPr lang="tr-TR" sz="2200" dirty="0" err="1"/>
              <a:t>Obstruction</a:t>
            </a:r>
            <a:endParaRPr lang="tr-TR" sz="2200" dirty="0"/>
          </a:p>
          <a:p>
            <a:r>
              <a:rPr lang="tr-TR" sz="2200" dirty="0" err="1"/>
              <a:t>Rupture</a:t>
            </a:r>
            <a:r>
              <a:rPr lang="tr-TR" sz="2200" dirty="0"/>
              <a:t> </a:t>
            </a:r>
            <a:endParaRPr lang="en-US" sz="2200" dirty="0"/>
          </a:p>
          <a:p>
            <a:r>
              <a:rPr lang="tr-TR" sz="2200" dirty="0" err="1"/>
              <a:t>Neoplasia</a:t>
            </a:r>
            <a:r>
              <a:rPr lang="tr-TR" sz="2200" dirty="0"/>
              <a:t> </a:t>
            </a:r>
            <a:r>
              <a:rPr lang="tr-TR" sz="2200" dirty="0" err="1"/>
              <a:t>Renal</a:t>
            </a:r>
            <a:r>
              <a:rPr lang="tr-TR" sz="2200" dirty="0"/>
              <a:t> </a:t>
            </a:r>
            <a:r>
              <a:rPr lang="tr-TR" sz="2200" dirty="0" err="1"/>
              <a:t>ischemia</a:t>
            </a:r>
            <a:r>
              <a:rPr lang="tr-TR" sz="2200" dirty="0"/>
              <a:t> </a:t>
            </a:r>
          </a:p>
          <a:p>
            <a:r>
              <a:rPr lang="tr-TR" sz="2200" dirty="0" err="1"/>
              <a:t>Acute</a:t>
            </a:r>
            <a:r>
              <a:rPr lang="tr-TR" sz="2200" dirty="0"/>
              <a:t> </a:t>
            </a:r>
            <a:r>
              <a:rPr lang="tr-TR" sz="2200" dirty="0" err="1"/>
              <a:t>nephritis</a:t>
            </a:r>
            <a:endParaRPr lang="tr-TR" sz="2200" dirty="0"/>
          </a:p>
        </p:txBody>
      </p:sp>
      <p:sp>
        <p:nvSpPr>
          <p:cNvPr id="5" name="Text Placeholder 4">
            <a:extLst>
              <a:ext uri="{FF2B5EF4-FFF2-40B4-BE49-F238E27FC236}">
                <a16:creationId xmlns:a16="http://schemas.microsoft.com/office/drawing/2014/main" id="{AD5EF9CF-1349-9D4A-810F-46F992E9427B}"/>
              </a:ext>
            </a:extLst>
          </p:cNvPr>
          <p:cNvSpPr>
            <a:spLocks noGrp="1"/>
          </p:cNvSpPr>
          <p:nvPr>
            <p:ph type="body" sz="quarter" idx="3"/>
          </p:nvPr>
        </p:nvSpPr>
        <p:spPr>
          <a:xfrm>
            <a:off x="4166177" y="1498177"/>
            <a:ext cx="3323684" cy="423552"/>
          </a:xfrm>
          <a:ln>
            <a:solidFill>
              <a:schemeClr val="accent1"/>
            </a:solidFill>
          </a:ln>
        </p:spPr>
        <p:txBody>
          <a:bodyPr>
            <a:normAutofit/>
          </a:bodyPr>
          <a:lstStyle/>
          <a:p>
            <a:pPr algn="ctr"/>
            <a:r>
              <a:rPr lang="tr-TR" dirty="0">
                <a:solidFill>
                  <a:srgbClr val="0070C0"/>
                </a:solidFill>
              </a:rPr>
              <a:t>İDRAR KESESİ</a:t>
            </a:r>
            <a:endParaRPr lang="en-US" dirty="0">
              <a:solidFill>
                <a:srgbClr val="0070C0"/>
              </a:solidFill>
            </a:endParaRPr>
          </a:p>
        </p:txBody>
      </p:sp>
      <p:sp>
        <p:nvSpPr>
          <p:cNvPr id="6" name="Content Placeholder 5">
            <a:extLst>
              <a:ext uri="{FF2B5EF4-FFF2-40B4-BE49-F238E27FC236}">
                <a16:creationId xmlns:a16="http://schemas.microsoft.com/office/drawing/2014/main" id="{4DB7B2E8-9994-8F44-BA95-D43D4BF2AD53}"/>
              </a:ext>
            </a:extLst>
          </p:cNvPr>
          <p:cNvSpPr>
            <a:spLocks noGrp="1"/>
          </p:cNvSpPr>
          <p:nvPr>
            <p:ph sz="quarter" idx="4"/>
          </p:nvPr>
        </p:nvSpPr>
        <p:spPr>
          <a:xfrm>
            <a:off x="4166177" y="2122081"/>
            <a:ext cx="3323684" cy="3684588"/>
          </a:xfrm>
          <a:ln>
            <a:solidFill>
              <a:schemeClr val="accent1"/>
            </a:solidFill>
          </a:ln>
        </p:spPr>
        <p:txBody>
          <a:bodyPr>
            <a:normAutofit/>
          </a:bodyPr>
          <a:lstStyle/>
          <a:p>
            <a:r>
              <a:rPr lang="tr-TR" sz="2200" dirty="0" err="1"/>
              <a:t>Nonseptic</a:t>
            </a:r>
            <a:r>
              <a:rPr lang="tr-TR" sz="2200" dirty="0"/>
              <a:t> </a:t>
            </a:r>
            <a:r>
              <a:rPr lang="tr-TR" sz="2200" dirty="0" err="1"/>
              <a:t>cystitis</a:t>
            </a:r>
            <a:r>
              <a:rPr lang="tr-TR" sz="2200" dirty="0"/>
              <a:t>; </a:t>
            </a:r>
            <a:r>
              <a:rPr lang="tr-TR" sz="2200" dirty="0" err="1"/>
              <a:t>infection</a:t>
            </a:r>
            <a:r>
              <a:rPr lang="tr-TR" sz="2200" dirty="0"/>
              <a:t>* </a:t>
            </a:r>
          </a:p>
          <a:p>
            <a:r>
              <a:rPr lang="tr-TR" sz="2200" dirty="0" err="1"/>
              <a:t>Urolithiasis</a:t>
            </a:r>
            <a:endParaRPr lang="tr-TR" sz="2200" dirty="0"/>
          </a:p>
          <a:p>
            <a:r>
              <a:rPr lang="tr-TR" sz="2200" dirty="0" err="1"/>
              <a:t>Obstruction</a:t>
            </a:r>
            <a:r>
              <a:rPr lang="tr-TR" sz="2200" dirty="0"/>
              <a:t>*</a:t>
            </a:r>
          </a:p>
          <a:p>
            <a:r>
              <a:rPr lang="tr-TR" sz="2200" dirty="0" err="1"/>
              <a:t>Rupture</a:t>
            </a:r>
            <a:r>
              <a:rPr lang="tr-TR" sz="2200" dirty="0"/>
              <a:t>* </a:t>
            </a:r>
            <a:endParaRPr lang="en-US" sz="2200" dirty="0"/>
          </a:p>
          <a:p>
            <a:r>
              <a:rPr lang="tr-TR" sz="2200" dirty="0" err="1"/>
              <a:t>Neoplasia</a:t>
            </a:r>
            <a:endParaRPr lang="en-US" sz="2200" dirty="0"/>
          </a:p>
          <a:p>
            <a:endParaRPr lang="tr-TR" sz="2200" dirty="0"/>
          </a:p>
        </p:txBody>
      </p:sp>
      <p:sp>
        <p:nvSpPr>
          <p:cNvPr id="9" name="Text Placeholder 4">
            <a:extLst>
              <a:ext uri="{FF2B5EF4-FFF2-40B4-BE49-F238E27FC236}">
                <a16:creationId xmlns:a16="http://schemas.microsoft.com/office/drawing/2014/main" id="{92102941-41D9-B346-ABAA-70DD175997FC}"/>
              </a:ext>
            </a:extLst>
          </p:cNvPr>
          <p:cNvSpPr txBox="1">
            <a:spLocks/>
          </p:cNvSpPr>
          <p:nvPr/>
        </p:nvSpPr>
        <p:spPr>
          <a:xfrm>
            <a:off x="7869674" y="1374832"/>
            <a:ext cx="3668205" cy="567543"/>
          </a:xfrm>
          <a:prstGeom prst="rect">
            <a:avLst/>
          </a:prstGeom>
          <a:ln>
            <a:solidFill>
              <a:schemeClr val="accent1"/>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tr-TR" dirty="0">
                <a:solidFill>
                  <a:srgbClr val="0070C0"/>
                </a:solidFill>
              </a:rPr>
              <a:t>ÜRETERLER ve ÜRETRA </a:t>
            </a:r>
            <a:endParaRPr lang="en-US" dirty="0">
              <a:solidFill>
                <a:srgbClr val="0070C0"/>
              </a:solidFill>
            </a:endParaRPr>
          </a:p>
        </p:txBody>
      </p:sp>
      <p:sp>
        <p:nvSpPr>
          <p:cNvPr id="10" name="Content Placeholder 5">
            <a:extLst>
              <a:ext uri="{FF2B5EF4-FFF2-40B4-BE49-F238E27FC236}">
                <a16:creationId xmlns:a16="http://schemas.microsoft.com/office/drawing/2014/main" id="{FEB8C122-BBF1-B24E-B75F-F69431CD829F}"/>
              </a:ext>
            </a:extLst>
          </p:cNvPr>
          <p:cNvSpPr txBox="1">
            <a:spLocks/>
          </p:cNvSpPr>
          <p:nvPr/>
        </p:nvSpPr>
        <p:spPr>
          <a:xfrm>
            <a:off x="7869674" y="2122081"/>
            <a:ext cx="3668205" cy="3684588"/>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200" dirty="0" err="1"/>
              <a:t>Urolithiasis</a:t>
            </a:r>
            <a:r>
              <a:rPr lang="tr-TR" sz="2200" dirty="0"/>
              <a:t> </a:t>
            </a:r>
          </a:p>
          <a:p>
            <a:r>
              <a:rPr lang="tr-TR" sz="2200" dirty="0" err="1"/>
              <a:t>Obstruction</a:t>
            </a:r>
            <a:r>
              <a:rPr lang="tr-TR" sz="2200" dirty="0"/>
              <a:t>* </a:t>
            </a:r>
          </a:p>
          <a:p>
            <a:r>
              <a:rPr lang="tr-TR" sz="2200" dirty="0" err="1"/>
              <a:t>Rupture</a:t>
            </a:r>
            <a:r>
              <a:rPr lang="tr-TR" sz="2200" dirty="0"/>
              <a:t>* </a:t>
            </a:r>
          </a:p>
          <a:p>
            <a:r>
              <a:rPr lang="tr-TR" sz="2200" dirty="0" err="1"/>
              <a:t>Neoplasia</a:t>
            </a:r>
            <a:r>
              <a:rPr lang="tr-TR" sz="2200" dirty="0"/>
              <a:t> </a:t>
            </a:r>
            <a:endParaRPr lang="en-US" sz="2200" dirty="0"/>
          </a:p>
          <a:p>
            <a:endParaRPr lang="tr-TR" sz="2200" dirty="0"/>
          </a:p>
        </p:txBody>
      </p:sp>
    </p:spTree>
    <p:extLst>
      <p:ext uri="{BB962C8B-B14F-4D97-AF65-F5344CB8AC3E}">
        <p14:creationId xmlns:p14="http://schemas.microsoft.com/office/powerpoint/2010/main" val="2844156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CD67-EF61-404E-82E9-9C3CC08865D7}"/>
              </a:ext>
            </a:extLst>
          </p:cNvPr>
          <p:cNvSpPr>
            <a:spLocks noGrp="1"/>
          </p:cNvSpPr>
          <p:nvPr>
            <p:ph type="title"/>
          </p:nvPr>
        </p:nvSpPr>
        <p:spPr>
          <a:xfrm>
            <a:off x="839788" y="365126"/>
            <a:ext cx="10515600" cy="775306"/>
          </a:xfrm>
          <a:ln>
            <a:solidFill>
              <a:srgbClr val="0070C0"/>
            </a:solidFill>
          </a:ln>
        </p:spPr>
        <p:txBody>
          <a:bodyPr/>
          <a:lstStyle/>
          <a:p>
            <a:r>
              <a:rPr lang="tr-TR" b="1" dirty="0" err="1">
                <a:solidFill>
                  <a:srgbClr val="FF0000"/>
                </a:solidFill>
              </a:rPr>
              <a:t>Hemolymphatic</a:t>
            </a:r>
            <a:endParaRPr lang="tr-TR" dirty="0">
              <a:solidFill>
                <a:srgbClr val="FF0000"/>
              </a:solidFill>
            </a:endParaRPr>
          </a:p>
        </p:txBody>
      </p:sp>
      <p:sp>
        <p:nvSpPr>
          <p:cNvPr id="3" name="Text Placeholder 2">
            <a:extLst>
              <a:ext uri="{FF2B5EF4-FFF2-40B4-BE49-F238E27FC236}">
                <a16:creationId xmlns:a16="http://schemas.microsoft.com/office/drawing/2014/main" id="{3798FE5E-217C-0A48-8208-67C03873CBD8}"/>
              </a:ext>
            </a:extLst>
          </p:cNvPr>
          <p:cNvSpPr>
            <a:spLocks noGrp="1"/>
          </p:cNvSpPr>
          <p:nvPr>
            <p:ph type="body" idx="1"/>
          </p:nvPr>
        </p:nvSpPr>
        <p:spPr>
          <a:xfrm>
            <a:off x="839788" y="1681163"/>
            <a:ext cx="3927421" cy="414765"/>
          </a:xfrm>
          <a:ln>
            <a:solidFill>
              <a:srgbClr val="0070C0"/>
            </a:solidFill>
          </a:ln>
        </p:spPr>
        <p:txBody>
          <a:bodyPr>
            <a:normAutofit lnSpcReduction="10000"/>
          </a:bodyPr>
          <a:lstStyle/>
          <a:p>
            <a:r>
              <a:rPr lang="tr-TR" dirty="0">
                <a:solidFill>
                  <a:srgbClr val="0070C0"/>
                </a:solidFill>
              </a:rPr>
              <a:t>DALAK </a:t>
            </a:r>
            <a:endParaRPr lang="en-US" dirty="0">
              <a:solidFill>
                <a:srgbClr val="0070C0"/>
              </a:solidFill>
            </a:endParaRPr>
          </a:p>
        </p:txBody>
      </p:sp>
      <p:sp>
        <p:nvSpPr>
          <p:cNvPr id="4" name="Content Placeholder 3">
            <a:extLst>
              <a:ext uri="{FF2B5EF4-FFF2-40B4-BE49-F238E27FC236}">
                <a16:creationId xmlns:a16="http://schemas.microsoft.com/office/drawing/2014/main" id="{156B249A-80EC-C047-BAC7-3B76D65E36FC}"/>
              </a:ext>
            </a:extLst>
          </p:cNvPr>
          <p:cNvSpPr>
            <a:spLocks noGrp="1"/>
          </p:cNvSpPr>
          <p:nvPr>
            <p:ph sz="half" idx="2"/>
          </p:nvPr>
        </p:nvSpPr>
        <p:spPr>
          <a:xfrm>
            <a:off x="839788" y="2505075"/>
            <a:ext cx="3927421" cy="3217631"/>
          </a:xfrm>
          <a:ln>
            <a:solidFill>
              <a:srgbClr val="0070C0"/>
            </a:solidFill>
          </a:ln>
        </p:spPr>
        <p:txBody>
          <a:bodyPr>
            <a:normAutofit/>
          </a:bodyPr>
          <a:lstStyle/>
          <a:p>
            <a:r>
              <a:rPr lang="tr-TR" sz="2200" dirty="0" err="1"/>
              <a:t>Neoplasia</a:t>
            </a:r>
            <a:r>
              <a:rPr lang="tr-TR" sz="2200" dirty="0"/>
              <a:t>* </a:t>
            </a:r>
            <a:endParaRPr lang="en-US" sz="2200" dirty="0"/>
          </a:p>
          <a:p>
            <a:r>
              <a:rPr lang="tr-TR" sz="2200" dirty="0" err="1"/>
              <a:t>Splenitis</a:t>
            </a:r>
            <a:endParaRPr lang="tr-TR" sz="2200" dirty="0"/>
          </a:p>
          <a:p>
            <a:r>
              <a:rPr lang="tr-TR" sz="2200" dirty="0" err="1"/>
              <a:t>Torsion</a:t>
            </a:r>
            <a:endParaRPr lang="tr-TR" sz="2200" dirty="0"/>
          </a:p>
          <a:p>
            <a:r>
              <a:rPr lang="tr-TR" sz="2200" dirty="0" err="1"/>
              <a:t>Infarction</a:t>
            </a:r>
            <a:endParaRPr lang="tr-TR" sz="2200" dirty="0"/>
          </a:p>
          <a:p>
            <a:r>
              <a:rPr lang="tr-TR" sz="2200" dirty="0" err="1"/>
              <a:t>Abscess</a:t>
            </a:r>
            <a:r>
              <a:rPr lang="tr-TR" sz="2200" dirty="0"/>
              <a:t> </a:t>
            </a:r>
          </a:p>
          <a:p>
            <a:r>
              <a:rPr lang="tr-TR" sz="2200" dirty="0" err="1"/>
              <a:t>Hematoma</a:t>
            </a:r>
            <a:r>
              <a:rPr lang="tr-TR" sz="2200" dirty="0"/>
              <a:t> </a:t>
            </a:r>
          </a:p>
          <a:p>
            <a:r>
              <a:rPr lang="tr-TR" sz="2200" dirty="0" err="1"/>
              <a:t>Laceration</a:t>
            </a:r>
            <a:r>
              <a:rPr lang="tr-TR" sz="2200" dirty="0"/>
              <a:t>; </a:t>
            </a:r>
            <a:r>
              <a:rPr lang="tr-TR" sz="2200" dirty="0" err="1"/>
              <a:t>rupture</a:t>
            </a:r>
            <a:endParaRPr lang="tr-TR" sz="2200" dirty="0"/>
          </a:p>
        </p:txBody>
      </p:sp>
      <p:sp>
        <p:nvSpPr>
          <p:cNvPr id="5" name="Text Placeholder 4">
            <a:extLst>
              <a:ext uri="{FF2B5EF4-FFF2-40B4-BE49-F238E27FC236}">
                <a16:creationId xmlns:a16="http://schemas.microsoft.com/office/drawing/2014/main" id="{4AF2FD4C-1347-5445-8056-B3901D9EAF9D}"/>
              </a:ext>
            </a:extLst>
          </p:cNvPr>
          <p:cNvSpPr>
            <a:spLocks noGrp="1"/>
          </p:cNvSpPr>
          <p:nvPr>
            <p:ph type="body" sz="quarter" idx="3"/>
          </p:nvPr>
        </p:nvSpPr>
        <p:spPr>
          <a:xfrm>
            <a:off x="6082301" y="1681163"/>
            <a:ext cx="4444795" cy="414765"/>
          </a:xfrm>
          <a:ln>
            <a:solidFill>
              <a:srgbClr val="0070C0"/>
            </a:solidFill>
          </a:ln>
        </p:spPr>
        <p:txBody>
          <a:bodyPr>
            <a:normAutofit lnSpcReduction="10000"/>
          </a:bodyPr>
          <a:lstStyle/>
          <a:p>
            <a:pPr algn="ctr"/>
            <a:r>
              <a:rPr lang="tr-TR" dirty="0">
                <a:solidFill>
                  <a:srgbClr val="0070C0"/>
                </a:solidFill>
              </a:rPr>
              <a:t>LENF NODÜLÜ</a:t>
            </a:r>
            <a:endParaRPr lang="en-US" dirty="0">
              <a:solidFill>
                <a:srgbClr val="0070C0"/>
              </a:solidFill>
            </a:endParaRPr>
          </a:p>
        </p:txBody>
      </p:sp>
      <p:sp>
        <p:nvSpPr>
          <p:cNvPr id="6" name="Content Placeholder 5">
            <a:extLst>
              <a:ext uri="{FF2B5EF4-FFF2-40B4-BE49-F238E27FC236}">
                <a16:creationId xmlns:a16="http://schemas.microsoft.com/office/drawing/2014/main" id="{5616FA8E-0FED-E04E-B463-6E59EC6AE7C9}"/>
              </a:ext>
            </a:extLst>
          </p:cNvPr>
          <p:cNvSpPr>
            <a:spLocks noGrp="1"/>
          </p:cNvSpPr>
          <p:nvPr>
            <p:ph sz="quarter" idx="4"/>
          </p:nvPr>
        </p:nvSpPr>
        <p:spPr>
          <a:xfrm>
            <a:off x="6082301" y="2505075"/>
            <a:ext cx="4444795" cy="3217631"/>
          </a:xfrm>
          <a:ln>
            <a:solidFill>
              <a:srgbClr val="0070C0"/>
            </a:solidFill>
          </a:ln>
        </p:spPr>
        <p:txBody>
          <a:bodyPr/>
          <a:lstStyle/>
          <a:p>
            <a:r>
              <a:rPr lang="tr-TR" sz="2200" dirty="0" err="1"/>
              <a:t>Neoplastic</a:t>
            </a:r>
            <a:r>
              <a:rPr lang="tr-TR" sz="2200" dirty="0"/>
              <a:t> </a:t>
            </a:r>
            <a:r>
              <a:rPr lang="tr-TR" sz="2200" dirty="0" err="1"/>
              <a:t>infiltrate</a:t>
            </a:r>
            <a:r>
              <a:rPr lang="tr-TR" sz="2200" dirty="0"/>
              <a:t> </a:t>
            </a:r>
            <a:endParaRPr lang="en-US" sz="2200" dirty="0"/>
          </a:p>
          <a:p>
            <a:r>
              <a:rPr lang="tr-TR" sz="2200" dirty="0" err="1"/>
              <a:t>Lymphadenitis</a:t>
            </a:r>
            <a:endParaRPr lang="tr-TR" sz="2200" dirty="0"/>
          </a:p>
          <a:p>
            <a:r>
              <a:rPr lang="tr-TR" sz="2200" dirty="0" err="1"/>
              <a:t>Reactive</a:t>
            </a:r>
            <a:r>
              <a:rPr lang="tr-TR" sz="2200" dirty="0"/>
              <a:t> </a:t>
            </a:r>
            <a:r>
              <a:rPr lang="tr-TR" sz="2200" dirty="0" err="1"/>
              <a:t>lymphadenopathy</a:t>
            </a:r>
            <a:r>
              <a:rPr lang="tr-TR" sz="2200" dirty="0"/>
              <a:t> </a:t>
            </a:r>
            <a:endParaRPr lang="en-US" sz="2200" dirty="0"/>
          </a:p>
          <a:p>
            <a:endParaRPr lang="tr-TR" dirty="0"/>
          </a:p>
        </p:txBody>
      </p:sp>
    </p:spTree>
    <p:extLst>
      <p:ext uri="{BB962C8B-B14F-4D97-AF65-F5344CB8AC3E}">
        <p14:creationId xmlns:p14="http://schemas.microsoft.com/office/powerpoint/2010/main" val="158973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871A-ECE3-B542-BD7D-9A5DCBA43C09}"/>
              </a:ext>
            </a:extLst>
          </p:cNvPr>
          <p:cNvSpPr>
            <a:spLocks noGrp="1"/>
          </p:cNvSpPr>
          <p:nvPr>
            <p:ph type="title"/>
          </p:nvPr>
        </p:nvSpPr>
        <p:spPr>
          <a:xfrm>
            <a:off x="839788" y="365125"/>
            <a:ext cx="10515600" cy="836951"/>
          </a:xfrm>
          <a:ln>
            <a:solidFill>
              <a:srgbClr val="0070C0"/>
            </a:solidFill>
          </a:ln>
        </p:spPr>
        <p:txBody>
          <a:bodyPr>
            <a:normAutofit/>
          </a:bodyPr>
          <a:lstStyle/>
          <a:p>
            <a:pPr algn="ctr"/>
            <a:r>
              <a:rPr lang="tr-TR" sz="3200" b="1" dirty="0" err="1">
                <a:solidFill>
                  <a:srgbClr val="FF0000"/>
                </a:solidFill>
              </a:rPr>
              <a:t>Reproductive</a:t>
            </a:r>
            <a:r>
              <a:rPr lang="tr-TR" sz="3200" b="1" dirty="0">
                <a:solidFill>
                  <a:srgbClr val="FF0000"/>
                </a:solidFill>
              </a:rPr>
              <a:t> Sistem </a:t>
            </a:r>
            <a:endParaRPr lang="tr-TR" sz="3200" dirty="0">
              <a:solidFill>
                <a:srgbClr val="FF0000"/>
              </a:solidFill>
            </a:endParaRPr>
          </a:p>
        </p:txBody>
      </p:sp>
      <p:sp>
        <p:nvSpPr>
          <p:cNvPr id="3" name="Text Placeholder 2">
            <a:extLst>
              <a:ext uri="{FF2B5EF4-FFF2-40B4-BE49-F238E27FC236}">
                <a16:creationId xmlns:a16="http://schemas.microsoft.com/office/drawing/2014/main" id="{170CC351-FA8A-0947-BA51-82178D7FBB54}"/>
              </a:ext>
            </a:extLst>
          </p:cNvPr>
          <p:cNvSpPr>
            <a:spLocks noGrp="1"/>
          </p:cNvSpPr>
          <p:nvPr>
            <p:ph type="body" idx="1"/>
          </p:nvPr>
        </p:nvSpPr>
        <p:spPr>
          <a:xfrm>
            <a:off x="839788" y="1681163"/>
            <a:ext cx="4050711" cy="383943"/>
          </a:xfrm>
          <a:ln>
            <a:solidFill>
              <a:srgbClr val="0070C0"/>
            </a:solidFill>
          </a:ln>
        </p:spPr>
        <p:txBody>
          <a:bodyPr>
            <a:normAutofit fontScale="92500" lnSpcReduction="10000"/>
          </a:bodyPr>
          <a:lstStyle/>
          <a:p>
            <a:pPr algn="ctr"/>
            <a:r>
              <a:rPr lang="tr-TR" dirty="0">
                <a:solidFill>
                  <a:srgbClr val="0070C0"/>
                </a:solidFill>
              </a:rPr>
              <a:t>ERKEK</a:t>
            </a:r>
          </a:p>
        </p:txBody>
      </p:sp>
      <p:sp>
        <p:nvSpPr>
          <p:cNvPr id="4" name="Content Placeholder 3">
            <a:extLst>
              <a:ext uri="{FF2B5EF4-FFF2-40B4-BE49-F238E27FC236}">
                <a16:creationId xmlns:a16="http://schemas.microsoft.com/office/drawing/2014/main" id="{A62922FA-04A8-AA45-A6C7-7025ACADA2C4}"/>
              </a:ext>
            </a:extLst>
          </p:cNvPr>
          <p:cNvSpPr>
            <a:spLocks noGrp="1"/>
          </p:cNvSpPr>
          <p:nvPr>
            <p:ph sz="half" idx="2"/>
          </p:nvPr>
        </p:nvSpPr>
        <p:spPr>
          <a:xfrm>
            <a:off x="839788" y="2289318"/>
            <a:ext cx="4050711" cy="3684588"/>
          </a:xfrm>
          <a:ln>
            <a:solidFill>
              <a:srgbClr val="0070C0"/>
            </a:solidFill>
          </a:ln>
        </p:spPr>
        <p:txBody>
          <a:bodyPr>
            <a:normAutofit/>
          </a:bodyPr>
          <a:lstStyle/>
          <a:p>
            <a:pPr marL="0" indent="0">
              <a:lnSpc>
                <a:spcPct val="150000"/>
              </a:lnSpc>
              <a:buNone/>
            </a:pPr>
            <a:r>
              <a:rPr lang="tr-TR" sz="2200" dirty="0" err="1"/>
              <a:t>Prostatitis</a:t>
            </a:r>
            <a:r>
              <a:rPr lang="tr-TR" sz="2200" dirty="0"/>
              <a:t>*</a:t>
            </a:r>
            <a:br>
              <a:rPr lang="tr-TR" sz="2200" dirty="0"/>
            </a:br>
            <a:r>
              <a:rPr lang="tr-TR" sz="2200" dirty="0" err="1"/>
              <a:t>Prostatic</a:t>
            </a:r>
            <a:r>
              <a:rPr lang="tr-TR" sz="2200" dirty="0"/>
              <a:t> </a:t>
            </a:r>
            <a:r>
              <a:rPr lang="tr-TR" sz="2200" dirty="0" err="1"/>
              <a:t>abscess</a:t>
            </a:r>
            <a:r>
              <a:rPr lang="tr-TR" sz="2200" dirty="0"/>
              <a:t/>
            </a:r>
            <a:br>
              <a:rPr lang="tr-TR" sz="2200" dirty="0"/>
            </a:br>
            <a:r>
              <a:rPr lang="tr-TR" sz="2200" dirty="0" err="1"/>
              <a:t>Prostaticcyst</a:t>
            </a:r>
            <a:r>
              <a:rPr lang="tr-TR" sz="2200" dirty="0"/>
              <a:t/>
            </a:r>
            <a:br>
              <a:rPr lang="tr-TR" sz="2200" dirty="0"/>
            </a:br>
            <a:r>
              <a:rPr lang="tr-TR" sz="2200" dirty="0" err="1"/>
              <a:t>Prostatic</a:t>
            </a:r>
            <a:r>
              <a:rPr lang="tr-TR" sz="2200" dirty="0"/>
              <a:t> </a:t>
            </a:r>
            <a:r>
              <a:rPr lang="tr-TR" sz="2200" dirty="0" err="1"/>
              <a:t>neoplasia</a:t>
            </a:r>
            <a:r>
              <a:rPr lang="tr-TR" sz="2200" dirty="0"/>
              <a:t> </a:t>
            </a:r>
            <a:r>
              <a:rPr lang="tr-TR" sz="2200" dirty="0" err="1"/>
              <a:t>Intraabdominal</a:t>
            </a:r>
            <a:r>
              <a:rPr lang="tr-TR" sz="2200" dirty="0"/>
              <a:t> </a:t>
            </a:r>
            <a:r>
              <a:rPr lang="tr-TR" sz="2200" dirty="0" err="1"/>
              <a:t>testicular</a:t>
            </a:r>
            <a:r>
              <a:rPr lang="tr-TR" sz="2200" dirty="0"/>
              <a:t> </a:t>
            </a:r>
            <a:r>
              <a:rPr lang="tr-TR" sz="2200" dirty="0" err="1"/>
              <a:t>torsion</a:t>
            </a:r>
            <a:r>
              <a:rPr lang="tr-TR" sz="2200" dirty="0"/>
              <a:t> </a:t>
            </a:r>
            <a:endParaRPr lang="en-US" sz="2200" dirty="0"/>
          </a:p>
          <a:p>
            <a:endParaRPr lang="tr-TR" sz="2400" dirty="0"/>
          </a:p>
        </p:txBody>
      </p:sp>
      <p:sp>
        <p:nvSpPr>
          <p:cNvPr id="5" name="Text Placeholder 4">
            <a:extLst>
              <a:ext uri="{FF2B5EF4-FFF2-40B4-BE49-F238E27FC236}">
                <a16:creationId xmlns:a16="http://schemas.microsoft.com/office/drawing/2014/main" id="{D87381CB-2DAB-BA43-ABC3-BC706361067E}"/>
              </a:ext>
            </a:extLst>
          </p:cNvPr>
          <p:cNvSpPr>
            <a:spLocks noGrp="1"/>
          </p:cNvSpPr>
          <p:nvPr>
            <p:ph type="body" sz="quarter" idx="3"/>
          </p:nvPr>
        </p:nvSpPr>
        <p:spPr>
          <a:xfrm>
            <a:off x="6264667" y="1681162"/>
            <a:ext cx="4677186" cy="383943"/>
          </a:xfrm>
          <a:ln>
            <a:solidFill>
              <a:srgbClr val="0070C0"/>
            </a:solidFill>
          </a:ln>
        </p:spPr>
        <p:txBody>
          <a:bodyPr>
            <a:normAutofit fontScale="92500" lnSpcReduction="10000"/>
          </a:bodyPr>
          <a:lstStyle/>
          <a:p>
            <a:pPr algn="ctr"/>
            <a:r>
              <a:rPr lang="tr-TR" dirty="0">
                <a:solidFill>
                  <a:srgbClr val="0070C0"/>
                </a:solidFill>
              </a:rPr>
              <a:t>DİŞİ</a:t>
            </a:r>
            <a:endParaRPr lang="en-US" dirty="0">
              <a:solidFill>
                <a:srgbClr val="0070C0"/>
              </a:solidFill>
            </a:endParaRPr>
          </a:p>
        </p:txBody>
      </p:sp>
      <p:sp>
        <p:nvSpPr>
          <p:cNvPr id="6" name="Content Placeholder 5">
            <a:extLst>
              <a:ext uri="{FF2B5EF4-FFF2-40B4-BE49-F238E27FC236}">
                <a16:creationId xmlns:a16="http://schemas.microsoft.com/office/drawing/2014/main" id="{9DE5DA6E-51F7-624F-BF64-657F27FC27C4}"/>
              </a:ext>
            </a:extLst>
          </p:cNvPr>
          <p:cNvSpPr>
            <a:spLocks noGrp="1"/>
          </p:cNvSpPr>
          <p:nvPr>
            <p:ph sz="quarter" idx="4"/>
          </p:nvPr>
        </p:nvSpPr>
        <p:spPr>
          <a:xfrm>
            <a:off x="6264667" y="2371510"/>
            <a:ext cx="4677186" cy="3525856"/>
          </a:xfrm>
          <a:ln>
            <a:solidFill>
              <a:srgbClr val="0070C0"/>
            </a:solidFill>
          </a:ln>
        </p:spPr>
        <p:txBody>
          <a:bodyPr>
            <a:normAutofit/>
          </a:bodyPr>
          <a:lstStyle/>
          <a:p>
            <a:pPr marL="0" indent="0">
              <a:lnSpc>
                <a:spcPct val="150000"/>
              </a:lnSpc>
              <a:buNone/>
            </a:pPr>
            <a:r>
              <a:rPr lang="tr-TR" sz="2200" dirty="0" err="1"/>
              <a:t>Pyometra</a:t>
            </a:r>
            <a:r>
              <a:rPr lang="tr-TR" sz="2200" dirty="0"/>
              <a:t>; </a:t>
            </a:r>
            <a:r>
              <a:rPr lang="tr-TR" sz="2200" dirty="0" err="1"/>
              <a:t>ruptured</a:t>
            </a:r>
            <a:r>
              <a:rPr lang="tr-TR" sz="2200" dirty="0"/>
              <a:t> </a:t>
            </a:r>
            <a:r>
              <a:rPr lang="tr-TR" sz="2200" dirty="0" err="1"/>
              <a:t>uterus</a:t>
            </a:r>
            <a:r>
              <a:rPr lang="tr-TR" sz="2200" dirty="0"/>
              <a:t>* </a:t>
            </a:r>
          </a:p>
          <a:p>
            <a:pPr marL="0" indent="0">
              <a:lnSpc>
                <a:spcPct val="150000"/>
              </a:lnSpc>
              <a:buNone/>
            </a:pPr>
            <a:r>
              <a:rPr lang="tr-TR" sz="2200" dirty="0" err="1"/>
              <a:t>Uterine</a:t>
            </a:r>
            <a:r>
              <a:rPr lang="tr-TR" sz="2200" dirty="0"/>
              <a:t> </a:t>
            </a:r>
            <a:r>
              <a:rPr lang="tr-TR" sz="2200" dirty="0" err="1"/>
              <a:t>torsion</a:t>
            </a:r>
            <a:r>
              <a:rPr lang="tr-TR" sz="2200" dirty="0"/>
              <a:t/>
            </a:r>
            <a:br>
              <a:rPr lang="tr-TR" sz="2200" dirty="0"/>
            </a:br>
            <a:r>
              <a:rPr lang="tr-TR" sz="2200" dirty="0" err="1"/>
              <a:t>Acute</a:t>
            </a:r>
            <a:r>
              <a:rPr lang="tr-TR" sz="2200" dirty="0"/>
              <a:t> </a:t>
            </a:r>
            <a:r>
              <a:rPr lang="tr-TR" sz="2200" dirty="0" err="1"/>
              <a:t>metritis</a:t>
            </a:r>
            <a:r>
              <a:rPr lang="tr-TR" sz="2200" dirty="0"/>
              <a:t/>
            </a:r>
            <a:br>
              <a:rPr lang="tr-TR" sz="2200" dirty="0"/>
            </a:br>
            <a:r>
              <a:rPr lang="tr-TR" sz="2200" dirty="0" err="1"/>
              <a:t>Uterine</a:t>
            </a:r>
            <a:r>
              <a:rPr lang="tr-TR" sz="2200" dirty="0"/>
              <a:t> </a:t>
            </a:r>
            <a:r>
              <a:rPr lang="tr-TR" sz="2200" dirty="0" err="1"/>
              <a:t>neoplasia</a:t>
            </a:r>
            <a:r>
              <a:rPr lang="tr-TR" sz="2200" dirty="0"/>
              <a:t> </a:t>
            </a:r>
            <a:endParaRPr lang="en-US" sz="2200" dirty="0"/>
          </a:p>
          <a:p>
            <a:pPr marL="0" indent="0">
              <a:lnSpc>
                <a:spcPct val="150000"/>
              </a:lnSpc>
              <a:buNone/>
            </a:pPr>
            <a:r>
              <a:rPr lang="tr-TR" sz="2200" dirty="0" err="1"/>
              <a:t>Dystocia</a:t>
            </a:r>
            <a:r>
              <a:rPr lang="tr-TR" sz="2200" dirty="0"/>
              <a:t/>
            </a:r>
            <a:br>
              <a:rPr lang="tr-TR" sz="2200" dirty="0"/>
            </a:br>
            <a:r>
              <a:rPr lang="tr-TR" sz="2200" dirty="0" err="1"/>
              <a:t>Ovarian</a:t>
            </a:r>
            <a:r>
              <a:rPr lang="tr-TR" sz="2200" dirty="0"/>
              <a:t> </a:t>
            </a:r>
            <a:r>
              <a:rPr lang="tr-TR" sz="2200" dirty="0" err="1"/>
              <a:t>neoplasia</a:t>
            </a:r>
            <a:r>
              <a:rPr lang="tr-TR" sz="2200" dirty="0"/>
              <a:t> </a:t>
            </a:r>
            <a:r>
              <a:rPr lang="tr-TR" sz="2200" dirty="0" err="1"/>
              <a:t>Ovarian</a:t>
            </a:r>
            <a:r>
              <a:rPr lang="tr-TR" sz="2200" dirty="0"/>
              <a:t> </a:t>
            </a:r>
            <a:r>
              <a:rPr lang="tr-TR" sz="2200" dirty="0" err="1"/>
              <a:t>cyst</a:t>
            </a:r>
            <a:r>
              <a:rPr lang="tr-TR" sz="2200" dirty="0"/>
              <a:t> </a:t>
            </a:r>
            <a:endParaRPr lang="en-US" sz="2200" dirty="0"/>
          </a:p>
          <a:p>
            <a:endParaRPr lang="tr-TR" sz="2400" dirty="0"/>
          </a:p>
        </p:txBody>
      </p:sp>
    </p:spTree>
    <p:extLst>
      <p:ext uri="{BB962C8B-B14F-4D97-AF65-F5344CB8AC3E}">
        <p14:creationId xmlns:p14="http://schemas.microsoft.com/office/powerpoint/2010/main" val="1643096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B1C21-0540-7E40-96E2-AA123D33E21B}"/>
              </a:ext>
            </a:extLst>
          </p:cNvPr>
          <p:cNvSpPr>
            <a:spLocks noGrp="1"/>
          </p:cNvSpPr>
          <p:nvPr>
            <p:ph type="body" idx="1"/>
          </p:nvPr>
        </p:nvSpPr>
        <p:spPr>
          <a:xfrm>
            <a:off x="695949" y="626723"/>
            <a:ext cx="3876051" cy="532437"/>
          </a:xfrm>
          <a:ln>
            <a:solidFill>
              <a:srgbClr val="0070C0"/>
            </a:solidFill>
          </a:ln>
        </p:spPr>
        <p:txBody>
          <a:bodyPr>
            <a:normAutofit/>
          </a:bodyPr>
          <a:lstStyle/>
          <a:p>
            <a:pPr algn="ctr"/>
            <a:r>
              <a:rPr lang="tr-TR" sz="2800" dirty="0">
                <a:solidFill>
                  <a:srgbClr val="0070C0"/>
                </a:solidFill>
              </a:rPr>
              <a:t>PERİTONEUM </a:t>
            </a:r>
          </a:p>
        </p:txBody>
      </p:sp>
      <p:sp>
        <p:nvSpPr>
          <p:cNvPr id="4" name="Content Placeholder 3">
            <a:extLst>
              <a:ext uri="{FF2B5EF4-FFF2-40B4-BE49-F238E27FC236}">
                <a16:creationId xmlns:a16="http://schemas.microsoft.com/office/drawing/2014/main" id="{47B9FB7A-BA6F-994A-A74D-849998CC817D}"/>
              </a:ext>
            </a:extLst>
          </p:cNvPr>
          <p:cNvSpPr>
            <a:spLocks noGrp="1"/>
          </p:cNvSpPr>
          <p:nvPr>
            <p:ph sz="half" idx="2"/>
          </p:nvPr>
        </p:nvSpPr>
        <p:spPr>
          <a:xfrm>
            <a:off x="695949" y="1529029"/>
            <a:ext cx="3876051" cy="4810125"/>
          </a:xfrm>
          <a:ln>
            <a:solidFill>
              <a:srgbClr val="0070C0"/>
            </a:solidFill>
          </a:ln>
        </p:spPr>
        <p:txBody>
          <a:bodyPr>
            <a:normAutofit/>
          </a:bodyPr>
          <a:lstStyle/>
          <a:p>
            <a:pPr marL="0" indent="0">
              <a:lnSpc>
                <a:spcPct val="150000"/>
              </a:lnSpc>
              <a:buNone/>
            </a:pPr>
            <a:r>
              <a:rPr lang="tr-TR" sz="2200" dirty="0" err="1"/>
              <a:t>Peritonitis</a:t>
            </a:r>
            <a:r>
              <a:rPr lang="tr-TR" sz="2200" dirty="0"/>
              <a:t>*</a:t>
            </a:r>
            <a:br>
              <a:rPr lang="tr-TR" sz="2200" dirty="0"/>
            </a:br>
            <a:r>
              <a:rPr lang="tr-TR" sz="2200" dirty="0" err="1"/>
              <a:t>Septic</a:t>
            </a:r>
            <a:r>
              <a:rPr lang="tr-TR" sz="2200" dirty="0"/>
              <a:t> (</a:t>
            </a:r>
            <a:r>
              <a:rPr lang="tr-TR" sz="2200" dirty="0" err="1"/>
              <a:t>bacterial</a:t>
            </a:r>
            <a:r>
              <a:rPr lang="tr-TR" sz="2200" dirty="0"/>
              <a:t>, </a:t>
            </a:r>
            <a:r>
              <a:rPr lang="tr-TR" sz="2200" dirty="0" err="1"/>
              <a:t>viral</a:t>
            </a:r>
            <a:r>
              <a:rPr lang="tr-TR" sz="2200" dirty="0"/>
              <a:t>)</a:t>
            </a:r>
          </a:p>
          <a:p>
            <a:pPr marL="0" indent="0">
              <a:lnSpc>
                <a:spcPct val="150000"/>
              </a:lnSpc>
              <a:buNone/>
            </a:pPr>
            <a:r>
              <a:rPr lang="tr-TR" sz="2200" dirty="0" err="1"/>
              <a:t>Uroabdomen</a:t>
            </a:r>
            <a:r>
              <a:rPr lang="tr-TR" sz="2200" dirty="0"/>
              <a:t/>
            </a:r>
            <a:br>
              <a:rPr lang="tr-TR" sz="2200" dirty="0"/>
            </a:br>
            <a:r>
              <a:rPr lang="tr-TR" sz="2200" dirty="0" err="1"/>
              <a:t>Bilious</a:t>
            </a:r>
            <a:r>
              <a:rPr lang="tr-TR" sz="2200" dirty="0"/>
              <a:t> abdomen </a:t>
            </a:r>
          </a:p>
          <a:p>
            <a:pPr marL="0" indent="0">
              <a:lnSpc>
                <a:spcPct val="150000"/>
              </a:lnSpc>
              <a:buNone/>
            </a:pPr>
            <a:r>
              <a:rPr lang="tr-TR" sz="2200" dirty="0" err="1"/>
              <a:t>Pancreatitis</a:t>
            </a:r>
            <a:r>
              <a:rPr lang="tr-TR" sz="2200" dirty="0"/>
              <a:t> </a:t>
            </a:r>
          </a:p>
          <a:p>
            <a:pPr marL="0" indent="0">
              <a:lnSpc>
                <a:spcPct val="150000"/>
              </a:lnSpc>
              <a:buNone/>
            </a:pPr>
            <a:r>
              <a:rPr lang="tr-TR" sz="2200" dirty="0" err="1"/>
              <a:t>Hemoperitoneum</a:t>
            </a:r>
            <a:r>
              <a:rPr lang="tr-TR" sz="2200" dirty="0"/>
              <a:t> </a:t>
            </a:r>
          </a:p>
          <a:p>
            <a:pPr marL="0" indent="0">
              <a:lnSpc>
                <a:spcPct val="150000"/>
              </a:lnSpc>
              <a:buNone/>
            </a:pPr>
            <a:r>
              <a:rPr lang="tr-TR" sz="2200" dirty="0" err="1"/>
              <a:t>Disseminated</a:t>
            </a:r>
            <a:r>
              <a:rPr lang="tr-TR" sz="2200" dirty="0"/>
              <a:t> </a:t>
            </a:r>
            <a:r>
              <a:rPr lang="tr-TR" sz="2200" dirty="0" err="1"/>
              <a:t>neoplasia</a:t>
            </a:r>
            <a:r>
              <a:rPr lang="tr-TR" sz="2200" dirty="0"/>
              <a:t> </a:t>
            </a:r>
          </a:p>
          <a:p>
            <a:pPr marL="0" indent="0">
              <a:lnSpc>
                <a:spcPct val="150000"/>
              </a:lnSpc>
              <a:buNone/>
            </a:pPr>
            <a:r>
              <a:rPr lang="tr-TR" sz="2200" dirty="0" err="1"/>
              <a:t>Adhesions</a:t>
            </a:r>
            <a:r>
              <a:rPr lang="tr-TR" sz="2200" dirty="0"/>
              <a:t> </a:t>
            </a:r>
            <a:endParaRPr lang="en-US" sz="2200" dirty="0"/>
          </a:p>
          <a:p>
            <a:endParaRPr lang="tr-TR" dirty="0"/>
          </a:p>
        </p:txBody>
      </p:sp>
      <p:sp>
        <p:nvSpPr>
          <p:cNvPr id="5" name="Text Placeholder 4">
            <a:extLst>
              <a:ext uri="{FF2B5EF4-FFF2-40B4-BE49-F238E27FC236}">
                <a16:creationId xmlns:a16="http://schemas.microsoft.com/office/drawing/2014/main" id="{D418F1FA-848E-B44D-8644-076236794730}"/>
              </a:ext>
            </a:extLst>
          </p:cNvPr>
          <p:cNvSpPr>
            <a:spLocks noGrp="1"/>
          </p:cNvSpPr>
          <p:nvPr>
            <p:ph type="body" sz="quarter" idx="3"/>
          </p:nvPr>
        </p:nvSpPr>
        <p:spPr>
          <a:xfrm>
            <a:off x="5853736" y="626723"/>
            <a:ext cx="5183188" cy="532437"/>
          </a:xfrm>
          <a:ln>
            <a:solidFill>
              <a:srgbClr val="0070C0"/>
            </a:solidFill>
          </a:ln>
        </p:spPr>
        <p:txBody>
          <a:bodyPr/>
          <a:lstStyle/>
          <a:p>
            <a:r>
              <a:rPr lang="tr-TR" dirty="0">
                <a:solidFill>
                  <a:srgbClr val="0070C0"/>
                </a:solidFill>
              </a:rPr>
              <a:t>RETROPERİTONEUM</a:t>
            </a:r>
            <a:endParaRPr lang="en-US" dirty="0">
              <a:solidFill>
                <a:srgbClr val="0070C0"/>
              </a:solidFill>
            </a:endParaRPr>
          </a:p>
        </p:txBody>
      </p:sp>
      <p:sp>
        <p:nvSpPr>
          <p:cNvPr id="6" name="Content Placeholder 5">
            <a:extLst>
              <a:ext uri="{FF2B5EF4-FFF2-40B4-BE49-F238E27FC236}">
                <a16:creationId xmlns:a16="http://schemas.microsoft.com/office/drawing/2014/main" id="{CD087A29-97C9-4B4A-9D90-C1C50F447111}"/>
              </a:ext>
            </a:extLst>
          </p:cNvPr>
          <p:cNvSpPr>
            <a:spLocks noGrp="1"/>
          </p:cNvSpPr>
          <p:nvPr>
            <p:ph sz="quarter" idx="4"/>
          </p:nvPr>
        </p:nvSpPr>
        <p:spPr>
          <a:xfrm>
            <a:off x="5853736" y="1611224"/>
            <a:ext cx="5183188" cy="792929"/>
          </a:xfrm>
          <a:ln>
            <a:solidFill>
              <a:srgbClr val="0070C0"/>
            </a:solidFill>
          </a:ln>
        </p:spPr>
        <p:txBody>
          <a:bodyPr>
            <a:normAutofit/>
          </a:bodyPr>
          <a:lstStyle/>
          <a:p>
            <a:pPr marL="0" indent="0">
              <a:buNone/>
            </a:pPr>
            <a:r>
              <a:rPr lang="tr-TR" sz="2400" dirty="0" err="1"/>
              <a:t>Hemoretroperitoneum</a:t>
            </a:r>
            <a:endParaRPr lang="en-US" sz="2400" dirty="0"/>
          </a:p>
          <a:p>
            <a:endParaRPr lang="tr-TR" dirty="0"/>
          </a:p>
        </p:txBody>
      </p:sp>
    </p:spTree>
    <p:extLst>
      <p:ext uri="{BB962C8B-B14F-4D97-AF65-F5344CB8AC3E}">
        <p14:creationId xmlns:p14="http://schemas.microsoft.com/office/powerpoint/2010/main" val="156999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6BAFD-4AEF-7B42-97E0-E3488D6CF13A}"/>
              </a:ext>
            </a:extLst>
          </p:cNvPr>
          <p:cNvSpPr>
            <a:spLocks noGrp="1"/>
          </p:cNvSpPr>
          <p:nvPr>
            <p:ph idx="1"/>
          </p:nvPr>
        </p:nvSpPr>
        <p:spPr>
          <a:xfrm>
            <a:off x="838200" y="997527"/>
            <a:ext cx="10515600" cy="5179436"/>
          </a:xfrm>
        </p:spPr>
        <p:txBody>
          <a:bodyPr>
            <a:normAutofit/>
          </a:bodyPr>
          <a:lstStyle/>
          <a:p>
            <a:pPr marL="0" indent="0">
              <a:buNone/>
            </a:pPr>
            <a:r>
              <a:rPr lang="tr-TR" sz="2200" b="1" dirty="0" err="1">
                <a:solidFill>
                  <a:srgbClr val="0070C0"/>
                </a:solidFill>
              </a:rPr>
              <a:t>Vascular</a:t>
            </a:r>
            <a:r>
              <a:rPr lang="tr-TR" sz="2200" b="1" dirty="0">
                <a:solidFill>
                  <a:srgbClr val="0070C0"/>
                </a:solidFill>
              </a:rPr>
              <a:t> </a:t>
            </a:r>
            <a:endParaRPr lang="en-US" sz="2200" dirty="0">
              <a:solidFill>
                <a:srgbClr val="0070C0"/>
              </a:solidFill>
            </a:endParaRPr>
          </a:p>
          <a:p>
            <a:pPr marL="0" indent="0">
              <a:buNone/>
            </a:pPr>
            <a:r>
              <a:rPr lang="tr-TR" sz="2200" dirty="0" err="1"/>
              <a:t>Mesenteric</a:t>
            </a:r>
            <a:r>
              <a:rPr lang="tr-TR" sz="2200" dirty="0"/>
              <a:t> </a:t>
            </a:r>
            <a:r>
              <a:rPr lang="tr-TR" sz="2200" dirty="0" err="1"/>
              <a:t>avulsion</a:t>
            </a:r>
            <a:r>
              <a:rPr lang="tr-TR" sz="2200" dirty="0"/>
              <a:t> </a:t>
            </a:r>
            <a:r>
              <a:rPr lang="tr-TR" sz="2200" dirty="0" err="1"/>
              <a:t>Mesenteric</a:t>
            </a:r>
            <a:r>
              <a:rPr lang="tr-TR" sz="2200" dirty="0"/>
              <a:t> </a:t>
            </a:r>
            <a:r>
              <a:rPr lang="tr-TR" sz="2200" dirty="0" err="1"/>
              <a:t>volvulus</a:t>
            </a:r>
            <a:r>
              <a:rPr lang="tr-TR" sz="2200" dirty="0"/>
              <a:t> </a:t>
            </a:r>
            <a:r>
              <a:rPr lang="tr-TR" sz="2200" dirty="0" err="1"/>
              <a:t>Mesenteric</a:t>
            </a:r>
            <a:r>
              <a:rPr lang="tr-TR" sz="2200" dirty="0"/>
              <a:t> </a:t>
            </a:r>
            <a:r>
              <a:rPr lang="tr-TR" sz="2200" dirty="0" err="1"/>
              <a:t>artery</a:t>
            </a:r>
            <a:r>
              <a:rPr lang="tr-TR" sz="2200" dirty="0"/>
              <a:t> </a:t>
            </a:r>
            <a:r>
              <a:rPr lang="tr-TR" sz="2200" dirty="0" err="1"/>
              <a:t>thrombosis</a:t>
            </a:r>
            <a:r>
              <a:rPr lang="tr-TR" sz="2200" dirty="0"/>
              <a:t> Portal </a:t>
            </a:r>
            <a:r>
              <a:rPr lang="tr-TR" sz="2200" dirty="0" err="1"/>
              <a:t>vein</a:t>
            </a:r>
            <a:r>
              <a:rPr lang="tr-TR" sz="2200" dirty="0"/>
              <a:t> </a:t>
            </a:r>
            <a:r>
              <a:rPr lang="tr-TR" sz="2200" dirty="0" err="1"/>
              <a:t>thrombosis</a:t>
            </a:r>
            <a:r>
              <a:rPr lang="tr-TR" sz="2200" dirty="0"/>
              <a:t> </a:t>
            </a:r>
            <a:endParaRPr lang="en-US" sz="2200" dirty="0"/>
          </a:p>
          <a:p>
            <a:pPr marL="0" indent="0">
              <a:buNone/>
            </a:pPr>
            <a:r>
              <a:rPr lang="tr-TR" sz="2200" b="1" dirty="0" err="1">
                <a:solidFill>
                  <a:srgbClr val="0070C0"/>
                </a:solidFill>
              </a:rPr>
              <a:t>Mesentery</a:t>
            </a:r>
            <a:r>
              <a:rPr lang="tr-TR" sz="2200" b="1" dirty="0">
                <a:solidFill>
                  <a:srgbClr val="0070C0"/>
                </a:solidFill>
              </a:rPr>
              <a:t> </a:t>
            </a:r>
            <a:endParaRPr lang="en-US" sz="2200" dirty="0">
              <a:solidFill>
                <a:srgbClr val="0070C0"/>
              </a:solidFill>
            </a:endParaRPr>
          </a:p>
          <a:p>
            <a:pPr marL="0" indent="0">
              <a:buNone/>
            </a:pPr>
            <a:r>
              <a:rPr lang="tr-TR" sz="2200" dirty="0" err="1"/>
              <a:t>Neoplazi</a:t>
            </a:r>
            <a:endParaRPr lang="en-US" sz="2200" dirty="0"/>
          </a:p>
          <a:p>
            <a:pPr marL="0" indent="0">
              <a:buNone/>
            </a:pPr>
            <a:r>
              <a:rPr lang="tr-TR" sz="2200" b="1" dirty="0">
                <a:solidFill>
                  <a:srgbClr val="0070C0"/>
                </a:solidFill>
              </a:rPr>
              <a:t>Karın Duvarı </a:t>
            </a:r>
            <a:endParaRPr lang="en-US" sz="2200" dirty="0">
              <a:solidFill>
                <a:srgbClr val="0070C0"/>
              </a:solidFill>
            </a:endParaRPr>
          </a:p>
          <a:p>
            <a:pPr marL="0" indent="0">
              <a:buNone/>
            </a:pPr>
            <a:r>
              <a:rPr lang="tr-TR" sz="2200" dirty="0" err="1"/>
              <a:t>Penetrating</a:t>
            </a:r>
            <a:r>
              <a:rPr lang="tr-TR" sz="2200" dirty="0"/>
              <a:t> </a:t>
            </a:r>
            <a:r>
              <a:rPr lang="tr-TR" sz="2200" dirty="0" err="1"/>
              <a:t>injury</a:t>
            </a:r>
            <a:r>
              <a:rPr lang="tr-TR" sz="2200" dirty="0"/>
              <a:t> </a:t>
            </a:r>
            <a:r>
              <a:rPr lang="tr-TR" sz="2200" dirty="0" err="1"/>
              <a:t>Abscess</a:t>
            </a:r>
            <a:r>
              <a:rPr lang="tr-TR" sz="2200" dirty="0"/>
              <a:t> </a:t>
            </a:r>
            <a:r>
              <a:rPr lang="tr-TR" sz="2200" dirty="0" err="1"/>
              <a:t>Hematoma</a:t>
            </a:r>
            <a:r>
              <a:rPr lang="tr-TR" sz="2200" dirty="0"/>
              <a:t> </a:t>
            </a:r>
            <a:r>
              <a:rPr lang="tr-TR" sz="2200" dirty="0" err="1"/>
              <a:t>Hernia</a:t>
            </a:r>
            <a:r>
              <a:rPr lang="tr-TR" sz="2200" dirty="0"/>
              <a:t> </a:t>
            </a:r>
            <a:endParaRPr lang="en-US" sz="2200" dirty="0"/>
          </a:p>
          <a:p>
            <a:pPr marL="0" indent="0">
              <a:buNone/>
            </a:pPr>
            <a:r>
              <a:rPr lang="tr-TR" sz="2200" dirty="0" err="1"/>
              <a:t>Neoplasia</a:t>
            </a:r>
            <a:r>
              <a:rPr lang="tr-TR" sz="2200" dirty="0"/>
              <a:t/>
            </a:r>
            <a:br>
              <a:rPr lang="tr-TR" sz="2200" dirty="0"/>
            </a:br>
            <a:r>
              <a:rPr lang="tr-TR" sz="2200" dirty="0" err="1"/>
              <a:t>Prepubic</a:t>
            </a:r>
            <a:r>
              <a:rPr lang="tr-TR" sz="2200" dirty="0"/>
              <a:t> </a:t>
            </a:r>
            <a:r>
              <a:rPr lang="tr-TR" sz="2200" dirty="0" err="1"/>
              <a:t>tendon</a:t>
            </a:r>
            <a:r>
              <a:rPr lang="tr-TR" sz="2200" dirty="0"/>
              <a:t> </a:t>
            </a:r>
            <a:r>
              <a:rPr lang="tr-TR" sz="2200" dirty="0" err="1"/>
              <a:t>avulsion</a:t>
            </a:r>
            <a:r>
              <a:rPr lang="tr-TR" sz="2200" dirty="0"/>
              <a:t> </a:t>
            </a:r>
            <a:endParaRPr lang="en-US" sz="2200" dirty="0"/>
          </a:p>
          <a:p>
            <a:pPr marL="0" indent="0">
              <a:buNone/>
            </a:pPr>
            <a:r>
              <a:rPr lang="tr-TR" sz="2200" b="1" dirty="0"/>
              <a:t>Skin </a:t>
            </a:r>
            <a:r>
              <a:rPr lang="tr-TR" sz="2200" b="1" dirty="0" err="1"/>
              <a:t>and</a:t>
            </a:r>
            <a:r>
              <a:rPr lang="tr-TR" sz="2200" b="1" dirty="0"/>
              <a:t> </a:t>
            </a:r>
            <a:r>
              <a:rPr lang="tr-TR" sz="2200" b="1" dirty="0" err="1"/>
              <a:t>Subcutaneous</a:t>
            </a:r>
            <a:r>
              <a:rPr lang="tr-TR" sz="2200" b="1" dirty="0"/>
              <a:t> </a:t>
            </a:r>
            <a:r>
              <a:rPr lang="tr-TR" sz="2200" b="1" dirty="0" err="1"/>
              <a:t>Tissue</a:t>
            </a:r>
            <a:r>
              <a:rPr lang="tr-TR" sz="2200" b="1" dirty="0"/>
              <a:t> </a:t>
            </a:r>
            <a:endParaRPr lang="en-US" sz="2200" dirty="0"/>
          </a:p>
          <a:p>
            <a:pPr marL="0" indent="0">
              <a:buNone/>
            </a:pPr>
            <a:r>
              <a:rPr lang="tr-TR" sz="2200" dirty="0" err="1"/>
              <a:t>Penetrating</a:t>
            </a:r>
            <a:r>
              <a:rPr lang="tr-TR" sz="2200" dirty="0"/>
              <a:t> </a:t>
            </a:r>
            <a:r>
              <a:rPr lang="tr-TR" sz="2200" dirty="0" err="1"/>
              <a:t>injury</a:t>
            </a:r>
            <a:r>
              <a:rPr lang="tr-TR" sz="2200" dirty="0"/>
              <a:t> </a:t>
            </a:r>
            <a:r>
              <a:rPr lang="tr-TR" sz="2200" dirty="0" err="1"/>
              <a:t>Abscess</a:t>
            </a:r>
            <a:r>
              <a:rPr lang="tr-TR" sz="2200" dirty="0"/>
              <a:t/>
            </a:r>
            <a:br>
              <a:rPr lang="tr-TR" sz="2200" dirty="0"/>
            </a:br>
            <a:r>
              <a:rPr lang="tr-TR" sz="2200" dirty="0" err="1"/>
              <a:t>Mastitis</a:t>
            </a:r>
            <a:r>
              <a:rPr lang="tr-TR" sz="2200" dirty="0"/>
              <a:t> </a:t>
            </a:r>
            <a:endParaRPr lang="en-US" sz="2200" dirty="0"/>
          </a:p>
          <a:p>
            <a:endParaRPr lang="tr-TR" sz="2200" dirty="0"/>
          </a:p>
        </p:txBody>
      </p:sp>
    </p:spTree>
    <p:extLst>
      <p:ext uri="{BB962C8B-B14F-4D97-AF65-F5344CB8AC3E}">
        <p14:creationId xmlns:p14="http://schemas.microsoft.com/office/powerpoint/2010/main" val="13108894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B0E17-F82E-B648-A2A9-60D1E08DAB77}"/>
              </a:ext>
            </a:extLst>
          </p:cNvPr>
          <p:cNvSpPr>
            <a:spLocks noGrp="1"/>
          </p:cNvSpPr>
          <p:nvPr>
            <p:ph type="title"/>
          </p:nvPr>
        </p:nvSpPr>
        <p:spPr>
          <a:xfrm>
            <a:off x="838200" y="365126"/>
            <a:ext cx="10515600" cy="600645"/>
          </a:xfrm>
          <a:ln>
            <a:solidFill>
              <a:srgbClr val="7030A0"/>
            </a:solidFill>
          </a:ln>
        </p:spPr>
        <p:txBody>
          <a:bodyPr>
            <a:normAutofit/>
          </a:bodyPr>
          <a:lstStyle/>
          <a:p>
            <a:pPr algn="ctr"/>
            <a:r>
              <a:rPr lang="tr-TR" sz="2800" b="1" dirty="0" err="1">
                <a:solidFill>
                  <a:srgbClr val="FF0000"/>
                </a:solidFill>
              </a:rPr>
              <a:t>Anamnez</a:t>
            </a:r>
            <a:r>
              <a:rPr lang="tr-TR" sz="2800" b="1" dirty="0">
                <a:solidFill>
                  <a:srgbClr val="FF0000"/>
                </a:solidFill>
              </a:rPr>
              <a:t> </a:t>
            </a:r>
          </a:p>
        </p:txBody>
      </p:sp>
      <p:sp>
        <p:nvSpPr>
          <p:cNvPr id="3" name="Content Placeholder 2">
            <a:extLst>
              <a:ext uri="{FF2B5EF4-FFF2-40B4-BE49-F238E27FC236}">
                <a16:creationId xmlns:a16="http://schemas.microsoft.com/office/drawing/2014/main" id="{DF34E25F-291C-4546-BC4F-2C34F7F5BEA3}"/>
              </a:ext>
            </a:extLst>
          </p:cNvPr>
          <p:cNvSpPr>
            <a:spLocks noGrp="1"/>
          </p:cNvSpPr>
          <p:nvPr>
            <p:ph idx="1"/>
          </p:nvPr>
        </p:nvSpPr>
        <p:spPr>
          <a:xfrm>
            <a:off x="838200" y="1250732"/>
            <a:ext cx="10515600" cy="5286702"/>
          </a:xfrm>
          <a:ln>
            <a:solidFill>
              <a:srgbClr val="7030A0"/>
            </a:solidFill>
          </a:ln>
        </p:spPr>
        <p:txBody>
          <a:bodyPr>
            <a:normAutofit fontScale="85000" lnSpcReduction="10000"/>
          </a:bodyPr>
          <a:lstStyle/>
          <a:p>
            <a:pPr algn="just">
              <a:lnSpc>
                <a:spcPct val="150000"/>
              </a:lnSpc>
            </a:pPr>
            <a:r>
              <a:rPr lang="en-US" sz="2400" dirty="0" err="1"/>
              <a:t>Hastanin</a:t>
            </a:r>
            <a:r>
              <a:rPr lang="en-US" sz="2400" dirty="0"/>
              <a:t> </a:t>
            </a:r>
            <a:r>
              <a:rPr lang="en-US" sz="2400" dirty="0" err="1"/>
              <a:t>eksiksiz</a:t>
            </a:r>
            <a:r>
              <a:rPr lang="en-US" sz="2400" dirty="0"/>
              <a:t> </a:t>
            </a:r>
            <a:r>
              <a:rPr lang="en-US" sz="2400" dirty="0" err="1"/>
              <a:t>ve</a:t>
            </a:r>
            <a:r>
              <a:rPr lang="en-US" sz="2400" dirty="0"/>
              <a:t> </a:t>
            </a:r>
            <a:r>
              <a:rPr lang="en-US" sz="2400" dirty="0" err="1"/>
              <a:t>ayrıntılı</a:t>
            </a:r>
            <a:r>
              <a:rPr lang="en-US" sz="2400" dirty="0"/>
              <a:t> </a:t>
            </a:r>
            <a:r>
              <a:rPr lang="en-US" sz="2400" dirty="0" err="1"/>
              <a:t>bir</a:t>
            </a:r>
            <a:r>
              <a:rPr lang="en-US" sz="2400" dirty="0"/>
              <a:t> </a:t>
            </a:r>
            <a:r>
              <a:rPr lang="en-US" sz="2400" dirty="0" err="1"/>
              <a:t>geçmişe</a:t>
            </a:r>
            <a:r>
              <a:rPr lang="en-US" sz="2400" dirty="0"/>
              <a:t> </a:t>
            </a:r>
            <a:r>
              <a:rPr lang="en-US" sz="2400" dirty="0" err="1"/>
              <a:t>ulaşılmalıdır</a:t>
            </a:r>
            <a:r>
              <a:rPr lang="en-US" sz="2400" dirty="0"/>
              <a:t>.</a:t>
            </a:r>
          </a:p>
          <a:p>
            <a:pPr algn="just">
              <a:lnSpc>
                <a:spcPct val="150000"/>
              </a:lnSpc>
            </a:pPr>
            <a:r>
              <a:rPr lang="en-US" sz="2400" dirty="0" err="1"/>
              <a:t>Kronolojik</a:t>
            </a:r>
            <a:r>
              <a:rPr lang="en-US" sz="2400" dirty="0"/>
              <a:t> </a:t>
            </a:r>
            <a:r>
              <a:rPr lang="en-US" sz="2400" dirty="0" err="1"/>
              <a:t>bir</a:t>
            </a:r>
            <a:r>
              <a:rPr lang="en-US" sz="2400" dirty="0"/>
              <a:t> </a:t>
            </a:r>
            <a:r>
              <a:rPr lang="en-US" sz="2400" dirty="0" err="1"/>
              <a:t>sıra</a:t>
            </a:r>
            <a:r>
              <a:rPr lang="en-US" sz="2400" dirty="0"/>
              <a:t> </a:t>
            </a:r>
            <a:r>
              <a:rPr lang="en-US" sz="2400" dirty="0" err="1"/>
              <a:t>ile</a:t>
            </a:r>
            <a:r>
              <a:rPr lang="en-US" sz="2400" dirty="0"/>
              <a:t> </a:t>
            </a:r>
            <a:r>
              <a:rPr lang="en-US" sz="2400" dirty="0" err="1"/>
              <a:t>anamnez</a:t>
            </a:r>
            <a:r>
              <a:rPr lang="en-US" sz="2400" dirty="0"/>
              <a:t> </a:t>
            </a:r>
            <a:r>
              <a:rPr lang="en-US" sz="2400" dirty="0" err="1"/>
              <a:t>alınmalı</a:t>
            </a:r>
            <a:endParaRPr lang="en-US" sz="2400" dirty="0"/>
          </a:p>
          <a:p>
            <a:pPr algn="just">
              <a:lnSpc>
                <a:spcPct val="150000"/>
              </a:lnSpc>
            </a:pPr>
            <a:r>
              <a:rPr lang="en-US" sz="2400" dirty="0" err="1"/>
              <a:t>Kusma</a:t>
            </a:r>
            <a:r>
              <a:rPr lang="en-US" sz="2400" dirty="0"/>
              <a:t>, </a:t>
            </a:r>
            <a:r>
              <a:rPr lang="en-US" sz="2400" dirty="0" err="1"/>
              <a:t>ishal</a:t>
            </a:r>
            <a:r>
              <a:rPr lang="en-US" sz="2400" dirty="0"/>
              <a:t>, </a:t>
            </a:r>
            <a:r>
              <a:rPr lang="en-US" sz="2400" dirty="0" err="1"/>
              <a:t>iştah</a:t>
            </a:r>
            <a:r>
              <a:rPr lang="en-US" sz="2400" dirty="0"/>
              <a:t>, </a:t>
            </a:r>
            <a:r>
              <a:rPr lang="en-US" sz="2400" dirty="0" err="1"/>
              <a:t>dışkı</a:t>
            </a:r>
            <a:r>
              <a:rPr lang="en-US" sz="2400" dirty="0"/>
              <a:t> </a:t>
            </a:r>
            <a:r>
              <a:rPr lang="en-US" sz="2400" dirty="0" err="1"/>
              <a:t>kıvamı</a:t>
            </a:r>
            <a:r>
              <a:rPr lang="en-US" sz="2400" dirty="0"/>
              <a:t>, </a:t>
            </a:r>
            <a:r>
              <a:rPr lang="en-US" sz="2400" dirty="0" err="1"/>
              <a:t>poliüri</a:t>
            </a:r>
            <a:r>
              <a:rPr lang="en-US" sz="2400" dirty="0"/>
              <a:t>, </a:t>
            </a:r>
            <a:r>
              <a:rPr lang="en-US" sz="2400" dirty="0" err="1"/>
              <a:t>polidipsi</a:t>
            </a:r>
            <a:r>
              <a:rPr lang="en-US" sz="2400" dirty="0"/>
              <a:t>, </a:t>
            </a:r>
            <a:r>
              <a:rPr lang="en-US" sz="2400" dirty="0" err="1"/>
              <a:t>idrar</a:t>
            </a:r>
            <a:r>
              <a:rPr lang="en-US" sz="2400" dirty="0"/>
              <a:t> </a:t>
            </a:r>
            <a:r>
              <a:rPr lang="en-US" sz="2400" dirty="0" err="1"/>
              <a:t>yapma</a:t>
            </a:r>
            <a:r>
              <a:rPr lang="en-US" sz="2400" dirty="0"/>
              <a:t> </a:t>
            </a:r>
            <a:r>
              <a:rPr lang="en-US" sz="2400" dirty="0" err="1"/>
              <a:t>davranışı</a:t>
            </a:r>
            <a:r>
              <a:rPr lang="en-US" sz="2400" dirty="0"/>
              <a:t>, </a:t>
            </a:r>
            <a:r>
              <a:rPr lang="en-US" sz="2400" dirty="0" err="1"/>
              <a:t>öksürük</a:t>
            </a:r>
            <a:r>
              <a:rPr lang="en-US" sz="2400" dirty="0"/>
              <a:t> </a:t>
            </a:r>
            <a:r>
              <a:rPr lang="en-US" sz="2400" dirty="0" err="1"/>
              <a:t>ve</a:t>
            </a:r>
            <a:r>
              <a:rPr lang="en-US" sz="2400" dirty="0"/>
              <a:t> </a:t>
            </a:r>
            <a:r>
              <a:rPr lang="en-US" sz="2400" dirty="0" err="1"/>
              <a:t>hapşırma</a:t>
            </a:r>
            <a:r>
              <a:rPr lang="en-US" sz="2400" dirty="0"/>
              <a:t> </a:t>
            </a:r>
            <a:r>
              <a:rPr lang="en-US" sz="2400" dirty="0" err="1"/>
              <a:t>gibi</a:t>
            </a:r>
            <a:r>
              <a:rPr lang="en-US" sz="2400" dirty="0"/>
              <a:t> </a:t>
            </a:r>
            <a:r>
              <a:rPr lang="en-US" sz="2400" dirty="0" err="1"/>
              <a:t>diğer</a:t>
            </a:r>
            <a:r>
              <a:rPr lang="en-US" sz="2400" dirty="0"/>
              <a:t> </a:t>
            </a:r>
            <a:r>
              <a:rPr lang="en-US" sz="2400" dirty="0" err="1"/>
              <a:t>vücut</a:t>
            </a:r>
            <a:r>
              <a:rPr lang="en-US" sz="2400" dirty="0"/>
              <a:t> </a:t>
            </a:r>
            <a:r>
              <a:rPr lang="en-US" sz="2400" dirty="0" err="1"/>
              <a:t>sistemlerini</a:t>
            </a:r>
            <a:r>
              <a:rPr lang="en-US" sz="2400" dirty="0"/>
              <a:t> </a:t>
            </a:r>
            <a:r>
              <a:rPr lang="en-US" sz="2400" dirty="0" err="1"/>
              <a:t>içeren</a:t>
            </a:r>
            <a:r>
              <a:rPr lang="en-US" sz="2400" dirty="0"/>
              <a:t> </a:t>
            </a:r>
            <a:r>
              <a:rPr lang="en-US" sz="2400" dirty="0" err="1"/>
              <a:t>klinik</a:t>
            </a:r>
            <a:r>
              <a:rPr lang="en-US" sz="2400" dirty="0"/>
              <a:t> </a:t>
            </a:r>
            <a:r>
              <a:rPr lang="en-US" sz="2400" dirty="0" err="1"/>
              <a:t>belirtiler</a:t>
            </a:r>
            <a:r>
              <a:rPr lang="en-US" sz="2400" dirty="0"/>
              <a:t> </a:t>
            </a:r>
            <a:r>
              <a:rPr lang="en-US" sz="2400" dirty="0" err="1"/>
              <a:t>saptanmalı</a:t>
            </a:r>
            <a:r>
              <a:rPr lang="en-US" sz="2400" dirty="0"/>
              <a:t>.</a:t>
            </a:r>
          </a:p>
          <a:p>
            <a:pPr algn="just">
              <a:lnSpc>
                <a:spcPct val="150000"/>
              </a:lnSpc>
            </a:pPr>
            <a:r>
              <a:rPr lang="en-US" sz="2400" dirty="0"/>
              <a:t>Heartworm </a:t>
            </a:r>
            <a:r>
              <a:rPr lang="en-US" sz="2400" dirty="0" err="1"/>
              <a:t>ve</a:t>
            </a:r>
            <a:r>
              <a:rPr lang="en-US" sz="2400" dirty="0"/>
              <a:t> </a:t>
            </a:r>
            <a:r>
              <a:rPr lang="en-US" sz="2400" dirty="0" err="1"/>
              <a:t>pire</a:t>
            </a:r>
            <a:r>
              <a:rPr lang="en-US" sz="2400" dirty="0"/>
              <a:t> </a:t>
            </a:r>
            <a:r>
              <a:rPr lang="en-US" sz="2400" dirty="0" err="1"/>
              <a:t>gibi</a:t>
            </a:r>
            <a:r>
              <a:rPr lang="en-US" sz="2400" dirty="0"/>
              <a:t> </a:t>
            </a:r>
            <a:r>
              <a:rPr lang="en-US" sz="2400" dirty="0" err="1"/>
              <a:t>rutin</a:t>
            </a:r>
            <a:r>
              <a:rPr lang="en-US" sz="2400" dirty="0"/>
              <a:t> </a:t>
            </a:r>
            <a:r>
              <a:rPr lang="en-US" sz="2400" dirty="0" err="1"/>
              <a:t>ilaçlar</a:t>
            </a:r>
            <a:r>
              <a:rPr lang="en-US" sz="2400" dirty="0"/>
              <a:t> </a:t>
            </a:r>
            <a:r>
              <a:rPr lang="en-US" sz="2400" dirty="0" err="1"/>
              <a:t>ve</a:t>
            </a:r>
            <a:r>
              <a:rPr lang="en-US" sz="2400" dirty="0"/>
              <a:t> </a:t>
            </a:r>
            <a:r>
              <a:rPr lang="en-US" sz="2400" dirty="0" err="1"/>
              <a:t>kene</a:t>
            </a:r>
            <a:r>
              <a:rPr lang="en-US" sz="2400" dirty="0"/>
              <a:t> </a:t>
            </a:r>
            <a:r>
              <a:rPr lang="en-US" sz="2400" dirty="0" err="1"/>
              <a:t>tedavileri</a:t>
            </a:r>
            <a:r>
              <a:rPr lang="en-US" sz="2400" dirty="0"/>
              <a:t> </a:t>
            </a:r>
            <a:r>
              <a:rPr lang="en-US" sz="2400" dirty="0" err="1"/>
              <a:t>dahil</a:t>
            </a:r>
            <a:r>
              <a:rPr lang="en-US" sz="2400" dirty="0"/>
              <a:t> </a:t>
            </a:r>
            <a:r>
              <a:rPr lang="en-US" sz="2400" dirty="0" err="1"/>
              <a:t>olmak</a:t>
            </a:r>
            <a:r>
              <a:rPr lang="en-US" sz="2400" dirty="0"/>
              <a:t> </a:t>
            </a:r>
            <a:r>
              <a:rPr lang="en-US" sz="2400" dirty="0" err="1"/>
              <a:t>üzere</a:t>
            </a:r>
            <a:r>
              <a:rPr lang="en-US" sz="2400" dirty="0"/>
              <a:t> </a:t>
            </a:r>
            <a:r>
              <a:rPr lang="en-US" sz="2400" dirty="0" err="1"/>
              <a:t>mevcut</a:t>
            </a:r>
            <a:r>
              <a:rPr lang="en-US" sz="2400" dirty="0"/>
              <a:t> </a:t>
            </a:r>
            <a:r>
              <a:rPr lang="en-US" sz="2400" dirty="0" err="1"/>
              <a:t>ve</a:t>
            </a:r>
            <a:r>
              <a:rPr lang="en-US" sz="2400" dirty="0"/>
              <a:t> </a:t>
            </a:r>
            <a:r>
              <a:rPr lang="en-US" sz="2400" dirty="0" err="1"/>
              <a:t>daha</a:t>
            </a:r>
            <a:r>
              <a:rPr lang="en-US" sz="2400" dirty="0"/>
              <a:t> </a:t>
            </a:r>
            <a:r>
              <a:rPr lang="en-US" sz="2400" dirty="0" err="1"/>
              <a:t>önce</a:t>
            </a:r>
            <a:r>
              <a:rPr lang="en-US" sz="2400" dirty="0"/>
              <a:t> </a:t>
            </a:r>
            <a:r>
              <a:rPr lang="en-US" sz="2400" dirty="0" err="1"/>
              <a:t>kullanılan</a:t>
            </a:r>
            <a:r>
              <a:rPr lang="en-US" sz="2400" dirty="0"/>
              <a:t> </a:t>
            </a:r>
            <a:r>
              <a:rPr lang="en-US" sz="2400" dirty="0" err="1"/>
              <a:t>ilaçlar</a:t>
            </a:r>
            <a:r>
              <a:rPr lang="en-US" sz="2400" dirty="0"/>
              <a:t> not </a:t>
            </a:r>
            <a:r>
              <a:rPr lang="en-US" sz="2400" dirty="0" err="1"/>
              <a:t>alınmalı</a:t>
            </a:r>
            <a:r>
              <a:rPr lang="en-US" sz="2400" dirty="0"/>
              <a:t>. </a:t>
            </a:r>
          </a:p>
          <a:p>
            <a:pPr algn="just">
              <a:lnSpc>
                <a:spcPct val="150000"/>
              </a:lnSpc>
            </a:pPr>
            <a:r>
              <a:rPr lang="en-US" sz="2400" dirty="0" err="1"/>
              <a:t>Mevcut</a:t>
            </a:r>
            <a:r>
              <a:rPr lang="en-US" sz="2400" dirty="0"/>
              <a:t> </a:t>
            </a:r>
            <a:r>
              <a:rPr lang="en-US" sz="2400" dirty="0" err="1"/>
              <a:t>beslenme</a:t>
            </a:r>
            <a:r>
              <a:rPr lang="en-US" sz="2400" dirty="0"/>
              <a:t> </a:t>
            </a:r>
            <a:r>
              <a:rPr lang="en-US" sz="2400" dirty="0" err="1"/>
              <a:t>yanı</a:t>
            </a:r>
            <a:r>
              <a:rPr lang="en-US" sz="2400" dirty="0"/>
              <a:t> </a:t>
            </a:r>
            <a:r>
              <a:rPr lang="en-US" sz="2400" dirty="0" err="1"/>
              <a:t>sıra</a:t>
            </a:r>
            <a:r>
              <a:rPr lang="en-US" sz="2400" dirty="0"/>
              <a:t> </a:t>
            </a:r>
            <a:r>
              <a:rPr lang="en-US" sz="2400" dirty="0" err="1"/>
              <a:t>hastanin</a:t>
            </a:r>
            <a:r>
              <a:rPr lang="en-US" sz="2400" dirty="0"/>
              <a:t> </a:t>
            </a:r>
            <a:r>
              <a:rPr lang="en-US" sz="2400" dirty="0" err="1"/>
              <a:t>yabanci</a:t>
            </a:r>
            <a:r>
              <a:rPr lang="en-US" sz="2400" dirty="0"/>
              <a:t> </a:t>
            </a:r>
            <a:r>
              <a:rPr lang="en-US" sz="2400" dirty="0" err="1"/>
              <a:t>cisim</a:t>
            </a:r>
            <a:r>
              <a:rPr lang="en-US" sz="2400" dirty="0"/>
              <a:t> </a:t>
            </a:r>
            <a:r>
              <a:rPr lang="en-US" sz="2400" dirty="0" err="1"/>
              <a:t>yeme</a:t>
            </a:r>
            <a:r>
              <a:rPr lang="en-US" sz="2400" dirty="0"/>
              <a:t>  </a:t>
            </a:r>
            <a:r>
              <a:rPr lang="en-US" sz="2400" dirty="0" err="1"/>
              <a:t>davranışı</a:t>
            </a:r>
            <a:r>
              <a:rPr lang="en-US" sz="2400" dirty="0"/>
              <a:t> </a:t>
            </a:r>
            <a:r>
              <a:rPr lang="en-US" sz="2400" dirty="0" err="1"/>
              <a:t>olup</a:t>
            </a:r>
            <a:r>
              <a:rPr lang="en-US" sz="2400" dirty="0"/>
              <a:t> </a:t>
            </a:r>
            <a:r>
              <a:rPr lang="en-US" sz="2400" dirty="0" err="1"/>
              <a:t>olmadigi</a:t>
            </a:r>
            <a:r>
              <a:rPr lang="en-US" sz="2400" dirty="0"/>
              <a:t> </a:t>
            </a:r>
            <a:r>
              <a:rPr lang="en-US" sz="2400" dirty="0" err="1"/>
              <a:t>sorulmalı</a:t>
            </a:r>
            <a:endParaRPr lang="en-US" sz="2400" dirty="0"/>
          </a:p>
          <a:p>
            <a:pPr algn="just">
              <a:lnSpc>
                <a:spcPct val="150000"/>
              </a:lnSpc>
            </a:pPr>
            <a:r>
              <a:rPr lang="en-US" sz="2400" dirty="0" err="1"/>
              <a:t>Seyahat</a:t>
            </a:r>
            <a:r>
              <a:rPr lang="en-US" sz="2400" dirty="0"/>
              <a:t> </a:t>
            </a:r>
            <a:r>
              <a:rPr lang="en-US" sz="2400" dirty="0" err="1"/>
              <a:t>geçmişi</a:t>
            </a:r>
            <a:r>
              <a:rPr lang="en-US" sz="2400" dirty="0"/>
              <a:t> </a:t>
            </a:r>
            <a:r>
              <a:rPr lang="en-US" sz="2400" dirty="0" err="1"/>
              <a:t>ve</a:t>
            </a:r>
            <a:r>
              <a:rPr lang="en-US" sz="2400" dirty="0"/>
              <a:t> </a:t>
            </a:r>
            <a:r>
              <a:rPr lang="en-US" sz="2400" dirty="0" err="1"/>
              <a:t>aşılama</a:t>
            </a:r>
            <a:r>
              <a:rPr lang="en-US" sz="2400" dirty="0"/>
              <a:t> </a:t>
            </a:r>
            <a:r>
              <a:rPr lang="en-US" sz="2400" dirty="0" err="1"/>
              <a:t>durumu</a:t>
            </a:r>
            <a:r>
              <a:rPr lang="en-US" sz="2400" dirty="0"/>
              <a:t> </a:t>
            </a:r>
          </a:p>
          <a:p>
            <a:pPr algn="just">
              <a:lnSpc>
                <a:spcPct val="150000"/>
              </a:lnSpc>
            </a:pPr>
            <a:r>
              <a:rPr lang="en-US" sz="2400" dirty="0" err="1"/>
              <a:t>Toksinlere</a:t>
            </a:r>
            <a:r>
              <a:rPr lang="en-US" sz="2400" dirty="0"/>
              <a:t> </a:t>
            </a:r>
            <a:r>
              <a:rPr lang="en-US" sz="2400" dirty="0" err="1"/>
              <a:t>maruz</a:t>
            </a:r>
            <a:r>
              <a:rPr lang="en-US" sz="2400" dirty="0"/>
              <a:t> </a:t>
            </a:r>
            <a:r>
              <a:rPr lang="en-US" sz="2400" dirty="0" err="1"/>
              <a:t>kalma</a:t>
            </a:r>
            <a:r>
              <a:rPr lang="en-US" sz="2400" dirty="0"/>
              <a:t>, </a:t>
            </a:r>
            <a:r>
              <a:rPr lang="en-US" sz="2400" dirty="0" err="1"/>
              <a:t>eksik</a:t>
            </a:r>
            <a:r>
              <a:rPr lang="en-US" sz="2400" dirty="0"/>
              <a:t> </a:t>
            </a:r>
            <a:r>
              <a:rPr lang="en-US" sz="2400" dirty="0" err="1"/>
              <a:t>dikiş</a:t>
            </a:r>
            <a:r>
              <a:rPr lang="en-US" sz="2400" dirty="0"/>
              <a:t> </a:t>
            </a:r>
            <a:r>
              <a:rPr lang="en-US" sz="2400" dirty="0" err="1"/>
              <a:t>ipliği</a:t>
            </a:r>
            <a:r>
              <a:rPr lang="en-US" sz="2400" dirty="0"/>
              <a:t> </a:t>
            </a:r>
            <a:r>
              <a:rPr lang="en-US" sz="2400" dirty="0" err="1"/>
              <a:t>ve</a:t>
            </a:r>
            <a:r>
              <a:rPr lang="en-US" sz="2400" dirty="0"/>
              <a:t> </a:t>
            </a:r>
            <a:r>
              <a:rPr lang="en-US" sz="2400" dirty="0" err="1"/>
              <a:t>iğneler</a:t>
            </a:r>
            <a:r>
              <a:rPr lang="en-US" sz="2400" dirty="0"/>
              <a:t>, </a:t>
            </a:r>
            <a:r>
              <a:rPr lang="en-US" sz="2400" dirty="0" err="1"/>
              <a:t>oyuncaklar</a:t>
            </a:r>
            <a:r>
              <a:rPr lang="en-US" sz="2400" dirty="0"/>
              <a:t> </a:t>
            </a:r>
            <a:r>
              <a:rPr lang="en-US" sz="2400" dirty="0" err="1"/>
              <a:t>çiğneme</a:t>
            </a:r>
            <a:r>
              <a:rPr lang="en-US" sz="2400" dirty="0"/>
              <a:t> </a:t>
            </a:r>
            <a:r>
              <a:rPr lang="en-US" sz="2400" dirty="0" err="1"/>
              <a:t>ve</a:t>
            </a:r>
            <a:r>
              <a:rPr lang="en-US" sz="2400" dirty="0"/>
              <a:t> </a:t>
            </a:r>
            <a:r>
              <a:rPr lang="en-US" sz="2400" dirty="0" err="1"/>
              <a:t>travma</a:t>
            </a:r>
            <a:r>
              <a:rPr lang="en-US" sz="2400" dirty="0"/>
              <a:t> </a:t>
            </a:r>
            <a:r>
              <a:rPr lang="en-US" sz="2400" dirty="0" err="1"/>
              <a:t>olasılığı</a:t>
            </a:r>
            <a:r>
              <a:rPr lang="en-US" sz="2400" dirty="0"/>
              <a:t>.</a:t>
            </a:r>
            <a:endParaRPr lang="tr-TR" sz="2400" dirty="0"/>
          </a:p>
        </p:txBody>
      </p:sp>
    </p:spTree>
    <p:extLst>
      <p:ext uri="{BB962C8B-B14F-4D97-AF65-F5344CB8AC3E}">
        <p14:creationId xmlns:p14="http://schemas.microsoft.com/office/powerpoint/2010/main" val="3452775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ED8-B1DF-754B-86F2-39F31F156F50}"/>
              </a:ext>
            </a:extLst>
          </p:cNvPr>
          <p:cNvSpPr>
            <a:spLocks noGrp="1"/>
          </p:cNvSpPr>
          <p:nvPr>
            <p:ph type="title"/>
          </p:nvPr>
        </p:nvSpPr>
        <p:spPr>
          <a:xfrm>
            <a:off x="838200" y="365125"/>
            <a:ext cx="10515600" cy="672565"/>
          </a:xfrm>
          <a:ln>
            <a:solidFill>
              <a:srgbClr val="002060"/>
            </a:solidFill>
          </a:ln>
        </p:spPr>
        <p:txBody>
          <a:bodyPr>
            <a:normAutofit/>
          </a:bodyPr>
          <a:lstStyle/>
          <a:p>
            <a:pPr algn="ctr"/>
            <a:r>
              <a:rPr lang="en-US" sz="2800" b="1" dirty="0" err="1">
                <a:solidFill>
                  <a:srgbClr val="0070C0"/>
                </a:solidFill>
              </a:rPr>
              <a:t>Regürgitasyon</a:t>
            </a:r>
            <a:r>
              <a:rPr lang="en-US" sz="2800" b="1" dirty="0">
                <a:solidFill>
                  <a:srgbClr val="0070C0"/>
                </a:solidFill>
              </a:rPr>
              <a:t> </a:t>
            </a:r>
            <a:r>
              <a:rPr lang="en-US" sz="2800" b="1" dirty="0" err="1">
                <a:solidFill>
                  <a:srgbClr val="0070C0"/>
                </a:solidFill>
              </a:rPr>
              <a:t>ve</a:t>
            </a:r>
            <a:r>
              <a:rPr lang="en-US" sz="2800" b="1" dirty="0">
                <a:solidFill>
                  <a:srgbClr val="0070C0"/>
                </a:solidFill>
              </a:rPr>
              <a:t> </a:t>
            </a:r>
            <a:r>
              <a:rPr lang="en-US" sz="2800" b="1" dirty="0" err="1">
                <a:solidFill>
                  <a:srgbClr val="0070C0"/>
                </a:solidFill>
              </a:rPr>
              <a:t>kusma</a:t>
            </a:r>
            <a:r>
              <a:rPr lang="en-US" sz="2800" b="1" dirty="0">
                <a:solidFill>
                  <a:srgbClr val="0070C0"/>
                </a:solidFill>
              </a:rPr>
              <a:t> </a:t>
            </a:r>
            <a:r>
              <a:rPr lang="en-US" sz="2800" b="1" dirty="0" err="1">
                <a:solidFill>
                  <a:srgbClr val="0070C0"/>
                </a:solidFill>
              </a:rPr>
              <a:t>arasındaki</a:t>
            </a:r>
            <a:r>
              <a:rPr lang="en-US" sz="2800" b="1" dirty="0">
                <a:solidFill>
                  <a:srgbClr val="0070C0"/>
                </a:solidFill>
              </a:rPr>
              <a:t> </a:t>
            </a:r>
            <a:r>
              <a:rPr lang="en-US" sz="2800" b="1" dirty="0" err="1">
                <a:solidFill>
                  <a:srgbClr val="0070C0"/>
                </a:solidFill>
              </a:rPr>
              <a:t>farklar</a:t>
            </a:r>
            <a:r>
              <a:rPr lang="en-US" sz="2800" b="1" dirty="0">
                <a:solidFill>
                  <a:srgbClr val="0070C0"/>
                </a:solidFill>
              </a:rPr>
              <a:t>  </a:t>
            </a:r>
          </a:p>
        </p:txBody>
      </p:sp>
      <p:sp>
        <p:nvSpPr>
          <p:cNvPr id="3" name="Content Placeholder 2">
            <a:extLst>
              <a:ext uri="{FF2B5EF4-FFF2-40B4-BE49-F238E27FC236}">
                <a16:creationId xmlns:a16="http://schemas.microsoft.com/office/drawing/2014/main" id="{808EFC9F-0E21-D549-8B2E-F01F64DD51BC}"/>
              </a:ext>
            </a:extLst>
          </p:cNvPr>
          <p:cNvSpPr>
            <a:spLocks noGrp="1"/>
          </p:cNvSpPr>
          <p:nvPr>
            <p:ph idx="1"/>
          </p:nvPr>
        </p:nvSpPr>
        <p:spPr>
          <a:xfrm>
            <a:off x="369870" y="1397287"/>
            <a:ext cx="5568593" cy="5024062"/>
          </a:xfrm>
          <a:ln>
            <a:solidFill>
              <a:schemeClr val="accent5"/>
            </a:solidFill>
          </a:ln>
        </p:spPr>
        <p:txBody>
          <a:bodyPr>
            <a:noAutofit/>
          </a:bodyPr>
          <a:lstStyle/>
          <a:p>
            <a:pPr marL="0" indent="0" algn="just">
              <a:buNone/>
            </a:pPr>
            <a:r>
              <a:rPr lang="en-US" sz="2400" b="1" dirty="0">
                <a:solidFill>
                  <a:srgbClr val="FF0000"/>
                </a:solidFill>
              </a:rPr>
              <a:t>REGÜRGITASYON </a:t>
            </a:r>
          </a:p>
          <a:p>
            <a:pPr algn="just"/>
            <a:r>
              <a:rPr lang="en-US" sz="2200" dirty="0" err="1"/>
              <a:t>Pasif</a:t>
            </a:r>
            <a:r>
              <a:rPr lang="en-US" sz="2200" dirty="0"/>
              <a:t> </a:t>
            </a:r>
            <a:r>
              <a:rPr lang="en-US" sz="2200" dirty="0" err="1"/>
              <a:t>bir</a:t>
            </a:r>
            <a:r>
              <a:rPr lang="en-US" sz="2200" dirty="0"/>
              <a:t> </a:t>
            </a:r>
            <a:r>
              <a:rPr lang="en-US" sz="2200" dirty="0" err="1"/>
              <a:t>işlemdir</a:t>
            </a:r>
            <a:r>
              <a:rPr lang="en-US" sz="2200" dirty="0"/>
              <a:t>. </a:t>
            </a:r>
            <a:r>
              <a:rPr lang="en-US" sz="2200" dirty="0" err="1"/>
              <a:t>Hemen</a:t>
            </a:r>
            <a:r>
              <a:rPr lang="en-US" sz="2200" dirty="0"/>
              <a:t> </a:t>
            </a:r>
            <a:r>
              <a:rPr lang="en-US" sz="2200" dirty="0" err="1"/>
              <a:t>hemen</a:t>
            </a:r>
            <a:r>
              <a:rPr lang="en-US" sz="2200" dirty="0"/>
              <a:t> </a:t>
            </a:r>
            <a:r>
              <a:rPr lang="en-US" sz="2200" dirty="0" err="1"/>
              <a:t>hiçbir</a:t>
            </a:r>
            <a:r>
              <a:rPr lang="en-US" sz="2200" dirty="0"/>
              <a:t> </a:t>
            </a:r>
            <a:r>
              <a:rPr lang="en-US" sz="2200" dirty="0" err="1"/>
              <a:t>efor</a:t>
            </a:r>
            <a:r>
              <a:rPr lang="en-US" sz="2200" dirty="0"/>
              <a:t> </a:t>
            </a:r>
            <a:r>
              <a:rPr lang="en-US" sz="2200" dirty="0" err="1"/>
              <a:t>sarfedilmeden</a:t>
            </a:r>
            <a:r>
              <a:rPr lang="en-US" sz="2200" dirty="0"/>
              <a:t> özofageal </a:t>
            </a:r>
            <a:r>
              <a:rPr lang="en-US" sz="2200" dirty="0" err="1"/>
              <a:t>içerik</a:t>
            </a:r>
            <a:r>
              <a:rPr lang="en-US" sz="2200" dirty="0"/>
              <a:t> </a:t>
            </a:r>
            <a:r>
              <a:rPr lang="en-US" sz="2200" dirty="0" err="1"/>
              <a:t>dışarı</a:t>
            </a:r>
            <a:r>
              <a:rPr lang="en-US" sz="2200" dirty="0"/>
              <a:t> </a:t>
            </a:r>
            <a:r>
              <a:rPr lang="en-US" sz="2200" dirty="0" err="1"/>
              <a:t>atılır</a:t>
            </a:r>
            <a:r>
              <a:rPr lang="en-US" sz="2200" dirty="0"/>
              <a:t>. Vasküler </a:t>
            </a:r>
            <a:r>
              <a:rPr lang="en-US" sz="2200" dirty="0" err="1"/>
              <a:t>halka</a:t>
            </a:r>
            <a:r>
              <a:rPr lang="en-US" sz="2200" dirty="0"/>
              <a:t> </a:t>
            </a:r>
            <a:r>
              <a:rPr lang="en-US" sz="2200" dirty="0" err="1"/>
              <a:t>anomalileri</a:t>
            </a:r>
            <a:endParaRPr lang="en-US" sz="2200" dirty="0"/>
          </a:p>
          <a:p>
            <a:pPr algn="just"/>
            <a:r>
              <a:rPr lang="en-US" sz="2200" dirty="0" err="1"/>
              <a:t>Özefagitis</a:t>
            </a:r>
            <a:r>
              <a:rPr lang="en-US" sz="2200" dirty="0"/>
              <a:t> </a:t>
            </a:r>
            <a:r>
              <a:rPr lang="en-US" sz="2200" dirty="0" err="1"/>
              <a:t>veya</a:t>
            </a:r>
            <a:r>
              <a:rPr lang="en-US" sz="2200" dirty="0"/>
              <a:t> </a:t>
            </a:r>
            <a:r>
              <a:rPr lang="en-US" sz="2200" dirty="0" err="1"/>
              <a:t>obstriktüf</a:t>
            </a:r>
            <a:r>
              <a:rPr lang="en-US" sz="2200" dirty="0"/>
              <a:t> </a:t>
            </a:r>
            <a:r>
              <a:rPr lang="en-US" sz="2200" dirty="0" err="1"/>
              <a:t>hastalıklarda</a:t>
            </a:r>
            <a:r>
              <a:rPr lang="en-US" sz="2200" dirty="0"/>
              <a:t> </a:t>
            </a:r>
            <a:r>
              <a:rPr lang="en-US" sz="2200" dirty="0" err="1"/>
              <a:t>pityalizm</a:t>
            </a:r>
            <a:r>
              <a:rPr lang="en-US" sz="2200" dirty="0"/>
              <a:t> </a:t>
            </a:r>
            <a:r>
              <a:rPr lang="en-US" sz="2200" dirty="0" err="1"/>
              <a:t>dışında</a:t>
            </a:r>
            <a:r>
              <a:rPr lang="en-US" sz="2200" dirty="0"/>
              <a:t> </a:t>
            </a:r>
            <a:r>
              <a:rPr lang="en-US" sz="2200" dirty="0" err="1"/>
              <a:t>birkaç</a:t>
            </a:r>
            <a:r>
              <a:rPr lang="en-US" sz="2200" dirty="0"/>
              <a:t> </a:t>
            </a:r>
            <a:r>
              <a:rPr lang="en-US" sz="2200" dirty="0" err="1"/>
              <a:t>ilave</a:t>
            </a:r>
            <a:r>
              <a:rPr lang="en-US" sz="2200" dirty="0"/>
              <a:t> </a:t>
            </a:r>
            <a:r>
              <a:rPr lang="en-US" sz="2200" dirty="0" err="1"/>
              <a:t>semptom</a:t>
            </a:r>
            <a:r>
              <a:rPr lang="en-US" sz="2200" dirty="0"/>
              <a:t> </a:t>
            </a:r>
            <a:r>
              <a:rPr lang="en-US" sz="2200" dirty="0" err="1"/>
              <a:t>vardır</a:t>
            </a:r>
            <a:r>
              <a:rPr lang="en-US" sz="2200" dirty="0"/>
              <a:t>. </a:t>
            </a:r>
          </a:p>
          <a:p>
            <a:pPr algn="just"/>
            <a:r>
              <a:rPr lang="en-US" sz="2200" dirty="0" err="1"/>
              <a:t>Genellikle</a:t>
            </a:r>
            <a:r>
              <a:rPr lang="en-US" sz="2200" dirty="0"/>
              <a:t> </a:t>
            </a:r>
            <a:r>
              <a:rPr lang="en-US" sz="2200" dirty="0" err="1"/>
              <a:t>yarı</a:t>
            </a:r>
            <a:r>
              <a:rPr lang="en-US" sz="2200" dirty="0"/>
              <a:t> </a:t>
            </a:r>
            <a:r>
              <a:rPr lang="en-US" sz="2200" dirty="0" err="1"/>
              <a:t>şekillendirilmiş</a:t>
            </a:r>
            <a:r>
              <a:rPr lang="en-US" sz="2200" dirty="0"/>
              <a:t> </a:t>
            </a:r>
            <a:r>
              <a:rPr lang="en-US" sz="2200" dirty="0" err="1"/>
              <a:t>gıda</a:t>
            </a:r>
            <a:r>
              <a:rPr lang="en-US" sz="2200" dirty="0"/>
              <a:t> </a:t>
            </a:r>
            <a:r>
              <a:rPr lang="en-US" sz="2200" dirty="0" err="1"/>
              <a:t>materyali</a:t>
            </a:r>
            <a:r>
              <a:rPr lang="en-US" sz="2200" dirty="0"/>
              <a:t> </a:t>
            </a:r>
            <a:r>
              <a:rPr lang="en-US" sz="2200" dirty="0" err="1"/>
              <a:t>vardır</a:t>
            </a:r>
            <a:r>
              <a:rPr lang="en-US" sz="2200" dirty="0"/>
              <a:t> </a:t>
            </a:r>
            <a:r>
              <a:rPr lang="en-US" sz="2200" dirty="0" err="1"/>
              <a:t>ve</a:t>
            </a:r>
            <a:r>
              <a:rPr lang="en-US" sz="2200" dirty="0"/>
              <a:t> </a:t>
            </a:r>
            <a:r>
              <a:rPr lang="en-US" sz="2200" dirty="0" err="1"/>
              <a:t>fermente</a:t>
            </a:r>
            <a:r>
              <a:rPr lang="en-US" sz="2200" dirty="0"/>
              <a:t> </a:t>
            </a:r>
            <a:r>
              <a:rPr lang="en-US" sz="2200" dirty="0" err="1"/>
              <a:t>olmuş</a:t>
            </a:r>
            <a:r>
              <a:rPr lang="en-US" sz="2200" dirty="0"/>
              <a:t> </a:t>
            </a:r>
            <a:r>
              <a:rPr lang="en-US" sz="2200" dirty="0" err="1"/>
              <a:t>şekilde</a:t>
            </a:r>
            <a:r>
              <a:rPr lang="en-US" sz="2200" dirty="0"/>
              <a:t> </a:t>
            </a:r>
            <a:r>
              <a:rPr lang="en-US" sz="2200" dirty="0" err="1"/>
              <a:t>kokar</a:t>
            </a:r>
            <a:r>
              <a:rPr lang="en-US" sz="2200" dirty="0"/>
              <a:t>, </a:t>
            </a:r>
            <a:r>
              <a:rPr lang="en-US" sz="2200" dirty="0" err="1"/>
              <a:t>çoğunlukla</a:t>
            </a:r>
            <a:r>
              <a:rPr lang="en-US" sz="2200" dirty="0"/>
              <a:t> </a:t>
            </a:r>
            <a:r>
              <a:rPr lang="en-US" sz="2200" dirty="0" err="1"/>
              <a:t>salya</a:t>
            </a:r>
            <a:r>
              <a:rPr lang="en-US" sz="2200" dirty="0"/>
              <a:t> </a:t>
            </a:r>
            <a:r>
              <a:rPr lang="en-US" sz="2200" dirty="0" err="1"/>
              <a:t>içerir</a:t>
            </a:r>
            <a:r>
              <a:rPr lang="en-US" sz="2200" dirty="0"/>
              <a:t>. </a:t>
            </a:r>
            <a:r>
              <a:rPr lang="en-US" sz="2200" dirty="0" err="1"/>
              <a:t>Hiçbir</a:t>
            </a:r>
            <a:r>
              <a:rPr lang="en-US" sz="2200" dirty="0"/>
              <a:t> zaman </a:t>
            </a:r>
            <a:r>
              <a:rPr lang="en-US" sz="2200" dirty="0" err="1"/>
              <a:t>safra</a:t>
            </a:r>
            <a:r>
              <a:rPr lang="en-US" sz="2200" dirty="0"/>
              <a:t> </a:t>
            </a:r>
            <a:r>
              <a:rPr lang="en-US" sz="2200" dirty="0" err="1"/>
              <a:t>bulunmaz</a:t>
            </a:r>
            <a:endParaRPr lang="en-US" sz="2200" dirty="0"/>
          </a:p>
          <a:p>
            <a:pPr algn="just"/>
            <a:r>
              <a:rPr lang="en-US" sz="2200" dirty="0" err="1"/>
              <a:t>Özefageal</a:t>
            </a:r>
            <a:r>
              <a:rPr lang="en-US" sz="2200" dirty="0"/>
              <a:t> </a:t>
            </a:r>
            <a:r>
              <a:rPr lang="en-US" sz="2200" dirty="0" err="1"/>
              <a:t>içeriğin</a:t>
            </a:r>
            <a:r>
              <a:rPr lang="en-US" sz="2200" dirty="0"/>
              <a:t> pH’ </a:t>
            </a:r>
            <a:r>
              <a:rPr lang="en-US" sz="2200" dirty="0" err="1"/>
              <a:t>sı</a:t>
            </a:r>
            <a:r>
              <a:rPr lang="en-US" sz="2200" dirty="0"/>
              <a:t> </a:t>
            </a:r>
            <a:r>
              <a:rPr lang="en-US" sz="2200" dirty="0" err="1"/>
              <a:t>değişkendir</a:t>
            </a:r>
            <a:r>
              <a:rPr lang="en-US" sz="2200" dirty="0"/>
              <a:t>. pH </a:t>
            </a:r>
            <a:r>
              <a:rPr lang="en-US" sz="2200" dirty="0" err="1"/>
              <a:t>uygun</a:t>
            </a:r>
            <a:r>
              <a:rPr lang="en-US" sz="2200" dirty="0"/>
              <a:t> </a:t>
            </a:r>
            <a:r>
              <a:rPr lang="en-US" sz="2200" dirty="0" err="1"/>
              <a:t>bir</a:t>
            </a:r>
            <a:r>
              <a:rPr lang="en-US" sz="2200" dirty="0"/>
              <a:t> indicator </a:t>
            </a:r>
            <a:r>
              <a:rPr lang="en-US" sz="2200" dirty="0" err="1"/>
              <a:t>değildir</a:t>
            </a:r>
            <a:r>
              <a:rPr lang="en-US" sz="2200" dirty="0"/>
              <a:t>. </a:t>
            </a:r>
          </a:p>
          <a:p>
            <a:pPr marL="0" indent="0" algn="just">
              <a:buNone/>
            </a:pPr>
            <a:endParaRPr lang="en-US" sz="2200" dirty="0"/>
          </a:p>
        </p:txBody>
      </p:sp>
      <p:sp>
        <p:nvSpPr>
          <p:cNvPr id="4" name="Content Placeholder 2">
            <a:extLst>
              <a:ext uri="{FF2B5EF4-FFF2-40B4-BE49-F238E27FC236}">
                <a16:creationId xmlns:a16="http://schemas.microsoft.com/office/drawing/2014/main" id="{4DE17434-34AB-E44D-BAAD-84A8F25AE5C1}"/>
              </a:ext>
            </a:extLst>
          </p:cNvPr>
          <p:cNvSpPr txBox="1">
            <a:spLocks/>
          </p:cNvSpPr>
          <p:nvPr/>
        </p:nvSpPr>
        <p:spPr>
          <a:xfrm>
            <a:off x="6189322" y="1397288"/>
            <a:ext cx="5305746" cy="5024062"/>
          </a:xfrm>
          <a:prstGeom prst="rect">
            <a:avLst/>
          </a:prstGeom>
          <a:ln>
            <a:solidFill>
              <a:schemeClr val="accent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200" b="1" dirty="0">
                <a:solidFill>
                  <a:srgbClr val="FF0000"/>
                </a:solidFill>
              </a:rPr>
              <a:t>KUSMA </a:t>
            </a:r>
            <a:endParaRPr lang="en-US" sz="2200" dirty="0">
              <a:solidFill>
                <a:srgbClr val="FF0000"/>
              </a:solidFill>
            </a:endParaRPr>
          </a:p>
          <a:p>
            <a:pPr algn="just"/>
            <a:r>
              <a:rPr lang="en-US" sz="2200" dirty="0" err="1"/>
              <a:t>Aktif</a:t>
            </a:r>
            <a:r>
              <a:rPr lang="en-US" sz="2200" dirty="0"/>
              <a:t> </a:t>
            </a:r>
            <a:r>
              <a:rPr lang="en-US" sz="2200" dirty="0" err="1"/>
              <a:t>bir</a:t>
            </a:r>
            <a:r>
              <a:rPr lang="en-US" sz="2200" dirty="0"/>
              <a:t> </a:t>
            </a:r>
            <a:r>
              <a:rPr lang="en-US" sz="2200" dirty="0" err="1"/>
              <a:t>işlemdir</a:t>
            </a:r>
            <a:r>
              <a:rPr lang="en-US" sz="2200" dirty="0"/>
              <a:t> </a:t>
            </a:r>
            <a:r>
              <a:rPr lang="en-US" sz="2200" dirty="0" err="1"/>
              <a:t>ve</a:t>
            </a:r>
            <a:r>
              <a:rPr lang="en-US" sz="2200" dirty="0"/>
              <a:t> </a:t>
            </a:r>
            <a:r>
              <a:rPr lang="en-US" sz="2200" dirty="0" err="1"/>
              <a:t>genellikle</a:t>
            </a:r>
            <a:r>
              <a:rPr lang="en-US" sz="2200" dirty="0"/>
              <a:t> </a:t>
            </a:r>
            <a:r>
              <a:rPr lang="en-US" sz="2200" dirty="0" err="1"/>
              <a:t>şiddetli</a:t>
            </a:r>
            <a:r>
              <a:rPr lang="en-US" sz="2200" dirty="0"/>
              <a:t> abdominal </a:t>
            </a:r>
            <a:r>
              <a:rPr lang="en-US" sz="2200" dirty="0" err="1"/>
              <a:t>kontraksiyonlarla</a:t>
            </a:r>
            <a:r>
              <a:rPr lang="en-US" sz="2200" dirty="0"/>
              <a:t> </a:t>
            </a:r>
            <a:r>
              <a:rPr lang="en-US" sz="2200" dirty="0" err="1"/>
              <a:t>oluşturulur</a:t>
            </a:r>
            <a:r>
              <a:rPr lang="en-US" sz="2200" dirty="0"/>
              <a:t>. </a:t>
            </a:r>
          </a:p>
          <a:p>
            <a:pPr algn="just"/>
            <a:r>
              <a:rPr lang="en-US" sz="2200" dirty="0" err="1"/>
              <a:t>İIave</a:t>
            </a:r>
            <a:r>
              <a:rPr lang="en-US" sz="2200" dirty="0"/>
              <a:t> </a:t>
            </a:r>
            <a:r>
              <a:rPr lang="en-US" sz="2200" dirty="0" err="1"/>
              <a:t>semptomlar</a:t>
            </a:r>
            <a:r>
              <a:rPr lang="en-US" sz="2200" dirty="0"/>
              <a:t> </a:t>
            </a:r>
            <a:r>
              <a:rPr lang="en-US" sz="2200" dirty="0" err="1"/>
              <a:t>olarak</a:t>
            </a:r>
            <a:r>
              <a:rPr lang="en-US" sz="2200" dirty="0"/>
              <a:t> </a:t>
            </a:r>
            <a:r>
              <a:rPr lang="en-US" sz="2200" dirty="0" err="1"/>
              <a:t>pityalizm</a:t>
            </a:r>
            <a:r>
              <a:rPr lang="en-US" sz="2200" dirty="0"/>
              <a:t>, </a:t>
            </a:r>
            <a:r>
              <a:rPr lang="en-US" sz="2200" dirty="0" err="1"/>
              <a:t>bulantı</a:t>
            </a:r>
            <a:r>
              <a:rPr lang="en-US" sz="2200" dirty="0"/>
              <a:t>, </a:t>
            </a:r>
            <a:r>
              <a:rPr lang="en-US" sz="2200" dirty="0" err="1"/>
              <a:t>tekrarlayan</a:t>
            </a:r>
            <a:r>
              <a:rPr lang="en-US" sz="2200" dirty="0"/>
              <a:t> </a:t>
            </a:r>
            <a:r>
              <a:rPr lang="en-US" sz="2200" dirty="0" err="1"/>
              <a:t>yutma</a:t>
            </a:r>
            <a:r>
              <a:rPr lang="en-US" sz="2200" dirty="0"/>
              <a:t> </a:t>
            </a:r>
            <a:r>
              <a:rPr lang="en-US" sz="2200" dirty="0" err="1"/>
              <a:t>hareketi</a:t>
            </a:r>
            <a:r>
              <a:rPr lang="en-US" sz="2200" dirty="0"/>
              <a:t> </a:t>
            </a:r>
            <a:r>
              <a:rPr lang="en-US" sz="2200" dirty="0" err="1"/>
              <a:t>ve</a:t>
            </a:r>
            <a:r>
              <a:rPr lang="en-US" sz="2200" dirty="0"/>
              <a:t> </a:t>
            </a:r>
            <a:r>
              <a:rPr lang="en-US" sz="2200" dirty="0" err="1"/>
              <a:t>taşikardi</a:t>
            </a:r>
            <a:r>
              <a:rPr lang="en-US" sz="2200" dirty="0"/>
              <a:t> </a:t>
            </a:r>
            <a:r>
              <a:rPr lang="en-US" sz="2200" dirty="0" err="1"/>
              <a:t>görülür</a:t>
            </a:r>
            <a:r>
              <a:rPr lang="en-US" sz="2200" dirty="0"/>
              <a:t>  </a:t>
            </a:r>
          </a:p>
          <a:p>
            <a:pPr algn="just"/>
            <a:r>
              <a:rPr lang="en-US" sz="2200" dirty="0" err="1"/>
              <a:t>Karakteristik</a:t>
            </a:r>
            <a:r>
              <a:rPr lang="en-US" sz="2200" dirty="0"/>
              <a:t> </a:t>
            </a:r>
            <a:r>
              <a:rPr lang="en-US" sz="2200" dirty="0" err="1"/>
              <a:t>bir</a:t>
            </a:r>
            <a:r>
              <a:rPr lang="en-US" sz="2200" dirty="0"/>
              <a:t> </a:t>
            </a:r>
            <a:r>
              <a:rPr lang="en-US" sz="2200" dirty="0" err="1"/>
              <a:t>yapısı</a:t>
            </a:r>
            <a:r>
              <a:rPr lang="en-US" sz="2200" dirty="0"/>
              <a:t> </a:t>
            </a:r>
            <a:r>
              <a:rPr lang="en-US" sz="2200" dirty="0" err="1"/>
              <a:t>yoktur</a:t>
            </a:r>
            <a:r>
              <a:rPr lang="en-US" sz="2200" dirty="0"/>
              <a:t>. </a:t>
            </a:r>
            <a:r>
              <a:rPr lang="en-US" sz="2200" dirty="0" err="1"/>
              <a:t>Sıvı</a:t>
            </a:r>
            <a:r>
              <a:rPr lang="en-US" sz="2200" dirty="0"/>
              <a:t>, </a:t>
            </a:r>
            <a:r>
              <a:rPr lang="en-US" sz="2200" dirty="0" err="1"/>
              <a:t>safra</a:t>
            </a:r>
            <a:r>
              <a:rPr lang="en-US" sz="2200" dirty="0"/>
              <a:t>, </a:t>
            </a:r>
            <a:r>
              <a:rPr lang="en-US" sz="2200" dirty="0" err="1"/>
              <a:t>kan</a:t>
            </a:r>
            <a:r>
              <a:rPr lang="en-US" sz="2200" dirty="0"/>
              <a:t> </a:t>
            </a:r>
            <a:r>
              <a:rPr lang="en-US" sz="2200" dirty="0" err="1"/>
              <a:t>ve</a:t>
            </a:r>
            <a:r>
              <a:rPr lang="en-US" sz="2200" dirty="0"/>
              <a:t> mucus </a:t>
            </a:r>
            <a:r>
              <a:rPr lang="en-US" sz="2200" dirty="0" err="1"/>
              <a:t>içeren</a:t>
            </a:r>
            <a:r>
              <a:rPr lang="en-US" sz="2200" dirty="0"/>
              <a:t> </a:t>
            </a:r>
            <a:r>
              <a:rPr lang="en-US" sz="2200" dirty="0" err="1"/>
              <a:t>bir</a:t>
            </a:r>
            <a:r>
              <a:rPr lang="en-US" sz="2200" dirty="0"/>
              <a:t> </a:t>
            </a:r>
            <a:r>
              <a:rPr lang="en-US" sz="2200" dirty="0" err="1"/>
              <a:t>içerik</a:t>
            </a:r>
            <a:r>
              <a:rPr lang="en-US" sz="2200" dirty="0"/>
              <a:t> </a:t>
            </a:r>
            <a:r>
              <a:rPr lang="en-US" sz="2200" dirty="0" err="1"/>
              <a:t>halinde</a:t>
            </a:r>
            <a:r>
              <a:rPr lang="en-US" sz="2200" dirty="0"/>
              <a:t> </a:t>
            </a:r>
            <a:r>
              <a:rPr lang="en-US" sz="2200" dirty="0" err="1"/>
              <a:t>olabilir</a:t>
            </a:r>
            <a:r>
              <a:rPr lang="en-US" sz="2200" dirty="0"/>
              <a:t>. </a:t>
            </a:r>
            <a:r>
              <a:rPr lang="en-US" sz="2200" dirty="0" err="1"/>
              <a:t>Bazen</a:t>
            </a:r>
            <a:r>
              <a:rPr lang="en-US" sz="2200" dirty="0"/>
              <a:t> bitki </a:t>
            </a:r>
            <a:r>
              <a:rPr lang="en-US" sz="2200" dirty="0" err="1"/>
              <a:t>parçaları</a:t>
            </a:r>
            <a:r>
              <a:rPr lang="en-US" sz="2200" dirty="0"/>
              <a:t> </a:t>
            </a:r>
            <a:r>
              <a:rPr lang="en-US" sz="2200" dirty="0" err="1"/>
              <a:t>bulunur</a:t>
            </a:r>
            <a:r>
              <a:rPr lang="en-US" sz="2200" dirty="0"/>
              <a:t>. </a:t>
            </a:r>
          </a:p>
          <a:p>
            <a:pPr algn="just"/>
            <a:r>
              <a:rPr lang="en-US" sz="2200" dirty="0"/>
              <a:t>Gastrik </a:t>
            </a:r>
            <a:r>
              <a:rPr lang="en-US" sz="2200" dirty="0" err="1"/>
              <a:t>içeriğin</a:t>
            </a:r>
            <a:r>
              <a:rPr lang="en-US" sz="2200" dirty="0"/>
              <a:t> </a:t>
            </a:r>
            <a:r>
              <a:rPr lang="en-US" sz="2200" dirty="0" err="1"/>
              <a:t>pH’sı</a:t>
            </a:r>
            <a:r>
              <a:rPr lang="en-US" sz="2200" dirty="0"/>
              <a:t> </a:t>
            </a:r>
            <a:r>
              <a:rPr lang="en-US" sz="2200" dirty="0" err="1"/>
              <a:t>değişkendir</a:t>
            </a:r>
            <a:r>
              <a:rPr lang="en-US" sz="2200" dirty="0"/>
              <a:t>, </a:t>
            </a:r>
            <a:r>
              <a:rPr lang="en-US" sz="2200" dirty="0" err="1"/>
              <a:t>uygun</a:t>
            </a:r>
            <a:r>
              <a:rPr lang="en-US" sz="2200" dirty="0"/>
              <a:t> </a:t>
            </a:r>
            <a:r>
              <a:rPr lang="en-US" sz="2200" dirty="0" err="1"/>
              <a:t>bir</a:t>
            </a:r>
            <a:r>
              <a:rPr lang="en-US" sz="2200" dirty="0"/>
              <a:t> indicator </a:t>
            </a:r>
            <a:r>
              <a:rPr lang="en-US" sz="2200" dirty="0" err="1"/>
              <a:t>değildir</a:t>
            </a:r>
            <a:r>
              <a:rPr lang="en-US" sz="2200" dirty="0"/>
              <a:t>. </a:t>
            </a:r>
          </a:p>
          <a:p>
            <a:pPr marL="0" indent="0" algn="just">
              <a:buNone/>
            </a:pPr>
            <a:endParaRPr lang="en-US" sz="2200" dirty="0"/>
          </a:p>
          <a:p>
            <a:pPr algn="just"/>
            <a:endParaRPr lang="en-US" sz="2200" dirty="0"/>
          </a:p>
          <a:p>
            <a:pPr marL="0" indent="0" algn="just">
              <a:buFont typeface="Arial" panose="020B0604020202020204" pitchFamily="34" charset="0"/>
              <a:buNone/>
            </a:pPr>
            <a:endParaRPr lang="en-US" sz="2200" dirty="0"/>
          </a:p>
        </p:txBody>
      </p:sp>
    </p:spTree>
    <p:extLst>
      <p:ext uri="{BB962C8B-B14F-4D97-AF65-F5344CB8AC3E}">
        <p14:creationId xmlns:p14="http://schemas.microsoft.com/office/powerpoint/2010/main" val="14852038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75410-8543-E746-BDC1-DA839BCB3DB5}"/>
              </a:ext>
            </a:extLst>
          </p:cNvPr>
          <p:cNvSpPr>
            <a:spLocks noGrp="1"/>
          </p:cNvSpPr>
          <p:nvPr>
            <p:ph type="title"/>
          </p:nvPr>
        </p:nvSpPr>
        <p:spPr>
          <a:xfrm>
            <a:off x="838200" y="365125"/>
            <a:ext cx="10515600" cy="528727"/>
          </a:xfrm>
          <a:ln>
            <a:solidFill>
              <a:srgbClr val="7030A0"/>
            </a:solidFill>
          </a:ln>
        </p:spPr>
        <p:txBody>
          <a:bodyPr>
            <a:normAutofit/>
          </a:bodyPr>
          <a:lstStyle/>
          <a:p>
            <a:pPr algn="ctr"/>
            <a:r>
              <a:rPr lang="tr-TR" sz="2800" b="1" dirty="0">
                <a:solidFill>
                  <a:srgbClr val="FF0000"/>
                </a:solidFill>
              </a:rPr>
              <a:t>FİZİKSEL MUAYENE </a:t>
            </a:r>
          </a:p>
        </p:txBody>
      </p:sp>
      <p:sp>
        <p:nvSpPr>
          <p:cNvPr id="3" name="Content Placeholder 2">
            <a:extLst>
              <a:ext uri="{FF2B5EF4-FFF2-40B4-BE49-F238E27FC236}">
                <a16:creationId xmlns:a16="http://schemas.microsoft.com/office/drawing/2014/main" id="{AE61C57D-AF97-0F4A-AA8C-001915550864}"/>
              </a:ext>
            </a:extLst>
          </p:cNvPr>
          <p:cNvSpPr>
            <a:spLocks noGrp="1"/>
          </p:cNvSpPr>
          <p:nvPr>
            <p:ph idx="1"/>
          </p:nvPr>
        </p:nvSpPr>
        <p:spPr>
          <a:xfrm>
            <a:off x="838200" y="1404384"/>
            <a:ext cx="10515600" cy="4351338"/>
          </a:xfrm>
          <a:ln>
            <a:solidFill>
              <a:srgbClr val="7030A0"/>
            </a:solidFill>
          </a:ln>
        </p:spPr>
        <p:txBody>
          <a:bodyPr>
            <a:normAutofit/>
          </a:bodyPr>
          <a:lstStyle/>
          <a:p>
            <a:pPr algn="just">
              <a:lnSpc>
                <a:spcPct val="150000"/>
              </a:lnSpc>
            </a:pPr>
            <a:r>
              <a:rPr lang="en-US" sz="2400" dirty="0"/>
              <a:t>İlk </a:t>
            </a:r>
            <a:r>
              <a:rPr lang="en-US" sz="2400" dirty="0" err="1"/>
              <a:t>fiziksel</a:t>
            </a:r>
            <a:r>
              <a:rPr lang="en-US" sz="2400" dirty="0"/>
              <a:t> </a:t>
            </a:r>
            <a:r>
              <a:rPr lang="en-US" sz="2400" dirty="0" err="1"/>
              <a:t>muayene</a:t>
            </a:r>
            <a:r>
              <a:rPr lang="en-US" sz="2400" dirty="0"/>
              <a:t> </a:t>
            </a:r>
            <a:r>
              <a:rPr lang="en-US" sz="2400" dirty="0" err="1"/>
              <a:t>derhal</a:t>
            </a:r>
            <a:r>
              <a:rPr lang="en-US" sz="2400" dirty="0"/>
              <a:t> </a:t>
            </a:r>
            <a:r>
              <a:rPr lang="en-US" sz="2400" dirty="0" err="1"/>
              <a:t>hayati</a:t>
            </a:r>
            <a:r>
              <a:rPr lang="en-US" sz="2400" dirty="0"/>
              <a:t> </a:t>
            </a:r>
            <a:r>
              <a:rPr lang="en-US" sz="2400" dirty="0" err="1"/>
              <a:t>tehlike</a:t>
            </a:r>
            <a:r>
              <a:rPr lang="en-US" sz="2400" dirty="0"/>
              <a:t> </a:t>
            </a:r>
            <a:r>
              <a:rPr lang="en-US" sz="2400" dirty="0" err="1"/>
              <a:t>oluşturan</a:t>
            </a:r>
            <a:r>
              <a:rPr lang="en-US" sz="2400" dirty="0"/>
              <a:t> </a:t>
            </a:r>
            <a:r>
              <a:rPr lang="en-US" sz="2400" dirty="0" err="1"/>
              <a:t>sorunların</a:t>
            </a:r>
            <a:r>
              <a:rPr lang="en-US" sz="2400" dirty="0"/>
              <a:t> (</a:t>
            </a:r>
            <a:r>
              <a:rPr lang="en-US" sz="2400" dirty="0" err="1"/>
              <a:t>örneğin</a:t>
            </a:r>
            <a:r>
              <a:rPr lang="en-US" sz="2400" dirty="0"/>
              <a:t>, </a:t>
            </a:r>
            <a:r>
              <a:rPr lang="en-US" sz="2400" dirty="0" err="1"/>
              <a:t>şok</a:t>
            </a:r>
            <a:r>
              <a:rPr lang="en-US" sz="2400" dirty="0"/>
              <a:t> </a:t>
            </a:r>
            <a:r>
              <a:rPr lang="en-US" sz="2400" dirty="0" err="1"/>
              <a:t>ve</a:t>
            </a:r>
            <a:r>
              <a:rPr lang="en-US" sz="2400" dirty="0"/>
              <a:t> gastrik dilatasyon volvulus [GDV] </a:t>
            </a:r>
            <a:r>
              <a:rPr lang="en-US" sz="2400" dirty="0" err="1"/>
              <a:t>sendromu</a:t>
            </a:r>
            <a:r>
              <a:rPr lang="en-US" sz="2400" dirty="0"/>
              <a:t>) </a:t>
            </a:r>
            <a:r>
              <a:rPr lang="en-US" sz="2400" dirty="0" err="1"/>
              <a:t>tanımlanması</a:t>
            </a:r>
            <a:r>
              <a:rPr lang="en-US" sz="2400" dirty="0"/>
              <a:t> </a:t>
            </a:r>
            <a:r>
              <a:rPr lang="en-US" sz="2400" dirty="0" err="1"/>
              <a:t>ve</a:t>
            </a:r>
            <a:r>
              <a:rPr lang="en-US" sz="2400" dirty="0"/>
              <a:t> </a:t>
            </a:r>
            <a:r>
              <a:rPr lang="en-US" sz="2400" dirty="0" err="1"/>
              <a:t>tedavisine</a:t>
            </a:r>
            <a:r>
              <a:rPr lang="en-US" sz="2400" dirty="0"/>
              <a:t> </a:t>
            </a:r>
            <a:r>
              <a:rPr lang="en-US" sz="2400" dirty="0" err="1"/>
              <a:t>odaklanmalıdır</a:t>
            </a:r>
            <a:r>
              <a:rPr lang="en-US" sz="2400" dirty="0"/>
              <a:t>.</a:t>
            </a:r>
          </a:p>
          <a:p>
            <a:pPr lvl="1" algn="just">
              <a:lnSpc>
                <a:spcPct val="150000"/>
              </a:lnSpc>
            </a:pPr>
            <a:r>
              <a:rPr lang="en-US" dirty="0" err="1"/>
              <a:t>Kardiyovasküler</a:t>
            </a:r>
            <a:r>
              <a:rPr lang="en-US" dirty="0"/>
              <a:t>, </a:t>
            </a:r>
            <a:r>
              <a:rPr lang="en-US" dirty="0" err="1"/>
              <a:t>solunum</a:t>
            </a:r>
            <a:r>
              <a:rPr lang="en-US" dirty="0"/>
              <a:t> </a:t>
            </a:r>
            <a:r>
              <a:rPr lang="en-US" dirty="0" err="1"/>
              <a:t>ve</a:t>
            </a:r>
            <a:r>
              <a:rPr lang="en-US" dirty="0"/>
              <a:t> </a:t>
            </a:r>
            <a:r>
              <a:rPr lang="en-US" dirty="0" err="1"/>
              <a:t>merkezi</a:t>
            </a:r>
            <a:r>
              <a:rPr lang="en-US" dirty="0"/>
              <a:t> </a:t>
            </a:r>
            <a:r>
              <a:rPr lang="en-US" dirty="0" err="1"/>
              <a:t>sinir</a:t>
            </a:r>
            <a:r>
              <a:rPr lang="en-US" dirty="0"/>
              <a:t> </a:t>
            </a:r>
            <a:r>
              <a:rPr lang="en-US" dirty="0" err="1"/>
              <a:t>sistemlerinin</a:t>
            </a:r>
            <a:r>
              <a:rPr lang="en-US" dirty="0"/>
              <a:t> </a:t>
            </a:r>
            <a:r>
              <a:rPr lang="en-US" dirty="0" err="1"/>
              <a:t>hızlı</a:t>
            </a:r>
            <a:r>
              <a:rPr lang="en-US" dirty="0"/>
              <a:t> </a:t>
            </a:r>
            <a:r>
              <a:rPr lang="en-US" dirty="0" err="1"/>
              <a:t>bir</a:t>
            </a:r>
            <a:r>
              <a:rPr lang="en-US" dirty="0"/>
              <a:t> </a:t>
            </a:r>
            <a:r>
              <a:rPr lang="en-US" dirty="0" err="1"/>
              <a:t>değerlendirmesini</a:t>
            </a:r>
            <a:r>
              <a:rPr lang="en-US" dirty="0"/>
              <a:t> </a:t>
            </a:r>
            <a:r>
              <a:rPr lang="en-US" dirty="0" err="1"/>
              <a:t>ve</a:t>
            </a:r>
            <a:r>
              <a:rPr lang="en-US" dirty="0"/>
              <a:t> GDV </a:t>
            </a:r>
            <a:r>
              <a:rPr lang="en-US" dirty="0" err="1"/>
              <a:t>olup</a:t>
            </a:r>
            <a:r>
              <a:rPr lang="en-US" dirty="0"/>
              <a:t> </a:t>
            </a:r>
            <a:r>
              <a:rPr lang="en-US" dirty="0" err="1"/>
              <a:t>olmadığını</a:t>
            </a:r>
            <a:r>
              <a:rPr lang="en-US" dirty="0"/>
              <a:t> </a:t>
            </a:r>
            <a:r>
              <a:rPr lang="en-US" dirty="0" err="1"/>
              <a:t>belirlemek</a:t>
            </a:r>
            <a:r>
              <a:rPr lang="en-US" dirty="0"/>
              <a:t> </a:t>
            </a:r>
            <a:r>
              <a:rPr lang="en-US" dirty="0" err="1"/>
              <a:t>için</a:t>
            </a:r>
            <a:r>
              <a:rPr lang="en-US" dirty="0"/>
              <a:t> </a:t>
            </a:r>
            <a:r>
              <a:rPr lang="en-US" dirty="0" err="1"/>
              <a:t>karın</a:t>
            </a:r>
            <a:r>
              <a:rPr lang="en-US" dirty="0"/>
              <a:t> </a:t>
            </a:r>
            <a:r>
              <a:rPr lang="en-US" dirty="0" err="1"/>
              <a:t>palpasyonunu</a:t>
            </a:r>
            <a:r>
              <a:rPr lang="en-US" dirty="0"/>
              <a:t> </a:t>
            </a:r>
            <a:r>
              <a:rPr lang="en-US" dirty="0" err="1"/>
              <a:t>icerir</a:t>
            </a:r>
            <a:r>
              <a:rPr lang="en-US" dirty="0"/>
              <a:t>.</a:t>
            </a:r>
            <a:endParaRPr lang="tr-TR" dirty="0"/>
          </a:p>
        </p:txBody>
      </p:sp>
    </p:spTree>
    <p:extLst>
      <p:ext uri="{BB962C8B-B14F-4D97-AF65-F5344CB8AC3E}">
        <p14:creationId xmlns:p14="http://schemas.microsoft.com/office/powerpoint/2010/main" val="2802654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A0B35A-3723-0441-9406-F29E46599E1D}"/>
              </a:ext>
            </a:extLst>
          </p:cNvPr>
          <p:cNvSpPr>
            <a:spLocks noGrp="1"/>
          </p:cNvSpPr>
          <p:nvPr>
            <p:ph idx="1"/>
          </p:nvPr>
        </p:nvSpPr>
        <p:spPr>
          <a:xfrm>
            <a:off x="838200" y="410966"/>
            <a:ext cx="10515600" cy="5765997"/>
          </a:xfrm>
        </p:spPr>
        <p:txBody>
          <a:bodyPr>
            <a:normAutofit/>
          </a:bodyPr>
          <a:lstStyle/>
          <a:p>
            <a:pPr algn="just">
              <a:lnSpc>
                <a:spcPct val="150000"/>
              </a:lnSpc>
            </a:pPr>
            <a:r>
              <a:rPr lang="en-US" sz="2200" b="1" dirty="0" err="1"/>
              <a:t>Karın</a:t>
            </a:r>
            <a:r>
              <a:rPr lang="en-US" sz="2200" b="1" dirty="0"/>
              <a:t> </a:t>
            </a:r>
            <a:r>
              <a:rPr lang="en-US" sz="2200" b="1" dirty="0" err="1"/>
              <a:t>palpasyonu</a:t>
            </a:r>
            <a:r>
              <a:rPr lang="en-US" sz="2200" b="1" dirty="0">
                <a:solidFill>
                  <a:srgbClr val="0070C0"/>
                </a:solidFill>
              </a:rPr>
              <a:t>; </a:t>
            </a:r>
          </a:p>
          <a:p>
            <a:pPr lvl="1" algn="just">
              <a:lnSpc>
                <a:spcPct val="150000"/>
              </a:lnSpc>
            </a:pPr>
            <a:r>
              <a:rPr lang="en-US" sz="2200" dirty="0" err="1">
                <a:solidFill>
                  <a:srgbClr val="00B0F0"/>
                </a:solidFill>
              </a:rPr>
              <a:t>Fokal</a:t>
            </a:r>
            <a:r>
              <a:rPr lang="en-US" sz="2200" dirty="0">
                <a:solidFill>
                  <a:srgbClr val="00B0F0"/>
                </a:solidFill>
              </a:rPr>
              <a:t> </a:t>
            </a:r>
            <a:r>
              <a:rPr lang="en-US" sz="2200" dirty="0" err="1">
                <a:solidFill>
                  <a:srgbClr val="00B0F0"/>
                </a:solidFill>
              </a:rPr>
              <a:t>ağrı</a:t>
            </a:r>
            <a:r>
              <a:rPr lang="en-US" sz="2200" dirty="0">
                <a:solidFill>
                  <a:srgbClr val="00B0F0"/>
                </a:solidFill>
              </a:rPr>
              <a:t> (</a:t>
            </a:r>
            <a:r>
              <a:rPr lang="en-US" sz="2200" dirty="0" err="1">
                <a:solidFill>
                  <a:srgbClr val="00B0F0"/>
                </a:solidFill>
              </a:rPr>
              <a:t>örn</a:t>
            </a:r>
            <a:r>
              <a:rPr lang="en-US" sz="2200" dirty="0">
                <a:solidFill>
                  <a:srgbClr val="00B0F0"/>
                </a:solidFill>
              </a:rPr>
              <a:t>; </a:t>
            </a:r>
            <a:r>
              <a:rPr lang="en-US" sz="2200" dirty="0" err="1">
                <a:solidFill>
                  <a:srgbClr val="00B0F0"/>
                </a:solidFill>
              </a:rPr>
              <a:t>yabancı</a:t>
            </a:r>
            <a:r>
              <a:rPr lang="en-US" sz="2200" dirty="0">
                <a:solidFill>
                  <a:srgbClr val="00B0F0"/>
                </a:solidFill>
              </a:rPr>
              <a:t> </a:t>
            </a:r>
            <a:r>
              <a:rPr lang="en-US" sz="2200" dirty="0" err="1">
                <a:solidFill>
                  <a:srgbClr val="00B0F0"/>
                </a:solidFill>
              </a:rPr>
              <a:t>cisim</a:t>
            </a:r>
            <a:r>
              <a:rPr lang="en-US" sz="2200" dirty="0">
                <a:solidFill>
                  <a:srgbClr val="00B0F0"/>
                </a:solidFill>
              </a:rPr>
              <a:t>)</a:t>
            </a:r>
          </a:p>
          <a:p>
            <a:pPr lvl="1" algn="just">
              <a:lnSpc>
                <a:spcPct val="150000"/>
              </a:lnSpc>
            </a:pPr>
            <a:r>
              <a:rPr lang="en-US" sz="2200" dirty="0" err="1">
                <a:solidFill>
                  <a:srgbClr val="00B0F0"/>
                </a:solidFill>
              </a:rPr>
              <a:t>bölgesel</a:t>
            </a:r>
            <a:r>
              <a:rPr lang="en-US" sz="2200" dirty="0">
                <a:solidFill>
                  <a:srgbClr val="00B0F0"/>
                </a:solidFill>
              </a:rPr>
              <a:t> </a:t>
            </a:r>
            <a:r>
              <a:rPr lang="en-US" sz="2200" dirty="0" err="1">
                <a:solidFill>
                  <a:srgbClr val="00B0F0"/>
                </a:solidFill>
              </a:rPr>
              <a:t>ağrı</a:t>
            </a:r>
            <a:r>
              <a:rPr lang="en-US" sz="2200" dirty="0">
                <a:solidFill>
                  <a:srgbClr val="00B0F0"/>
                </a:solidFill>
              </a:rPr>
              <a:t> (</a:t>
            </a:r>
            <a:r>
              <a:rPr lang="en-US" sz="2200" dirty="0" err="1">
                <a:solidFill>
                  <a:srgbClr val="00B0F0"/>
                </a:solidFill>
              </a:rPr>
              <a:t>örn</a:t>
            </a:r>
            <a:r>
              <a:rPr lang="en-US" sz="2200" dirty="0">
                <a:solidFill>
                  <a:srgbClr val="00B0F0"/>
                </a:solidFill>
              </a:rPr>
              <a:t>; </a:t>
            </a:r>
            <a:r>
              <a:rPr lang="en-US" sz="2200" dirty="0" err="1">
                <a:solidFill>
                  <a:srgbClr val="00B0F0"/>
                </a:solidFill>
              </a:rPr>
              <a:t>Piyometranın</a:t>
            </a:r>
            <a:r>
              <a:rPr lang="en-US" sz="2200" dirty="0">
                <a:solidFill>
                  <a:srgbClr val="00B0F0"/>
                </a:solidFill>
              </a:rPr>
              <a:t>) </a:t>
            </a:r>
          </a:p>
          <a:p>
            <a:pPr lvl="1" algn="just">
              <a:lnSpc>
                <a:spcPct val="150000"/>
              </a:lnSpc>
            </a:pPr>
            <a:r>
              <a:rPr lang="en-US" sz="2200" dirty="0" err="1">
                <a:solidFill>
                  <a:srgbClr val="00B0F0"/>
                </a:solidFill>
              </a:rPr>
              <a:t>Yaygın</a:t>
            </a:r>
            <a:r>
              <a:rPr lang="en-US" sz="2200" dirty="0">
                <a:solidFill>
                  <a:srgbClr val="00B0F0"/>
                </a:solidFill>
              </a:rPr>
              <a:t> </a:t>
            </a:r>
            <a:r>
              <a:rPr lang="en-US" sz="2200" dirty="0" err="1">
                <a:solidFill>
                  <a:srgbClr val="00B0F0"/>
                </a:solidFill>
              </a:rPr>
              <a:t>ağrı</a:t>
            </a:r>
            <a:r>
              <a:rPr lang="en-US" sz="2200" dirty="0">
                <a:solidFill>
                  <a:srgbClr val="00B0F0"/>
                </a:solidFill>
              </a:rPr>
              <a:t> (</a:t>
            </a:r>
            <a:r>
              <a:rPr lang="en-US" sz="2200" dirty="0" err="1">
                <a:solidFill>
                  <a:srgbClr val="00B0F0"/>
                </a:solidFill>
              </a:rPr>
              <a:t>örn</a:t>
            </a:r>
            <a:r>
              <a:rPr lang="en-US" sz="2200" dirty="0">
                <a:solidFill>
                  <a:srgbClr val="00B0F0"/>
                </a:solidFill>
              </a:rPr>
              <a:t>; </a:t>
            </a:r>
            <a:r>
              <a:rPr lang="en-US" sz="2200" dirty="0" err="1">
                <a:solidFill>
                  <a:srgbClr val="00B0F0"/>
                </a:solidFill>
              </a:rPr>
              <a:t>peritonit</a:t>
            </a:r>
            <a:r>
              <a:rPr lang="en-US" sz="2200" dirty="0">
                <a:solidFill>
                  <a:srgbClr val="00B0F0"/>
                </a:solidFill>
              </a:rPr>
              <a:t>) </a:t>
            </a:r>
          </a:p>
          <a:p>
            <a:pPr lvl="1" algn="just">
              <a:lnSpc>
                <a:spcPct val="150000"/>
              </a:lnSpc>
            </a:pPr>
            <a:r>
              <a:rPr lang="en-US" sz="2200" dirty="0" err="1">
                <a:solidFill>
                  <a:srgbClr val="00B0F0"/>
                </a:solidFill>
              </a:rPr>
              <a:t>Karaciğer</a:t>
            </a:r>
            <a:r>
              <a:rPr lang="en-US" sz="2200" dirty="0">
                <a:solidFill>
                  <a:srgbClr val="00B0F0"/>
                </a:solidFill>
              </a:rPr>
              <a:t>, </a:t>
            </a:r>
            <a:r>
              <a:rPr lang="en-US" sz="2200" dirty="0" err="1">
                <a:solidFill>
                  <a:srgbClr val="00B0F0"/>
                </a:solidFill>
              </a:rPr>
              <a:t>dalak</a:t>
            </a:r>
            <a:r>
              <a:rPr lang="en-US" sz="2200" dirty="0">
                <a:solidFill>
                  <a:srgbClr val="00B0F0"/>
                </a:solidFill>
              </a:rPr>
              <a:t>, </a:t>
            </a:r>
            <a:r>
              <a:rPr lang="en-US" sz="2200" dirty="0" err="1">
                <a:solidFill>
                  <a:srgbClr val="00B0F0"/>
                </a:solidFill>
              </a:rPr>
              <a:t>böbrek</a:t>
            </a:r>
            <a:r>
              <a:rPr lang="en-US" sz="2200" dirty="0">
                <a:solidFill>
                  <a:srgbClr val="00B0F0"/>
                </a:solidFill>
              </a:rPr>
              <a:t> </a:t>
            </a:r>
            <a:r>
              <a:rPr lang="en-US" sz="2200" dirty="0" err="1">
                <a:solidFill>
                  <a:srgbClr val="00B0F0"/>
                </a:solidFill>
              </a:rPr>
              <a:t>ve</a:t>
            </a:r>
            <a:r>
              <a:rPr lang="en-US" sz="2200" dirty="0">
                <a:solidFill>
                  <a:srgbClr val="00B0F0"/>
                </a:solidFill>
              </a:rPr>
              <a:t> </a:t>
            </a:r>
            <a:r>
              <a:rPr lang="en-US" sz="2200" dirty="0" err="1">
                <a:solidFill>
                  <a:srgbClr val="00B0F0"/>
                </a:solidFill>
              </a:rPr>
              <a:t>mesanenin</a:t>
            </a:r>
            <a:r>
              <a:rPr lang="en-US" sz="2200" dirty="0">
                <a:solidFill>
                  <a:srgbClr val="00B0F0"/>
                </a:solidFill>
              </a:rPr>
              <a:t> </a:t>
            </a:r>
            <a:r>
              <a:rPr lang="en-US" sz="2200" dirty="0" err="1">
                <a:solidFill>
                  <a:srgbClr val="00B0F0"/>
                </a:solidFill>
              </a:rPr>
              <a:t>büyüklüğü</a:t>
            </a:r>
            <a:r>
              <a:rPr lang="en-US" sz="2200" dirty="0">
                <a:solidFill>
                  <a:srgbClr val="00B0F0"/>
                </a:solidFill>
              </a:rPr>
              <a:t> </a:t>
            </a:r>
          </a:p>
          <a:p>
            <a:pPr algn="just">
              <a:lnSpc>
                <a:spcPct val="150000"/>
              </a:lnSpc>
            </a:pPr>
            <a:r>
              <a:rPr lang="en-US" sz="2200" dirty="0" err="1"/>
              <a:t>Bağırsaklar</a:t>
            </a:r>
            <a:r>
              <a:rPr lang="en-US" sz="2200" dirty="0"/>
              <a:t> </a:t>
            </a:r>
            <a:r>
              <a:rPr lang="en-US" sz="2200" dirty="0" err="1"/>
              <a:t>ve</a:t>
            </a:r>
            <a:r>
              <a:rPr lang="en-US" sz="2200" dirty="0"/>
              <a:t> </a:t>
            </a:r>
            <a:r>
              <a:rPr lang="en-US" sz="2200" dirty="0" err="1"/>
              <a:t>kolon</a:t>
            </a:r>
            <a:r>
              <a:rPr lang="en-US" sz="2200" dirty="0"/>
              <a:t> </a:t>
            </a:r>
            <a:r>
              <a:rPr lang="en-US" sz="2200" dirty="0" err="1"/>
              <a:t>ağrı</a:t>
            </a:r>
            <a:r>
              <a:rPr lang="en-US" sz="2200" dirty="0"/>
              <a:t>, </a:t>
            </a:r>
            <a:r>
              <a:rPr lang="en-US" sz="2200" dirty="0" err="1"/>
              <a:t>kalınlaşma</a:t>
            </a:r>
            <a:r>
              <a:rPr lang="en-US" sz="2200" dirty="0"/>
              <a:t>, </a:t>
            </a:r>
            <a:r>
              <a:rPr lang="en-US" sz="2200" dirty="0" err="1"/>
              <a:t>gaz</a:t>
            </a:r>
            <a:r>
              <a:rPr lang="en-US" sz="2200" dirty="0"/>
              <a:t> </a:t>
            </a:r>
            <a:r>
              <a:rPr lang="en-US" sz="2200" dirty="0" err="1"/>
              <a:t>veya</a:t>
            </a:r>
            <a:r>
              <a:rPr lang="en-US" sz="2200" dirty="0"/>
              <a:t> </a:t>
            </a:r>
            <a:r>
              <a:rPr lang="en-US" sz="2200" dirty="0" err="1"/>
              <a:t>yabancı</a:t>
            </a:r>
            <a:r>
              <a:rPr lang="en-US" sz="2200" dirty="0"/>
              <a:t> </a:t>
            </a:r>
            <a:r>
              <a:rPr lang="en-US" sz="2200" dirty="0" err="1"/>
              <a:t>cisim</a:t>
            </a:r>
            <a:r>
              <a:rPr lang="en-US" sz="2200" dirty="0"/>
              <a:t> </a:t>
            </a:r>
            <a:r>
              <a:rPr lang="en-US" sz="2200" dirty="0" err="1"/>
              <a:t>açısından</a:t>
            </a:r>
            <a:r>
              <a:rPr lang="en-US" sz="2200" dirty="0"/>
              <a:t> </a:t>
            </a:r>
            <a:r>
              <a:rPr lang="en-US" sz="2200" dirty="0" err="1"/>
              <a:t>değerlendirilmelidir</a:t>
            </a:r>
            <a:r>
              <a:rPr lang="en-US" sz="2200" dirty="0"/>
              <a:t>. </a:t>
            </a:r>
          </a:p>
          <a:p>
            <a:pPr algn="just">
              <a:lnSpc>
                <a:spcPct val="150000"/>
              </a:lnSpc>
            </a:pPr>
            <a:r>
              <a:rPr lang="en-US" sz="2200" dirty="0" err="1"/>
              <a:t>Omurga</a:t>
            </a:r>
            <a:r>
              <a:rPr lang="en-US" sz="2200" dirty="0"/>
              <a:t>, </a:t>
            </a:r>
            <a:r>
              <a:rPr lang="en-US" sz="2200" dirty="0" err="1"/>
              <a:t>karın</a:t>
            </a:r>
            <a:r>
              <a:rPr lang="en-US" sz="2200" dirty="0"/>
              <a:t> </a:t>
            </a:r>
            <a:r>
              <a:rPr lang="en-US" sz="2200" dirty="0" err="1"/>
              <a:t>ağrısı</a:t>
            </a:r>
            <a:r>
              <a:rPr lang="en-US" sz="2200" dirty="0"/>
              <a:t> </a:t>
            </a:r>
            <a:r>
              <a:rPr lang="en-US" sz="2200" dirty="0" err="1"/>
              <a:t>olarak</a:t>
            </a:r>
            <a:r>
              <a:rPr lang="en-US" sz="2200" dirty="0"/>
              <a:t> </a:t>
            </a:r>
            <a:r>
              <a:rPr lang="en-US" sz="2200" dirty="0" err="1"/>
              <a:t>maskeleme</a:t>
            </a:r>
            <a:r>
              <a:rPr lang="en-US" sz="2200" dirty="0"/>
              <a:t> </a:t>
            </a:r>
            <a:r>
              <a:rPr lang="en-US" sz="2200" dirty="0" err="1"/>
              <a:t>yapan</a:t>
            </a:r>
            <a:r>
              <a:rPr lang="en-US" sz="2200" dirty="0"/>
              <a:t> </a:t>
            </a:r>
            <a:r>
              <a:rPr lang="en-US" sz="2200" dirty="0" err="1"/>
              <a:t>iskelet</a:t>
            </a:r>
            <a:r>
              <a:rPr lang="en-US" sz="2200" dirty="0"/>
              <a:t> </a:t>
            </a:r>
            <a:r>
              <a:rPr lang="en-US" sz="2200" dirty="0" err="1"/>
              <a:t>ağrısının</a:t>
            </a:r>
            <a:r>
              <a:rPr lang="en-US" sz="2200" dirty="0"/>
              <a:t> </a:t>
            </a:r>
            <a:r>
              <a:rPr lang="en-US" sz="2200" dirty="0" err="1"/>
              <a:t>varlığı</a:t>
            </a:r>
            <a:r>
              <a:rPr lang="en-US" sz="2200" dirty="0"/>
              <a:t> </a:t>
            </a:r>
            <a:r>
              <a:rPr lang="en-US" sz="2200" dirty="0" err="1"/>
              <a:t>için</a:t>
            </a:r>
            <a:r>
              <a:rPr lang="en-US" sz="2200" dirty="0"/>
              <a:t> </a:t>
            </a:r>
            <a:r>
              <a:rPr lang="en-US" sz="2200" dirty="0" err="1"/>
              <a:t>palpe</a:t>
            </a:r>
            <a:r>
              <a:rPr lang="en-US" sz="2200" dirty="0"/>
              <a:t> </a:t>
            </a:r>
            <a:r>
              <a:rPr lang="en-US" sz="2200" dirty="0" err="1"/>
              <a:t>edilmelidir</a:t>
            </a:r>
            <a:r>
              <a:rPr lang="en-US" sz="2200" dirty="0"/>
              <a:t>. </a:t>
            </a:r>
          </a:p>
          <a:p>
            <a:pPr algn="just">
              <a:lnSpc>
                <a:spcPct val="150000"/>
              </a:lnSpc>
            </a:pPr>
            <a:r>
              <a:rPr lang="en-US" sz="2200" dirty="0" err="1"/>
              <a:t>Karın</a:t>
            </a:r>
            <a:r>
              <a:rPr lang="en-US" sz="2200" dirty="0"/>
              <a:t> </a:t>
            </a:r>
            <a:r>
              <a:rPr lang="en-US" sz="2200" dirty="0" err="1"/>
              <a:t>duvarı</a:t>
            </a:r>
            <a:r>
              <a:rPr lang="en-US" sz="2200" dirty="0"/>
              <a:t> </a:t>
            </a:r>
            <a:r>
              <a:rPr lang="en-US" sz="2200" dirty="0" err="1"/>
              <a:t>travmatik</a:t>
            </a:r>
            <a:r>
              <a:rPr lang="en-US" sz="2200" dirty="0"/>
              <a:t> </a:t>
            </a:r>
            <a:r>
              <a:rPr lang="en-US" sz="2200" dirty="0" err="1"/>
              <a:t>yaralar</a:t>
            </a:r>
            <a:r>
              <a:rPr lang="en-US" sz="2200" dirty="0"/>
              <a:t> </a:t>
            </a:r>
            <a:r>
              <a:rPr lang="en-US" sz="2200" dirty="0" err="1"/>
              <a:t>veya</a:t>
            </a:r>
            <a:r>
              <a:rPr lang="en-US" sz="2200" dirty="0"/>
              <a:t> </a:t>
            </a:r>
            <a:r>
              <a:rPr lang="en-US" sz="2200" dirty="0" err="1"/>
              <a:t>morarma</a:t>
            </a:r>
            <a:r>
              <a:rPr lang="en-US" sz="2200" dirty="0"/>
              <a:t> </a:t>
            </a:r>
            <a:r>
              <a:rPr lang="en-US" sz="2200" dirty="0" err="1"/>
              <a:t>açısından</a:t>
            </a:r>
            <a:r>
              <a:rPr lang="en-US" sz="2200" dirty="0"/>
              <a:t> </a:t>
            </a:r>
            <a:r>
              <a:rPr lang="en-US" sz="2200" dirty="0" err="1"/>
              <a:t>kontrol</a:t>
            </a:r>
            <a:r>
              <a:rPr lang="en-US" sz="2200" dirty="0"/>
              <a:t> </a:t>
            </a:r>
            <a:r>
              <a:rPr lang="en-US" sz="2200" dirty="0" err="1"/>
              <a:t>edilmelidir</a:t>
            </a:r>
            <a:r>
              <a:rPr lang="en-US" sz="2200" dirty="0"/>
              <a:t>.</a:t>
            </a:r>
          </a:p>
          <a:p>
            <a:pPr marL="0" indent="0" algn="just">
              <a:lnSpc>
                <a:spcPct val="150000"/>
              </a:lnSpc>
              <a:buNone/>
            </a:pPr>
            <a:endParaRPr lang="tr-TR" sz="2400" dirty="0"/>
          </a:p>
        </p:txBody>
      </p:sp>
    </p:spTree>
    <p:extLst>
      <p:ext uri="{BB962C8B-B14F-4D97-AF65-F5344CB8AC3E}">
        <p14:creationId xmlns:p14="http://schemas.microsoft.com/office/powerpoint/2010/main" val="951848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E0BD73-8E1E-644D-9D09-E61B2E5AFE95}"/>
              </a:ext>
            </a:extLst>
          </p:cNvPr>
          <p:cNvSpPr>
            <a:spLocks noGrp="1"/>
          </p:cNvSpPr>
          <p:nvPr>
            <p:ph idx="1"/>
          </p:nvPr>
        </p:nvSpPr>
        <p:spPr>
          <a:xfrm>
            <a:off x="937054" y="800014"/>
            <a:ext cx="10515600" cy="4351338"/>
          </a:xfrm>
        </p:spPr>
        <p:txBody>
          <a:bodyPr/>
          <a:lstStyle/>
          <a:p>
            <a:pPr algn="just">
              <a:lnSpc>
                <a:spcPct val="150000"/>
              </a:lnSpc>
            </a:pPr>
            <a:r>
              <a:rPr lang="en-US" sz="2200" dirty="0" err="1"/>
              <a:t>Dışkı</a:t>
            </a:r>
            <a:r>
              <a:rPr lang="en-US" sz="2200" dirty="0"/>
              <a:t> </a:t>
            </a:r>
            <a:r>
              <a:rPr lang="en-US" sz="2200" dirty="0" err="1"/>
              <a:t>rengini</a:t>
            </a:r>
            <a:r>
              <a:rPr lang="en-US" sz="2200" dirty="0"/>
              <a:t> </a:t>
            </a:r>
            <a:r>
              <a:rPr lang="en-US" sz="2200" dirty="0" err="1"/>
              <a:t>ve</a:t>
            </a:r>
            <a:r>
              <a:rPr lang="en-US" sz="2200" dirty="0"/>
              <a:t> </a:t>
            </a:r>
            <a:r>
              <a:rPr lang="en-US" sz="2200" dirty="0" err="1"/>
              <a:t>prostat</a:t>
            </a:r>
            <a:r>
              <a:rPr lang="en-US" sz="2200" dirty="0"/>
              <a:t> </a:t>
            </a:r>
            <a:r>
              <a:rPr lang="en-US" sz="2200" dirty="0" err="1"/>
              <a:t>bezinin</a:t>
            </a:r>
            <a:r>
              <a:rPr lang="en-US" sz="2200" dirty="0"/>
              <a:t> </a:t>
            </a:r>
            <a:r>
              <a:rPr lang="en-US" sz="2200" dirty="0" err="1"/>
              <a:t>büyüklüğü</a:t>
            </a:r>
            <a:r>
              <a:rPr lang="en-US" sz="2200" dirty="0"/>
              <a:t> </a:t>
            </a:r>
            <a:r>
              <a:rPr lang="en-US" sz="2200" dirty="0" err="1"/>
              <a:t>ve</a:t>
            </a:r>
            <a:r>
              <a:rPr lang="en-US" sz="2200" dirty="0"/>
              <a:t> </a:t>
            </a:r>
            <a:r>
              <a:rPr lang="en-US" sz="2200" dirty="0" err="1"/>
              <a:t>morfolojisini</a:t>
            </a:r>
            <a:r>
              <a:rPr lang="en-US" sz="2200" dirty="0"/>
              <a:t> </a:t>
            </a:r>
            <a:r>
              <a:rPr lang="en-US" sz="2200" dirty="0" err="1"/>
              <a:t>değerlendirmek</a:t>
            </a:r>
            <a:r>
              <a:rPr lang="en-US" sz="2200" dirty="0"/>
              <a:t> </a:t>
            </a:r>
            <a:r>
              <a:rPr lang="en-US" sz="2200" dirty="0" err="1"/>
              <a:t>için</a:t>
            </a:r>
            <a:r>
              <a:rPr lang="en-US" sz="2200" dirty="0"/>
              <a:t> </a:t>
            </a:r>
            <a:r>
              <a:rPr lang="en-US" sz="2200" dirty="0" err="1"/>
              <a:t>dijital</a:t>
            </a:r>
            <a:r>
              <a:rPr lang="en-US" sz="2200" dirty="0"/>
              <a:t> </a:t>
            </a:r>
            <a:r>
              <a:rPr lang="en-US" sz="2200" dirty="0" err="1"/>
              <a:t>rektal</a:t>
            </a:r>
            <a:r>
              <a:rPr lang="en-US" sz="2200" dirty="0"/>
              <a:t> </a:t>
            </a:r>
            <a:r>
              <a:rPr lang="en-US" sz="2200" dirty="0" err="1"/>
              <a:t>muayene</a:t>
            </a:r>
            <a:r>
              <a:rPr lang="en-US" sz="2200" dirty="0"/>
              <a:t> </a:t>
            </a:r>
            <a:r>
              <a:rPr lang="en-US" sz="2200" dirty="0" err="1"/>
              <a:t>yapılmalıdır</a:t>
            </a:r>
            <a:r>
              <a:rPr lang="en-US" sz="2200" dirty="0"/>
              <a:t>. </a:t>
            </a:r>
          </a:p>
          <a:p>
            <a:pPr algn="just">
              <a:lnSpc>
                <a:spcPct val="150000"/>
              </a:lnSpc>
            </a:pPr>
            <a:r>
              <a:rPr lang="en-US" sz="2200" dirty="0" err="1"/>
              <a:t>Periferik</a:t>
            </a:r>
            <a:r>
              <a:rPr lang="en-US" sz="2200" dirty="0"/>
              <a:t> </a:t>
            </a:r>
            <a:r>
              <a:rPr lang="en-US" sz="2200" dirty="0" err="1"/>
              <a:t>lenf</a:t>
            </a:r>
            <a:r>
              <a:rPr lang="en-US" sz="2200" dirty="0"/>
              <a:t> </a:t>
            </a:r>
            <a:r>
              <a:rPr lang="en-US" sz="2200" dirty="0" err="1"/>
              <a:t>düğümleri</a:t>
            </a:r>
            <a:r>
              <a:rPr lang="en-US" sz="2200" dirty="0"/>
              <a:t> </a:t>
            </a:r>
            <a:r>
              <a:rPr lang="en-US" sz="2200" dirty="0" err="1"/>
              <a:t>sistemik</a:t>
            </a:r>
            <a:r>
              <a:rPr lang="en-US" sz="2200" dirty="0"/>
              <a:t> </a:t>
            </a:r>
            <a:r>
              <a:rPr lang="en-US" sz="2200" dirty="0" err="1"/>
              <a:t>hastalık</a:t>
            </a:r>
            <a:r>
              <a:rPr lang="en-US" sz="2200" dirty="0"/>
              <a:t> </a:t>
            </a:r>
            <a:r>
              <a:rPr lang="en-US" sz="2200" dirty="0" err="1"/>
              <a:t>belirtileri</a:t>
            </a:r>
            <a:r>
              <a:rPr lang="en-US" sz="2200" dirty="0"/>
              <a:t> </a:t>
            </a:r>
            <a:r>
              <a:rPr lang="en-US" sz="2200" dirty="0" err="1"/>
              <a:t>açısından</a:t>
            </a:r>
            <a:r>
              <a:rPr lang="en-US" sz="2200" dirty="0"/>
              <a:t> </a:t>
            </a:r>
            <a:r>
              <a:rPr lang="en-US" sz="2200" dirty="0" err="1"/>
              <a:t>incelenmelidir</a:t>
            </a:r>
            <a:r>
              <a:rPr lang="en-US" sz="2200" dirty="0"/>
              <a:t>. </a:t>
            </a:r>
          </a:p>
          <a:p>
            <a:pPr algn="just">
              <a:lnSpc>
                <a:spcPct val="150000"/>
              </a:lnSpc>
            </a:pPr>
            <a:r>
              <a:rPr lang="en-US" sz="2200" dirty="0" err="1"/>
              <a:t>Dilin</a:t>
            </a:r>
            <a:r>
              <a:rPr lang="en-US" sz="2200" dirty="0"/>
              <a:t> </a:t>
            </a:r>
            <a:r>
              <a:rPr lang="en-US" sz="2200" dirty="0" err="1"/>
              <a:t>etrafına</a:t>
            </a:r>
            <a:r>
              <a:rPr lang="en-US" sz="2200" dirty="0"/>
              <a:t> </a:t>
            </a:r>
            <a:r>
              <a:rPr lang="en-US" sz="2200" dirty="0" err="1"/>
              <a:t>sarılı</a:t>
            </a:r>
            <a:r>
              <a:rPr lang="en-US" sz="2200" dirty="0"/>
              <a:t> </a:t>
            </a:r>
            <a:r>
              <a:rPr lang="en-US" sz="2200" dirty="0" err="1"/>
              <a:t>doğrusal</a:t>
            </a:r>
            <a:r>
              <a:rPr lang="en-US" sz="2200" dirty="0"/>
              <a:t> </a:t>
            </a:r>
            <a:r>
              <a:rPr lang="en-US" sz="2200" dirty="0" err="1"/>
              <a:t>bir</a:t>
            </a:r>
            <a:r>
              <a:rPr lang="en-US" sz="2200" dirty="0"/>
              <a:t> </a:t>
            </a:r>
            <a:r>
              <a:rPr lang="en-US" sz="2200" dirty="0" err="1"/>
              <a:t>yabancı</a:t>
            </a:r>
            <a:r>
              <a:rPr lang="en-US" sz="2200" dirty="0"/>
              <a:t> </a:t>
            </a:r>
            <a:r>
              <a:rPr lang="en-US" sz="2200" dirty="0" err="1"/>
              <a:t>cisim</a:t>
            </a:r>
            <a:r>
              <a:rPr lang="en-US" sz="2200" dirty="0"/>
              <a:t> </a:t>
            </a:r>
            <a:r>
              <a:rPr lang="en-US" sz="2200" dirty="0" err="1"/>
              <a:t>aramak</a:t>
            </a:r>
            <a:r>
              <a:rPr lang="en-US" sz="2200" dirty="0"/>
              <a:t> </a:t>
            </a:r>
            <a:r>
              <a:rPr lang="en-US" sz="2200" dirty="0" err="1"/>
              <a:t>için</a:t>
            </a:r>
            <a:r>
              <a:rPr lang="en-US" sz="2200" dirty="0"/>
              <a:t> oral </a:t>
            </a:r>
            <a:r>
              <a:rPr lang="en-US" sz="2200" dirty="0" err="1"/>
              <a:t>muayene</a:t>
            </a:r>
            <a:r>
              <a:rPr lang="en-US" sz="2200" dirty="0"/>
              <a:t> </a:t>
            </a:r>
            <a:r>
              <a:rPr lang="en-US" sz="2200" dirty="0" err="1"/>
              <a:t>yapılmalıdır</a:t>
            </a:r>
            <a:endParaRPr lang="en-US" sz="2200" dirty="0"/>
          </a:p>
          <a:p>
            <a:pPr algn="just">
              <a:lnSpc>
                <a:spcPct val="150000"/>
              </a:lnSpc>
            </a:pPr>
            <a:r>
              <a:rPr lang="en-US" sz="2000" dirty="0" err="1"/>
              <a:t>Ayrıntılı</a:t>
            </a:r>
            <a:r>
              <a:rPr lang="en-US" sz="2000" dirty="0"/>
              <a:t> </a:t>
            </a:r>
            <a:r>
              <a:rPr lang="en-US" sz="2000" dirty="0" err="1"/>
              <a:t>bir</a:t>
            </a:r>
            <a:r>
              <a:rPr lang="en-US" sz="2000" dirty="0"/>
              <a:t> </a:t>
            </a:r>
            <a:r>
              <a:rPr lang="en-US" sz="2000" dirty="0" err="1"/>
              <a:t>öykü</a:t>
            </a:r>
            <a:r>
              <a:rPr lang="en-US" sz="2000" dirty="0"/>
              <a:t> </a:t>
            </a:r>
            <a:r>
              <a:rPr lang="en-US" sz="2000" dirty="0" err="1"/>
              <a:t>ve</a:t>
            </a:r>
            <a:r>
              <a:rPr lang="en-US" sz="2000" dirty="0"/>
              <a:t> </a:t>
            </a:r>
            <a:r>
              <a:rPr lang="en-US" sz="2000" dirty="0" err="1"/>
              <a:t>fizik</a:t>
            </a:r>
            <a:r>
              <a:rPr lang="en-US" sz="2000" dirty="0"/>
              <a:t> </a:t>
            </a:r>
            <a:r>
              <a:rPr lang="en-US" sz="2000" dirty="0" err="1"/>
              <a:t>muayenenin</a:t>
            </a:r>
            <a:r>
              <a:rPr lang="en-US" sz="2000" dirty="0"/>
              <a:t> </a:t>
            </a:r>
            <a:r>
              <a:rPr lang="en-US" sz="2000" dirty="0" err="1"/>
              <a:t>yanı</a:t>
            </a:r>
            <a:r>
              <a:rPr lang="en-US" sz="2000" dirty="0"/>
              <a:t> </a:t>
            </a:r>
            <a:r>
              <a:rPr lang="en-US" sz="2000" dirty="0" err="1"/>
              <a:t>sıra</a:t>
            </a:r>
            <a:r>
              <a:rPr lang="en-US" sz="2000" dirty="0"/>
              <a:t>, abdominal </a:t>
            </a:r>
            <a:r>
              <a:rPr lang="en-US" sz="2000" dirty="0" err="1"/>
              <a:t>ağrısı</a:t>
            </a:r>
            <a:r>
              <a:rPr lang="en-US" sz="2000" dirty="0"/>
              <a:t> </a:t>
            </a:r>
            <a:r>
              <a:rPr lang="en-US" sz="2000" dirty="0" err="1"/>
              <a:t>olan</a:t>
            </a:r>
            <a:r>
              <a:rPr lang="en-US" sz="2000" dirty="0"/>
              <a:t> hasta </a:t>
            </a:r>
            <a:r>
              <a:rPr lang="en-US" sz="2000" dirty="0" err="1"/>
              <a:t>için</a:t>
            </a:r>
            <a:r>
              <a:rPr lang="en-US" sz="2000" dirty="0"/>
              <a:t> </a:t>
            </a:r>
            <a:r>
              <a:rPr lang="en-US" sz="2000" dirty="0" err="1"/>
              <a:t>tanısal</a:t>
            </a:r>
            <a:r>
              <a:rPr lang="en-US" sz="2000" dirty="0"/>
              <a:t> </a:t>
            </a:r>
            <a:r>
              <a:rPr lang="en-US" sz="2000" dirty="0" err="1"/>
              <a:t>görüntüleme</a:t>
            </a:r>
            <a:r>
              <a:rPr lang="en-US" sz="2000" dirty="0"/>
              <a:t>, </a:t>
            </a:r>
            <a:r>
              <a:rPr lang="en-US" sz="2000" dirty="0" err="1"/>
              <a:t>karın</a:t>
            </a:r>
            <a:r>
              <a:rPr lang="en-US" sz="2000" dirty="0"/>
              <a:t> </a:t>
            </a:r>
            <a:r>
              <a:rPr lang="en-US" sz="2000" dirty="0" err="1"/>
              <a:t>sıvısı</a:t>
            </a:r>
            <a:r>
              <a:rPr lang="en-US" sz="2000" dirty="0"/>
              <a:t> </a:t>
            </a:r>
            <a:r>
              <a:rPr lang="en-US" sz="2000" dirty="0" err="1"/>
              <a:t>analizi</a:t>
            </a:r>
            <a:r>
              <a:rPr lang="en-US" sz="2000" dirty="0"/>
              <a:t>, </a:t>
            </a:r>
            <a:r>
              <a:rPr lang="en-US" sz="2000" dirty="0" err="1"/>
              <a:t>klinik</a:t>
            </a:r>
            <a:r>
              <a:rPr lang="en-US" sz="2000" dirty="0"/>
              <a:t> </a:t>
            </a:r>
            <a:r>
              <a:rPr lang="en-US" sz="2000" dirty="0" err="1"/>
              <a:t>laboratuvar</a:t>
            </a:r>
            <a:r>
              <a:rPr lang="en-US" sz="2000" dirty="0"/>
              <a:t> </a:t>
            </a:r>
            <a:r>
              <a:rPr lang="en-US" sz="2000" dirty="0" err="1"/>
              <a:t>testleri</a:t>
            </a:r>
            <a:r>
              <a:rPr lang="en-US" sz="2000" dirty="0"/>
              <a:t> </a:t>
            </a:r>
            <a:r>
              <a:rPr lang="en-US" sz="2000" dirty="0" err="1"/>
              <a:t>ve</a:t>
            </a:r>
            <a:r>
              <a:rPr lang="en-US" sz="2000" dirty="0"/>
              <a:t> </a:t>
            </a:r>
            <a:r>
              <a:rPr lang="en-US" sz="2000" dirty="0" err="1"/>
              <a:t>gerekirse</a:t>
            </a:r>
            <a:r>
              <a:rPr lang="en-US" sz="2000" dirty="0"/>
              <a:t> </a:t>
            </a:r>
            <a:r>
              <a:rPr lang="en-US" sz="2000" dirty="0" err="1"/>
              <a:t>deneyselı</a:t>
            </a:r>
            <a:r>
              <a:rPr lang="en-US" sz="2000" dirty="0"/>
              <a:t> </a:t>
            </a:r>
            <a:r>
              <a:rPr lang="en-US" sz="2000" dirty="0" err="1"/>
              <a:t>karın</a:t>
            </a:r>
            <a:r>
              <a:rPr lang="en-US" sz="2000" dirty="0"/>
              <a:t> </a:t>
            </a:r>
            <a:r>
              <a:rPr lang="en-US" sz="2000" dirty="0" err="1"/>
              <a:t>ameliyatı</a:t>
            </a:r>
            <a:r>
              <a:rPr lang="en-US" sz="2000" dirty="0"/>
              <a:t> </a:t>
            </a:r>
            <a:r>
              <a:rPr lang="en-US" sz="2000" dirty="0" err="1"/>
              <a:t>yapılmalıdır</a:t>
            </a:r>
            <a:r>
              <a:rPr lang="en-US" sz="2000" dirty="0"/>
              <a:t>. </a:t>
            </a:r>
          </a:p>
          <a:p>
            <a:pPr algn="just">
              <a:lnSpc>
                <a:spcPct val="150000"/>
              </a:lnSpc>
            </a:pPr>
            <a:endParaRPr lang="en-US" sz="2200" dirty="0"/>
          </a:p>
          <a:p>
            <a:pPr algn="just">
              <a:lnSpc>
                <a:spcPct val="150000"/>
              </a:lnSpc>
            </a:pPr>
            <a:endParaRPr lang="en-US" sz="2200" dirty="0"/>
          </a:p>
          <a:p>
            <a:pPr algn="just">
              <a:lnSpc>
                <a:spcPct val="150000"/>
              </a:lnSpc>
            </a:pPr>
            <a:endParaRPr lang="tr-TR" dirty="0"/>
          </a:p>
        </p:txBody>
      </p:sp>
    </p:spTree>
    <p:extLst>
      <p:ext uri="{BB962C8B-B14F-4D97-AF65-F5344CB8AC3E}">
        <p14:creationId xmlns:p14="http://schemas.microsoft.com/office/powerpoint/2010/main" val="11093628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66CB1B-219D-8F46-BC20-73153A0B34D9}"/>
              </a:ext>
            </a:extLst>
          </p:cNvPr>
          <p:cNvSpPr>
            <a:spLocks noGrp="1"/>
          </p:cNvSpPr>
          <p:nvPr>
            <p:ph idx="1"/>
          </p:nvPr>
        </p:nvSpPr>
        <p:spPr>
          <a:xfrm>
            <a:off x="838200" y="963386"/>
            <a:ext cx="10515600" cy="5213577"/>
          </a:xfrm>
        </p:spPr>
        <p:txBody>
          <a:bodyPr>
            <a:normAutofit/>
          </a:bodyPr>
          <a:lstStyle/>
          <a:p>
            <a:pPr algn="just">
              <a:lnSpc>
                <a:spcPct val="150000"/>
              </a:lnSpc>
            </a:pPr>
            <a:r>
              <a:rPr lang="tr-TR" sz="2200" dirty="0" err="1"/>
              <a:t>Abdominal</a:t>
            </a:r>
            <a:r>
              <a:rPr lang="tr-TR" sz="2200" dirty="0"/>
              <a:t> radyografilerde ameliyat için bariz bir neden tespit edilirse ilk stabilizasyondan sonra ameliyat yapılmalıdır. </a:t>
            </a:r>
          </a:p>
          <a:p>
            <a:pPr algn="just">
              <a:lnSpc>
                <a:spcPct val="150000"/>
              </a:lnSpc>
            </a:pPr>
            <a:r>
              <a:rPr lang="tr-TR" sz="2200" dirty="0"/>
              <a:t>tam kan sayımı, serum kimyası, pıhtılaşma profili, idrar tahlili, dışkı analizi, </a:t>
            </a:r>
            <a:r>
              <a:rPr lang="tr-TR" sz="2200" dirty="0" err="1"/>
              <a:t>abdomino</a:t>
            </a:r>
            <a:r>
              <a:rPr lang="tr-TR" sz="2200" dirty="0"/>
              <a:t>- sentez ve tanısal periton lavajı yapılmalıdır.</a:t>
            </a:r>
            <a:endParaRPr lang="en-US" sz="2200" dirty="0"/>
          </a:p>
          <a:p>
            <a:pPr algn="just">
              <a:lnSpc>
                <a:spcPct val="150000"/>
              </a:lnSpc>
            </a:pPr>
            <a:endParaRPr lang="tr-TR" sz="2200" dirty="0"/>
          </a:p>
        </p:txBody>
      </p:sp>
    </p:spTree>
    <p:extLst>
      <p:ext uri="{BB962C8B-B14F-4D97-AF65-F5344CB8AC3E}">
        <p14:creationId xmlns:p14="http://schemas.microsoft.com/office/powerpoint/2010/main" val="18097338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04646A-4718-6F48-B8A3-4B93B554C8D2}"/>
              </a:ext>
            </a:extLst>
          </p:cNvPr>
          <p:cNvSpPr>
            <a:spLocks noGrp="1"/>
          </p:cNvSpPr>
          <p:nvPr>
            <p:ph idx="1"/>
          </p:nvPr>
        </p:nvSpPr>
        <p:spPr>
          <a:xfrm>
            <a:off x="838200" y="654908"/>
            <a:ext cx="10515600" cy="5522055"/>
          </a:xfrm>
        </p:spPr>
        <p:txBody>
          <a:bodyPr>
            <a:normAutofit lnSpcReduction="10000"/>
          </a:bodyPr>
          <a:lstStyle/>
          <a:p>
            <a:pPr algn="just">
              <a:lnSpc>
                <a:spcPct val="150000"/>
              </a:lnSpc>
            </a:pPr>
            <a:r>
              <a:rPr lang="tr-TR" sz="2200" dirty="0"/>
              <a:t>Radyografi </a:t>
            </a:r>
            <a:r>
              <a:rPr lang="tr-TR" sz="2200" dirty="0" err="1"/>
              <a:t>abdominal</a:t>
            </a:r>
            <a:r>
              <a:rPr lang="tr-TR" sz="2200" dirty="0"/>
              <a:t> ağrısı olan hastaları değerlendirmek için bilinen ve uygun bir yöntemdir. </a:t>
            </a:r>
          </a:p>
          <a:p>
            <a:pPr algn="just">
              <a:lnSpc>
                <a:spcPct val="150000"/>
              </a:lnSpc>
            </a:pPr>
            <a:r>
              <a:rPr lang="tr-TR" sz="2200" dirty="0"/>
              <a:t>Gastrointestinal (GI) </a:t>
            </a:r>
            <a:r>
              <a:rPr lang="tr-TR" sz="2200" dirty="0" err="1"/>
              <a:t>perforasyonundan</a:t>
            </a:r>
            <a:r>
              <a:rPr lang="tr-TR" sz="2200" dirty="0"/>
              <a:t> şüpheleniliyorsa iyotlu bir kontrast madde kullanılmalıdır (</a:t>
            </a:r>
            <a:r>
              <a:rPr lang="tr-TR" sz="2200" dirty="0" err="1"/>
              <a:t>örn</a:t>
            </a:r>
            <a:r>
              <a:rPr lang="tr-TR" sz="2200" dirty="0"/>
              <a:t>., 2 ila 20 </a:t>
            </a:r>
            <a:r>
              <a:rPr lang="tr-TR" sz="2200" dirty="0" err="1"/>
              <a:t>mL'lik</a:t>
            </a:r>
            <a:r>
              <a:rPr lang="tr-TR" sz="2200" dirty="0"/>
              <a:t> bir dozda% 30'luk bir çözelti olarak </a:t>
            </a:r>
            <a:r>
              <a:rPr lang="tr-TR" sz="2200" dirty="0" err="1"/>
              <a:t>diatriyoat</a:t>
            </a:r>
            <a:r>
              <a:rPr lang="tr-TR" sz="2200" dirty="0"/>
              <a:t> sodyum) /kilogram). </a:t>
            </a:r>
          </a:p>
          <a:p>
            <a:pPr algn="just">
              <a:lnSpc>
                <a:spcPct val="150000"/>
              </a:lnSpc>
            </a:pPr>
            <a:r>
              <a:rPr lang="tr-TR" sz="2200" dirty="0"/>
              <a:t>İyotlu kontrast ajanları ince bağırsak geçiş süresini azaltır. </a:t>
            </a:r>
          </a:p>
          <a:p>
            <a:pPr algn="just">
              <a:lnSpc>
                <a:spcPct val="150000"/>
              </a:lnSpc>
            </a:pPr>
            <a:r>
              <a:rPr lang="tr-TR" sz="2200" dirty="0"/>
              <a:t>Bazı ağrı kesicilerin (örneğin </a:t>
            </a:r>
            <a:r>
              <a:rPr lang="tr-TR" sz="2200" dirty="0" err="1"/>
              <a:t>opioidlerin</a:t>
            </a:r>
            <a:r>
              <a:rPr lang="tr-TR" sz="2200" dirty="0"/>
              <a:t>) gastrik boşalma süresini uzattığını unutulmamalı</a:t>
            </a:r>
          </a:p>
          <a:p>
            <a:pPr algn="just">
              <a:lnSpc>
                <a:spcPct val="150000"/>
              </a:lnSpc>
            </a:pPr>
            <a:r>
              <a:rPr lang="tr-TR" sz="2200" dirty="0"/>
              <a:t>Ürolojik bozukluğu olan hastaları değerlendirmek için kullanılan kontrast prosedürleri pozitif kontrast </a:t>
            </a:r>
            <a:r>
              <a:rPr lang="tr-TR" sz="2200" dirty="0" err="1"/>
              <a:t>sistografi</a:t>
            </a:r>
            <a:r>
              <a:rPr lang="tr-TR" sz="2200" dirty="0"/>
              <a:t>, </a:t>
            </a:r>
            <a:r>
              <a:rPr lang="tr-TR" sz="2200" dirty="0" err="1"/>
              <a:t>üretrografi</a:t>
            </a:r>
            <a:r>
              <a:rPr lang="tr-TR" sz="2200" dirty="0"/>
              <a:t> ve boşaltım </a:t>
            </a:r>
            <a:r>
              <a:rPr lang="tr-TR" sz="2200" dirty="0" err="1"/>
              <a:t>ürografisini</a:t>
            </a:r>
            <a:r>
              <a:rPr lang="tr-TR" sz="2200" dirty="0"/>
              <a:t> içerir. </a:t>
            </a:r>
          </a:p>
          <a:p>
            <a:pPr algn="just">
              <a:lnSpc>
                <a:spcPct val="150000"/>
              </a:lnSpc>
            </a:pPr>
            <a:r>
              <a:rPr lang="tr-TR" sz="2200" dirty="0"/>
              <a:t>Ultrason radyografik bulguları destekleyebilir</a:t>
            </a:r>
          </a:p>
        </p:txBody>
      </p:sp>
    </p:spTree>
    <p:extLst>
      <p:ext uri="{BB962C8B-B14F-4D97-AF65-F5344CB8AC3E}">
        <p14:creationId xmlns:p14="http://schemas.microsoft.com/office/powerpoint/2010/main" val="10919492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502C8-5489-744A-A4FC-513C462CF8FD}"/>
              </a:ext>
            </a:extLst>
          </p:cNvPr>
          <p:cNvSpPr>
            <a:spLocks noGrp="1"/>
          </p:cNvSpPr>
          <p:nvPr>
            <p:ph idx="1"/>
          </p:nvPr>
        </p:nvSpPr>
        <p:spPr>
          <a:xfrm>
            <a:off x="838201" y="898869"/>
            <a:ext cx="7057767" cy="4351338"/>
          </a:xfrm>
        </p:spPr>
        <p:txBody>
          <a:bodyPr>
            <a:normAutofit fontScale="92500" lnSpcReduction="10000"/>
          </a:bodyPr>
          <a:lstStyle/>
          <a:p>
            <a:pPr algn="just">
              <a:lnSpc>
                <a:spcPct val="150000"/>
              </a:lnSpc>
            </a:pPr>
            <a:r>
              <a:rPr lang="tr-TR" sz="2200" dirty="0" err="1"/>
              <a:t>Abdominal</a:t>
            </a:r>
            <a:r>
              <a:rPr lang="tr-TR" sz="2200" dirty="0"/>
              <a:t> </a:t>
            </a:r>
            <a:r>
              <a:rPr lang="tr-TR" sz="2200" dirty="0" err="1"/>
              <a:t>parasentez</a:t>
            </a:r>
            <a:r>
              <a:rPr lang="tr-TR" sz="2200" dirty="0"/>
              <a:t> (yani, teşhis amaçlı karın sıvısının </a:t>
            </a:r>
            <a:r>
              <a:rPr lang="tr-TR" sz="2200" dirty="0" err="1"/>
              <a:t>perkütan</a:t>
            </a:r>
            <a:r>
              <a:rPr lang="tr-TR" sz="2200" dirty="0"/>
              <a:t> olarak çıkarılması), </a:t>
            </a:r>
            <a:r>
              <a:rPr lang="tr-TR" sz="2200" dirty="0" err="1"/>
              <a:t>abdominal</a:t>
            </a:r>
            <a:r>
              <a:rPr lang="tr-TR" sz="2200" dirty="0"/>
              <a:t> </a:t>
            </a:r>
            <a:r>
              <a:rPr lang="tr-TR" sz="2200" dirty="0" err="1"/>
              <a:t>efüzyonla</a:t>
            </a:r>
            <a:r>
              <a:rPr lang="tr-TR" sz="2200" dirty="0"/>
              <a:t> ilişkili hastalıkların teşhisinin hızlı, kolay ve güvenli bir yöntemini sağlar.</a:t>
            </a:r>
          </a:p>
          <a:p>
            <a:pPr algn="just">
              <a:lnSpc>
                <a:spcPct val="150000"/>
              </a:lnSpc>
            </a:pPr>
            <a:r>
              <a:rPr lang="tr-TR" sz="2200" dirty="0"/>
              <a:t>Bu, basit veya dört kadranlı karın </a:t>
            </a:r>
            <a:r>
              <a:rPr lang="tr-TR" sz="2200" dirty="0" err="1"/>
              <a:t>parasentezi</a:t>
            </a:r>
            <a:r>
              <a:rPr lang="tr-TR" sz="2200" dirty="0"/>
              <a:t> ile yapılabilir</a:t>
            </a:r>
          </a:p>
          <a:p>
            <a:pPr algn="just">
              <a:lnSpc>
                <a:spcPct val="150000"/>
              </a:lnSpc>
            </a:pPr>
            <a:r>
              <a:rPr lang="tr-TR" sz="2200" dirty="0" err="1"/>
              <a:t>Sitolojik</a:t>
            </a:r>
            <a:r>
              <a:rPr lang="tr-TR" sz="2200" dirty="0"/>
              <a:t> analiz, kimyasal analiz ve kültür için sıvı toplanmalıdır. Karın sıvısı, sıvının toplam çekirdekli hücre sayısı ve protein konsantrasyonuna bağlı olarak, saf </a:t>
            </a:r>
            <a:r>
              <a:rPr lang="tr-TR" sz="2200" dirty="0" err="1"/>
              <a:t>transüda</a:t>
            </a:r>
            <a:r>
              <a:rPr lang="tr-TR" sz="2200" dirty="0"/>
              <a:t>, </a:t>
            </a:r>
            <a:r>
              <a:rPr lang="tr-TR" sz="2200" dirty="0" err="1"/>
              <a:t>modifiye</a:t>
            </a:r>
            <a:r>
              <a:rPr lang="tr-TR" sz="2200" dirty="0"/>
              <a:t> </a:t>
            </a:r>
            <a:r>
              <a:rPr lang="tr-TR" sz="2200" dirty="0" err="1"/>
              <a:t>transüta</a:t>
            </a:r>
            <a:r>
              <a:rPr lang="tr-TR" sz="2200" dirty="0"/>
              <a:t> veya </a:t>
            </a:r>
            <a:r>
              <a:rPr lang="tr-TR" sz="2200" dirty="0" err="1"/>
              <a:t>eksüda</a:t>
            </a:r>
            <a:r>
              <a:rPr lang="tr-TR" sz="2200" dirty="0"/>
              <a:t> olarak sınıflandırılabilir</a:t>
            </a:r>
          </a:p>
        </p:txBody>
      </p:sp>
      <p:pic>
        <p:nvPicPr>
          <p:cNvPr id="4" name="Picture 3">
            <a:extLst>
              <a:ext uri="{FF2B5EF4-FFF2-40B4-BE49-F238E27FC236}">
                <a16:creationId xmlns:a16="http://schemas.microsoft.com/office/drawing/2014/main" id="{DCED6E51-C264-AC49-8C32-4DD4BAB13F02}"/>
              </a:ext>
            </a:extLst>
          </p:cNvPr>
          <p:cNvPicPr>
            <a:picLocks noChangeAspect="1"/>
          </p:cNvPicPr>
          <p:nvPr/>
        </p:nvPicPr>
        <p:blipFill>
          <a:blip r:embed="rId2"/>
          <a:stretch>
            <a:fillRect/>
          </a:stretch>
        </p:blipFill>
        <p:spPr>
          <a:xfrm>
            <a:off x="8151341" y="1140705"/>
            <a:ext cx="3867665" cy="3867665"/>
          </a:xfrm>
          <a:prstGeom prst="rect">
            <a:avLst/>
          </a:prstGeom>
        </p:spPr>
      </p:pic>
    </p:spTree>
    <p:extLst>
      <p:ext uri="{BB962C8B-B14F-4D97-AF65-F5344CB8AC3E}">
        <p14:creationId xmlns:p14="http://schemas.microsoft.com/office/powerpoint/2010/main" val="3189740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A7F64D-E2DF-AB47-BCFA-E2F868705459}"/>
              </a:ext>
            </a:extLst>
          </p:cNvPr>
          <p:cNvSpPr>
            <a:spLocks noGrp="1"/>
          </p:cNvSpPr>
          <p:nvPr>
            <p:ph type="title"/>
          </p:nvPr>
        </p:nvSpPr>
        <p:spPr/>
        <p:txBody>
          <a:bodyPr/>
          <a:lstStyle/>
          <a:p>
            <a:r>
              <a:rPr lang="en-US" b="1" dirty="0">
                <a:solidFill>
                  <a:srgbClr val="FF0000"/>
                </a:solidFill>
              </a:rPr>
              <a:t>TANI VE TEDAVI</a:t>
            </a:r>
            <a:endParaRPr lang="tr-TR" dirty="0">
              <a:solidFill>
                <a:srgbClr val="FF0000"/>
              </a:solidFill>
            </a:endParaRPr>
          </a:p>
        </p:txBody>
      </p:sp>
    </p:spTree>
    <p:extLst>
      <p:ext uri="{BB962C8B-B14F-4D97-AF65-F5344CB8AC3E}">
        <p14:creationId xmlns:p14="http://schemas.microsoft.com/office/powerpoint/2010/main" val="12070057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D19C-4430-6547-BEC0-480416AC4F31}"/>
              </a:ext>
            </a:extLst>
          </p:cNvPr>
          <p:cNvSpPr>
            <a:spLocks noGrp="1"/>
          </p:cNvSpPr>
          <p:nvPr>
            <p:ph type="title"/>
          </p:nvPr>
        </p:nvSpPr>
        <p:spPr>
          <a:xfrm>
            <a:off x="838200" y="365125"/>
            <a:ext cx="10515600" cy="611059"/>
          </a:xfrm>
          <a:ln>
            <a:solidFill>
              <a:schemeClr val="accent1"/>
            </a:solidFill>
          </a:ln>
        </p:spPr>
        <p:txBody>
          <a:bodyPr>
            <a:normAutofit/>
          </a:bodyPr>
          <a:lstStyle/>
          <a:p>
            <a:r>
              <a:rPr lang="en-US" sz="2800" b="1" dirty="0">
                <a:solidFill>
                  <a:srgbClr val="FF0000"/>
                </a:solidFill>
              </a:rPr>
              <a:t>GENEL YAKLAŞIM</a:t>
            </a:r>
            <a:endParaRPr lang="tr-TR" sz="2800" b="1" dirty="0">
              <a:solidFill>
                <a:srgbClr val="FF0000"/>
              </a:solidFill>
            </a:endParaRPr>
          </a:p>
        </p:txBody>
      </p:sp>
      <p:sp>
        <p:nvSpPr>
          <p:cNvPr id="3" name="Content Placeholder 2">
            <a:extLst>
              <a:ext uri="{FF2B5EF4-FFF2-40B4-BE49-F238E27FC236}">
                <a16:creationId xmlns:a16="http://schemas.microsoft.com/office/drawing/2014/main" id="{0CFF42A1-28F6-5540-9561-F950887A0206}"/>
              </a:ext>
            </a:extLst>
          </p:cNvPr>
          <p:cNvSpPr>
            <a:spLocks noGrp="1"/>
          </p:cNvSpPr>
          <p:nvPr>
            <p:ph idx="1"/>
          </p:nvPr>
        </p:nvSpPr>
        <p:spPr>
          <a:xfrm>
            <a:off x="838200" y="1482811"/>
            <a:ext cx="10515600" cy="4694152"/>
          </a:xfrm>
        </p:spPr>
        <p:txBody>
          <a:bodyPr>
            <a:normAutofit/>
          </a:bodyPr>
          <a:lstStyle/>
          <a:p>
            <a:pPr>
              <a:lnSpc>
                <a:spcPct val="150000"/>
              </a:lnSpc>
            </a:pPr>
            <a:r>
              <a:rPr lang="tr-TR" sz="2200" dirty="0" err="1"/>
              <a:t>Abdominal</a:t>
            </a:r>
            <a:r>
              <a:rPr lang="tr-TR" sz="2200" dirty="0"/>
              <a:t>  ağrıya klinik belirtilerin ciddiyeti temelinde yaklaşılmaktadır. </a:t>
            </a:r>
          </a:p>
          <a:p>
            <a:pPr>
              <a:lnSpc>
                <a:spcPct val="150000"/>
              </a:lnSpc>
            </a:pPr>
            <a:r>
              <a:rPr lang="tr-TR" sz="2200" dirty="0"/>
              <a:t>Başlangıçta hasta şok için tedavi edilmeli ve stabilize edilmelidir. Daha sonraki tanı adımları, ameliyatın veya tıbbi tedavinin daha uygun olup olmadığını belirlemek için kullanılır.</a:t>
            </a:r>
            <a:endParaRPr lang="en-US" sz="2200" dirty="0"/>
          </a:p>
          <a:p>
            <a:pPr>
              <a:lnSpc>
                <a:spcPct val="150000"/>
              </a:lnSpc>
            </a:pPr>
            <a:r>
              <a:rPr lang="tr-TR" sz="2200" dirty="0"/>
              <a:t>Şok ve </a:t>
            </a:r>
            <a:r>
              <a:rPr lang="tr-TR" sz="2200" dirty="0" err="1"/>
              <a:t>abdominal</a:t>
            </a:r>
            <a:r>
              <a:rPr lang="tr-TR" sz="2200" dirty="0"/>
              <a:t> ağrısı olan köpeklerde veya kedilerde stabilizasyon ana amaç olmalıdır</a:t>
            </a:r>
          </a:p>
          <a:p>
            <a:pPr>
              <a:lnSpc>
                <a:spcPct val="150000"/>
              </a:lnSpc>
            </a:pPr>
            <a:r>
              <a:rPr lang="tr-TR" sz="2200" dirty="0" err="1"/>
              <a:t>Ventilasyon</a:t>
            </a:r>
            <a:r>
              <a:rPr lang="tr-TR" sz="2200" dirty="0"/>
              <a:t> ve / veya </a:t>
            </a:r>
            <a:r>
              <a:rPr lang="tr-TR" sz="2200" dirty="0" err="1"/>
              <a:t>perfüzyon</a:t>
            </a:r>
            <a:r>
              <a:rPr lang="tr-TR" sz="2200" dirty="0"/>
              <a:t> anormallikleri, oksijen tedavisi ve </a:t>
            </a:r>
            <a:r>
              <a:rPr lang="tr-TR" sz="2200" dirty="0" err="1"/>
              <a:t>intravenöz</a:t>
            </a:r>
            <a:r>
              <a:rPr lang="tr-TR" sz="2200" dirty="0"/>
              <a:t> sıvılar sağlanarak yönetilmelidir.</a:t>
            </a:r>
          </a:p>
          <a:p>
            <a:pPr>
              <a:lnSpc>
                <a:spcPct val="150000"/>
              </a:lnSpc>
            </a:pPr>
            <a:r>
              <a:rPr lang="tr-TR" sz="2200" dirty="0"/>
              <a:t>Mümkünse sıvı tedavisinden önce kan ve idrar örnekleri toplanmalıdır</a:t>
            </a:r>
          </a:p>
        </p:txBody>
      </p:sp>
    </p:spTree>
    <p:extLst>
      <p:ext uri="{BB962C8B-B14F-4D97-AF65-F5344CB8AC3E}">
        <p14:creationId xmlns:p14="http://schemas.microsoft.com/office/powerpoint/2010/main" val="7163533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8C6010-239D-D246-BACF-CC137C33ADCB}"/>
              </a:ext>
            </a:extLst>
          </p:cNvPr>
          <p:cNvSpPr>
            <a:spLocks noGrp="1"/>
          </p:cNvSpPr>
          <p:nvPr>
            <p:ph idx="1"/>
          </p:nvPr>
        </p:nvSpPr>
        <p:spPr/>
        <p:txBody>
          <a:bodyPr/>
          <a:lstStyle/>
          <a:p>
            <a:pPr algn="just">
              <a:lnSpc>
                <a:spcPct val="200000"/>
              </a:lnSpc>
            </a:pPr>
            <a:r>
              <a:rPr lang="tr-TR" b="1" dirty="0">
                <a:solidFill>
                  <a:srgbClr val="FF0000"/>
                </a:solidFill>
              </a:rPr>
              <a:t>AMAÇ, </a:t>
            </a:r>
            <a:r>
              <a:rPr lang="tr-TR" dirty="0">
                <a:solidFill>
                  <a:srgbClr val="7030A0"/>
                </a:solidFill>
              </a:rPr>
              <a:t>kalp atış hızı</a:t>
            </a:r>
            <a:r>
              <a:rPr lang="tr-TR" dirty="0"/>
              <a:t>, </a:t>
            </a:r>
            <a:r>
              <a:rPr lang="tr-TR" dirty="0">
                <a:solidFill>
                  <a:srgbClr val="7030A0"/>
                </a:solidFill>
              </a:rPr>
              <a:t>kılcal dolum süresi</a:t>
            </a:r>
            <a:r>
              <a:rPr lang="tr-TR" dirty="0"/>
              <a:t>, </a:t>
            </a:r>
            <a:r>
              <a:rPr lang="tr-TR" dirty="0">
                <a:solidFill>
                  <a:srgbClr val="7030A0"/>
                </a:solidFill>
              </a:rPr>
              <a:t>mukoza rengi</a:t>
            </a:r>
            <a:r>
              <a:rPr lang="tr-TR" dirty="0"/>
              <a:t>, </a:t>
            </a:r>
            <a:r>
              <a:rPr lang="tr-TR" dirty="0">
                <a:solidFill>
                  <a:srgbClr val="7030A0"/>
                </a:solidFill>
              </a:rPr>
              <a:t>kan basıncı</a:t>
            </a:r>
            <a:r>
              <a:rPr lang="tr-TR" dirty="0"/>
              <a:t>, </a:t>
            </a:r>
            <a:r>
              <a:rPr lang="tr-TR" dirty="0">
                <a:solidFill>
                  <a:srgbClr val="7030A0"/>
                </a:solidFill>
              </a:rPr>
              <a:t>idrar çıkışı</a:t>
            </a:r>
            <a:r>
              <a:rPr lang="tr-TR" dirty="0"/>
              <a:t>, </a:t>
            </a:r>
            <a:r>
              <a:rPr lang="tr-TR" dirty="0">
                <a:solidFill>
                  <a:srgbClr val="7030A0"/>
                </a:solidFill>
              </a:rPr>
              <a:t>bikarbonat</a:t>
            </a:r>
            <a:r>
              <a:rPr lang="tr-TR" dirty="0"/>
              <a:t> veya </a:t>
            </a:r>
            <a:r>
              <a:rPr lang="tr-TR" dirty="0">
                <a:solidFill>
                  <a:srgbClr val="7030A0"/>
                </a:solidFill>
              </a:rPr>
              <a:t>baz fazlalığı ve </a:t>
            </a:r>
            <a:r>
              <a:rPr lang="tr-TR" dirty="0" err="1">
                <a:solidFill>
                  <a:srgbClr val="7030A0"/>
                </a:solidFill>
              </a:rPr>
              <a:t>laktatın</a:t>
            </a:r>
            <a:r>
              <a:rPr lang="tr-TR" dirty="0">
                <a:solidFill>
                  <a:srgbClr val="7030A0"/>
                </a:solidFill>
              </a:rPr>
              <a:t> </a:t>
            </a:r>
            <a:r>
              <a:rPr lang="tr-TR" dirty="0"/>
              <a:t>normale döndürülmesidir</a:t>
            </a:r>
            <a:endParaRPr lang="en-US" dirty="0"/>
          </a:p>
          <a:p>
            <a:pPr algn="just">
              <a:lnSpc>
                <a:spcPct val="200000"/>
              </a:lnSpc>
            </a:pPr>
            <a:endParaRPr lang="tr-TR" dirty="0"/>
          </a:p>
        </p:txBody>
      </p:sp>
    </p:spTree>
    <p:extLst>
      <p:ext uri="{BB962C8B-B14F-4D97-AF65-F5344CB8AC3E}">
        <p14:creationId xmlns:p14="http://schemas.microsoft.com/office/powerpoint/2010/main" val="974477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8121-1559-5144-89D6-F548938A5933}"/>
              </a:ext>
            </a:extLst>
          </p:cNvPr>
          <p:cNvSpPr>
            <a:spLocks noGrp="1"/>
          </p:cNvSpPr>
          <p:nvPr>
            <p:ph type="title"/>
          </p:nvPr>
        </p:nvSpPr>
        <p:spPr>
          <a:xfrm>
            <a:off x="838200" y="365125"/>
            <a:ext cx="10515600" cy="845837"/>
          </a:xfrm>
          <a:ln>
            <a:solidFill>
              <a:schemeClr val="accent1"/>
            </a:solidFill>
          </a:ln>
        </p:spPr>
        <p:txBody>
          <a:bodyPr/>
          <a:lstStyle/>
          <a:p>
            <a:r>
              <a:rPr lang="tr-TR" b="1" dirty="0">
                <a:solidFill>
                  <a:srgbClr val="FF0000"/>
                </a:solidFill>
              </a:rPr>
              <a:t>Medikal tedavi</a:t>
            </a:r>
          </a:p>
        </p:txBody>
      </p:sp>
      <p:sp>
        <p:nvSpPr>
          <p:cNvPr id="3" name="Content Placeholder 2">
            <a:extLst>
              <a:ext uri="{FF2B5EF4-FFF2-40B4-BE49-F238E27FC236}">
                <a16:creationId xmlns:a16="http://schemas.microsoft.com/office/drawing/2014/main" id="{CEF6BB05-C2E1-AF4C-9DE7-309038A3CFBC}"/>
              </a:ext>
            </a:extLst>
          </p:cNvPr>
          <p:cNvSpPr>
            <a:spLocks noGrp="1"/>
          </p:cNvSpPr>
          <p:nvPr>
            <p:ph idx="1"/>
          </p:nvPr>
        </p:nvSpPr>
        <p:spPr/>
        <p:txBody>
          <a:bodyPr>
            <a:normAutofit/>
          </a:bodyPr>
          <a:lstStyle/>
          <a:p>
            <a:pPr algn="just">
              <a:lnSpc>
                <a:spcPct val="150000"/>
              </a:lnSpc>
            </a:pPr>
            <a:r>
              <a:rPr lang="tr-TR" sz="2400" dirty="0"/>
              <a:t>Tıbbi olarak tedavi edilen koşullar arasında </a:t>
            </a:r>
            <a:r>
              <a:rPr lang="tr-TR" sz="2400" dirty="0" err="1"/>
              <a:t>gastroenterit</a:t>
            </a:r>
            <a:r>
              <a:rPr lang="tr-TR" sz="2400" dirty="0"/>
              <a:t> (bakteriyel, </a:t>
            </a:r>
            <a:r>
              <a:rPr lang="tr-TR" sz="2400" dirty="0" err="1"/>
              <a:t>viral</a:t>
            </a:r>
            <a:r>
              <a:rPr lang="tr-TR" sz="2400" dirty="0"/>
              <a:t> ve </a:t>
            </a:r>
            <a:r>
              <a:rPr lang="tr-TR" sz="2400" dirty="0" err="1"/>
              <a:t>toksik</a:t>
            </a:r>
            <a:r>
              <a:rPr lang="tr-TR" sz="2400" dirty="0"/>
              <a:t> nedenler), </a:t>
            </a:r>
            <a:r>
              <a:rPr lang="tr-TR" sz="2400" dirty="0" err="1"/>
              <a:t>pankreatit</a:t>
            </a:r>
            <a:r>
              <a:rPr lang="tr-TR" sz="2400" dirty="0"/>
              <a:t>, </a:t>
            </a:r>
            <a:r>
              <a:rPr lang="tr-TR" sz="2400" dirty="0" err="1"/>
              <a:t>nonseptik</a:t>
            </a:r>
            <a:r>
              <a:rPr lang="tr-TR" sz="2400" dirty="0"/>
              <a:t> sistit, </a:t>
            </a:r>
            <a:r>
              <a:rPr lang="tr-TR" sz="2400" dirty="0" err="1"/>
              <a:t>piyelonefrit</a:t>
            </a:r>
            <a:r>
              <a:rPr lang="tr-TR" sz="2400" dirty="0"/>
              <a:t>, akut </a:t>
            </a:r>
            <a:r>
              <a:rPr lang="tr-TR" sz="2400" dirty="0" err="1"/>
              <a:t>prostatit</a:t>
            </a:r>
            <a:r>
              <a:rPr lang="tr-TR" sz="2400" dirty="0"/>
              <a:t> ve </a:t>
            </a:r>
            <a:r>
              <a:rPr lang="tr-TR" sz="2400" dirty="0" err="1"/>
              <a:t>kolesistit</a:t>
            </a:r>
            <a:r>
              <a:rPr lang="tr-TR" sz="2400" dirty="0"/>
              <a:t> bulunur.</a:t>
            </a:r>
          </a:p>
          <a:p>
            <a:pPr algn="just">
              <a:lnSpc>
                <a:spcPct val="150000"/>
              </a:lnSpc>
            </a:pPr>
            <a:r>
              <a:rPr lang="tr-TR" sz="2400" dirty="0"/>
              <a:t>Tıbbi tedavi, normal vücut fonksiyonlarını desteklemenin yanı sıra altta yatan hastalığa da yönlendirilmelidir. Ağrı yönetimi tıbbi tedavinin bir parçası olmalıdır.</a:t>
            </a:r>
            <a:endParaRPr lang="en-US" sz="2400" dirty="0"/>
          </a:p>
          <a:p>
            <a:pPr algn="just">
              <a:lnSpc>
                <a:spcPct val="150000"/>
              </a:lnSpc>
            </a:pPr>
            <a:endParaRPr lang="tr-TR" sz="2400" dirty="0"/>
          </a:p>
        </p:txBody>
      </p:sp>
    </p:spTree>
    <p:extLst>
      <p:ext uri="{BB962C8B-B14F-4D97-AF65-F5344CB8AC3E}">
        <p14:creationId xmlns:p14="http://schemas.microsoft.com/office/powerpoint/2010/main" val="208778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CBD32E-85A1-D341-AD2D-9857206F87F6}"/>
              </a:ext>
            </a:extLst>
          </p:cNvPr>
          <p:cNvSpPr>
            <a:spLocks noGrp="1"/>
          </p:cNvSpPr>
          <p:nvPr>
            <p:ph idx="1"/>
          </p:nvPr>
        </p:nvSpPr>
        <p:spPr>
          <a:xfrm>
            <a:off x="458057" y="482885"/>
            <a:ext cx="7637979" cy="5067354"/>
          </a:xfrm>
        </p:spPr>
        <p:txBody>
          <a:bodyPr/>
          <a:lstStyle/>
          <a:p>
            <a:pPr marL="0" indent="0" algn="just">
              <a:lnSpc>
                <a:spcPct val="200000"/>
              </a:lnSpc>
              <a:buNone/>
            </a:pPr>
            <a:r>
              <a:rPr lang="en-US" b="1" dirty="0" err="1">
                <a:solidFill>
                  <a:srgbClr val="0070C0"/>
                </a:solidFill>
              </a:rPr>
              <a:t>Yutma</a:t>
            </a:r>
            <a:r>
              <a:rPr lang="en-US" b="1" dirty="0">
                <a:solidFill>
                  <a:srgbClr val="0070C0"/>
                </a:solidFill>
              </a:rPr>
              <a:t> 3 </a:t>
            </a:r>
            <a:r>
              <a:rPr lang="en-US" b="1" dirty="0" err="1">
                <a:solidFill>
                  <a:srgbClr val="0070C0"/>
                </a:solidFill>
              </a:rPr>
              <a:t>fazda</a:t>
            </a:r>
            <a:r>
              <a:rPr lang="en-US" b="1" dirty="0">
                <a:solidFill>
                  <a:srgbClr val="0070C0"/>
                </a:solidFill>
              </a:rPr>
              <a:t> </a:t>
            </a:r>
            <a:r>
              <a:rPr lang="en-US" b="1" dirty="0" err="1">
                <a:solidFill>
                  <a:srgbClr val="0070C0"/>
                </a:solidFill>
              </a:rPr>
              <a:t>meydana</a:t>
            </a:r>
            <a:r>
              <a:rPr lang="en-US" b="1" dirty="0">
                <a:solidFill>
                  <a:srgbClr val="0070C0"/>
                </a:solidFill>
              </a:rPr>
              <a:t> </a:t>
            </a:r>
            <a:r>
              <a:rPr lang="en-US" b="1" dirty="0" err="1">
                <a:solidFill>
                  <a:srgbClr val="0070C0"/>
                </a:solidFill>
              </a:rPr>
              <a:t>gelir</a:t>
            </a:r>
            <a:r>
              <a:rPr lang="en-US" b="1" dirty="0">
                <a:solidFill>
                  <a:srgbClr val="0070C0"/>
                </a:solidFill>
              </a:rPr>
              <a:t> </a:t>
            </a:r>
          </a:p>
          <a:p>
            <a:pPr marL="0" indent="0" algn="just">
              <a:lnSpc>
                <a:spcPct val="200000"/>
              </a:lnSpc>
              <a:buNone/>
            </a:pPr>
            <a:r>
              <a:rPr lang="en-US" dirty="0"/>
              <a:t>1-ORAFARENGEAL (oral, </a:t>
            </a:r>
            <a:r>
              <a:rPr lang="en-US" dirty="0" err="1"/>
              <a:t>farengeal</a:t>
            </a:r>
            <a:r>
              <a:rPr lang="en-US" dirty="0"/>
              <a:t>, </a:t>
            </a:r>
            <a:r>
              <a:rPr lang="en-US" dirty="0" err="1"/>
              <a:t>krikofarengeal</a:t>
            </a:r>
            <a:r>
              <a:rPr lang="en-US" dirty="0"/>
              <a:t>)</a:t>
            </a:r>
          </a:p>
          <a:p>
            <a:pPr marL="0" indent="0" algn="just">
              <a:lnSpc>
                <a:spcPct val="200000"/>
              </a:lnSpc>
              <a:buNone/>
            </a:pPr>
            <a:r>
              <a:rPr lang="en-US" dirty="0"/>
              <a:t>2-ÖZAFAGEAL</a:t>
            </a:r>
          </a:p>
          <a:p>
            <a:pPr marL="0" indent="0" algn="just">
              <a:lnSpc>
                <a:spcPct val="200000"/>
              </a:lnSpc>
              <a:buNone/>
            </a:pPr>
            <a:r>
              <a:rPr lang="en-US" dirty="0"/>
              <a:t>3-GASTROÖZEFAGEAL</a:t>
            </a:r>
          </a:p>
        </p:txBody>
      </p:sp>
      <p:sp>
        <p:nvSpPr>
          <p:cNvPr id="4" name="TextBox 3">
            <a:extLst>
              <a:ext uri="{FF2B5EF4-FFF2-40B4-BE49-F238E27FC236}">
                <a16:creationId xmlns:a16="http://schemas.microsoft.com/office/drawing/2014/main" id="{0E073E99-FA9A-3E4E-8609-7DD1F15F87BD}"/>
              </a:ext>
            </a:extLst>
          </p:cNvPr>
          <p:cNvSpPr txBox="1"/>
          <p:nvPr/>
        </p:nvSpPr>
        <p:spPr>
          <a:xfrm>
            <a:off x="9411129" y="1804660"/>
            <a:ext cx="1173335" cy="461665"/>
          </a:xfrm>
          <a:prstGeom prst="rect">
            <a:avLst/>
          </a:prstGeom>
          <a:noFill/>
        </p:spPr>
        <p:txBody>
          <a:bodyPr wrap="none" rtlCol="0">
            <a:spAutoFit/>
          </a:bodyPr>
          <a:lstStyle/>
          <a:p>
            <a:r>
              <a:rPr lang="en-US" sz="2400" b="1" dirty="0">
                <a:solidFill>
                  <a:srgbClr val="FF0000"/>
                </a:solidFill>
              </a:rPr>
              <a:t>DİSFAJİ </a:t>
            </a:r>
          </a:p>
        </p:txBody>
      </p:sp>
      <p:sp>
        <p:nvSpPr>
          <p:cNvPr id="5" name="Notched Right Arrow 4">
            <a:extLst>
              <a:ext uri="{FF2B5EF4-FFF2-40B4-BE49-F238E27FC236}">
                <a16:creationId xmlns:a16="http://schemas.microsoft.com/office/drawing/2014/main" id="{00773A4F-E09C-F64E-868B-712562AFD3B6}"/>
              </a:ext>
            </a:extLst>
          </p:cNvPr>
          <p:cNvSpPr/>
          <p:nvPr/>
        </p:nvSpPr>
        <p:spPr>
          <a:xfrm>
            <a:off x="8250148" y="1876579"/>
            <a:ext cx="690732" cy="315444"/>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otched Right Arrow 5">
            <a:extLst>
              <a:ext uri="{FF2B5EF4-FFF2-40B4-BE49-F238E27FC236}">
                <a16:creationId xmlns:a16="http://schemas.microsoft.com/office/drawing/2014/main" id="{399D98C2-13AB-3D43-9AED-A1DAAEB85D59}"/>
              </a:ext>
            </a:extLst>
          </p:cNvPr>
          <p:cNvSpPr/>
          <p:nvPr/>
        </p:nvSpPr>
        <p:spPr>
          <a:xfrm>
            <a:off x="3931680" y="2419396"/>
            <a:ext cx="1174576" cy="2265619"/>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AE87C1-DD78-7A4A-A59B-FBB993E8650C}"/>
              </a:ext>
            </a:extLst>
          </p:cNvPr>
          <p:cNvSpPr/>
          <p:nvPr/>
        </p:nvSpPr>
        <p:spPr>
          <a:xfrm>
            <a:off x="5420566" y="3109029"/>
            <a:ext cx="2361159" cy="727571"/>
          </a:xfrm>
          <a:prstGeom prst="rect">
            <a:avLst/>
          </a:prstGeom>
        </p:spPr>
        <p:txBody>
          <a:bodyPr wrap="none">
            <a:spAutoFit/>
          </a:bodyPr>
          <a:lstStyle/>
          <a:p>
            <a:pPr algn="just">
              <a:lnSpc>
                <a:spcPct val="200000"/>
              </a:lnSpc>
            </a:pPr>
            <a:r>
              <a:rPr lang="en-US" sz="2400" b="1" dirty="0">
                <a:solidFill>
                  <a:srgbClr val="FF0000"/>
                </a:solidFill>
              </a:rPr>
              <a:t>REGÜRGITASYON</a:t>
            </a:r>
            <a:endParaRPr lang="en-US" sz="2400" dirty="0">
              <a:solidFill>
                <a:srgbClr val="FF0000"/>
              </a:solidFill>
            </a:endParaRPr>
          </a:p>
        </p:txBody>
      </p:sp>
    </p:spTree>
    <p:extLst>
      <p:ext uri="{BB962C8B-B14F-4D97-AF65-F5344CB8AC3E}">
        <p14:creationId xmlns:p14="http://schemas.microsoft.com/office/powerpoint/2010/main" val="609607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B46609-45E6-CD40-84DB-9D54E124BD5A}"/>
              </a:ext>
            </a:extLst>
          </p:cNvPr>
          <p:cNvSpPr>
            <a:spLocks noGrp="1"/>
          </p:cNvSpPr>
          <p:nvPr>
            <p:ph idx="1"/>
          </p:nvPr>
        </p:nvSpPr>
        <p:spPr>
          <a:xfrm>
            <a:off x="838200" y="518984"/>
            <a:ext cx="10515600" cy="5657979"/>
          </a:xfrm>
        </p:spPr>
        <p:txBody>
          <a:bodyPr>
            <a:noAutofit/>
          </a:bodyPr>
          <a:lstStyle/>
          <a:p>
            <a:pPr algn="just">
              <a:lnSpc>
                <a:spcPct val="160000"/>
              </a:lnSpc>
            </a:pPr>
            <a:r>
              <a:rPr lang="tr-TR" sz="2200" dirty="0" err="1"/>
              <a:t>Opioid</a:t>
            </a:r>
            <a:r>
              <a:rPr lang="tr-TR" sz="2200" dirty="0"/>
              <a:t> ajanlar (örneğin morfin) kusmaya neden olabilir ve bu nedenle diğer ilaçlar kadar uygun olmayabilir</a:t>
            </a:r>
          </a:p>
          <a:p>
            <a:pPr algn="just">
              <a:lnSpc>
                <a:spcPct val="160000"/>
              </a:lnSpc>
            </a:pPr>
            <a:r>
              <a:rPr lang="tr-TR" sz="2200" dirty="0" err="1"/>
              <a:t>Fenotiyazin</a:t>
            </a:r>
            <a:r>
              <a:rPr lang="tr-TR" sz="2200" dirty="0"/>
              <a:t> sakinleştiriciler ağrı yönetiminde kullanılmamalıdır. </a:t>
            </a:r>
          </a:p>
          <a:p>
            <a:pPr algn="just">
              <a:lnSpc>
                <a:spcPct val="160000"/>
              </a:lnSpc>
            </a:pPr>
            <a:r>
              <a:rPr lang="tr-TR" sz="2200" dirty="0"/>
              <a:t>Önerilen ilaçlar arasında </a:t>
            </a:r>
            <a:r>
              <a:rPr lang="tr-TR" sz="2200" dirty="0" err="1"/>
              <a:t>intravenöz</a:t>
            </a:r>
            <a:r>
              <a:rPr lang="tr-TR" sz="2200" dirty="0"/>
              <a:t> 0.1 mg / kg (kediler) ve </a:t>
            </a:r>
            <a:r>
              <a:rPr lang="tr-TR" sz="2200" dirty="0" err="1"/>
              <a:t>intramüsküler</a:t>
            </a:r>
            <a:r>
              <a:rPr lang="tr-TR" sz="2200" dirty="0"/>
              <a:t>, </a:t>
            </a:r>
            <a:r>
              <a:rPr lang="tr-TR" sz="2200" dirty="0" err="1"/>
              <a:t>intravenöz</a:t>
            </a:r>
            <a:r>
              <a:rPr lang="tr-TR" sz="2200" dirty="0"/>
              <a:t>, </a:t>
            </a:r>
            <a:r>
              <a:rPr lang="tr-TR" sz="2200" dirty="0" err="1"/>
              <a:t>subkütan</a:t>
            </a:r>
            <a:r>
              <a:rPr lang="tr-TR" sz="2200" dirty="0"/>
              <a:t> olarak her 2 ila 4 saatte (köpekler) 0.2 ila 0.4 mg / kg </a:t>
            </a:r>
            <a:r>
              <a:rPr lang="tr-TR" sz="2200" b="1" dirty="0" err="1">
                <a:solidFill>
                  <a:srgbClr val="FF0000"/>
                </a:solidFill>
              </a:rPr>
              <a:t>butorfanol</a:t>
            </a:r>
            <a:r>
              <a:rPr lang="tr-TR" sz="2200" dirty="0"/>
              <a:t>; </a:t>
            </a:r>
            <a:r>
              <a:rPr lang="tr-TR" sz="2200" b="1" dirty="0" err="1">
                <a:solidFill>
                  <a:srgbClr val="FF0000"/>
                </a:solidFill>
              </a:rPr>
              <a:t>buprenorfin</a:t>
            </a:r>
            <a:r>
              <a:rPr lang="tr-TR" sz="2200" dirty="0"/>
              <a:t> </a:t>
            </a:r>
            <a:r>
              <a:rPr lang="tr-TR" sz="2200" dirty="0" err="1"/>
              <a:t>intramüsküler</a:t>
            </a:r>
            <a:r>
              <a:rPr lang="tr-TR" sz="2200" dirty="0"/>
              <a:t>, </a:t>
            </a:r>
            <a:r>
              <a:rPr lang="tr-TR" sz="2200" dirty="0" err="1"/>
              <a:t>intravenöz</a:t>
            </a:r>
            <a:r>
              <a:rPr lang="tr-TR" sz="2200" dirty="0"/>
              <a:t> veya deri altı olarak her 6 ila 12 saatte bir (köpekler) 0.005 ila 0.02 mg / kg ve </a:t>
            </a:r>
            <a:r>
              <a:rPr lang="tr-TR" sz="2200" dirty="0" err="1"/>
              <a:t>intramüsküler</a:t>
            </a:r>
            <a:r>
              <a:rPr lang="tr-TR" sz="2200" dirty="0"/>
              <a:t> olarak 0.01 ila 0.03 mg / kg (kediler); 3 </a:t>
            </a:r>
            <a:r>
              <a:rPr lang="tr-TR" sz="2200" dirty="0" err="1"/>
              <a:t>μg</a:t>
            </a:r>
            <a:r>
              <a:rPr lang="tr-TR" sz="2200" dirty="0"/>
              <a:t> / kg </a:t>
            </a:r>
            <a:r>
              <a:rPr lang="tr-TR" sz="2200" dirty="0" err="1"/>
              <a:t>intravenöz</a:t>
            </a:r>
            <a:r>
              <a:rPr lang="tr-TR" sz="2200" dirty="0"/>
              <a:t> </a:t>
            </a:r>
            <a:r>
              <a:rPr lang="tr-TR" sz="2200" dirty="0" err="1"/>
              <a:t>bolusta</a:t>
            </a:r>
            <a:r>
              <a:rPr lang="tr-TR" sz="2200" dirty="0"/>
              <a:t> </a:t>
            </a:r>
            <a:r>
              <a:rPr lang="tr-TR" sz="2200" b="1" dirty="0" err="1">
                <a:solidFill>
                  <a:srgbClr val="FF0000"/>
                </a:solidFill>
              </a:rPr>
              <a:t>fentanil</a:t>
            </a:r>
            <a:r>
              <a:rPr lang="tr-TR" sz="2200" dirty="0"/>
              <a:t>, ardından sabit oranlı </a:t>
            </a:r>
            <a:r>
              <a:rPr lang="tr-TR" sz="2200" dirty="0" err="1"/>
              <a:t>infüzyonla</a:t>
            </a:r>
            <a:r>
              <a:rPr lang="tr-TR" sz="2200" dirty="0"/>
              <a:t> (köpekler ve kediler) </a:t>
            </a:r>
            <a:r>
              <a:rPr lang="tr-TR" sz="2200" dirty="0" err="1"/>
              <a:t>intravenöz</a:t>
            </a:r>
            <a:r>
              <a:rPr lang="tr-TR" sz="2200" dirty="0"/>
              <a:t> verilen 1 ila 5 </a:t>
            </a:r>
            <a:r>
              <a:rPr lang="tr-TR" sz="2200" dirty="0" err="1"/>
              <a:t>μg</a:t>
            </a:r>
            <a:r>
              <a:rPr lang="tr-TR" sz="2200" dirty="0"/>
              <a:t> / kg / saat takip eden </a:t>
            </a:r>
            <a:r>
              <a:rPr lang="tr-TR" sz="2200" dirty="0" err="1"/>
              <a:t>fentanil</a:t>
            </a:r>
            <a:r>
              <a:rPr lang="tr-TR" sz="2200" dirty="0"/>
              <a:t>; veya kas içine, damar içine veya deri altına 0,1 ila 0,2 mg / kg </a:t>
            </a:r>
            <a:r>
              <a:rPr lang="tr-TR" sz="2200" b="1" dirty="0" err="1">
                <a:solidFill>
                  <a:srgbClr val="FF0000"/>
                </a:solidFill>
              </a:rPr>
              <a:t>hidromorfon</a:t>
            </a:r>
            <a:r>
              <a:rPr lang="tr-TR" sz="2200" dirty="0"/>
              <a:t> (köpekler ve kediler).</a:t>
            </a:r>
            <a:endParaRPr lang="en-US" sz="2200" dirty="0"/>
          </a:p>
          <a:p>
            <a:pPr algn="just">
              <a:lnSpc>
                <a:spcPct val="160000"/>
              </a:lnSpc>
            </a:pPr>
            <a:endParaRPr lang="tr-TR" sz="2200" dirty="0"/>
          </a:p>
        </p:txBody>
      </p:sp>
    </p:spTree>
    <p:extLst>
      <p:ext uri="{BB962C8B-B14F-4D97-AF65-F5344CB8AC3E}">
        <p14:creationId xmlns:p14="http://schemas.microsoft.com/office/powerpoint/2010/main" val="25788167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718E0-AE83-BE4E-8456-B49ACCA62685}"/>
              </a:ext>
            </a:extLst>
          </p:cNvPr>
          <p:cNvSpPr>
            <a:spLocks noGrp="1"/>
          </p:cNvSpPr>
          <p:nvPr>
            <p:ph idx="1"/>
          </p:nvPr>
        </p:nvSpPr>
        <p:spPr>
          <a:xfrm>
            <a:off x="862914" y="1331354"/>
            <a:ext cx="10515600" cy="4351338"/>
          </a:xfrm>
        </p:spPr>
        <p:txBody>
          <a:bodyPr>
            <a:normAutofit/>
          </a:bodyPr>
          <a:lstStyle/>
          <a:p>
            <a:pPr algn="just">
              <a:lnSpc>
                <a:spcPct val="150000"/>
              </a:lnSpc>
            </a:pPr>
            <a:r>
              <a:rPr lang="tr-TR" sz="2400" dirty="0"/>
              <a:t>Şiddetli </a:t>
            </a:r>
            <a:r>
              <a:rPr lang="tr-TR" sz="2400" dirty="0" err="1"/>
              <a:t>sepsisin</a:t>
            </a:r>
            <a:r>
              <a:rPr lang="tr-TR" sz="2400" dirty="0"/>
              <a:t> tanınmasından sonraki bir saat içinde erken antibiyotik tedavisi insanlarda </a:t>
            </a:r>
            <a:r>
              <a:rPr lang="tr-TR" sz="2400" dirty="0" err="1"/>
              <a:t>sağkalımı</a:t>
            </a:r>
            <a:r>
              <a:rPr lang="tr-TR" sz="2400" dirty="0"/>
              <a:t> arttırır.</a:t>
            </a:r>
          </a:p>
          <a:p>
            <a:pPr algn="just">
              <a:lnSpc>
                <a:spcPct val="150000"/>
              </a:lnSpc>
            </a:pPr>
            <a:r>
              <a:rPr lang="tr-TR" sz="2400" dirty="0"/>
              <a:t>Bu nedenle abdominal sıvı sitolojisine (</a:t>
            </a:r>
            <a:r>
              <a:rPr lang="tr-TR" sz="2400" dirty="0" err="1"/>
              <a:t>fagositozlu</a:t>
            </a:r>
            <a:r>
              <a:rPr lang="tr-TR" sz="2400" dirty="0"/>
              <a:t> bakterilerin varlığı) septik peritonit şüphesi varsa, bakterinin Gram boyama özelliklerine göre ampirik antibiyotik tedavisi başlatılmalıdır</a:t>
            </a:r>
          </a:p>
          <a:p>
            <a:pPr algn="just">
              <a:lnSpc>
                <a:spcPct val="150000"/>
              </a:lnSpc>
            </a:pPr>
            <a:r>
              <a:rPr lang="tr-TR" sz="2400" dirty="0" err="1"/>
              <a:t>Antiemetikler</a:t>
            </a:r>
            <a:r>
              <a:rPr lang="tr-TR" sz="2400" dirty="0"/>
              <a:t> </a:t>
            </a:r>
          </a:p>
        </p:txBody>
      </p:sp>
    </p:spTree>
    <p:extLst>
      <p:ext uri="{BB962C8B-B14F-4D97-AF65-F5344CB8AC3E}">
        <p14:creationId xmlns:p14="http://schemas.microsoft.com/office/powerpoint/2010/main" val="15185172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BF81-CEDE-5E42-8E6A-957BA6E49D2B}"/>
              </a:ext>
            </a:extLst>
          </p:cNvPr>
          <p:cNvSpPr>
            <a:spLocks noGrp="1"/>
          </p:cNvSpPr>
          <p:nvPr>
            <p:ph type="title"/>
          </p:nvPr>
        </p:nvSpPr>
        <p:spPr>
          <a:xfrm>
            <a:off x="838200" y="365126"/>
            <a:ext cx="10515600" cy="722270"/>
          </a:xfrm>
          <a:ln>
            <a:solidFill>
              <a:schemeClr val="accent1"/>
            </a:solidFill>
          </a:ln>
        </p:spPr>
        <p:txBody>
          <a:bodyPr>
            <a:normAutofit/>
          </a:bodyPr>
          <a:lstStyle/>
          <a:p>
            <a:pPr algn="ctr"/>
            <a:r>
              <a:rPr lang="en-US" sz="3600" b="1" dirty="0">
                <a:solidFill>
                  <a:srgbClr val="FF0000"/>
                </a:solidFill>
              </a:rPr>
              <a:t>ANOREXIA </a:t>
            </a:r>
            <a:endParaRPr lang="tr-TR" sz="3600" dirty="0">
              <a:solidFill>
                <a:srgbClr val="FF0000"/>
              </a:solidFill>
            </a:endParaRPr>
          </a:p>
        </p:txBody>
      </p:sp>
      <p:sp>
        <p:nvSpPr>
          <p:cNvPr id="3" name="Content Placeholder 2">
            <a:extLst>
              <a:ext uri="{FF2B5EF4-FFF2-40B4-BE49-F238E27FC236}">
                <a16:creationId xmlns:a16="http://schemas.microsoft.com/office/drawing/2014/main" id="{3CEFAE9E-7205-AB44-B065-A2EB23CB8B8E}"/>
              </a:ext>
            </a:extLst>
          </p:cNvPr>
          <p:cNvSpPr>
            <a:spLocks noGrp="1"/>
          </p:cNvSpPr>
          <p:nvPr>
            <p:ph idx="1"/>
          </p:nvPr>
        </p:nvSpPr>
        <p:spPr/>
        <p:txBody>
          <a:bodyPr>
            <a:normAutofit/>
          </a:bodyPr>
          <a:lstStyle/>
          <a:p>
            <a:pPr algn="just">
              <a:lnSpc>
                <a:spcPct val="150000"/>
              </a:lnSpc>
            </a:pPr>
            <a:r>
              <a:rPr lang="en-US" sz="2200" dirty="0" err="1"/>
              <a:t>Anoreksiya</a:t>
            </a:r>
            <a:r>
              <a:rPr lang="en-US" sz="2200" dirty="0"/>
              <a:t> </a:t>
            </a:r>
            <a:r>
              <a:rPr lang="en-US" sz="2200" dirty="0" err="1"/>
              <a:t>vücudun</a:t>
            </a:r>
            <a:r>
              <a:rPr lang="en-US" sz="2200" dirty="0"/>
              <a:t> </a:t>
            </a:r>
            <a:r>
              <a:rPr lang="en-US" sz="2200" dirty="0" err="1"/>
              <a:t>ihtiyacı</a:t>
            </a:r>
            <a:r>
              <a:rPr lang="en-US" sz="2200" dirty="0"/>
              <a:t> </a:t>
            </a:r>
            <a:r>
              <a:rPr lang="en-US" sz="2200" dirty="0" err="1"/>
              <a:t>olan</a:t>
            </a:r>
            <a:r>
              <a:rPr lang="en-US" sz="2200" dirty="0"/>
              <a:t> </a:t>
            </a:r>
            <a:r>
              <a:rPr lang="en-US" sz="2200" dirty="0" err="1"/>
              <a:t>besin</a:t>
            </a:r>
            <a:r>
              <a:rPr lang="en-US" sz="2200" dirty="0"/>
              <a:t> </a:t>
            </a:r>
            <a:r>
              <a:rPr lang="en-US" sz="2200" dirty="0" err="1"/>
              <a:t>kaynaklarının</a:t>
            </a:r>
            <a:r>
              <a:rPr lang="en-US" sz="2200" dirty="0"/>
              <a:t> </a:t>
            </a:r>
            <a:r>
              <a:rPr lang="en-US" sz="2200" dirty="0" err="1"/>
              <a:t>yetersiz</a:t>
            </a:r>
            <a:r>
              <a:rPr lang="en-US" sz="2200" dirty="0"/>
              <a:t> </a:t>
            </a:r>
            <a:r>
              <a:rPr lang="en-US" sz="2200" dirty="0" err="1"/>
              <a:t>tüketiminin</a:t>
            </a:r>
            <a:r>
              <a:rPr lang="en-US" sz="2200" dirty="0"/>
              <a:t> </a:t>
            </a:r>
            <a:r>
              <a:rPr lang="en-US" sz="2200" dirty="0" err="1"/>
              <a:t>sonucu</a:t>
            </a:r>
            <a:r>
              <a:rPr lang="en-US" sz="2200" dirty="0"/>
              <a:t> </a:t>
            </a:r>
            <a:r>
              <a:rPr lang="en-US" sz="2200" dirty="0" err="1"/>
              <a:t>olarak</a:t>
            </a:r>
            <a:r>
              <a:rPr lang="en-US" sz="2200" dirty="0"/>
              <a:t> </a:t>
            </a:r>
            <a:r>
              <a:rPr lang="en-US" sz="2200" dirty="0" err="1"/>
              <a:t>aşırı</a:t>
            </a:r>
            <a:r>
              <a:rPr lang="en-US" sz="2200" dirty="0"/>
              <a:t> </a:t>
            </a:r>
            <a:r>
              <a:rPr lang="en-US" sz="2200" dirty="0" err="1"/>
              <a:t>zayıflamanın</a:t>
            </a:r>
            <a:r>
              <a:rPr lang="en-US" sz="2200" dirty="0"/>
              <a:t> </a:t>
            </a:r>
            <a:r>
              <a:rPr lang="en-US" sz="2200" dirty="0" err="1"/>
              <a:t>görülmesidir</a:t>
            </a:r>
            <a:endParaRPr lang="en-US" sz="2200" dirty="0"/>
          </a:p>
          <a:p>
            <a:pPr algn="just">
              <a:lnSpc>
                <a:spcPct val="150000"/>
              </a:lnSpc>
            </a:pPr>
            <a:r>
              <a:rPr lang="tr-TR" sz="2200" dirty="0"/>
              <a:t>Anoreksi altta yatan neden ve ciddiyete bağlı olarak kısmi veya tam olabilir. Etiyolojisi kolayca bulunursa, bu durumun çözülmesi hastalarda nispeten basit olabilir. Bununla birlikte, anoreksi kronik veya tedavi edilemeyen bir durumdan (bazı gastrointestinal hastalıklarla meydana gelir) kaynaklandığı zaman, uzun süreli yetersiz gıda alımının olumsuz sonuçlarından dolayı, anoreksi tedavisi daha zor ve daha kritik hale gelir.</a:t>
            </a:r>
            <a:endParaRPr lang="en-US" sz="2200" dirty="0"/>
          </a:p>
          <a:p>
            <a:pPr algn="just">
              <a:lnSpc>
                <a:spcPct val="150000"/>
              </a:lnSpc>
            </a:pPr>
            <a:endParaRPr lang="tr-TR" sz="2200" dirty="0"/>
          </a:p>
        </p:txBody>
      </p:sp>
    </p:spTree>
    <p:extLst>
      <p:ext uri="{BB962C8B-B14F-4D97-AF65-F5344CB8AC3E}">
        <p14:creationId xmlns:p14="http://schemas.microsoft.com/office/powerpoint/2010/main" val="9590447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5F611D-7B20-AD40-A775-DEED4F51597C}"/>
              </a:ext>
            </a:extLst>
          </p:cNvPr>
          <p:cNvSpPr>
            <a:spLocks noGrp="1"/>
          </p:cNvSpPr>
          <p:nvPr>
            <p:ph type="title"/>
          </p:nvPr>
        </p:nvSpPr>
        <p:spPr/>
        <p:txBody>
          <a:bodyPr/>
          <a:lstStyle/>
          <a:p>
            <a:r>
              <a:rPr lang="tr-TR" b="1" dirty="0">
                <a:solidFill>
                  <a:srgbClr val="FF0000"/>
                </a:solidFill>
              </a:rPr>
              <a:t>PATOFIZYOLOJI-MEKANIZMA</a:t>
            </a:r>
            <a:endParaRPr lang="tr-TR" dirty="0">
              <a:solidFill>
                <a:srgbClr val="FF0000"/>
              </a:solidFill>
            </a:endParaRPr>
          </a:p>
        </p:txBody>
      </p:sp>
    </p:spTree>
    <p:extLst>
      <p:ext uri="{BB962C8B-B14F-4D97-AF65-F5344CB8AC3E}">
        <p14:creationId xmlns:p14="http://schemas.microsoft.com/office/powerpoint/2010/main" val="20254536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B807-413A-2C4A-B60E-FF5FE09E36A7}"/>
              </a:ext>
            </a:extLst>
          </p:cNvPr>
          <p:cNvSpPr>
            <a:spLocks noGrp="1"/>
          </p:cNvSpPr>
          <p:nvPr>
            <p:ph type="title"/>
          </p:nvPr>
        </p:nvSpPr>
        <p:spPr>
          <a:xfrm>
            <a:off x="838200" y="365126"/>
            <a:ext cx="10515600" cy="796410"/>
          </a:xfrm>
          <a:ln>
            <a:solidFill>
              <a:schemeClr val="accent1"/>
            </a:solidFill>
          </a:ln>
        </p:spPr>
        <p:txBody>
          <a:bodyPr>
            <a:normAutofit/>
          </a:bodyPr>
          <a:lstStyle/>
          <a:p>
            <a:pPr algn="ctr"/>
            <a:r>
              <a:rPr lang="tr-TR" sz="3200" b="1" dirty="0">
                <a:solidFill>
                  <a:srgbClr val="FF0000"/>
                </a:solidFill>
              </a:rPr>
              <a:t>GIDA ALIMININ KONTROLÜ</a:t>
            </a:r>
            <a:endParaRPr lang="tr-TR" sz="3200" dirty="0">
              <a:solidFill>
                <a:srgbClr val="FF0000"/>
              </a:solidFill>
            </a:endParaRPr>
          </a:p>
        </p:txBody>
      </p:sp>
      <p:sp>
        <p:nvSpPr>
          <p:cNvPr id="3" name="Content Placeholder 2">
            <a:extLst>
              <a:ext uri="{FF2B5EF4-FFF2-40B4-BE49-F238E27FC236}">
                <a16:creationId xmlns:a16="http://schemas.microsoft.com/office/drawing/2014/main" id="{22DC3D8A-CA8D-6447-A050-C7BD76527010}"/>
              </a:ext>
            </a:extLst>
          </p:cNvPr>
          <p:cNvSpPr>
            <a:spLocks noGrp="1"/>
          </p:cNvSpPr>
          <p:nvPr>
            <p:ph idx="1"/>
          </p:nvPr>
        </p:nvSpPr>
        <p:spPr/>
        <p:txBody>
          <a:bodyPr>
            <a:normAutofit/>
          </a:bodyPr>
          <a:lstStyle/>
          <a:p>
            <a:pPr algn="just">
              <a:lnSpc>
                <a:spcPct val="150000"/>
              </a:lnSpc>
            </a:pPr>
            <a:r>
              <a:rPr lang="tr-TR" sz="2400" dirty="0"/>
              <a:t>Gıda alımının başlatılması, sürdürülmesi ve sona ermesinin düzenlenmesi karmaşıktır ve merkezi sinir sisteminin (CNS) farklı alanları tarafından çok sayıda iç ve dış uyaranların entegrasyonunu içerir. </a:t>
            </a:r>
          </a:p>
          <a:p>
            <a:pPr algn="just">
              <a:lnSpc>
                <a:spcPct val="150000"/>
              </a:lnSpc>
            </a:pPr>
            <a:r>
              <a:rPr lang="tr-TR" sz="2400" dirty="0"/>
              <a:t>Açlık ve tokluk sinyallerine ek olarak, gıda alımının başlatılmasını ve korunmasını etkileyen başka faktörler de vardır. Bu çeşitli uyaranları anlamak, </a:t>
            </a:r>
            <a:r>
              <a:rPr lang="tr-TR" sz="2400" dirty="0" err="1"/>
              <a:t>klinisyenlerin</a:t>
            </a:r>
            <a:r>
              <a:rPr lang="tr-TR" sz="2400" dirty="0"/>
              <a:t> </a:t>
            </a:r>
            <a:r>
              <a:rPr lang="tr-TR" sz="2400" dirty="0" err="1"/>
              <a:t>anoreksik</a:t>
            </a:r>
            <a:r>
              <a:rPr lang="tr-TR" sz="2400" dirty="0"/>
              <a:t> hastaları değerlendirirken hangi faktörlerin rol alabileceğini belirlemelerine yardımcı olacaktır</a:t>
            </a:r>
          </a:p>
        </p:txBody>
      </p:sp>
    </p:spTree>
    <p:extLst>
      <p:ext uri="{BB962C8B-B14F-4D97-AF65-F5344CB8AC3E}">
        <p14:creationId xmlns:p14="http://schemas.microsoft.com/office/powerpoint/2010/main" val="33624120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4765-D5C6-FE47-9A0E-512C61DE1F32}"/>
              </a:ext>
            </a:extLst>
          </p:cNvPr>
          <p:cNvSpPr>
            <a:spLocks noGrp="1"/>
          </p:cNvSpPr>
          <p:nvPr>
            <p:ph type="title"/>
          </p:nvPr>
        </p:nvSpPr>
        <p:spPr/>
        <p:txBody>
          <a:bodyPr/>
          <a:lstStyle/>
          <a:p>
            <a:r>
              <a:rPr lang="tr-TR" b="1" dirty="0">
                <a:solidFill>
                  <a:srgbClr val="FF0000"/>
                </a:solidFill>
              </a:rPr>
              <a:t>Duyusal Sinyaller</a:t>
            </a:r>
            <a:endParaRPr lang="tr-TR" dirty="0">
              <a:solidFill>
                <a:srgbClr val="FF0000"/>
              </a:solidFill>
            </a:endParaRPr>
          </a:p>
        </p:txBody>
      </p:sp>
      <p:sp>
        <p:nvSpPr>
          <p:cNvPr id="3" name="Content Placeholder 2">
            <a:extLst>
              <a:ext uri="{FF2B5EF4-FFF2-40B4-BE49-F238E27FC236}">
                <a16:creationId xmlns:a16="http://schemas.microsoft.com/office/drawing/2014/main" id="{7F098EBA-CC91-F74E-8528-F5F35BDD58FC}"/>
              </a:ext>
            </a:extLst>
          </p:cNvPr>
          <p:cNvSpPr>
            <a:spLocks noGrp="1"/>
          </p:cNvSpPr>
          <p:nvPr>
            <p:ph idx="1"/>
          </p:nvPr>
        </p:nvSpPr>
        <p:spPr/>
        <p:txBody>
          <a:bodyPr/>
          <a:lstStyle/>
          <a:p>
            <a:pPr algn="ctr">
              <a:lnSpc>
                <a:spcPct val="150000"/>
              </a:lnSpc>
            </a:pPr>
            <a:r>
              <a:rPr lang="tr-TR" dirty="0"/>
              <a:t>Beslenme davranışını etkileyen duyusal sinyaller iki kategoriye ayrılır: </a:t>
            </a:r>
          </a:p>
          <a:p>
            <a:pPr marL="514350" indent="-514350" algn="ctr">
              <a:lnSpc>
                <a:spcPct val="150000"/>
              </a:lnSpc>
              <a:buFont typeface="+mj-lt"/>
              <a:buAutoNum type="arabicPeriod"/>
            </a:pPr>
            <a:r>
              <a:rPr lang="tr-TR" dirty="0" err="1"/>
              <a:t>Orosensör</a:t>
            </a:r>
            <a:endParaRPr lang="tr-TR" dirty="0"/>
          </a:p>
          <a:p>
            <a:pPr marL="514350" indent="-514350" algn="ctr">
              <a:lnSpc>
                <a:spcPct val="150000"/>
              </a:lnSpc>
              <a:buFont typeface="+mj-lt"/>
              <a:buAutoNum type="arabicPeriod"/>
            </a:pPr>
            <a:r>
              <a:rPr lang="tr-TR" dirty="0" err="1"/>
              <a:t>Postingensive</a:t>
            </a:r>
            <a:r>
              <a:rPr lang="tr-TR" dirty="0"/>
              <a:t> </a:t>
            </a:r>
          </a:p>
        </p:txBody>
      </p:sp>
    </p:spTree>
    <p:extLst>
      <p:ext uri="{BB962C8B-B14F-4D97-AF65-F5344CB8AC3E}">
        <p14:creationId xmlns:p14="http://schemas.microsoft.com/office/powerpoint/2010/main" val="34312684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AC0C-DB99-E94A-87B4-1D32C48FDB07}"/>
              </a:ext>
            </a:extLst>
          </p:cNvPr>
          <p:cNvSpPr>
            <a:spLocks noGrp="1"/>
          </p:cNvSpPr>
          <p:nvPr>
            <p:ph type="title"/>
          </p:nvPr>
        </p:nvSpPr>
        <p:spPr>
          <a:xfrm>
            <a:off x="838200" y="365125"/>
            <a:ext cx="10515600" cy="882907"/>
          </a:xfrm>
          <a:ln>
            <a:solidFill>
              <a:schemeClr val="accent1"/>
            </a:solidFill>
          </a:ln>
        </p:spPr>
        <p:txBody>
          <a:bodyPr>
            <a:normAutofit/>
          </a:bodyPr>
          <a:lstStyle/>
          <a:p>
            <a:pPr algn="ctr"/>
            <a:r>
              <a:rPr lang="tr-TR" sz="3600" b="1" dirty="0">
                <a:solidFill>
                  <a:srgbClr val="FF0000"/>
                </a:solidFill>
              </a:rPr>
              <a:t>METABOLİK SİNYALLER</a:t>
            </a:r>
            <a:endParaRPr lang="tr-TR" sz="3600" dirty="0">
              <a:solidFill>
                <a:srgbClr val="FF0000"/>
              </a:solidFill>
            </a:endParaRPr>
          </a:p>
        </p:txBody>
      </p:sp>
      <p:sp>
        <p:nvSpPr>
          <p:cNvPr id="3" name="Content Placeholder 2">
            <a:extLst>
              <a:ext uri="{FF2B5EF4-FFF2-40B4-BE49-F238E27FC236}">
                <a16:creationId xmlns:a16="http://schemas.microsoft.com/office/drawing/2014/main" id="{3FA09F8F-AC32-524D-91DA-5FBE5A3954E5}"/>
              </a:ext>
            </a:extLst>
          </p:cNvPr>
          <p:cNvSpPr>
            <a:spLocks noGrp="1"/>
          </p:cNvSpPr>
          <p:nvPr>
            <p:ph idx="1"/>
          </p:nvPr>
        </p:nvSpPr>
        <p:spPr>
          <a:xfrm>
            <a:off x="838200" y="1507524"/>
            <a:ext cx="10515600" cy="5041557"/>
          </a:xfrm>
        </p:spPr>
        <p:txBody>
          <a:bodyPr>
            <a:normAutofit fontScale="92500" lnSpcReduction="20000"/>
          </a:bodyPr>
          <a:lstStyle/>
          <a:p>
            <a:pPr algn="just">
              <a:lnSpc>
                <a:spcPct val="150000"/>
              </a:lnSpc>
            </a:pPr>
            <a:r>
              <a:rPr lang="tr-TR" sz="2400" dirty="0" err="1"/>
              <a:t>CNS'de</a:t>
            </a:r>
            <a:r>
              <a:rPr lang="tr-TR" sz="2400" dirty="0"/>
              <a:t> üretilen birkaç </a:t>
            </a:r>
            <a:r>
              <a:rPr lang="tr-TR" sz="2400" dirty="0" err="1"/>
              <a:t>oreksijenik</a:t>
            </a:r>
            <a:r>
              <a:rPr lang="tr-TR" sz="2400" dirty="0"/>
              <a:t> faktör vardır; ancak, </a:t>
            </a:r>
            <a:r>
              <a:rPr lang="tr-TR" sz="2400" dirty="0" err="1"/>
              <a:t>nöropeptid</a:t>
            </a:r>
            <a:r>
              <a:rPr lang="tr-TR" sz="2400" dirty="0"/>
              <a:t> Y (NPY), </a:t>
            </a:r>
            <a:r>
              <a:rPr lang="tr-TR" sz="2400" dirty="0" err="1"/>
              <a:t>hipotalamusta</a:t>
            </a:r>
            <a:r>
              <a:rPr lang="tr-TR" sz="2400" dirty="0"/>
              <a:t> iştah düzenlemede merkezi bir rol oynar</a:t>
            </a:r>
          </a:p>
          <a:p>
            <a:pPr algn="just">
              <a:lnSpc>
                <a:spcPct val="150000"/>
              </a:lnSpc>
            </a:pPr>
            <a:r>
              <a:rPr lang="tr-TR" sz="2400" dirty="0"/>
              <a:t>NPY üretimini etkileyen çeşitli sinyaller yiyecek alımını artıracak veya azaltacaktır.</a:t>
            </a:r>
          </a:p>
          <a:p>
            <a:pPr algn="just">
              <a:lnSpc>
                <a:spcPct val="150000"/>
              </a:lnSpc>
            </a:pPr>
            <a:r>
              <a:rPr lang="tr-TR" sz="2400" dirty="0"/>
              <a:t>Serum insülin konsantrasyonundaki </a:t>
            </a:r>
            <a:r>
              <a:rPr lang="tr-TR" sz="2400" dirty="0" err="1"/>
              <a:t>postprandiyal</a:t>
            </a:r>
            <a:r>
              <a:rPr lang="tr-TR" sz="2400" dirty="0"/>
              <a:t> yükselmeler </a:t>
            </a:r>
            <a:r>
              <a:rPr lang="tr-TR" sz="2400" dirty="0" err="1"/>
              <a:t>NPY'yi</a:t>
            </a:r>
            <a:r>
              <a:rPr lang="tr-TR" sz="2400" dirty="0"/>
              <a:t> azaltırken, azalan dolaşımdaki insülin konsantrasyonu NPY düzeylerini artırabilir.</a:t>
            </a:r>
          </a:p>
          <a:p>
            <a:pPr algn="just">
              <a:lnSpc>
                <a:spcPct val="150000"/>
              </a:lnSpc>
            </a:pPr>
            <a:r>
              <a:rPr lang="tr-TR" sz="2400" dirty="0" err="1"/>
              <a:t>Adipositler</a:t>
            </a:r>
            <a:r>
              <a:rPr lang="tr-TR" sz="2400" dirty="0"/>
              <a:t> tarafından salgılanan bir </a:t>
            </a:r>
            <a:r>
              <a:rPr lang="tr-TR" sz="2400" dirty="0" err="1"/>
              <a:t>peptid</a:t>
            </a:r>
            <a:r>
              <a:rPr lang="tr-TR" sz="2400" dirty="0"/>
              <a:t> olan </a:t>
            </a:r>
            <a:r>
              <a:rPr lang="tr-TR" sz="2400" dirty="0" err="1"/>
              <a:t>Leptin</a:t>
            </a:r>
            <a:r>
              <a:rPr lang="tr-TR" sz="2400" dirty="0"/>
              <a:t>, enerji dengesinin korunmasında kilit bir rol oynar. NPY üretimini azaltan yağ rezervleri arttıkça </a:t>
            </a:r>
            <a:r>
              <a:rPr lang="tr-TR" sz="2400" dirty="0" err="1"/>
              <a:t>leptin</a:t>
            </a:r>
            <a:r>
              <a:rPr lang="tr-TR" sz="2400" dirty="0"/>
              <a:t> seviyeleri artar. </a:t>
            </a:r>
            <a:r>
              <a:rPr lang="tr-TR" sz="2400" dirty="0" err="1"/>
              <a:t>Glukokortikoidlerin</a:t>
            </a:r>
            <a:r>
              <a:rPr lang="tr-TR" sz="2400" dirty="0"/>
              <a:t> </a:t>
            </a:r>
            <a:r>
              <a:rPr lang="tr-TR" sz="2400" dirty="0" err="1"/>
              <a:t>poliphajik</a:t>
            </a:r>
            <a:r>
              <a:rPr lang="tr-TR" sz="2400" dirty="0"/>
              <a:t> etkisinin, bu maddelerin </a:t>
            </a:r>
            <a:r>
              <a:rPr lang="tr-TR" sz="2400" dirty="0" err="1"/>
              <a:t>NPY'yi</a:t>
            </a:r>
            <a:r>
              <a:rPr lang="tr-TR" sz="2400" dirty="0"/>
              <a:t> artırmasından kaynaklandığına inanılırken, bazı </a:t>
            </a:r>
            <a:r>
              <a:rPr lang="tr-TR" sz="2400" dirty="0" err="1"/>
              <a:t>sitokinlerin</a:t>
            </a:r>
            <a:r>
              <a:rPr lang="tr-TR" sz="2400" dirty="0"/>
              <a:t> NPY üretimi üzerinde ters etkiye sahip olduğuna dair kanıtlar olduğu düşünülmektedir. </a:t>
            </a:r>
            <a:endParaRPr lang="en-US" sz="2400" dirty="0"/>
          </a:p>
          <a:p>
            <a:pPr algn="just">
              <a:lnSpc>
                <a:spcPct val="150000"/>
              </a:lnSpc>
            </a:pPr>
            <a:endParaRPr lang="tr-TR" sz="2400" dirty="0"/>
          </a:p>
        </p:txBody>
      </p:sp>
    </p:spTree>
    <p:extLst>
      <p:ext uri="{BB962C8B-B14F-4D97-AF65-F5344CB8AC3E}">
        <p14:creationId xmlns:p14="http://schemas.microsoft.com/office/powerpoint/2010/main" val="23865507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18A774-A943-AF4D-BA3A-E00AD1120A40}"/>
              </a:ext>
            </a:extLst>
          </p:cNvPr>
          <p:cNvSpPr>
            <a:spLocks noGrp="1"/>
          </p:cNvSpPr>
          <p:nvPr>
            <p:ph idx="1"/>
          </p:nvPr>
        </p:nvSpPr>
        <p:spPr/>
        <p:txBody>
          <a:bodyPr>
            <a:normAutofit/>
          </a:bodyPr>
          <a:lstStyle/>
          <a:p>
            <a:pPr algn="just">
              <a:lnSpc>
                <a:spcPct val="150000"/>
              </a:lnSpc>
            </a:pPr>
            <a:r>
              <a:rPr lang="tr-TR" sz="2400" dirty="0"/>
              <a:t>Bir öğünden besinlerin sindirimi ve emilimi, </a:t>
            </a:r>
            <a:r>
              <a:rPr lang="tr-TR" sz="2400" dirty="0" err="1"/>
              <a:t>CNS'ye</a:t>
            </a:r>
            <a:r>
              <a:rPr lang="tr-TR" sz="2400" dirty="0"/>
              <a:t> geri bildirim yapan faktörlerin salınmasını da tetikler. </a:t>
            </a:r>
          </a:p>
          <a:p>
            <a:pPr algn="just">
              <a:lnSpc>
                <a:spcPct val="150000"/>
              </a:lnSpc>
            </a:pPr>
            <a:r>
              <a:rPr lang="tr-TR" sz="2400" dirty="0" err="1"/>
              <a:t>Kolesistokinin</a:t>
            </a:r>
            <a:r>
              <a:rPr lang="tr-TR" sz="2400" dirty="0"/>
              <a:t>, </a:t>
            </a:r>
            <a:r>
              <a:rPr lang="tr-TR" sz="2400" dirty="0" err="1"/>
              <a:t>duodenumdaki</a:t>
            </a:r>
            <a:r>
              <a:rPr lang="tr-TR" sz="2400" dirty="0"/>
              <a:t> yağın ve bazı amino asitlerin varlığına cevaben bağırsaktan salınması gıda tüketimini baskılar. </a:t>
            </a:r>
          </a:p>
          <a:p>
            <a:pPr algn="just">
              <a:lnSpc>
                <a:spcPct val="150000"/>
              </a:lnSpc>
            </a:pPr>
            <a:r>
              <a:rPr lang="tr-TR" sz="2400" dirty="0" err="1"/>
              <a:t>Peptid</a:t>
            </a:r>
            <a:r>
              <a:rPr lang="tr-TR" sz="2400" dirty="0"/>
              <a:t> YY, gıda alımını engellediğine inanılan başka bir faktördür; Gıda alımından sonra bağırsak tarafından serbest bırakılır</a:t>
            </a:r>
          </a:p>
        </p:txBody>
      </p:sp>
    </p:spTree>
    <p:extLst>
      <p:ext uri="{BB962C8B-B14F-4D97-AF65-F5344CB8AC3E}">
        <p14:creationId xmlns:p14="http://schemas.microsoft.com/office/powerpoint/2010/main" val="42456593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298A-7E96-204C-B9C9-25FCBC53A462}"/>
              </a:ext>
            </a:extLst>
          </p:cNvPr>
          <p:cNvSpPr>
            <a:spLocks noGrp="1"/>
          </p:cNvSpPr>
          <p:nvPr>
            <p:ph type="title"/>
          </p:nvPr>
        </p:nvSpPr>
        <p:spPr>
          <a:xfrm>
            <a:off x="838200" y="365125"/>
            <a:ext cx="10515600" cy="845837"/>
          </a:xfrm>
          <a:ln>
            <a:solidFill>
              <a:schemeClr val="accent1"/>
            </a:solidFill>
          </a:ln>
        </p:spPr>
        <p:txBody>
          <a:bodyPr>
            <a:normAutofit/>
          </a:bodyPr>
          <a:lstStyle/>
          <a:p>
            <a:pPr algn="ctr"/>
            <a:r>
              <a:rPr lang="tr-TR" sz="2800" b="1" dirty="0">
                <a:solidFill>
                  <a:srgbClr val="FF0000"/>
                </a:solidFill>
              </a:rPr>
              <a:t>ÇEVRESEL FAKTÖRLER VE DAVRANIŞ </a:t>
            </a:r>
          </a:p>
        </p:txBody>
      </p:sp>
      <p:sp>
        <p:nvSpPr>
          <p:cNvPr id="3" name="Content Placeholder 2">
            <a:extLst>
              <a:ext uri="{FF2B5EF4-FFF2-40B4-BE49-F238E27FC236}">
                <a16:creationId xmlns:a16="http://schemas.microsoft.com/office/drawing/2014/main" id="{C0512CA4-3002-4445-8BCE-F52D90866524}"/>
              </a:ext>
            </a:extLst>
          </p:cNvPr>
          <p:cNvSpPr>
            <a:spLocks noGrp="1"/>
          </p:cNvSpPr>
          <p:nvPr>
            <p:ph idx="1"/>
          </p:nvPr>
        </p:nvSpPr>
        <p:spPr/>
        <p:txBody>
          <a:bodyPr>
            <a:normAutofit fontScale="92500" lnSpcReduction="10000"/>
          </a:bodyPr>
          <a:lstStyle/>
          <a:p>
            <a:pPr algn="just">
              <a:lnSpc>
                <a:spcPct val="150000"/>
              </a:lnSpc>
            </a:pPr>
            <a:r>
              <a:rPr lang="tr-TR" sz="2400" dirty="0"/>
              <a:t>Yemeklerin zamanlaması ve yeri, ortam gürültüsü, besleme kaseleri türü, yiyecek sunan kişi ve bu çevresel faktörlerin olumlu ya da olumsuz eşleşmeleri hastanın iştahını etkileyebilir. </a:t>
            </a:r>
          </a:p>
          <a:p>
            <a:pPr algn="just">
              <a:lnSpc>
                <a:spcPct val="150000"/>
              </a:lnSpc>
            </a:pPr>
            <a:r>
              <a:rPr lang="tr-TR" sz="2400" dirty="0"/>
              <a:t>Geçmiş deneyimler, bir hayvanın hangi tür yiyecekleri kabul edilebilir bulduğu üzerinde bir miktar etkiye sahiptir. </a:t>
            </a:r>
          </a:p>
          <a:p>
            <a:pPr algn="just">
              <a:lnSpc>
                <a:spcPct val="150000"/>
              </a:lnSpc>
            </a:pPr>
            <a:r>
              <a:rPr lang="tr-TR" sz="2400" dirty="0"/>
              <a:t>Her ne kadar özellikle kediler, gıda tercihlerinde </a:t>
            </a:r>
            <a:r>
              <a:rPr lang="tr-TR" sz="2400" dirty="0" err="1"/>
              <a:t>neofilik</a:t>
            </a:r>
            <a:r>
              <a:rPr lang="tr-TR" sz="2400" dirty="0"/>
              <a:t> olma eğiliminde olsalar da, bireysel olarak belirli tatlara veya dokulara kısmi olarak sabit gıda tercihleri geliştirebilirler.</a:t>
            </a:r>
            <a:endParaRPr lang="en-US" sz="2400" dirty="0"/>
          </a:p>
          <a:p>
            <a:pPr algn="just">
              <a:lnSpc>
                <a:spcPct val="150000"/>
              </a:lnSpc>
            </a:pPr>
            <a:endParaRPr lang="tr-TR" sz="2400" dirty="0"/>
          </a:p>
        </p:txBody>
      </p:sp>
    </p:spTree>
    <p:extLst>
      <p:ext uri="{BB962C8B-B14F-4D97-AF65-F5344CB8AC3E}">
        <p14:creationId xmlns:p14="http://schemas.microsoft.com/office/powerpoint/2010/main" val="32265903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ADA7-F984-3F48-BDF0-1BDEB6358EF7}"/>
              </a:ext>
            </a:extLst>
          </p:cNvPr>
          <p:cNvSpPr>
            <a:spLocks noGrp="1"/>
          </p:cNvSpPr>
          <p:nvPr>
            <p:ph type="title"/>
          </p:nvPr>
        </p:nvSpPr>
        <p:spPr>
          <a:xfrm>
            <a:off x="838200" y="365126"/>
            <a:ext cx="10515600" cy="734626"/>
          </a:xfrm>
          <a:ln>
            <a:solidFill>
              <a:schemeClr val="accent1"/>
            </a:solidFill>
          </a:ln>
        </p:spPr>
        <p:txBody>
          <a:bodyPr>
            <a:normAutofit/>
          </a:bodyPr>
          <a:lstStyle/>
          <a:p>
            <a:pPr algn="ctr"/>
            <a:r>
              <a:rPr lang="tr-TR" sz="3200" b="1" dirty="0">
                <a:solidFill>
                  <a:srgbClr val="FF0000"/>
                </a:solidFill>
              </a:rPr>
              <a:t>AYRICI TANI </a:t>
            </a:r>
            <a:endParaRPr lang="tr-TR" dirty="0"/>
          </a:p>
        </p:txBody>
      </p:sp>
      <p:sp>
        <p:nvSpPr>
          <p:cNvPr id="3" name="Content Placeholder 2">
            <a:extLst>
              <a:ext uri="{FF2B5EF4-FFF2-40B4-BE49-F238E27FC236}">
                <a16:creationId xmlns:a16="http://schemas.microsoft.com/office/drawing/2014/main" id="{664F2281-40F7-4D48-AC46-1290A46BAD45}"/>
              </a:ext>
            </a:extLst>
          </p:cNvPr>
          <p:cNvSpPr>
            <a:spLocks noGrp="1"/>
          </p:cNvSpPr>
          <p:nvPr>
            <p:ph idx="1"/>
          </p:nvPr>
        </p:nvSpPr>
        <p:spPr>
          <a:xfrm>
            <a:off x="838200" y="1371600"/>
            <a:ext cx="10515600" cy="5251622"/>
          </a:xfrm>
        </p:spPr>
        <p:txBody>
          <a:bodyPr>
            <a:noAutofit/>
          </a:bodyPr>
          <a:lstStyle/>
          <a:p>
            <a:pPr>
              <a:lnSpc>
                <a:spcPct val="150000"/>
              </a:lnSpc>
            </a:pPr>
            <a:r>
              <a:rPr lang="tr-TR" sz="2400" dirty="0" err="1"/>
              <a:t>Sitokinler</a:t>
            </a:r>
            <a:r>
              <a:rPr lang="tr-TR" sz="2400" dirty="0"/>
              <a:t> (örneğin, tümör nekroz faktörü [TNF] -a, </a:t>
            </a:r>
            <a:r>
              <a:rPr lang="tr-TR" sz="2400" dirty="0" err="1"/>
              <a:t>interlökin</a:t>
            </a:r>
            <a:r>
              <a:rPr lang="tr-TR" sz="2400" dirty="0"/>
              <a:t> [IL] -1, interferon) </a:t>
            </a:r>
          </a:p>
          <a:p>
            <a:pPr>
              <a:lnSpc>
                <a:spcPct val="150000"/>
              </a:lnSpc>
            </a:pPr>
            <a:r>
              <a:rPr lang="tr-TR" sz="2400" dirty="0"/>
              <a:t>Ağrı  (örneğin şiddetli </a:t>
            </a:r>
            <a:r>
              <a:rPr lang="tr-TR" sz="2400" dirty="0" err="1"/>
              <a:t>periodontal</a:t>
            </a:r>
            <a:r>
              <a:rPr lang="tr-TR" sz="2400" dirty="0"/>
              <a:t> hastalık, </a:t>
            </a:r>
            <a:r>
              <a:rPr lang="tr-TR" sz="2400" dirty="0" err="1"/>
              <a:t>stomatit</a:t>
            </a:r>
            <a:r>
              <a:rPr lang="tr-TR" sz="2400" dirty="0"/>
              <a:t>, disfaji, </a:t>
            </a:r>
            <a:r>
              <a:rPr lang="tr-TR" sz="2400" dirty="0" err="1"/>
              <a:t>pankreatit</a:t>
            </a:r>
            <a:r>
              <a:rPr lang="tr-TR" sz="2400" dirty="0"/>
              <a:t>, </a:t>
            </a:r>
            <a:r>
              <a:rPr lang="tr-TR" sz="2400" dirty="0" err="1"/>
              <a:t>gastroenterit</a:t>
            </a:r>
            <a:r>
              <a:rPr lang="tr-TR" sz="2400" dirty="0"/>
              <a:t>). </a:t>
            </a:r>
          </a:p>
          <a:p>
            <a:pPr>
              <a:lnSpc>
                <a:spcPct val="150000"/>
              </a:lnSpc>
            </a:pPr>
            <a:r>
              <a:rPr lang="tr-TR" sz="2400" dirty="0"/>
              <a:t>Metabolik toksinler (Üre)</a:t>
            </a:r>
          </a:p>
          <a:p>
            <a:pPr>
              <a:lnSpc>
                <a:spcPct val="150000"/>
              </a:lnSpc>
            </a:pPr>
            <a:r>
              <a:rPr lang="tr-TR" sz="2400" dirty="0" err="1"/>
              <a:t>İatrojenik</a:t>
            </a:r>
            <a:r>
              <a:rPr lang="tr-TR" sz="2400" dirty="0"/>
              <a:t> (rutini bozan faktörler örneğin, hastanede yatış ve tedavinin sıkıntısı, diyet veya beslenme yönetimindeki değişiklik)</a:t>
            </a:r>
          </a:p>
          <a:p>
            <a:pPr>
              <a:lnSpc>
                <a:spcPct val="150000"/>
              </a:lnSpc>
            </a:pPr>
            <a:r>
              <a:rPr lang="tr-TR" sz="2400" dirty="0"/>
              <a:t>Psikolojik </a:t>
            </a:r>
          </a:p>
          <a:p>
            <a:pPr>
              <a:lnSpc>
                <a:spcPct val="150000"/>
              </a:lnSpc>
            </a:pPr>
            <a:r>
              <a:rPr lang="tr-TR" sz="2400" dirty="0"/>
              <a:t>ilaçlar</a:t>
            </a:r>
          </a:p>
        </p:txBody>
      </p:sp>
    </p:spTree>
    <p:extLst>
      <p:ext uri="{BB962C8B-B14F-4D97-AF65-F5344CB8AC3E}">
        <p14:creationId xmlns:p14="http://schemas.microsoft.com/office/powerpoint/2010/main" val="2200092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76F9-B1C3-BE40-8893-0A80E78EDF9A}"/>
              </a:ext>
            </a:extLst>
          </p:cNvPr>
          <p:cNvSpPr>
            <a:spLocks noGrp="1"/>
          </p:cNvSpPr>
          <p:nvPr>
            <p:ph type="title"/>
          </p:nvPr>
        </p:nvSpPr>
        <p:spPr>
          <a:xfrm>
            <a:off x="838200" y="365126"/>
            <a:ext cx="10515600" cy="487630"/>
          </a:xfrm>
          <a:ln>
            <a:solidFill>
              <a:srgbClr val="0070C0"/>
            </a:solidFill>
          </a:ln>
        </p:spPr>
        <p:txBody>
          <a:bodyPr>
            <a:normAutofit/>
          </a:bodyPr>
          <a:lstStyle/>
          <a:p>
            <a:pPr algn="ctr"/>
            <a:r>
              <a:rPr lang="en-US" sz="2800" b="1" dirty="0">
                <a:solidFill>
                  <a:srgbClr val="FF0000"/>
                </a:solidFill>
              </a:rPr>
              <a:t>GİNGİVİTİS </a:t>
            </a:r>
          </a:p>
        </p:txBody>
      </p:sp>
      <p:sp>
        <p:nvSpPr>
          <p:cNvPr id="3" name="Content Placeholder 2">
            <a:extLst>
              <a:ext uri="{FF2B5EF4-FFF2-40B4-BE49-F238E27FC236}">
                <a16:creationId xmlns:a16="http://schemas.microsoft.com/office/drawing/2014/main" id="{DAD9F8F7-939A-7341-A0FD-DC2D0C982F6E}"/>
              </a:ext>
            </a:extLst>
          </p:cNvPr>
          <p:cNvSpPr>
            <a:spLocks noGrp="1"/>
          </p:cNvSpPr>
          <p:nvPr>
            <p:ph idx="1"/>
          </p:nvPr>
        </p:nvSpPr>
        <p:spPr>
          <a:xfrm>
            <a:off x="838200" y="1394111"/>
            <a:ext cx="10515600" cy="4351338"/>
          </a:xfrm>
          <a:ln>
            <a:solidFill>
              <a:srgbClr val="0070C0"/>
            </a:solidFill>
          </a:ln>
        </p:spPr>
        <p:txBody>
          <a:bodyPr>
            <a:normAutofit/>
          </a:bodyPr>
          <a:lstStyle/>
          <a:p>
            <a:pPr algn="just">
              <a:lnSpc>
                <a:spcPct val="150000"/>
              </a:lnSpc>
            </a:pPr>
            <a:r>
              <a:rPr lang="en-US" sz="2200" dirty="0" err="1"/>
              <a:t>Ağız</a:t>
            </a:r>
            <a:r>
              <a:rPr lang="en-US" sz="2200" dirty="0"/>
              <a:t> </a:t>
            </a:r>
            <a:r>
              <a:rPr lang="en-US" sz="2200" dirty="0" err="1"/>
              <a:t>mukozasının</a:t>
            </a:r>
            <a:r>
              <a:rPr lang="en-US" sz="2200" dirty="0"/>
              <a:t> </a:t>
            </a:r>
            <a:r>
              <a:rPr lang="en-US" sz="2200" dirty="0" err="1"/>
              <a:t>bir</a:t>
            </a:r>
            <a:r>
              <a:rPr lang="en-US" sz="2200" dirty="0"/>
              <a:t> </a:t>
            </a:r>
            <a:r>
              <a:rPr lang="en-US" sz="2200" dirty="0" err="1"/>
              <a:t>uzantısı</a:t>
            </a:r>
            <a:r>
              <a:rPr lang="en-US" sz="2200" dirty="0"/>
              <a:t> </a:t>
            </a:r>
            <a:r>
              <a:rPr lang="en-US" sz="2200" dirty="0" err="1"/>
              <a:t>olan</a:t>
            </a:r>
            <a:r>
              <a:rPr lang="en-US" sz="2200" dirty="0"/>
              <a:t> </a:t>
            </a:r>
            <a:r>
              <a:rPr lang="en-US" sz="2200" dirty="0" err="1"/>
              <a:t>ve</a:t>
            </a:r>
            <a:r>
              <a:rPr lang="en-US" sz="2200" dirty="0"/>
              <a:t> </a:t>
            </a:r>
            <a:r>
              <a:rPr lang="en-US" sz="2200" dirty="0" err="1"/>
              <a:t>dişleri</a:t>
            </a:r>
            <a:r>
              <a:rPr lang="en-US" sz="2200" dirty="0"/>
              <a:t> saran </a:t>
            </a:r>
            <a:r>
              <a:rPr lang="en-US" sz="2200" dirty="0" err="1"/>
              <a:t>gingivanın</a:t>
            </a:r>
            <a:r>
              <a:rPr lang="en-US" sz="2200" dirty="0"/>
              <a:t> </a:t>
            </a:r>
            <a:r>
              <a:rPr lang="en-US" sz="2200" dirty="0" err="1"/>
              <a:t>konjesyon</a:t>
            </a:r>
            <a:r>
              <a:rPr lang="en-US" sz="2200" dirty="0"/>
              <a:t> </a:t>
            </a:r>
            <a:r>
              <a:rPr lang="en-US" sz="2200" dirty="0" err="1"/>
              <a:t>ve</a:t>
            </a:r>
            <a:r>
              <a:rPr lang="en-US" sz="2200" dirty="0"/>
              <a:t> </a:t>
            </a:r>
            <a:r>
              <a:rPr lang="en-US" sz="2200" dirty="0" err="1"/>
              <a:t>şişliği</a:t>
            </a:r>
            <a:r>
              <a:rPr lang="en-US" sz="2200" dirty="0"/>
              <a:t> </a:t>
            </a:r>
            <a:r>
              <a:rPr lang="en-US" sz="2200" dirty="0" err="1"/>
              <a:t>ile</a:t>
            </a:r>
            <a:r>
              <a:rPr lang="en-US" sz="2200" dirty="0"/>
              <a:t> </a:t>
            </a:r>
            <a:r>
              <a:rPr lang="en-US" sz="2200" dirty="0" err="1"/>
              <a:t>karakterize</a:t>
            </a:r>
            <a:r>
              <a:rPr lang="en-US" sz="2200" dirty="0"/>
              <a:t> </a:t>
            </a:r>
            <a:r>
              <a:rPr lang="en-US" sz="2200" dirty="0" err="1"/>
              <a:t>akut</a:t>
            </a:r>
            <a:r>
              <a:rPr lang="en-US" sz="2200" dirty="0"/>
              <a:t> </a:t>
            </a:r>
            <a:r>
              <a:rPr lang="en-US" sz="2200" dirty="0" err="1"/>
              <a:t>ve</a:t>
            </a:r>
            <a:r>
              <a:rPr lang="en-US" sz="2200" dirty="0"/>
              <a:t> </a:t>
            </a:r>
            <a:r>
              <a:rPr lang="en-US" sz="2200" dirty="0" err="1"/>
              <a:t>kronik</a:t>
            </a:r>
            <a:r>
              <a:rPr lang="en-US" sz="2200" dirty="0"/>
              <a:t> </a:t>
            </a:r>
            <a:r>
              <a:rPr lang="en-US" sz="2200" dirty="0" err="1"/>
              <a:t>yangısıdır</a:t>
            </a:r>
            <a:r>
              <a:rPr lang="en-US" sz="2200" dirty="0"/>
              <a:t>. </a:t>
            </a:r>
          </a:p>
          <a:p>
            <a:pPr algn="just">
              <a:lnSpc>
                <a:spcPct val="150000"/>
              </a:lnSpc>
            </a:pPr>
            <a:r>
              <a:rPr lang="en-US" sz="2200" dirty="0" err="1"/>
              <a:t>Oluşumunda</a:t>
            </a:r>
            <a:r>
              <a:rPr lang="en-US" sz="2200" dirty="0"/>
              <a:t> </a:t>
            </a:r>
            <a:r>
              <a:rPr lang="en-US" sz="2200" dirty="0" err="1"/>
              <a:t>ağız</a:t>
            </a:r>
            <a:r>
              <a:rPr lang="en-US" sz="2200" dirty="0"/>
              <a:t> </a:t>
            </a:r>
            <a:r>
              <a:rPr lang="en-US" sz="2200" dirty="0" err="1"/>
              <a:t>mukozasının</a:t>
            </a:r>
            <a:r>
              <a:rPr lang="en-US" sz="2200" dirty="0"/>
              <a:t> </a:t>
            </a:r>
            <a:r>
              <a:rPr lang="en-US" sz="2200" dirty="0" err="1"/>
              <a:t>çeşitli</a:t>
            </a:r>
            <a:r>
              <a:rPr lang="en-US" sz="2200" dirty="0"/>
              <a:t> </a:t>
            </a:r>
            <a:r>
              <a:rPr lang="en-US" sz="2200" dirty="0" err="1"/>
              <a:t>yangıları</a:t>
            </a:r>
            <a:r>
              <a:rPr lang="en-US" sz="2200" dirty="0"/>
              <a:t> (stomatitis, glossitis, </a:t>
            </a:r>
            <a:r>
              <a:rPr lang="en-US" sz="2200" dirty="0" err="1"/>
              <a:t>larengitis</a:t>
            </a:r>
            <a:r>
              <a:rPr lang="en-US" sz="2200" dirty="0"/>
              <a:t>, </a:t>
            </a:r>
            <a:r>
              <a:rPr lang="en-US" sz="2200" dirty="0" err="1"/>
              <a:t>farengitis</a:t>
            </a:r>
            <a:r>
              <a:rPr lang="en-US" sz="2200" dirty="0"/>
              <a:t>), local </a:t>
            </a:r>
            <a:r>
              <a:rPr lang="en-US" sz="2200" dirty="0" err="1"/>
              <a:t>irritasyonlar</a:t>
            </a:r>
            <a:r>
              <a:rPr lang="en-US" sz="2200" dirty="0"/>
              <a:t> (dental </a:t>
            </a:r>
            <a:r>
              <a:rPr lang="en-US" sz="2200" dirty="0" err="1"/>
              <a:t>plak</a:t>
            </a:r>
            <a:r>
              <a:rPr lang="en-US" sz="2200" dirty="0"/>
              <a:t> </a:t>
            </a:r>
            <a:r>
              <a:rPr lang="en-US" sz="2200" dirty="0" err="1"/>
              <a:t>ve</a:t>
            </a:r>
            <a:r>
              <a:rPr lang="en-US" sz="2200" dirty="0"/>
              <a:t> </a:t>
            </a:r>
            <a:r>
              <a:rPr lang="en-US" sz="2200" dirty="0" err="1"/>
              <a:t>taşlar</a:t>
            </a:r>
            <a:r>
              <a:rPr lang="en-US" sz="2200" dirty="0"/>
              <a:t>, </a:t>
            </a:r>
            <a:r>
              <a:rPr lang="en-US" sz="2200" dirty="0" err="1"/>
              <a:t>fiziksel</a:t>
            </a:r>
            <a:r>
              <a:rPr lang="en-US" sz="2200" dirty="0"/>
              <a:t> </a:t>
            </a:r>
            <a:r>
              <a:rPr lang="en-US" sz="2200" dirty="0" err="1"/>
              <a:t>travmalar</a:t>
            </a:r>
            <a:r>
              <a:rPr lang="en-US" sz="2200" dirty="0"/>
              <a:t>), </a:t>
            </a:r>
            <a:r>
              <a:rPr lang="en-US" sz="2200" dirty="0" err="1"/>
              <a:t>bakteriyel</a:t>
            </a:r>
            <a:r>
              <a:rPr lang="en-US" sz="2200" dirty="0"/>
              <a:t> (</a:t>
            </a:r>
            <a:r>
              <a:rPr lang="en-US" sz="2200" dirty="0" err="1"/>
              <a:t>streptokok</a:t>
            </a:r>
            <a:r>
              <a:rPr lang="en-US" sz="2200" dirty="0"/>
              <a:t>, </a:t>
            </a:r>
            <a:r>
              <a:rPr lang="en-US" sz="2200" dirty="0" err="1"/>
              <a:t>stafilokok</a:t>
            </a:r>
            <a:r>
              <a:rPr lang="en-US" sz="2200" dirty="0"/>
              <a:t>, </a:t>
            </a:r>
            <a:r>
              <a:rPr lang="en-US" sz="2200" dirty="0" err="1"/>
              <a:t>spiroketler</a:t>
            </a:r>
            <a:r>
              <a:rPr lang="en-US" sz="2200" dirty="0"/>
              <a:t>), </a:t>
            </a:r>
            <a:r>
              <a:rPr lang="en-US" sz="2200" dirty="0" err="1"/>
              <a:t>mikotik</a:t>
            </a:r>
            <a:r>
              <a:rPr lang="en-US" sz="2200" dirty="0"/>
              <a:t> (Candida </a:t>
            </a:r>
            <a:r>
              <a:rPr lang="en-US" sz="2200" dirty="0" err="1"/>
              <a:t>albicans</a:t>
            </a:r>
            <a:r>
              <a:rPr lang="en-US" sz="2200" dirty="0"/>
              <a:t>) </a:t>
            </a:r>
            <a:r>
              <a:rPr lang="en-US" sz="2200" dirty="0" err="1"/>
              <a:t>nedenler</a:t>
            </a:r>
            <a:r>
              <a:rPr lang="en-US" sz="2200" dirty="0"/>
              <a:t> </a:t>
            </a:r>
            <a:r>
              <a:rPr lang="en-US" sz="2200" dirty="0" err="1"/>
              <a:t>ve</a:t>
            </a:r>
            <a:r>
              <a:rPr lang="en-US" sz="2200" dirty="0"/>
              <a:t> </a:t>
            </a:r>
            <a:r>
              <a:rPr lang="en-US" sz="2200" dirty="0" err="1"/>
              <a:t>bazı</a:t>
            </a:r>
            <a:r>
              <a:rPr lang="en-US" sz="2200" dirty="0"/>
              <a:t> </a:t>
            </a:r>
            <a:r>
              <a:rPr lang="en-US" sz="2200" dirty="0" err="1"/>
              <a:t>sistemik</a:t>
            </a:r>
            <a:r>
              <a:rPr lang="en-US" sz="2200" dirty="0"/>
              <a:t> </a:t>
            </a:r>
            <a:r>
              <a:rPr lang="en-US" sz="2200" dirty="0" err="1"/>
              <a:t>hastalıklar</a:t>
            </a:r>
            <a:r>
              <a:rPr lang="en-US" sz="2200" dirty="0"/>
              <a:t> (diabetes </a:t>
            </a:r>
            <a:r>
              <a:rPr lang="en-US" sz="2200" dirty="0" err="1"/>
              <a:t>mellitus,üremi</a:t>
            </a:r>
            <a:r>
              <a:rPr lang="en-US" sz="2200" dirty="0"/>
              <a:t>, leptospirosis, </a:t>
            </a:r>
            <a:r>
              <a:rPr lang="en-US" sz="2200" dirty="0" err="1"/>
              <a:t>hipotrodizm</a:t>
            </a:r>
            <a:r>
              <a:rPr lang="en-US" sz="2200" dirty="0"/>
              <a:t>, immune </a:t>
            </a:r>
            <a:r>
              <a:rPr lang="en-US" sz="2200" dirty="0" err="1"/>
              <a:t>yetmezlik</a:t>
            </a:r>
            <a:r>
              <a:rPr lang="en-US" sz="2200" dirty="0"/>
              <a:t>) </a:t>
            </a:r>
            <a:r>
              <a:rPr lang="en-US" sz="2200" dirty="0" err="1"/>
              <a:t>rol</a:t>
            </a:r>
            <a:r>
              <a:rPr lang="en-US" sz="2200" dirty="0"/>
              <a:t> </a:t>
            </a:r>
            <a:r>
              <a:rPr lang="en-US" sz="2200" dirty="0" err="1"/>
              <a:t>oynar</a:t>
            </a:r>
            <a:r>
              <a:rPr lang="en-US" sz="2200" dirty="0"/>
              <a:t>.</a:t>
            </a:r>
          </a:p>
          <a:p>
            <a:pPr algn="just">
              <a:lnSpc>
                <a:spcPct val="150000"/>
              </a:lnSpc>
            </a:pPr>
            <a:r>
              <a:rPr lang="en-US" sz="2200" dirty="0"/>
              <a:t>Dental </a:t>
            </a:r>
            <a:r>
              <a:rPr lang="en-US" sz="2200" dirty="0" err="1"/>
              <a:t>plaklar</a:t>
            </a:r>
            <a:r>
              <a:rPr lang="en-US" sz="2200" dirty="0"/>
              <a:t> </a:t>
            </a:r>
            <a:r>
              <a:rPr lang="en-US" sz="2200" dirty="0" err="1"/>
              <a:t>etiyolojide</a:t>
            </a:r>
            <a:r>
              <a:rPr lang="en-US" sz="2200" dirty="0"/>
              <a:t> </a:t>
            </a:r>
            <a:r>
              <a:rPr lang="en-US" sz="2200" dirty="0" err="1"/>
              <a:t>rol</a:t>
            </a:r>
            <a:r>
              <a:rPr lang="en-US" sz="2200" dirty="0"/>
              <a:t> </a:t>
            </a:r>
            <a:r>
              <a:rPr lang="en-US" sz="2200" dirty="0" err="1"/>
              <a:t>oynar</a:t>
            </a:r>
            <a:r>
              <a:rPr lang="en-US" sz="2200" dirty="0"/>
              <a:t> </a:t>
            </a:r>
          </a:p>
        </p:txBody>
      </p:sp>
    </p:spTree>
    <p:extLst>
      <p:ext uri="{BB962C8B-B14F-4D97-AF65-F5344CB8AC3E}">
        <p14:creationId xmlns:p14="http://schemas.microsoft.com/office/powerpoint/2010/main" val="5612373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5AF8-F6BC-B141-89E3-2C9CF0CAFD97}"/>
              </a:ext>
            </a:extLst>
          </p:cNvPr>
          <p:cNvSpPr>
            <a:spLocks noGrp="1"/>
          </p:cNvSpPr>
          <p:nvPr>
            <p:ph type="title"/>
          </p:nvPr>
        </p:nvSpPr>
        <p:spPr>
          <a:xfrm>
            <a:off x="838200" y="365126"/>
            <a:ext cx="10515600" cy="994118"/>
          </a:xfrm>
          <a:ln>
            <a:solidFill>
              <a:schemeClr val="accent1"/>
            </a:solidFill>
          </a:ln>
        </p:spPr>
        <p:txBody>
          <a:bodyPr>
            <a:normAutofit/>
          </a:bodyPr>
          <a:lstStyle/>
          <a:p>
            <a:r>
              <a:rPr lang="tr-TR" sz="3200" b="1" dirty="0">
                <a:solidFill>
                  <a:srgbClr val="FF0000"/>
                </a:solidFill>
              </a:rPr>
              <a:t>Kedi ve Köpeklerde </a:t>
            </a:r>
            <a:r>
              <a:rPr lang="tr-TR" sz="3200" b="1" dirty="0" err="1">
                <a:solidFill>
                  <a:srgbClr val="FF0000"/>
                </a:solidFill>
              </a:rPr>
              <a:t>Anoreksiyaya</a:t>
            </a:r>
            <a:r>
              <a:rPr lang="tr-TR" sz="3200" b="1" dirty="0">
                <a:solidFill>
                  <a:srgbClr val="FF0000"/>
                </a:solidFill>
              </a:rPr>
              <a:t> Neden Olan İlaçlar </a:t>
            </a:r>
            <a:endParaRPr lang="tr-TR" sz="3200" dirty="0">
              <a:solidFill>
                <a:srgbClr val="FF0000"/>
              </a:solidFill>
            </a:endParaRPr>
          </a:p>
        </p:txBody>
      </p:sp>
      <p:sp>
        <p:nvSpPr>
          <p:cNvPr id="3" name="Content Placeholder 2">
            <a:extLst>
              <a:ext uri="{FF2B5EF4-FFF2-40B4-BE49-F238E27FC236}">
                <a16:creationId xmlns:a16="http://schemas.microsoft.com/office/drawing/2014/main" id="{2D885AEF-F469-8749-9EBB-BB2641D9065C}"/>
              </a:ext>
            </a:extLst>
          </p:cNvPr>
          <p:cNvSpPr>
            <a:spLocks noGrp="1"/>
          </p:cNvSpPr>
          <p:nvPr>
            <p:ph idx="1"/>
          </p:nvPr>
        </p:nvSpPr>
        <p:spPr/>
        <p:txBody>
          <a:bodyPr>
            <a:normAutofit fontScale="92500" lnSpcReduction="20000"/>
          </a:bodyPr>
          <a:lstStyle/>
          <a:p>
            <a:pPr algn="just">
              <a:lnSpc>
                <a:spcPct val="150000"/>
              </a:lnSpc>
            </a:pPr>
            <a:r>
              <a:rPr lang="en-US" sz="2400" dirty="0"/>
              <a:t>Antibiotics (including amoxicillin, ampicillin, cephalexin, chloramphenicol, erythromycin, tetracycline, trimethoprim/ sulfadiazine)</a:t>
            </a:r>
            <a:endParaRPr lang="tr-TR" sz="2400" dirty="0"/>
          </a:p>
          <a:p>
            <a:pPr algn="just">
              <a:lnSpc>
                <a:spcPct val="150000"/>
              </a:lnSpc>
            </a:pPr>
            <a:r>
              <a:rPr lang="en-US" sz="2400" dirty="0"/>
              <a:t>Cardiac glycosides</a:t>
            </a:r>
            <a:endParaRPr lang="tr-TR" sz="2400" dirty="0"/>
          </a:p>
          <a:p>
            <a:pPr algn="just">
              <a:lnSpc>
                <a:spcPct val="150000"/>
              </a:lnSpc>
            </a:pPr>
            <a:r>
              <a:rPr lang="en-US" sz="2400" dirty="0"/>
              <a:t>Nonsteroidal </a:t>
            </a:r>
            <a:r>
              <a:rPr lang="en-US" sz="2400" dirty="0" err="1"/>
              <a:t>antiinflammatory</a:t>
            </a:r>
            <a:r>
              <a:rPr lang="en-US" sz="2400" dirty="0"/>
              <a:t> drugs</a:t>
            </a:r>
            <a:endParaRPr lang="tr-TR" sz="2400" dirty="0"/>
          </a:p>
          <a:p>
            <a:pPr algn="just">
              <a:lnSpc>
                <a:spcPct val="150000"/>
              </a:lnSpc>
            </a:pPr>
            <a:r>
              <a:rPr lang="en-US" sz="2400" dirty="0"/>
              <a:t>Corticosteroids</a:t>
            </a:r>
            <a:endParaRPr lang="tr-TR" sz="2400" dirty="0"/>
          </a:p>
          <a:p>
            <a:pPr algn="just">
              <a:lnSpc>
                <a:spcPct val="150000"/>
              </a:lnSpc>
            </a:pPr>
            <a:r>
              <a:rPr lang="en-US" sz="2400" dirty="0"/>
              <a:t>Chemotherapeutic agents (including cisplatin, doxorubicin, methotrexate)</a:t>
            </a:r>
            <a:endParaRPr lang="tr-TR" sz="2400" dirty="0"/>
          </a:p>
          <a:p>
            <a:pPr algn="just">
              <a:lnSpc>
                <a:spcPct val="150000"/>
              </a:lnSpc>
            </a:pPr>
            <a:r>
              <a:rPr lang="en-US" sz="2400" dirty="0"/>
              <a:t>Narcotic analgesic agents</a:t>
            </a:r>
            <a:endParaRPr lang="tr-TR" sz="2400" dirty="0"/>
          </a:p>
          <a:p>
            <a:pPr algn="just">
              <a:lnSpc>
                <a:spcPct val="150000"/>
              </a:lnSpc>
            </a:pPr>
            <a:r>
              <a:rPr lang="en-US" sz="2400" dirty="0"/>
              <a:t>Chelating agents (penicillamine)</a:t>
            </a:r>
            <a:endParaRPr lang="tr-TR" sz="2400" dirty="0"/>
          </a:p>
          <a:p>
            <a:pPr algn="just">
              <a:lnSpc>
                <a:spcPct val="150000"/>
              </a:lnSpc>
            </a:pPr>
            <a:endParaRPr lang="tr-TR" sz="2400" dirty="0"/>
          </a:p>
        </p:txBody>
      </p:sp>
    </p:spTree>
    <p:extLst>
      <p:ext uri="{BB962C8B-B14F-4D97-AF65-F5344CB8AC3E}">
        <p14:creationId xmlns:p14="http://schemas.microsoft.com/office/powerpoint/2010/main" val="24093699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19A8-2930-2643-9CCB-7E09A63E1B81}"/>
              </a:ext>
            </a:extLst>
          </p:cNvPr>
          <p:cNvSpPr>
            <a:spLocks noGrp="1"/>
          </p:cNvSpPr>
          <p:nvPr>
            <p:ph type="title"/>
          </p:nvPr>
        </p:nvSpPr>
        <p:spPr>
          <a:xfrm>
            <a:off x="838200" y="365125"/>
            <a:ext cx="10515600" cy="981761"/>
          </a:xfrm>
          <a:ln>
            <a:solidFill>
              <a:schemeClr val="accent1"/>
            </a:solidFill>
          </a:ln>
        </p:spPr>
        <p:txBody>
          <a:bodyPr>
            <a:normAutofit/>
          </a:bodyPr>
          <a:lstStyle/>
          <a:p>
            <a:pPr algn="ctr"/>
            <a:r>
              <a:rPr lang="tr-TR" sz="4000" b="1" dirty="0">
                <a:solidFill>
                  <a:srgbClr val="FF0000"/>
                </a:solidFill>
              </a:rPr>
              <a:t>ANAMNEZ </a:t>
            </a:r>
          </a:p>
        </p:txBody>
      </p:sp>
      <p:sp>
        <p:nvSpPr>
          <p:cNvPr id="3" name="Content Placeholder 2">
            <a:extLst>
              <a:ext uri="{FF2B5EF4-FFF2-40B4-BE49-F238E27FC236}">
                <a16:creationId xmlns:a16="http://schemas.microsoft.com/office/drawing/2014/main" id="{A3778542-013E-7845-B0C2-836E9B047A13}"/>
              </a:ext>
            </a:extLst>
          </p:cNvPr>
          <p:cNvSpPr>
            <a:spLocks noGrp="1"/>
          </p:cNvSpPr>
          <p:nvPr>
            <p:ph idx="1"/>
          </p:nvPr>
        </p:nvSpPr>
        <p:spPr/>
        <p:txBody>
          <a:bodyPr>
            <a:normAutofit/>
          </a:bodyPr>
          <a:lstStyle/>
          <a:p>
            <a:pPr algn="just">
              <a:lnSpc>
                <a:spcPct val="150000"/>
              </a:lnSpc>
            </a:pPr>
            <a:r>
              <a:rPr lang="en-US" sz="2400" dirty="0" err="1"/>
              <a:t>Anoreksik</a:t>
            </a:r>
            <a:r>
              <a:rPr lang="en-US" sz="2400" dirty="0"/>
              <a:t> </a:t>
            </a:r>
            <a:r>
              <a:rPr lang="en-US" sz="2400" dirty="0" err="1"/>
              <a:t>hastalarda</a:t>
            </a:r>
            <a:r>
              <a:rPr lang="en-US" sz="2400" dirty="0"/>
              <a:t> </a:t>
            </a:r>
            <a:r>
              <a:rPr lang="en-US" sz="2400" dirty="0" err="1"/>
              <a:t>anamnez</a:t>
            </a:r>
            <a:r>
              <a:rPr lang="en-US" sz="2400" dirty="0"/>
              <a:t> </a:t>
            </a:r>
            <a:r>
              <a:rPr lang="en-US" sz="2400" dirty="0" err="1"/>
              <a:t>değişkendir</a:t>
            </a:r>
            <a:r>
              <a:rPr lang="en-US" sz="2400" dirty="0"/>
              <a:t> </a:t>
            </a:r>
            <a:r>
              <a:rPr lang="en-US" sz="2400" dirty="0" err="1"/>
              <a:t>ve</a:t>
            </a:r>
            <a:r>
              <a:rPr lang="en-US" sz="2400" dirty="0"/>
              <a:t> </a:t>
            </a:r>
            <a:r>
              <a:rPr lang="en-US" sz="2400" dirty="0" err="1"/>
              <a:t>altta</a:t>
            </a:r>
            <a:r>
              <a:rPr lang="en-US" sz="2400" dirty="0"/>
              <a:t> </a:t>
            </a:r>
            <a:r>
              <a:rPr lang="en-US" sz="2400" dirty="0" err="1"/>
              <a:t>yatan</a:t>
            </a:r>
            <a:r>
              <a:rPr lang="en-US" sz="2400" dirty="0"/>
              <a:t> </a:t>
            </a:r>
            <a:r>
              <a:rPr lang="en-US" sz="2400" dirty="0" err="1"/>
              <a:t>duruma</a:t>
            </a:r>
            <a:r>
              <a:rPr lang="en-US" sz="2400" dirty="0"/>
              <a:t> </a:t>
            </a:r>
            <a:r>
              <a:rPr lang="en-US" sz="2400" dirty="0" err="1"/>
              <a:t>bağlıdır</a:t>
            </a:r>
            <a:r>
              <a:rPr lang="en-US" sz="2400" dirty="0"/>
              <a:t>.</a:t>
            </a:r>
            <a:r>
              <a:rPr lang="tr-TR" sz="2400" dirty="0"/>
              <a:t> </a:t>
            </a:r>
          </a:p>
          <a:p>
            <a:pPr algn="just">
              <a:lnSpc>
                <a:spcPct val="150000"/>
              </a:lnSpc>
            </a:pPr>
            <a:r>
              <a:rPr lang="tr-TR" sz="2400" dirty="0"/>
              <a:t>İştahsızlığın süresi </a:t>
            </a:r>
          </a:p>
          <a:p>
            <a:pPr algn="just">
              <a:lnSpc>
                <a:spcPct val="150000"/>
              </a:lnSpc>
            </a:pPr>
            <a:r>
              <a:rPr lang="tr-TR" sz="2400" dirty="0"/>
              <a:t>Ayrıntılı beslenme öyküsü (Protein, karbonhidrat  ve yağ kaynağı)</a:t>
            </a:r>
          </a:p>
          <a:p>
            <a:pPr algn="just">
              <a:lnSpc>
                <a:spcPct val="150000"/>
              </a:lnSpc>
            </a:pPr>
            <a:r>
              <a:rPr lang="tr-TR" sz="2400" dirty="0"/>
              <a:t>Gıda ve çevre değişikliği</a:t>
            </a:r>
          </a:p>
          <a:p>
            <a:pPr algn="just">
              <a:lnSpc>
                <a:spcPct val="150000"/>
              </a:lnSpc>
            </a:pPr>
            <a:r>
              <a:rPr lang="tr-TR" sz="2400" dirty="0"/>
              <a:t>Geçmişte geçirdiği hastalıklar</a:t>
            </a:r>
          </a:p>
          <a:p>
            <a:pPr algn="just">
              <a:lnSpc>
                <a:spcPct val="150000"/>
              </a:lnSpc>
            </a:pPr>
            <a:endParaRPr lang="tr-TR" sz="2400" dirty="0"/>
          </a:p>
          <a:p>
            <a:pPr algn="just">
              <a:lnSpc>
                <a:spcPct val="150000"/>
              </a:lnSpc>
            </a:pPr>
            <a:endParaRPr lang="tr-TR" sz="2400" dirty="0"/>
          </a:p>
        </p:txBody>
      </p:sp>
    </p:spTree>
    <p:extLst>
      <p:ext uri="{BB962C8B-B14F-4D97-AF65-F5344CB8AC3E}">
        <p14:creationId xmlns:p14="http://schemas.microsoft.com/office/powerpoint/2010/main" val="2495356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F573B-5235-B341-9B12-AD865AD404DB}"/>
              </a:ext>
            </a:extLst>
          </p:cNvPr>
          <p:cNvSpPr>
            <a:spLocks noGrp="1"/>
          </p:cNvSpPr>
          <p:nvPr>
            <p:ph type="title"/>
          </p:nvPr>
        </p:nvSpPr>
        <p:spPr>
          <a:xfrm>
            <a:off x="838200" y="365125"/>
            <a:ext cx="10515600" cy="1031189"/>
          </a:xfrm>
          <a:ln>
            <a:solidFill>
              <a:schemeClr val="accent1"/>
            </a:solidFill>
          </a:ln>
        </p:spPr>
        <p:txBody>
          <a:bodyPr>
            <a:normAutofit/>
          </a:bodyPr>
          <a:lstStyle/>
          <a:p>
            <a:pPr algn="ctr"/>
            <a:r>
              <a:rPr lang="en-US" sz="4000" b="1" dirty="0">
                <a:solidFill>
                  <a:srgbClr val="FF0000"/>
                </a:solidFill>
              </a:rPr>
              <a:t>FIZIKSEL MUAYENE </a:t>
            </a:r>
          </a:p>
        </p:txBody>
      </p:sp>
      <p:sp>
        <p:nvSpPr>
          <p:cNvPr id="3" name="Content Placeholder 2">
            <a:extLst>
              <a:ext uri="{FF2B5EF4-FFF2-40B4-BE49-F238E27FC236}">
                <a16:creationId xmlns:a16="http://schemas.microsoft.com/office/drawing/2014/main" id="{4B489A84-EFBA-6249-803B-69E24D15A271}"/>
              </a:ext>
            </a:extLst>
          </p:cNvPr>
          <p:cNvSpPr>
            <a:spLocks noGrp="1"/>
          </p:cNvSpPr>
          <p:nvPr>
            <p:ph idx="1"/>
          </p:nvPr>
        </p:nvSpPr>
        <p:spPr/>
        <p:txBody>
          <a:bodyPr>
            <a:normAutofit/>
          </a:bodyPr>
          <a:lstStyle/>
          <a:p>
            <a:pPr algn="just">
              <a:lnSpc>
                <a:spcPct val="150000"/>
              </a:lnSpc>
            </a:pPr>
            <a:r>
              <a:rPr lang="en-US" sz="2400" dirty="0" err="1"/>
              <a:t>Vücut</a:t>
            </a:r>
            <a:r>
              <a:rPr lang="en-US" sz="2400" dirty="0"/>
              <a:t> </a:t>
            </a:r>
            <a:r>
              <a:rPr lang="en-US" sz="2400" dirty="0" err="1"/>
              <a:t>durumu</a:t>
            </a:r>
            <a:r>
              <a:rPr lang="en-US" sz="2400" dirty="0"/>
              <a:t> hem </a:t>
            </a:r>
            <a:r>
              <a:rPr lang="en-US" sz="2400" dirty="0" err="1"/>
              <a:t>hastanın</a:t>
            </a:r>
            <a:r>
              <a:rPr lang="en-US" sz="2400" dirty="0"/>
              <a:t> </a:t>
            </a:r>
            <a:r>
              <a:rPr lang="en-US" sz="2400" dirty="0" err="1"/>
              <a:t>enerji</a:t>
            </a:r>
            <a:r>
              <a:rPr lang="en-US" sz="2400" dirty="0"/>
              <a:t> </a:t>
            </a:r>
            <a:r>
              <a:rPr lang="en-US" sz="2400" dirty="0" err="1"/>
              <a:t>rezervi</a:t>
            </a:r>
            <a:r>
              <a:rPr lang="en-US" sz="2400" dirty="0"/>
              <a:t> (</a:t>
            </a:r>
            <a:r>
              <a:rPr lang="en-US" sz="2400" dirty="0" err="1"/>
              <a:t>vücut</a:t>
            </a:r>
            <a:r>
              <a:rPr lang="en-US" sz="2400" dirty="0"/>
              <a:t> </a:t>
            </a:r>
            <a:r>
              <a:rPr lang="en-US" sz="2400" dirty="0" err="1"/>
              <a:t>yağı</a:t>
            </a:r>
            <a:r>
              <a:rPr lang="en-US" sz="2400" dirty="0"/>
              <a:t>) hem de </a:t>
            </a:r>
            <a:r>
              <a:rPr lang="en-US" sz="2400" dirty="0" err="1"/>
              <a:t>yağsız</a:t>
            </a:r>
            <a:r>
              <a:rPr lang="en-US" sz="2400" dirty="0"/>
              <a:t> </a:t>
            </a:r>
            <a:r>
              <a:rPr lang="en-US" sz="2400" dirty="0" err="1"/>
              <a:t>vücut</a:t>
            </a:r>
            <a:r>
              <a:rPr lang="en-US" sz="2400" dirty="0"/>
              <a:t> </a:t>
            </a:r>
            <a:r>
              <a:rPr lang="en-US" sz="2400" dirty="0" err="1"/>
              <a:t>kütlesi</a:t>
            </a:r>
            <a:r>
              <a:rPr lang="en-US" sz="2400" dirty="0"/>
              <a:t> (</a:t>
            </a:r>
            <a:r>
              <a:rPr lang="en-US" sz="2400" dirty="0" err="1"/>
              <a:t>kas</a:t>
            </a:r>
            <a:r>
              <a:rPr lang="en-US" sz="2400" dirty="0"/>
              <a:t> </a:t>
            </a:r>
            <a:r>
              <a:rPr lang="en-US" sz="2400" dirty="0" err="1"/>
              <a:t>kütlesi</a:t>
            </a:r>
            <a:r>
              <a:rPr lang="en-US" sz="2400" dirty="0"/>
              <a:t>) </a:t>
            </a:r>
            <a:r>
              <a:rPr lang="en-US" sz="2400" dirty="0" err="1"/>
              <a:t>açısından</a:t>
            </a:r>
            <a:r>
              <a:rPr lang="en-US" sz="2400" dirty="0"/>
              <a:t> </a:t>
            </a:r>
            <a:r>
              <a:rPr lang="en-US" sz="2400" dirty="0" err="1"/>
              <a:t>değerlendirilmelidir</a:t>
            </a:r>
            <a:r>
              <a:rPr lang="tr-TR" sz="2400" dirty="0"/>
              <a:t> </a:t>
            </a:r>
            <a:endParaRPr lang="en-US" sz="2400" dirty="0"/>
          </a:p>
          <a:p>
            <a:pPr algn="just">
              <a:lnSpc>
                <a:spcPct val="150000"/>
              </a:lnSpc>
            </a:pPr>
            <a:r>
              <a:rPr lang="en-US" sz="2400" dirty="0" err="1"/>
              <a:t>Ağız</a:t>
            </a:r>
            <a:r>
              <a:rPr lang="en-US" sz="2400" dirty="0"/>
              <a:t> </a:t>
            </a:r>
            <a:r>
              <a:rPr lang="en-US" sz="2400" dirty="0" err="1"/>
              <a:t>boşluğu</a:t>
            </a:r>
            <a:r>
              <a:rPr lang="en-US" sz="2400" dirty="0"/>
              <a:t> </a:t>
            </a:r>
            <a:r>
              <a:rPr lang="en-US" sz="2400" dirty="0" err="1"/>
              <a:t>ve</a:t>
            </a:r>
            <a:r>
              <a:rPr lang="en-US" sz="2400" dirty="0"/>
              <a:t> </a:t>
            </a:r>
            <a:r>
              <a:rPr lang="en-US" sz="2400" dirty="0" err="1"/>
              <a:t>kranial</a:t>
            </a:r>
            <a:r>
              <a:rPr lang="en-US" sz="2400" dirty="0"/>
              <a:t> </a:t>
            </a:r>
            <a:r>
              <a:rPr lang="en-US" sz="2400" dirty="0" err="1"/>
              <a:t>sinir</a:t>
            </a:r>
            <a:r>
              <a:rPr lang="en-US" sz="2400" dirty="0"/>
              <a:t> </a:t>
            </a:r>
            <a:r>
              <a:rPr lang="en-US" sz="2400" dirty="0" err="1"/>
              <a:t>fonksiyonunun</a:t>
            </a:r>
            <a:r>
              <a:rPr lang="en-US" sz="2400" dirty="0"/>
              <a:t> </a:t>
            </a:r>
            <a:r>
              <a:rPr lang="en-US" sz="2400" dirty="0" err="1"/>
              <a:t>dikkatlice</a:t>
            </a:r>
            <a:r>
              <a:rPr lang="en-US" sz="2400" dirty="0"/>
              <a:t> </a:t>
            </a:r>
            <a:r>
              <a:rPr lang="en-US" sz="2400" dirty="0" err="1"/>
              <a:t>incelenmeli</a:t>
            </a:r>
            <a:endParaRPr lang="en-US" sz="2400" dirty="0"/>
          </a:p>
          <a:p>
            <a:pPr algn="just">
              <a:lnSpc>
                <a:spcPct val="150000"/>
              </a:lnSpc>
            </a:pPr>
            <a:r>
              <a:rPr lang="en-US" sz="2400" dirty="0" err="1"/>
              <a:t>Mukozaların</a:t>
            </a:r>
            <a:r>
              <a:rPr lang="en-US" sz="2400" dirty="0"/>
              <a:t> </a:t>
            </a:r>
            <a:r>
              <a:rPr lang="en-US" sz="2400" dirty="0" err="1"/>
              <a:t>muayenesi</a:t>
            </a:r>
            <a:endParaRPr lang="en-US" sz="2400" dirty="0"/>
          </a:p>
          <a:p>
            <a:pPr algn="just">
              <a:lnSpc>
                <a:spcPct val="150000"/>
              </a:lnSpc>
            </a:pPr>
            <a:r>
              <a:rPr lang="en-US" sz="2400" dirty="0"/>
              <a:t>Abdominal </a:t>
            </a:r>
            <a:r>
              <a:rPr lang="en-US" sz="2400" dirty="0" err="1"/>
              <a:t>palpasyon</a:t>
            </a:r>
            <a:endParaRPr lang="en-US" sz="2400" dirty="0"/>
          </a:p>
          <a:p>
            <a:pPr algn="just">
              <a:lnSpc>
                <a:spcPct val="150000"/>
              </a:lnSpc>
            </a:pPr>
            <a:endParaRPr lang="en-US" sz="2400" dirty="0"/>
          </a:p>
          <a:p>
            <a:pPr algn="just">
              <a:lnSpc>
                <a:spcPct val="150000"/>
              </a:lnSpc>
            </a:pPr>
            <a:endParaRPr lang="en-US" sz="2400" dirty="0"/>
          </a:p>
        </p:txBody>
      </p:sp>
    </p:spTree>
    <p:extLst>
      <p:ext uri="{BB962C8B-B14F-4D97-AF65-F5344CB8AC3E}">
        <p14:creationId xmlns:p14="http://schemas.microsoft.com/office/powerpoint/2010/main" val="34467464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92C6-166B-6F4E-A16F-BD1248BE23DA}"/>
              </a:ext>
            </a:extLst>
          </p:cNvPr>
          <p:cNvSpPr>
            <a:spLocks noGrp="1"/>
          </p:cNvSpPr>
          <p:nvPr>
            <p:ph type="title"/>
          </p:nvPr>
        </p:nvSpPr>
        <p:spPr>
          <a:xfrm>
            <a:off x="838200" y="365125"/>
            <a:ext cx="10515600" cy="882907"/>
          </a:xfrm>
          <a:ln>
            <a:solidFill>
              <a:schemeClr val="accent1"/>
            </a:solidFill>
          </a:ln>
        </p:spPr>
        <p:txBody>
          <a:bodyPr>
            <a:normAutofit/>
          </a:bodyPr>
          <a:lstStyle/>
          <a:p>
            <a:pPr algn="ctr"/>
            <a:r>
              <a:rPr lang="en-US" sz="2400" b="1" dirty="0">
                <a:solidFill>
                  <a:srgbClr val="FF0000"/>
                </a:solidFill>
              </a:rPr>
              <a:t>TEDAVI </a:t>
            </a:r>
          </a:p>
        </p:txBody>
      </p:sp>
      <p:sp>
        <p:nvSpPr>
          <p:cNvPr id="3" name="Content Placeholder 2">
            <a:extLst>
              <a:ext uri="{FF2B5EF4-FFF2-40B4-BE49-F238E27FC236}">
                <a16:creationId xmlns:a16="http://schemas.microsoft.com/office/drawing/2014/main" id="{4A883887-7D86-944C-9C94-F83C122C2B22}"/>
              </a:ext>
            </a:extLst>
          </p:cNvPr>
          <p:cNvSpPr>
            <a:spLocks noGrp="1"/>
          </p:cNvSpPr>
          <p:nvPr>
            <p:ph idx="1"/>
          </p:nvPr>
        </p:nvSpPr>
        <p:spPr>
          <a:xfrm>
            <a:off x="838200" y="1458097"/>
            <a:ext cx="10515600" cy="4718866"/>
          </a:xfrm>
          <a:ln>
            <a:solidFill>
              <a:schemeClr val="accent1"/>
            </a:solidFill>
          </a:ln>
        </p:spPr>
        <p:txBody>
          <a:bodyPr>
            <a:normAutofit fontScale="92500"/>
          </a:bodyPr>
          <a:lstStyle/>
          <a:p>
            <a:pPr algn="just">
              <a:lnSpc>
                <a:spcPct val="150000"/>
              </a:lnSpc>
            </a:pPr>
            <a:r>
              <a:rPr lang="en-US" sz="2400" dirty="0" err="1"/>
              <a:t>Anoreksiya</a:t>
            </a:r>
            <a:r>
              <a:rPr lang="en-US" sz="2400" dirty="0"/>
              <a:t> </a:t>
            </a:r>
            <a:r>
              <a:rPr lang="en-US" sz="2400" dirty="0" err="1"/>
              <a:t>genellikle</a:t>
            </a:r>
            <a:r>
              <a:rPr lang="en-US" sz="2400" dirty="0"/>
              <a:t> sekonder </a:t>
            </a:r>
            <a:r>
              <a:rPr lang="en-US" sz="2400" dirty="0" err="1"/>
              <a:t>olarak</a:t>
            </a:r>
            <a:r>
              <a:rPr lang="en-US" sz="2400" dirty="0"/>
              <a:t> </a:t>
            </a:r>
            <a:r>
              <a:rPr lang="en-US" sz="2400" dirty="0" err="1"/>
              <a:t>gelişir</a:t>
            </a:r>
            <a:endParaRPr lang="en-US" sz="2400" dirty="0"/>
          </a:p>
          <a:p>
            <a:pPr algn="just">
              <a:lnSpc>
                <a:spcPct val="150000"/>
              </a:lnSpc>
            </a:pPr>
            <a:r>
              <a:rPr lang="en-US" sz="2400" dirty="0" err="1"/>
              <a:t>Birincil</a:t>
            </a:r>
            <a:r>
              <a:rPr lang="en-US" sz="2400" dirty="0"/>
              <a:t> </a:t>
            </a:r>
            <a:r>
              <a:rPr lang="en-US" sz="2400" dirty="0" err="1"/>
              <a:t>hastalık</a:t>
            </a:r>
            <a:r>
              <a:rPr lang="en-US" sz="2400" dirty="0"/>
              <a:t> </a:t>
            </a:r>
            <a:r>
              <a:rPr lang="en-US" sz="2400" dirty="0" err="1"/>
              <a:t>teşhis</a:t>
            </a:r>
            <a:r>
              <a:rPr lang="en-US" sz="2400" dirty="0"/>
              <a:t> </a:t>
            </a:r>
            <a:r>
              <a:rPr lang="en-US" sz="2400" dirty="0" err="1"/>
              <a:t>edilmeli</a:t>
            </a:r>
            <a:r>
              <a:rPr lang="en-US" sz="2400" dirty="0"/>
              <a:t> </a:t>
            </a:r>
            <a:r>
              <a:rPr lang="en-US" sz="2400" dirty="0" err="1"/>
              <a:t>ve</a:t>
            </a:r>
            <a:r>
              <a:rPr lang="en-US" sz="2400" dirty="0"/>
              <a:t> </a:t>
            </a:r>
            <a:r>
              <a:rPr lang="en-US" sz="2400" dirty="0" err="1"/>
              <a:t>ele</a:t>
            </a:r>
            <a:r>
              <a:rPr lang="en-US" sz="2400" dirty="0"/>
              <a:t> </a:t>
            </a:r>
            <a:r>
              <a:rPr lang="en-US" sz="2400" dirty="0" err="1"/>
              <a:t>alınmalıdır</a:t>
            </a:r>
            <a:r>
              <a:rPr lang="en-US" sz="2400" dirty="0"/>
              <a:t>.</a:t>
            </a:r>
          </a:p>
          <a:p>
            <a:pPr algn="just">
              <a:lnSpc>
                <a:spcPct val="150000"/>
              </a:lnSpc>
            </a:pPr>
            <a:r>
              <a:rPr lang="en-US" sz="2400" dirty="0" err="1"/>
              <a:t>Önce</a:t>
            </a:r>
            <a:r>
              <a:rPr lang="en-US" sz="2400" dirty="0"/>
              <a:t> </a:t>
            </a:r>
            <a:r>
              <a:rPr lang="en-US" sz="2400" dirty="0" err="1"/>
              <a:t>hastaliga</a:t>
            </a:r>
            <a:r>
              <a:rPr lang="en-US" sz="2400" dirty="0"/>
              <a:t> </a:t>
            </a:r>
            <a:r>
              <a:rPr lang="en-US" sz="2400" dirty="0" err="1"/>
              <a:t>uygun</a:t>
            </a:r>
            <a:r>
              <a:rPr lang="en-US" sz="2400" dirty="0"/>
              <a:t> </a:t>
            </a:r>
            <a:r>
              <a:rPr lang="en-US" sz="2400" dirty="0" err="1"/>
              <a:t>hidrasyon</a:t>
            </a:r>
            <a:r>
              <a:rPr lang="en-US" sz="2400" dirty="0"/>
              <a:t> </a:t>
            </a:r>
            <a:r>
              <a:rPr lang="en-US" sz="2400" dirty="0" err="1"/>
              <a:t>ve</a:t>
            </a:r>
            <a:r>
              <a:rPr lang="en-US" sz="2400" dirty="0"/>
              <a:t> normal </a:t>
            </a:r>
            <a:r>
              <a:rPr lang="en-US" sz="2400" dirty="0" err="1"/>
              <a:t>elektrolit</a:t>
            </a:r>
            <a:r>
              <a:rPr lang="en-US" sz="2400" dirty="0"/>
              <a:t> </a:t>
            </a:r>
            <a:r>
              <a:rPr lang="en-US" sz="2400" dirty="0" err="1"/>
              <a:t>konsantrasyonu</a:t>
            </a:r>
            <a:r>
              <a:rPr lang="en-US" sz="2400" dirty="0"/>
              <a:t> </a:t>
            </a:r>
            <a:r>
              <a:rPr lang="en-US" sz="2400" dirty="0" err="1"/>
              <a:t>sağlanmalıdır</a:t>
            </a:r>
            <a:r>
              <a:rPr lang="en-US" sz="2400" dirty="0"/>
              <a:t>.</a:t>
            </a:r>
          </a:p>
          <a:p>
            <a:pPr algn="just">
              <a:lnSpc>
                <a:spcPct val="150000"/>
              </a:lnSpc>
            </a:pPr>
            <a:r>
              <a:rPr lang="en-US" sz="2400" dirty="0" err="1"/>
              <a:t>Hipokalemi</a:t>
            </a:r>
            <a:r>
              <a:rPr lang="en-US" sz="2400" dirty="0"/>
              <a:t> </a:t>
            </a:r>
            <a:r>
              <a:rPr lang="en-US" sz="2400" dirty="0" err="1"/>
              <a:t>hastalarda</a:t>
            </a:r>
            <a:r>
              <a:rPr lang="en-US" sz="2400" dirty="0"/>
              <a:t> </a:t>
            </a:r>
            <a:r>
              <a:rPr lang="en-US" sz="2400" dirty="0" err="1"/>
              <a:t>sık</a:t>
            </a:r>
            <a:r>
              <a:rPr lang="en-US" sz="2400" dirty="0"/>
              <a:t> </a:t>
            </a:r>
            <a:r>
              <a:rPr lang="en-US" sz="2400" dirty="0" err="1"/>
              <a:t>görülür</a:t>
            </a:r>
            <a:r>
              <a:rPr lang="en-US" sz="2400" dirty="0"/>
              <a:t> </a:t>
            </a:r>
            <a:r>
              <a:rPr lang="en-US" sz="2400" dirty="0" err="1"/>
              <a:t>ve</a:t>
            </a:r>
            <a:r>
              <a:rPr lang="en-US" sz="2400" dirty="0"/>
              <a:t> gastrointestinal ileus’ a </a:t>
            </a:r>
            <a:r>
              <a:rPr lang="en-US" sz="2400" dirty="0" err="1"/>
              <a:t>neden</a:t>
            </a:r>
            <a:r>
              <a:rPr lang="en-US" sz="2400" dirty="0"/>
              <a:t> </a:t>
            </a:r>
            <a:r>
              <a:rPr lang="en-US" sz="2400" dirty="0" err="1"/>
              <a:t>olabilir</a:t>
            </a:r>
            <a:endParaRPr lang="en-US" sz="2400" dirty="0"/>
          </a:p>
          <a:p>
            <a:pPr algn="just">
              <a:lnSpc>
                <a:spcPct val="150000"/>
              </a:lnSpc>
            </a:pPr>
            <a:r>
              <a:rPr lang="en-US" sz="2400" dirty="0" err="1"/>
              <a:t>Anoreksiya</a:t>
            </a:r>
            <a:r>
              <a:rPr lang="en-US" sz="2400" dirty="0"/>
              <a:t> </a:t>
            </a:r>
            <a:r>
              <a:rPr lang="en-US" sz="2400" dirty="0" err="1"/>
              <a:t>gelişen</a:t>
            </a:r>
            <a:r>
              <a:rPr lang="en-US" sz="2400" dirty="0"/>
              <a:t> </a:t>
            </a:r>
            <a:r>
              <a:rPr lang="en-US" sz="2400" dirty="0" err="1"/>
              <a:t>hastalarda</a:t>
            </a:r>
            <a:r>
              <a:rPr lang="en-US" sz="2400" dirty="0"/>
              <a:t> B </a:t>
            </a:r>
            <a:r>
              <a:rPr lang="en-US" sz="2400" dirty="0" err="1"/>
              <a:t>vitamini</a:t>
            </a:r>
            <a:r>
              <a:rPr lang="en-US" sz="2400" dirty="0"/>
              <a:t> </a:t>
            </a:r>
            <a:r>
              <a:rPr lang="en-US" sz="2400" dirty="0" err="1"/>
              <a:t>eksik</a:t>
            </a:r>
            <a:r>
              <a:rPr lang="en-US" sz="2400" dirty="0"/>
              <a:t> </a:t>
            </a:r>
            <a:r>
              <a:rPr lang="en-US" sz="2400" dirty="0" err="1"/>
              <a:t>olabilir</a:t>
            </a:r>
            <a:r>
              <a:rPr lang="en-US" sz="2400" dirty="0"/>
              <a:t>.</a:t>
            </a:r>
            <a:endParaRPr lang="tr-TR" sz="2400" dirty="0"/>
          </a:p>
          <a:p>
            <a:pPr algn="just">
              <a:lnSpc>
                <a:spcPct val="150000"/>
              </a:lnSpc>
            </a:pPr>
            <a:r>
              <a:rPr lang="en-US" sz="2400" dirty="0" err="1"/>
              <a:t>Hipotermi</a:t>
            </a:r>
            <a:r>
              <a:rPr lang="en-US" sz="2400" dirty="0"/>
              <a:t> </a:t>
            </a:r>
            <a:r>
              <a:rPr lang="en-US" sz="2400" dirty="0" err="1"/>
              <a:t>zayıf</a:t>
            </a:r>
            <a:r>
              <a:rPr lang="en-US" sz="2400" dirty="0"/>
              <a:t> </a:t>
            </a:r>
            <a:r>
              <a:rPr lang="en-US" sz="2400" dirty="0" err="1"/>
              <a:t>bağırsak</a:t>
            </a:r>
            <a:r>
              <a:rPr lang="en-US" sz="2400" dirty="0"/>
              <a:t> </a:t>
            </a:r>
            <a:r>
              <a:rPr lang="en-US" sz="2400" dirty="0" err="1"/>
              <a:t>perfüzyonuna</a:t>
            </a:r>
            <a:r>
              <a:rPr lang="en-US" sz="2400" dirty="0"/>
              <a:t> </a:t>
            </a:r>
            <a:r>
              <a:rPr lang="en-US" sz="2400" dirty="0" err="1"/>
              <a:t>neden</a:t>
            </a:r>
            <a:r>
              <a:rPr lang="en-US" sz="2400" dirty="0"/>
              <a:t> </a:t>
            </a:r>
            <a:r>
              <a:rPr lang="en-US" sz="2400" dirty="0" err="1"/>
              <a:t>olur</a:t>
            </a:r>
            <a:r>
              <a:rPr lang="en-US" sz="2400" dirty="0"/>
              <a:t>. </a:t>
            </a:r>
            <a:r>
              <a:rPr lang="en-US" sz="2400" dirty="0" err="1"/>
              <a:t>Vücut</a:t>
            </a:r>
            <a:r>
              <a:rPr lang="en-US" sz="2400" dirty="0"/>
              <a:t> </a:t>
            </a:r>
            <a:r>
              <a:rPr lang="en-US" sz="2400" dirty="0" err="1"/>
              <a:t>ısısı</a:t>
            </a:r>
            <a:r>
              <a:rPr lang="en-US" sz="2400" dirty="0"/>
              <a:t> </a:t>
            </a:r>
            <a:r>
              <a:rPr lang="en-US" sz="2400" dirty="0" err="1"/>
              <a:t>normale</a:t>
            </a:r>
            <a:r>
              <a:rPr lang="en-US" sz="2400" dirty="0"/>
              <a:t> </a:t>
            </a:r>
            <a:r>
              <a:rPr lang="en-US" sz="2400" dirty="0" err="1"/>
              <a:t>döndürülmeli</a:t>
            </a:r>
            <a:endParaRPr lang="en-US" sz="2400" dirty="0"/>
          </a:p>
        </p:txBody>
      </p:sp>
    </p:spTree>
    <p:extLst>
      <p:ext uri="{BB962C8B-B14F-4D97-AF65-F5344CB8AC3E}">
        <p14:creationId xmlns:p14="http://schemas.microsoft.com/office/powerpoint/2010/main" val="23894140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C52D9-1E6A-7C43-A5A2-A01A05E3250C}"/>
              </a:ext>
            </a:extLst>
          </p:cNvPr>
          <p:cNvSpPr>
            <a:spLocks noGrp="1"/>
          </p:cNvSpPr>
          <p:nvPr>
            <p:ph idx="1"/>
          </p:nvPr>
        </p:nvSpPr>
        <p:spPr>
          <a:xfrm>
            <a:off x="838200" y="815546"/>
            <a:ext cx="10515600" cy="5361417"/>
          </a:xfrm>
        </p:spPr>
        <p:txBody>
          <a:bodyPr>
            <a:normAutofit/>
          </a:bodyPr>
          <a:lstStyle/>
          <a:p>
            <a:pPr algn="just">
              <a:lnSpc>
                <a:spcPct val="150000"/>
              </a:lnSpc>
            </a:pPr>
            <a:r>
              <a:rPr lang="en-US" sz="2400" dirty="0" err="1"/>
              <a:t>Etkili</a:t>
            </a:r>
            <a:r>
              <a:rPr lang="en-US" sz="2400" dirty="0"/>
              <a:t> </a:t>
            </a:r>
            <a:r>
              <a:rPr lang="en-US" sz="2400" dirty="0" err="1"/>
              <a:t>ağrı</a:t>
            </a:r>
            <a:r>
              <a:rPr lang="en-US" sz="2400" dirty="0"/>
              <a:t> </a:t>
            </a:r>
            <a:r>
              <a:rPr lang="en-US" sz="2400" dirty="0" err="1"/>
              <a:t>yönetimi</a:t>
            </a:r>
            <a:r>
              <a:rPr lang="en-US" sz="2400" dirty="0"/>
              <a:t>, </a:t>
            </a:r>
            <a:r>
              <a:rPr lang="en-US" sz="2400" dirty="0" err="1"/>
              <a:t>hastanın</a:t>
            </a:r>
            <a:r>
              <a:rPr lang="en-US" sz="2400" dirty="0"/>
              <a:t> </a:t>
            </a:r>
            <a:r>
              <a:rPr lang="en-US" sz="2400" dirty="0" err="1"/>
              <a:t>rahatlığını</a:t>
            </a:r>
            <a:r>
              <a:rPr lang="en-US" sz="2400" dirty="0"/>
              <a:t> </a:t>
            </a:r>
            <a:r>
              <a:rPr lang="en-US" sz="2400" dirty="0" err="1"/>
              <a:t>artıracaktır</a:t>
            </a:r>
            <a:r>
              <a:rPr lang="en-US" sz="2400" dirty="0"/>
              <a:t>, </a:t>
            </a:r>
            <a:r>
              <a:rPr lang="en-US" sz="2400" dirty="0" err="1"/>
              <a:t>bununla</a:t>
            </a:r>
            <a:r>
              <a:rPr lang="en-US" sz="2400" dirty="0"/>
              <a:t> </a:t>
            </a:r>
            <a:r>
              <a:rPr lang="en-US" sz="2400" dirty="0" err="1"/>
              <a:t>birlikte</a:t>
            </a:r>
            <a:r>
              <a:rPr lang="en-US" sz="2400" dirty="0"/>
              <a:t>, </a:t>
            </a:r>
            <a:r>
              <a:rPr lang="en-US" sz="2400" dirty="0" err="1"/>
              <a:t>bazı</a:t>
            </a:r>
            <a:r>
              <a:rPr lang="en-US" sz="2400" dirty="0"/>
              <a:t> </a:t>
            </a:r>
            <a:r>
              <a:rPr lang="en-US" sz="2400" dirty="0" err="1"/>
              <a:t>ağrı</a:t>
            </a:r>
            <a:r>
              <a:rPr lang="en-US" sz="2400" dirty="0"/>
              <a:t> </a:t>
            </a:r>
            <a:r>
              <a:rPr lang="en-US" sz="2400" dirty="0" err="1"/>
              <a:t>onleyici</a:t>
            </a:r>
            <a:r>
              <a:rPr lang="en-US" sz="2400" dirty="0"/>
              <a:t> </a:t>
            </a:r>
            <a:r>
              <a:rPr lang="en-US" sz="2400" dirty="0" err="1"/>
              <a:t>ilaçlarının</a:t>
            </a:r>
            <a:r>
              <a:rPr lang="en-US" sz="2400" dirty="0"/>
              <a:t> </a:t>
            </a:r>
            <a:r>
              <a:rPr lang="en-US" sz="2400" dirty="0" err="1"/>
              <a:t>bağırsak</a:t>
            </a:r>
            <a:r>
              <a:rPr lang="en-US" sz="2400" dirty="0"/>
              <a:t> </a:t>
            </a:r>
            <a:r>
              <a:rPr lang="en-US" sz="2400" dirty="0" err="1"/>
              <a:t>hareketliliğini</a:t>
            </a:r>
            <a:r>
              <a:rPr lang="en-US" sz="2400" dirty="0"/>
              <a:t> </a:t>
            </a:r>
            <a:r>
              <a:rPr lang="en-US" sz="2400" dirty="0" err="1"/>
              <a:t>azaltarak</a:t>
            </a:r>
            <a:r>
              <a:rPr lang="en-US" sz="2400" dirty="0"/>
              <a:t> </a:t>
            </a:r>
            <a:r>
              <a:rPr lang="en-US" sz="2400" dirty="0" err="1"/>
              <a:t>veya</a:t>
            </a:r>
            <a:r>
              <a:rPr lang="en-US" sz="2400" dirty="0"/>
              <a:t> gastrointestinal </a:t>
            </a:r>
            <a:r>
              <a:rPr lang="en-US" sz="2400" dirty="0" err="1"/>
              <a:t>sistem</a:t>
            </a:r>
            <a:r>
              <a:rPr lang="en-US" sz="2400" dirty="0"/>
              <a:t> </a:t>
            </a:r>
            <a:r>
              <a:rPr lang="en-US" sz="2400" dirty="0" err="1"/>
              <a:t>patolojisine</a:t>
            </a:r>
            <a:r>
              <a:rPr lang="en-US" sz="2400" dirty="0"/>
              <a:t> </a:t>
            </a:r>
            <a:r>
              <a:rPr lang="en-US" sz="2400" dirty="0" err="1"/>
              <a:t>neden</a:t>
            </a:r>
            <a:r>
              <a:rPr lang="en-US" sz="2400" dirty="0"/>
              <a:t> </a:t>
            </a:r>
            <a:r>
              <a:rPr lang="en-US" sz="2400" dirty="0" err="1"/>
              <a:t>olarak</a:t>
            </a:r>
            <a:r>
              <a:rPr lang="en-US" sz="2400" dirty="0"/>
              <a:t> </a:t>
            </a:r>
            <a:r>
              <a:rPr lang="en-US" sz="2400" dirty="0" err="1"/>
              <a:t>iştahı</a:t>
            </a:r>
            <a:r>
              <a:rPr lang="en-US" sz="2400" dirty="0"/>
              <a:t> </a:t>
            </a:r>
            <a:r>
              <a:rPr lang="en-US" sz="2400" dirty="0" err="1"/>
              <a:t>azaltabileceği</a:t>
            </a:r>
            <a:r>
              <a:rPr lang="en-US" sz="2400" dirty="0"/>
              <a:t> </a:t>
            </a:r>
            <a:r>
              <a:rPr lang="en-US" sz="2400" dirty="0" err="1"/>
              <a:t>için</a:t>
            </a:r>
            <a:r>
              <a:rPr lang="en-US" sz="2400" dirty="0"/>
              <a:t> </a:t>
            </a:r>
            <a:r>
              <a:rPr lang="en-US" sz="2400" dirty="0" err="1"/>
              <a:t>dikkatli</a:t>
            </a:r>
            <a:r>
              <a:rPr lang="en-US" sz="2400" dirty="0"/>
              <a:t> </a:t>
            </a:r>
            <a:r>
              <a:rPr lang="en-US" sz="2400" dirty="0" err="1"/>
              <a:t>kullanılmalı</a:t>
            </a:r>
            <a:endParaRPr lang="en-US" sz="2400" dirty="0"/>
          </a:p>
          <a:p>
            <a:pPr algn="just">
              <a:lnSpc>
                <a:spcPct val="150000"/>
              </a:lnSpc>
            </a:pPr>
            <a:r>
              <a:rPr lang="en-US" sz="2400" dirty="0" err="1"/>
              <a:t>Altta</a:t>
            </a:r>
            <a:r>
              <a:rPr lang="en-US" sz="2400" dirty="0"/>
              <a:t> </a:t>
            </a:r>
            <a:r>
              <a:rPr lang="en-US" sz="2400" dirty="0" err="1"/>
              <a:t>yatan</a:t>
            </a:r>
            <a:r>
              <a:rPr lang="en-US" sz="2400" dirty="0"/>
              <a:t> </a:t>
            </a:r>
            <a:r>
              <a:rPr lang="en-US" sz="2400" dirty="0" err="1"/>
              <a:t>etiyolojiyi</a:t>
            </a:r>
            <a:r>
              <a:rPr lang="en-US" sz="2400" dirty="0"/>
              <a:t> </a:t>
            </a:r>
            <a:r>
              <a:rPr lang="en-US" sz="2400" dirty="0" err="1"/>
              <a:t>ele</a:t>
            </a:r>
            <a:r>
              <a:rPr lang="en-US" sz="2400" dirty="0"/>
              <a:t> </a:t>
            </a:r>
            <a:r>
              <a:rPr lang="en-US" sz="2400" dirty="0" err="1"/>
              <a:t>alarak</a:t>
            </a:r>
            <a:r>
              <a:rPr lang="en-US" sz="2400" dirty="0"/>
              <a:t> </a:t>
            </a:r>
            <a:r>
              <a:rPr lang="en-US" sz="2400" dirty="0" err="1"/>
              <a:t>bulantıyı</a:t>
            </a:r>
            <a:r>
              <a:rPr lang="en-US" sz="2400" dirty="0"/>
              <a:t> </a:t>
            </a:r>
            <a:r>
              <a:rPr lang="en-US" sz="2400" dirty="0" err="1"/>
              <a:t>tanımak</a:t>
            </a:r>
            <a:r>
              <a:rPr lang="en-US" sz="2400" dirty="0"/>
              <a:t> </a:t>
            </a:r>
            <a:r>
              <a:rPr lang="en-US" sz="2400" dirty="0" err="1"/>
              <a:t>ve</a:t>
            </a:r>
            <a:r>
              <a:rPr lang="en-US" sz="2400" dirty="0"/>
              <a:t> </a:t>
            </a:r>
            <a:r>
              <a:rPr lang="en-US" sz="2400" dirty="0" err="1"/>
              <a:t>tedavi</a:t>
            </a:r>
            <a:r>
              <a:rPr lang="en-US" sz="2400" dirty="0"/>
              <a:t> </a:t>
            </a:r>
            <a:r>
              <a:rPr lang="en-US" sz="2400" dirty="0" err="1"/>
              <a:t>etmek</a:t>
            </a:r>
            <a:r>
              <a:rPr lang="en-US" sz="2400" dirty="0"/>
              <a:t> </a:t>
            </a:r>
            <a:r>
              <a:rPr lang="en-US" sz="2400" dirty="0" err="1"/>
              <a:t>esastır</a:t>
            </a:r>
            <a:r>
              <a:rPr lang="en-US" sz="2400" dirty="0"/>
              <a:t>.  </a:t>
            </a:r>
            <a:r>
              <a:rPr lang="en-US" sz="2400" dirty="0" err="1"/>
              <a:t>antiemetik</a:t>
            </a:r>
            <a:r>
              <a:rPr lang="en-US" sz="2400" dirty="0"/>
              <a:t> </a:t>
            </a:r>
            <a:r>
              <a:rPr lang="en-US" sz="2400" dirty="0" err="1"/>
              <a:t>ilaçları</a:t>
            </a:r>
            <a:r>
              <a:rPr lang="en-US" sz="2400" dirty="0"/>
              <a:t> </a:t>
            </a:r>
            <a:r>
              <a:rPr lang="en-US" sz="2400" dirty="0" err="1"/>
              <a:t>uygulanmalı</a:t>
            </a:r>
            <a:endParaRPr lang="en-US" sz="2400" dirty="0"/>
          </a:p>
          <a:p>
            <a:pPr algn="just">
              <a:lnSpc>
                <a:spcPct val="150000"/>
              </a:lnSpc>
            </a:pPr>
            <a:r>
              <a:rPr lang="tr-TR" sz="2400" dirty="0"/>
              <a:t>Yiyecek seçimi yapılırken köpekler ve kediler için </a:t>
            </a:r>
            <a:r>
              <a:rPr lang="tr-TR" sz="2400" dirty="0" err="1"/>
              <a:t>lezzetliliği</a:t>
            </a:r>
            <a:r>
              <a:rPr lang="tr-TR" sz="2400" dirty="0"/>
              <a:t> artıran yiyecek özellikleri (yani, aroma, nem, yağ, protein, tatlılık, asitlik ve ağız hissi gibi) bilgisi kullanılmalıdır.</a:t>
            </a:r>
          </a:p>
          <a:p>
            <a:pPr algn="just">
              <a:lnSpc>
                <a:spcPct val="150000"/>
              </a:lnSpc>
            </a:pPr>
            <a:endParaRPr lang="en-US" sz="2400" dirty="0"/>
          </a:p>
        </p:txBody>
      </p:sp>
    </p:spTree>
    <p:extLst>
      <p:ext uri="{BB962C8B-B14F-4D97-AF65-F5344CB8AC3E}">
        <p14:creationId xmlns:p14="http://schemas.microsoft.com/office/powerpoint/2010/main" val="7521940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56E6C-B9B3-E643-87B6-36D7F36A3D68}"/>
              </a:ext>
            </a:extLst>
          </p:cNvPr>
          <p:cNvPicPr/>
          <p:nvPr/>
        </p:nvPicPr>
        <p:blipFill>
          <a:blip r:embed="rId2">
            <a:extLst>
              <a:ext uri="{28A0092B-C50C-407E-A947-70E740481C1C}">
                <a14:useLocalDpi xmlns:a14="http://schemas.microsoft.com/office/drawing/2010/main" val="0"/>
              </a:ext>
            </a:extLst>
          </a:blip>
          <a:stretch>
            <a:fillRect/>
          </a:stretch>
        </p:blipFill>
        <p:spPr>
          <a:xfrm>
            <a:off x="1273996" y="1571945"/>
            <a:ext cx="9678255" cy="4952144"/>
          </a:xfrm>
          <a:prstGeom prst="rect">
            <a:avLst/>
          </a:prstGeom>
        </p:spPr>
      </p:pic>
    </p:spTree>
    <p:extLst>
      <p:ext uri="{BB962C8B-B14F-4D97-AF65-F5344CB8AC3E}">
        <p14:creationId xmlns:p14="http://schemas.microsoft.com/office/powerpoint/2010/main" val="29378901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A7419-D973-F245-B68D-7AB49AB6687F}"/>
              </a:ext>
            </a:extLst>
          </p:cNvPr>
          <p:cNvSpPr>
            <a:spLocks noGrp="1"/>
          </p:cNvSpPr>
          <p:nvPr>
            <p:ph type="title"/>
          </p:nvPr>
        </p:nvSpPr>
        <p:spPr/>
        <p:txBody>
          <a:bodyPr/>
          <a:lstStyle/>
          <a:p>
            <a:r>
              <a:rPr lang="en-US" b="1" dirty="0">
                <a:solidFill>
                  <a:srgbClr val="FF0000"/>
                </a:solidFill>
              </a:rPr>
              <a:t>ASITES </a:t>
            </a:r>
          </a:p>
        </p:txBody>
      </p:sp>
      <p:sp>
        <p:nvSpPr>
          <p:cNvPr id="3" name="Content Placeholder 2">
            <a:extLst>
              <a:ext uri="{FF2B5EF4-FFF2-40B4-BE49-F238E27FC236}">
                <a16:creationId xmlns:a16="http://schemas.microsoft.com/office/drawing/2014/main" id="{53E455FB-6570-7441-B24D-16A4AE725404}"/>
              </a:ext>
            </a:extLst>
          </p:cNvPr>
          <p:cNvSpPr>
            <a:spLocks noGrp="1"/>
          </p:cNvSpPr>
          <p:nvPr>
            <p:ph idx="1"/>
          </p:nvPr>
        </p:nvSpPr>
        <p:spPr/>
        <p:txBody>
          <a:bodyPr>
            <a:normAutofit/>
          </a:bodyPr>
          <a:lstStyle/>
          <a:p>
            <a:pPr algn="just">
              <a:lnSpc>
                <a:spcPct val="150000"/>
              </a:lnSpc>
            </a:pPr>
            <a:r>
              <a:rPr lang="tr-TR" sz="2200" dirty="0" err="1"/>
              <a:t>Asites</a:t>
            </a:r>
            <a:r>
              <a:rPr lang="tr-TR" sz="2200" dirty="0"/>
              <a:t>, periton boşluğu içinde sıvı birikimi olarak tanımlanır </a:t>
            </a:r>
          </a:p>
          <a:p>
            <a:pPr algn="just">
              <a:lnSpc>
                <a:spcPct val="150000"/>
              </a:lnSpc>
            </a:pPr>
            <a:r>
              <a:rPr lang="tr-TR" sz="2200" dirty="0" err="1"/>
              <a:t>Ascites</a:t>
            </a:r>
            <a:r>
              <a:rPr lang="tr-TR" sz="2200" dirty="0"/>
              <a:t>, yerel kılcal yataklardaki </a:t>
            </a:r>
            <a:r>
              <a:rPr lang="tr-TR" sz="2200" dirty="0" err="1"/>
              <a:t>Starling</a:t>
            </a:r>
            <a:r>
              <a:rPr lang="tr-TR" sz="2200" dirty="0"/>
              <a:t> kuvvetlerinin bozulmasından, sıvının </a:t>
            </a:r>
            <a:r>
              <a:rPr lang="tr-TR" sz="2200" dirty="0" err="1"/>
              <a:t>serosa</a:t>
            </a:r>
            <a:r>
              <a:rPr lang="tr-TR" sz="2200" dirty="0"/>
              <a:t> boyunca periton boşluğuna difüzyonu nedeniyle oluşur.</a:t>
            </a:r>
          </a:p>
          <a:p>
            <a:pPr algn="just">
              <a:lnSpc>
                <a:spcPct val="150000"/>
              </a:lnSpc>
            </a:pPr>
            <a:r>
              <a:rPr lang="tr-TR" sz="2200" b="1" dirty="0" err="1">
                <a:solidFill>
                  <a:srgbClr val="00B0F0"/>
                </a:solidFill>
              </a:rPr>
              <a:t>Transudant</a:t>
            </a:r>
            <a:r>
              <a:rPr lang="tr-TR" sz="2200" b="1" dirty="0">
                <a:solidFill>
                  <a:srgbClr val="00B0F0"/>
                </a:solidFill>
              </a:rPr>
              <a:t> </a:t>
            </a:r>
          </a:p>
          <a:p>
            <a:pPr algn="just">
              <a:lnSpc>
                <a:spcPct val="150000"/>
              </a:lnSpc>
            </a:pPr>
            <a:r>
              <a:rPr lang="tr-TR" sz="2200" b="1" dirty="0" err="1">
                <a:solidFill>
                  <a:srgbClr val="00B0F0"/>
                </a:solidFill>
              </a:rPr>
              <a:t>Modifiye</a:t>
            </a:r>
            <a:r>
              <a:rPr lang="tr-TR" sz="2200" b="1" dirty="0">
                <a:solidFill>
                  <a:srgbClr val="00B0F0"/>
                </a:solidFill>
              </a:rPr>
              <a:t> </a:t>
            </a:r>
            <a:r>
              <a:rPr lang="tr-TR" sz="2200" b="1" dirty="0" err="1">
                <a:solidFill>
                  <a:srgbClr val="00B0F0"/>
                </a:solidFill>
              </a:rPr>
              <a:t>Transudant</a:t>
            </a:r>
            <a:endParaRPr lang="tr-TR" sz="2200" b="1" dirty="0">
              <a:solidFill>
                <a:srgbClr val="00B0F0"/>
              </a:solidFill>
            </a:endParaRPr>
          </a:p>
          <a:p>
            <a:pPr algn="just">
              <a:lnSpc>
                <a:spcPct val="150000"/>
              </a:lnSpc>
            </a:pPr>
            <a:r>
              <a:rPr lang="tr-TR" sz="2200" b="1" dirty="0" err="1">
                <a:solidFill>
                  <a:srgbClr val="00B0F0"/>
                </a:solidFill>
              </a:rPr>
              <a:t>Eksudant</a:t>
            </a:r>
            <a:r>
              <a:rPr lang="tr-TR" sz="2200" b="1" dirty="0">
                <a:solidFill>
                  <a:srgbClr val="00B0F0"/>
                </a:solidFill>
              </a:rPr>
              <a:t>  </a:t>
            </a:r>
            <a:endParaRPr lang="en-US" sz="2200" b="1" dirty="0">
              <a:solidFill>
                <a:srgbClr val="00B0F0"/>
              </a:solidFill>
            </a:endParaRPr>
          </a:p>
        </p:txBody>
      </p:sp>
    </p:spTree>
    <p:extLst>
      <p:ext uri="{BB962C8B-B14F-4D97-AF65-F5344CB8AC3E}">
        <p14:creationId xmlns:p14="http://schemas.microsoft.com/office/powerpoint/2010/main" val="36435388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E68CD1A-2B2B-984B-816A-D5AED613DF9A}"/>
              </a:ext>
            </a:extLst>
          </p:cNvPr>
          <p:cNvPicPr>
            <a:picLocks noGrp="1" noChangeAspect="1"/>
          </p:cNvPicPr>
          <p:nvPr>
            <p:ph idx="1"/>
          </p:nvPr>
        </p:nvPicPr>
        <p:blipFill>
          <a:blip r:embed="rId2"/>
          <a:stretch>
            <a:fillRect/>
          </a:stretch>
        </p:blipFill>
        <p:spPr>
          <a:xfrm>
            <a:off x="1037897" y="1319129"/>
            <a:ext cx="10515600" cy="3808800"/>
          </a:xfrm>
          <a:ln>
            <a:solidFill>
              <a:schemeClr val="accent1"/>
            </a:solidFill>
          </a:ln>
        </p:spPr>
      </p:pic>
    </p:spTree>
    <p:extLst>
      <p:ext uri="{BB962C8B-B14F-4D97-AF65-F5344CB8AC3E}">
        <p14:creationId xmlns:p14="http://schemas.microsoft.com/office/powerpoint/2010/main" val="11511447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9C675B1E-BF32-2B4B-9E6C-DBD5922199E1}"/>
                  </a:ext>
                </a:extLst>
              </p:cNvPr>
              <p:cNvGraphicFramePr>
                <a:graphicFrameLocks noGrp="1"/>
              </p:cNvGraphicFramePr>
              <p:nvPr>
                <p:ph idx="1"/>
                <p:extLst/>
              </p:nvPr>
            </p:nvGraphicFramePr>
            <p:xfrm>
              <a:off x="786830" y="1147530"/>
              <a:ext cx="10515600" cy="40436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798275203"/>
                        </a:ext>
                      </a:extLst>
                    </a:gridCol>
                    <a:gridCol w="2628900">
                      <a:extLst>
                        <a:ext uri="{9D8B030D-6E8A-4147-A177-3AD203B41FA5}">
                          <a16:colId xmlns:a16="http://schemas.microsoft.com/office/drawing/2014/main" val="1085322445"/>
                        </a:ext>
                      </a:extLst>
                    </a:gridCol>
                    <a:gridCol w="2628900">
                      <a:extLst>
                        <a:ext uri="{9D8B030D-6E8A-4147-A177-3AD203B41FA5}">
                          <a16:colId xmlns:a16="http://schemas.microsoft.com/office/drawing/2014/main" val="420520836"/>
                        </a:ext>
                      </a:extLst>
                    </a:gridCol>
                    <a:gridCol w="2628900">
                      <a:extLst>
                        <a:ext uri="{9D8B030D-6E8A-4147-A177-3AD203B41FA5}">
                          <a16:colId xmlns:a16="http://schemas.microsoft.com/office/drawing/2014/main" val="1595921554"/>
                        </a:ext>
                      </a:extLst>
                    </a:gridCol>
                  </a:tblGrid>
                  <a:tr h="370840">
                    <a:tc>
                      <a:txBody>
                        <a:bodyPr/>
                        <a:lstStyle/>
                        <a:p>
                          <a:endParaRPr lang="en-US" dirty="0"/>
                        </a:p>
                      </a:txBody>
                      <a:tcPr/>
                    </a:tc>
                    <a:tc>
                      <a:txBody>
                        <a:bodyPr/>
                        <a:lstStyle/>
                        <a:p>
                          <a:r>
                            <a:rPr lang="en-US" dirty="0"/>
                            <a:t>TRANSUDAT </a:t>
                          </a:r>
                        </a:p>
                      </a:txBody>
                      <a:tcPr/>
                    </a:tc>
                    <a:tc>
                      <a:txBody>
                        <a:bodyPr/>
                        <a:lstStyle/>
                        <a:p>
                          <a:r>
                            <a:rPr lang="en-US" dirty="0"/>
                            <a:t>MODİFİYE TRANSUDAT</a:t>
                          </a:r>
                        </a:p>
                      </a:txBody>
                      <a:tcPr/>
                    </a:tc>
                    <a:tc>
                      <a:txBody>
                        <a:bodyPr/>
                        <a:lstStyle/>
                        <a:p>
                          <a:r>
                            <a:rPr lang="en-US" dirty="0"/>
                            <a:t>EKSUDAT</a:t>
                          </a:r>
                        </a:p>
                      </a:txBody>
                      <a:tcPr/>
                    </a:tc>
                    <a:extLst>
                      <a:ext uri="{0D108BD9-81ED-4DB2-BD59-A6C34878D82A}">
                        <a16:rowId xmlns:a16="http://schemas.microsoft.com/office/drawing/2014/main" val="1643519939"/>
                      </a:ext>
                    </a:extLst>
                  </a:tr>
                  <a:tr h="370840">
                    <a:tc>
                      <a:txBody>
                        <a:bodyPr/>
                        <a:lstStyle/>
                        <a:p>
                          <a:r>
                            <a:rPr lang="en-US" b="1" dirty="0" err="1"/>
                            <a:t>Fiziksel</a:t>
                          </a:r>
                          <a:r>
                            <a:rPr lang="en-US" b="1" dirty="0"/>
                            <a:t> </a:t>
                          </a:r>
                          <a:r>
                            <a:rPr lang="en-US" b="1" dirty="0" err="1"/>
                            <a:t>Görünüm</a:t>
                          </a:r>
                          <a:endParaRPr lang="en-US" b="1" dirty="0"/>
                        </a:p>
                      </a:txBody>
                      <a:tcPr/>
                    </a:tc>
                    <a:tc>
                      <a:txBody>
                        <a:bodyPr/>
                        <a:lstStyle/>
                        <a:p>
                          <a:r>
                            <a:rPr lang="en-US" dirty="0" err="1"/>
                            <a:t>Genellikle</a:t>
                          </a:r>
                          <a:r>
                            <a:rPr lang="en-US" dirty="0"/>
                            <a:t> </a:t>
                          </a:r>
                          <a:r>
                            <a:rPr lang="en-US" dirty="0" err="1"/>
                            <a:t>Berrak</a:t>
                          </a:r>
                          <a:endParaRPr lang="en-US" dirty="0"/>
                        </a:p>
                      </a:txBody>
                      <a:tcPr/>
                    </a:tc>
                    <a:tc>
                      <a:txBody>
                        <a:bodyPr/>
                        <a:lstStyle/>
                        <a:p>
                          <a:r>
                            <a:rPr lang="en-US" dirty="0" err="1"/>
                            <a:t>Çoğunlukla</a:t>
                          </a:r>
                          <a:r>
                            <a:rPr lang="en-US" dirty="0"/>
                            <a:t> </a:t>
                          </a:r>
                          <a:r>
                            <a:rPr lang="en-US" dirty="0" err="1"/>
                            <a:t>kırmızımtrak</a:t>
                          </a:r>
                          <a:endParaRPr lang="en-US" dirty="0"/>
                        </a:p>
                      </a:txBody>
                      <a:tcPr/>
                    </a:tc>
                    <a:tc>
                      <a:txBody>
                        <a:bodyPr/>
                        <a:lstStyle/>
                        <a:p>
                          <a:r>
                            <a:rPr lang="en-US" dirty="0"/>
                            <a:t>Değişik </a:t>
                          </a:r>
                          <a:r>
                            <a:rPr lang="en-US" dirty="0" err="1"/>
                            <a:t>renktedir</a:t>
                          </a:r>
                          <a:r>
                            <a:rPr lang="en-US" dirty="0"/>
                            <a:t>, </a:t>
                          </a:r>
                          <a:r>
                            <a:rPr lang="en-US" dirty="0" err="1"/>
                            <a:t>bulanık</a:t>
                          </a:r>
                          <a:r>
                            <a:rPr lang="en-US" dirty="0"/>
                            <a:t>, </a:t>
                          </a:r>
                          <a:r>
                            <a:rPr lang="en-US" dirty="0" err="1"/>
                            <a:t>opak</a:t>
                          </a:r>
                          <a14:m>
                            <m:oMath xmlns:m="http://schemas.openxmlformats.org/officeDocument/2006/math">
                              <m:r>
                                <a:rPr lang="tr-TR" b="0" i="1" smtClean="0">
                                  <a:latin typeface="Cambria Math" panose="02040503050406030204" pitchFamily="18" charset="0"/>
                                  <a:ea typeface="Cambria Math" panose="02040503050406030204" pitchFamily="18" charset="0"/>
                                </a:rPr>
                                <m:t>. </m:t>
                              </m:r>
                            </m:oMath>
                          </a14:m>
                          <a:endParaRPr lang="en-US" dirty="0"/>
                        </a:p>
                      </a:txBody>
                      <a:tcPr/>
                    </a:tc>
                    <a:extLst>
                      <a:ext uri="{0D108BD9-81ED-4DB2-BD59-A6C34878D82A}">
                        <a16:rowId xmlns:a16="http://schemas.microsoft.com/office/drawing/2014/main" val="3593878816"/>
                      </a:ext>
                    </a:extLst>
                  </a:tr>
                  <a:tr h="370840">
                    <a:tc>
                      <a:txBody>
                        <a:bodyPr/>
                        <a:lstStyle/>
                        <a:p>
                          <a:r>
                            <a:rPr lang="en-US" b="1" dirty="0" err="1"/>
                            <a:t>Dansite</a:t>
                          </a:r>
                          <a:r>
                            <a:rPr lang="en-US" b="1" dirty="0"/>
                            <a:t> </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&lt;</m:t>
                              </m:r>
                            </m:oMath>
                          </a14:m>
                          <a:r>
                            <a:rPr lang="en-US" dirty="0"/>
                            <a:t>1.016</a:t>
                          </a:r>
                        </a:p>
                      </a:txBody>
                      <a:tcPr/>
                    </a:tc>
                    <a:tc>
                      <a:txBody>
                        <a:bodyPr/>
                        <a:lstStyle/>
                        <a:p>
                          <a:r>
                            <a:rPr lang="en-US" dirty="0"/>
                            <a:t>1.010-1.025</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&gt;</m:t>
                              </m:r>
                            </m:oMath>
                          </a14:m>
                          <a:r>
                            <a:rPr lang="en-US" dirty="0"/>
                            <a:t>1.025</a:t>
                          </a:r>
                        </a:p>
                      </a:txBody>
                      <a:tcPr/>
                    </a:tc>
                    <a:extLst>
                      <a:ext uri="{0D108BD9-81ED-4DB2-BD59-A6C34878D82A}">
                        <a16:rowId xmlns:a16="http://schemas.microsoft.com/office/drawing/2014/main" val="2630142084"/>
                      </a:ext>
                    </a:extLst>
                  </a:tr>
                  <a:tr h="370840">
                    <a:tc>
                      <a:txBody>
                        <a:bodyPr/>
                        <a:lstStyle/>
                        <a:p>
                          <a:r>
                            <a:rPr lang="en-US" b="1" dirty="0"/>
                            <a:t>Total protein(g/</a:t>
                          </a:r>
                          <a:r>
                            <a:rPr lang="en-US" b="1" dirty="0" err="1"/>
                            <a:t>dL</a:t>
                          </a:r>
                          <a:r>
                            <a:rPr lang="en-US" b="1" dirty="0"/>
                            <a:t>)</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&lt;</m:t>
                              </m:r>
                            </m:oMath>
                          </a14:m>
                          <a:r>
                            <a:rPr lang="en-US" dirty="0"/>
                            <a:t>2.5</a:t>
                          </a:r>
                        </a:p>
                      </a:txBody>
                      <a:tcPr/>
                    </a:tc>
                    <a:tc>
                      <a:txBody>
                        <a:bodyPr/>
                        <a:lstStyle/>
                        <a:p>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&gt;</m:t>
                              </m:r>
                            </m:oMath>
                          </a14:m>
                          <a:r>
                            <a:rPr lang="en-US" dirty="0"/>
                            <a:t>2.5</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&gt;</m:t>
                              </m:r>
                            </m:oMath>
                          </a14:m>
                          <a:r>
                            <a:rPr lang="en-US" dirty="0"/>
                            <a:t>3.0</a:t>
                          </a:r>
                        </a:p>
                      </a:txBody>
                      <a:tcPr/>
                    </a:tc>
                    <a:extLst>
                      <a:ext uri="{0D108BD9-81ED-4DB2-BD59-A6C34878D82A}">
                        <a16:rowId xmlns:a16="http://schemas.microsoft.com/office/drawing/2014/main" val="342575117"/>
                      </a:ext>
                    </a:extLst>
                  </a:tr>
                  <a:tr h="370840">
                    <a:tc>
                      <a:txBody>
                        <a:bodyPr/>
                        <a:lstStyle/>
                        <a:p>
                          <a:r>
                            <a:rPr lang="en-US" b="1" dirty="0" err="1"/>
                            <a:t>Çekirdekli</a:t>
                          </a:r>
                          <a:r>
                            <a:rPr lang="en-US" b="1" dirty="0"/>
                            <a:t> </a:t>
                          </a:r>
                          <a:r>
                            <a:rPr lang="en-US" b="1" dirty="0" err="1"/>
                            <a:t>hücre</a:t>
                          </a:r>
                          <a:r>
                            <a:rPr lang="en-US" b="1" dirty="0"/>
                            <a:t> </a:t>
                          </a:r>
                          <a:r>
                            <a:rPr lang="en-US" b="1" dirty="0" err="1"/>
                            <a:t>sayısı</a:t>
                          </a:r>
                          <a:r>
                            <a:rPr lang="en-US" b="1" dirty="0"/>
                            <a:t> (/mm</a:t>
                          </a:r>
                          <a:r>
                            <a:rPr lang="en-US" b="1" baseline="30000" dirty="0"/>
                            <a:t>3</a:t>
                          </a:r>
                          <a:r>
                            <a:rPr lang="en-US" b="1" dirty="0"/>
                            <a:t>)</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&lt;</m:t>
                              </m:r>
                            </m:oMath>
                          </a14:m>
                          <a:r>
                            <a:rPr lang="en-US" dirty="0"/>
                            <a:t>1000</a:t>
                          </a:r>
                        </a:p>
                      </a:txBody>
                      <a:tcPr/>
                    </a:tc>
                    <a:tc>
                      <a:txBody>
                        <a:bodyPr/>
                        <a:lstStyle/>
                        <a:p>
                          <a:r>
                            <a:rPr lang="en-US" dirty="0"/>
                            <a:t>500-10000</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&gt;</m:t>
                              </m:r>
                            </m:oMath>
                          </a14:m>
                          <a:r>
                            <a:rPr lang="en-US" dirty="0"/>
                            <a:t>5000</a:t>
                          </a:r>
                        </a:p>
                      </a:txBody>
                      <a:tcPr/>
                    </a:tc>
                    <a:extLst>
                      <a:ext uri="{0D108BD9-81ED-4DB2-BD59-A6C34878D82A}">
                        <a16:rowId xmlns:a16="http://schemas.microsoft.com/office/drawing/2014/main" val="4099147229"/>
                      </a:ext>
                    </a:extLst>
                  </a:tr>
                  <a:tr h="370840">
                    <a:tc>
                      <a:txBody>
                        <a:bodyPr/>
                        <a:lstStyle/>
                        <a:p>
                          <a:r>
                            <a:rPr lang="en-US" b="1" dirty="0"/>
                            <a:t>Predominant </a:t>
                          </a:r>
                          <a:r>
                            <a:rPr lang="en-US" b="1" dirty="0" err="1"/>
                            <a:t>Hücreler</a:t>
                          </a:r>
                          <a:endParaRPr lang="en-US" b="1" dirty="0"/>
                        </a:p>
                      </a:txBody>
                      <a:tcPr/>
                    </a:tc>
                    <a:tc>
                      <a:txBody>
                        <a:bodyPr/>
                        <a:lstStyle/>
                        <a:p>
                          <a:r>
                            <a:rPr lang="en-US" dirty="0" err="1"/>
                            <a:t>Mononüklear</a:t>
                          </a:r>
                          <a:r>
                            <a:rPr lang="en-US" dirty="0"/>
                            <a:t> </a:t>
                          </a:r>
                          <a:r>
                            <a:rPr lang="en-US" dirty="0" err="1"/>
                            <a:t>mezotelial</a:t>
                          </a:r>
                          <a:r>
                            <a:rPr lang="en-US" dirty="0"/>
                            <a:t> </a:t>
                          </a:r>
                        </a:p>
                      </a:txBody>
                      <a:tcPr/>
                    </a:tc>
                    <a:tc>
                      <a:txBody>
                        <a:bodyPr/>
                        <a:lstStyle/>
                        <a:p>
                          <a:r>
                            <a:rPr lang="en-US" dirty="0" err="1"/>
                            <a:t>Lenfositler</a:t>
                          </a:r>
                          <a:r>
                            <a:rPr lang="en-US" dirty="0"/>
                            <a:t>, </a:t>
                          </a:r>
                          <a:r>
                            <a:rPr lang="en-US" dirty="0" err="1"/>
                            <a:t>monositler</a:t>
                          </a:r>
                          <a:r>
                            <a:rPr lang="en-US" dirty="0"/>
                            <a:t>, </a:t>
                          </a:r>
                          <a:r>
                            <a:rPr lang="en-US" dirty="0" err="1"/>
                            <a:t>eritrositler</a:t>
                          </a:r>
                          <a:r>
                            <a:rPr lang="en-US" dirty="0"/>
                            <a:t>, </a:t>
                          </a:r>
                          <a:r>
                            <a:rPr lang="en-US" dirty="0" err="1"/>
                            <a:t>mezotelial</a:t>
                          </a:r>
                          <a:r>
                            <a:rPr lang="en-US" dirty="0"/>
                            <a:t> </a:t>
                          </a:r>
                        </a:p>
                      </a:txBody>
                      <a:tcPr/>
                    </a:tc>
                    <a:tc>
                      <a:txBody>
                        <a:bodyPr/>
                        <a:lstStyle/>
                        <a:p>
                          <a:r>
                            <a:rPr lang="en-US" dirty="0" err="1"/>
                            <a:t>Nötrofiller</a:t>
                          </a:r>
                          <a:r>
                            <a:rPr lang="en-US" dirty="0"/>
                            <a:t>, </a:t>
                          </a:r>
                          <a:r>
                            <a:rPr lang="en-US" dirty="0" err="1"/>
                            <a:t>mononüklear</a:t>
                          </a:r>
                          <a:r>
                            <a:rPr lang="en-US" dirty="0"/>
                            <a:t> ,</a:t>
                          </a:r>
                          <a:r>
                            <a:rPr lang="en-US" dirty="0" err="1"/>
                            <a:t>eritrositler</a:t>
                          </a:r>
                          <a:r>
                            <a:rPr lang="en-US" dirty="0"/>
                            <a:t> </a:t>
                          </a:r>
                        </a:p>
                      </a:txBody>
                      <a:tcPr/>
                    </a:tc>
                    <a:extLst>
                      <a:ext uri="{0D108BD9-81ED-4DB2-BD59-A6C34878D82A}">
                        <a16:rowId xmlns:a16="http://schemas.microsoft.com/office/drawing/2014/main" val="3367879637"/>
                      </a:ext>
                    </a:extLst>
                  </a:tr>
                  <a:tr h="370840">
                    <a:tc>
                      <a:txBody>
                        <a:bodyPr/>
                        <a:lstStyle/>
                        <a:p>
                          <a:r>
                            <a:rPr lang="en-US" b="1" dirty="0" err="1"/>
                            <a:t>Bakteri</a:t>
                          </a:r>
                          <a:endParaRPr lang="en-US" b="1" dirty="0"/>
                        </a:p>
                      </a:txBody>
                      <a:tcPr/>
                    </a:tc>
                    <a:tc>
                      <a:txBody>
                        <a:bodyPr/>
                        <a:lstStyle/>
                        <a:p>
                          <a:r>
                            <a:rPr lang="en-US" dirty="0"/>
                            <a:t>Yok </a:t>
                          </a:r>
                        </a:p>
                      </a:txBody>
                      <a:tcPr/>
                    </a:tc>
                    <a:tc>
                      <a:txBody>
                        <a:bodyPr/>
                        <a:lstStyle/>
                        <a:p>
                          <a:r>
                            <a:rPr lang="en-US" dirty="0"/>
                            <a:t>Yok</a:t>
                          </a:r>
                        </a:p>
                      </a:txBody>
                      <a:tcPr/>
                    </a:tc>
                    <a:tc>
                      <a:txBody>
                        <a:bodyPr/>
                        <a:lstStyle/>
                        <a:p>
                          <a:r>
                            <a:rPr lang="en-US" dirty="0" err="1"/>
                            <a:t>Değişken</a:t>
                          </a:r>
                          <a:endParaRPr lang="en-US" dirty="0"/>
                        </a:p>
                      </a:txBody>
                      <a:tcPr/>
                    </a:tc>
                    <a:extLst>
                      <a:ext uri="{0D108BD9-81ED-4DB2-BD59-A6C34878D82A}">
                        <a16:rowId xmlns:a16="http://schemas.microsoft.com/office/drawing/2014/main" val="3183839312"/>
                      </a:ext>
                    </a:extLst>
                  </a:tr>
                  <a:tr h="370840">
                    <a:tc>
                      <a:txBody>
                        <a:bodyPr/>
                        <a:lstStyle/>
                        <a:p>
                          <a:r>
                            <a:rPr lang="en-US" b="1" dirty="0" err="1"/>
                            <a:t>En</a:t>
                          </a:r>
                          <a:r>
                            <a:rPr lang="en-US" b="1" dirty="0"/>
                            <a:t> </a:t>
                          </a:r>
                          <a:r>
                            <a:rPr lang="en-US" b="1" dirty="0" err="1"/>
                            <a:t>Yaygın</a:t>
                          </a:r>
                          <a:r>
                            <a:rPr lang="en-US" b="1" dirty="0"/>
                            <a:t> </a:t>
                          </a:r>
                          <a:r>
                            <a:rPr lang="en-US" b="1" dirty="0" err="1"/>
                            <a:t>Nedenler</a:t>
                          </a:r>
                          <a:r>
                            <a:rPr lang="en-US" b="1" dirty="0"/>
                            <a:t> </a:t>
                          </a:r>
                        </a:p>
                      </a:txBody>
                      <a:tcPr/>
                    </a:tc>
                    <a:tc>
                      <a:txBody>
                        <a:bodyPr/>
                        <a:lstStyle/>
                        <a:p>
                          <a:r>
                            <a:rPr lang="en-US" dirty="0" err="1"/>
                            <a:t>Onkotik</a:t>
                          </a:r>
                          <a:r>
                            <a:rPr lang="en-US" dirty="0"/>
                            <a:t> </a:t>
                          </a:r>
                          <a:r>
                            <a:rPr lang="en-US" dirty="0" err="1"/>
                            <a:t>Basıncın</a:t>
                          </a:r>
                          <a:r>
                            <a:rPr lang="en-US" dirty="0"/>
                            <a:t> </a:t>
                          </a:r>
                          <a:r>
                            <a:rPr lang="en-US" dirty="0" err="1"/>
                            <a:t>Azalması</a:t>
                          </a:r>
                          <a:endParaRPr lang="en-US" dirty="0"/>
                        </a:p>
                      </a:txBody>
                      <a:tcPr/>
                    </a:tc>
                    <a:tc>
                      <a:txBody>
                        <a:bodyPr/>
                        <a:lstStyle/>
                        <a:p>
                          <a:r>
                            <a:rPr lang="en-US" dirty="0" err="1"/>
                            <a:t>Hidrostatik</a:t>
                          </a:r>
                          <a:r>
                            <a:rPr lang="en-US" dirty="0"/>
                            <a:t> </a:t>
                          </a:r>
                          <a:r>
                            <a:rPr lang="en-US" dirty="0" err="1"/>
                            <a:t>Basıncın</a:t>
                          </a:r>
                          <a:r>
                            <a:rPr lang="en-US" dirty="0"/>
                            <a:t> </a:t>
                          </a:r>
                          <a:r>
                            <a:rPr lang="en-US" dirty="0" err="1"/>
                            <a:t>Artması</a:t>
                          </a:r>
                          <a:r>
                            <a:rPr lang="en-US" dirty="0"/>
                            <a:t> </a:t>
                          </a:r>
                        </a:p>
                      </a:txBody>
                      <a:tcPr/>
                    </a:tc>
                    <a:tc>
                      <a:txBody>
                        <a:bodyPr/>
                        <a:lstStyle/>
                        <a:p>
                          <a:r>
                            <a:rPr lang="en-US" dirty="0" err="1"/>
                            <a:t>Damar</a:t>
                          </a:r>
                          <a:r>
                            <a:rPr lang="en-US" dirty="0"/>
                            <a:t> </a:t>
                          </a:r>
                          <a:r>
                            <a:rPr lang="en-US" dirty="0" err="1"/>
                            <a:t>Permabilitesinin</a:t>
                          </a:r>
                          <a:r>
                            <a:rPr lang="en-US" dirty="0"/>
                            <a:t> </a:t>
                          </a:r>
                          <a:r>
                            <a:rPr lang="en-US" dirty="0" err="1"/>
                            <a:t>Artması</a:t>
                          </a:r>
                          <a:r>
                            <a:rPr lang="en-US" dirty="0"/>
                            <a:t> </a:t>
                          </a:r>
                        </a:p>
                      </a:txBody>
                      <a:tcPr/>
                    </a:tc>
                    <a:extLst>
                      <a:ext uri="{0D108BD9-81ED-4DB2-BD59-A6C34878D82A}">
                        <a16:rowId xmlns:a16="http://schemas.microsoft.com/office/drawing/2014/main" val="4099096568"/>
                      </a:ext>
                    </a:extLst>
                  </a:tr>
                </a:tbl>
              </a:graphicData>
            </a:graphic>
          </p:graphicFrame>
        </mc:Choice>
        <mc:Fallback xmlns="">
          <p:graphicFrame>
            <p:nvGraphicFramePr>
              <p:cNvPr id="4" name="Content Placeholder 3">
                <a:extLst>
                  <a:ext uri="{FF2B5EF4-FFF2-40B4-BE49-F238E27FC236}">
                    <a16:creationId xmlns:a16="http://schemas.microsoft.com/office/drawing/2014/main" id="{9C675B1E-BF32-2B4B-9E6C-DBD5922199E1}"/>
                  </a:ext>
                </a:extLst>
              </p:cNvPr>
              <p:cNvGraphicFramePr>
                <a:graphicFrameLocks noGrp="1"/>
              </p:cNvGraphicFramePr>
              <p:nvPr>
                <p:ph idx="1"/>
                <p:extLst>
                  <p:ext uri="{D42A27DB-BD31-4B8C-83A1-F6EECF244321}">
                    <p14:modId xmlns:p14="http://schemas.microsoft.com/office/powerpoint/2010/main" val="1226229709"/>
                  </p:ext>
                </p:extLst>
              </p:nvPr>
            </p:nvGraphicFramePr>
            <p:xfrm>
              <a:off x="786830" y="1147530"/>
              <a:ext cx="10515600" cy="40436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798275203"/>
                        </a:ext>
                      </a:extLst>
                    </a:gridCol>
                    <a:gridCol w="2628900">
                      <a:extLst>
                        <a:ext uri="{9D8B030D-6E8A-4147-A177-3AD203B41FA5}">
                          <a16:colId xmlns:a16="http://schemas.microsoft.com/office/drawing/2014/main" val="1085322445"/>
                        </a:ext>
                      </a:extLst>
                    </a:gridCol>
                    <a:gridCol w="2628900">
                      <a:extLst>
                        <a:ext uri="{9D8B030D-6E8A-4147-A177-3AD203B41FA5}">
                          <a16:colId xmlns:a16="http://schemas.microsoft.com/office/drawing/2014/main" val="420520836"/>
                        </a:ext>
                      </a:extLst>
                    </a:gridCol>
                    <a:gridCol w="2628900">
                      <a:extLst>
                        <a:ext uri="{9D8B030D-6E8A-4147-A177-3AD203B41FA5}">
                          <a16:colId xmlns:a16="http://schemas.microsoft.com/office/drawing/2014/main" val="1595921554"/>
                        </a:ext>
                      </a:extLst>
                    </a:gridCol>
                  </a:tblGrid>
                  <a:tr h="370840">
                    <a:tc>
                      <a:txBody>
                        <a:bodyPr/>
                        <a:lstStyle/>
                        <a:p>
                          <a:endParaRPr lang="en-US" dirty="0"/>
                        </a:p>
                      </a:txBody>
                      <a:tcPr/>
                    </a:tc>
                    <a:tc>
                      <a:txBody>
                        <a:bodyPr/>
                        <a:lstStyle/>
                        <a:p>
                          <a:r>
                            <a:rPr lang="en-US" dirty="0"/>
                            <a:t>TRANSUDAT </a:t>
                          </a:r>
                        </a:p>
                      </a:txBody>
                      <a:tcPr/>
                    </a:tc>
                    <a:tc>
                      <a:txBody>
                        <a:bodyPr/>
                        <a:lstStyle/>
                        <a:p>
                          <a:r>
                            <a:rPr lang="en-US" dirty="0"/>
                            <a:t>MODİFİYE TRANSUDAT</a:t>
                          </a:r>
                        </a:p>
                      </a:txBody>
                      <a:tcPr/>
                    </a:tc>
                    <a:tc>
                      <a:txBody>
                        <a:bodyPr/>
                        <a:lstStyle/>
                        <a:p>
                          <a:r>
                            <a:rPr lang="en-US" dirty="0"/>
                            <a:t>EKSUDAT</a:t>
                          </a:r>
                        </a:p>
                      </a:txBody>
                      <a:tcPr/>
                    </a:tc>
                    <a:extLst>
                      <a:ext uri="{0D108BD9-81ED-4DB2-BD59-A6C34878D82A}">
                        <a16:rowId xmlns:a16="http://schemas.microsoft.com/office/drawing/2014/main" val="1643519939"/>
                      </a:ext>
                    </a:extLst>
                  </a:tr>
                  <a:tr h="640080">
                    <a:tc>
                      <a:txBody>
                        <a:bodyPr/>
                        <a:lstStyle/>
                        <a:p>
                          <a:r>
                            <a:rPr lang="en-US" b="1" dirty="0" err="1"/>
                            <a:t>Fiziksel</a:t>
                          </a:r>
                          <a:r>
                            <a:rPr lang="en-US" b="1" dirty="0"/>
                            <a:t> </a:t>
                          </a:r>
                          <a:r>
                            <a:rPr lang="en-US" b="1" dirty="0" err="1"/>
                            <a:t>Görünüm</a:t>
                          </a:r>
                          <a:endParaRPr lang="en-US" b="1" dirty="0"/>
                        </a:p>
                      </a:txBody>
                      <a:tcPr/>
                    </a:tc>
                    <a:tc>
                      <a:txBody>
                        <a:bodyPr/>
                        <a:lstStyle/>
                        <a:p>
                          <a:r>
                            <a:rPr lang="en-US" dirty="0" err="1"/>
                            <a:t>Genellikle</a:t>
                          </a:r>
                          <a:r>
                            <a:rPr lang="en-US" dirty="0"/>
                            <a:t> </a:t>
                          </a:r>
                          <a:r>
                            <a:rPr lang="en-US" dirty="0" err="1"/>
                            <a:t>Berrak</a:t>
                          </a:r>
                          <a:endParaRPr lang="en-US" dirty="0"/>
                        </a:p>
                      </a:txBody>
                      <a:tcPr/>
                    </a:tc>
                    <a:tc>
                      <a:txBody>
                        <a:bodyPr/>
                        <a:lstStyle/>
                        <a:p>
                          <a:r>
                            <a:rPr lang="en-US" dirty="0" err="1"/>
                            <a:t>Çoğunlukla</a:t>
                          </a:r>
                          <a:r>
                            <a:rPr lang="en-US" dirty="0"/>
                            <a:t> </a:t>
                          </a:r>
                          <a:r>
                            <a:rPr lang="en-US" dirty="0" err="1"/>
                            <a:t>kırmızımtrak</a:t>
                          </a:r>
                          <a:endParaRPr lang="en-US" dirty="0"/>
                        </a:p>
                      </a:txBody>
                      <a:tcPr/>
                    </a:tc>
                    <a:tc>
                      <a:txBody>
                        <a:bodyPr/>
                        <a:lstStyle/>
                        <a:p>
                          <a:endParaRPr lang="tr-TR"/>
                        </a:p>
                      </a:txBody>
                      <a:tcPr>
                        <a:blipFill>
                          <a:blip r:embed="rId2"/>
                          <a:stretch>
                            <a:fillRect l="-300483" t="-60784" r="-966" b="-482353"/>
                          </a:stretch>
                        </a:blipFill>
                      </a:tcPr>
                    </a:tc>
                    <a:extLst>
                      <a:ext uri="{0D108BD9-81ED-4DB2-BD59-A6C34878D82A}">
                        <a16:rowId xmlns:a16="http://schemas.microsoft.com/office/drawing/2014/main" val="3593878816"/>
                      </a:ext>
                    </a:extLst>
                  </a:tr>
                  <a:tr h="370840">
                    <a:tc>
                      <a:txBody>
                        <a:bodyPr/>
                        <a:lstStyle/>
                        <a:p>
                          <a:r>
                            <a:rPr lang="en-US" b="1" dirty="0" err="1"/>
                            <a:t>Dansite</a:t>
                          </a:r>
                          <a:r>
                            <a:rPr lang="en-US" b="1" dirty="0"/>
                            <a:t> </a:t>
                          </a:r>
                        </a:p>
                      </a:txBody>
                      <a:tcPr/>
                    </a:tc>
                    <a:tc>
                      <a:txBody>
                        <a:bodyPr/>
                        <a:lstStyle/>
                        <a:p>
                          <a:endParaRPr lang="tr-TR"/>
                        </a:p>
                      </a:txBody>
                      <a:tcPr>
                        <a:blipFill>
                          <a:blip r:embed="rId2"/>
                          <a:stretch>
                            <a:fillRect l="-99519" t="-282759" r="-200000" b="-748276"/>
                          </a:stretch>
                        </a:blipFill>
                      </a:tcPr>
                    </a:tc>
                    <a:tc>
                      <a:txBody>
                        <a:bodyPr/>
                        <a:lstStyle/>
                        <a:p>
                          <a:r>
                            <a:rPr lang="en-US" dirty="0"/>
                            <a:t>1.010-1.025</a:t>
                          </a:r>
                        </a:p>
                      </a:txBody>
                      <a:tcPr/>
                    </a:tc>
                    <a:tc>
                      <a:txBody>
                        <a:bodyPr/>
                        <a:lstStyle/>
                        <a:p>
                          <a:endParaRPr lang="tr-TR"/>
                        </a:p>
                      </a:txBody>
                      <a:tcPr>
                        <a:blipFill>
                          <a:blip r:embed="rId2"/>
                          <a:stretch>
                            <a:fillRect l="-300483" t="-282759" r="-966" b="-748276"/>
                          </a:stretch>
                        </a:blipFill>
                      </a:tcPr>
                    </a:tc>
                    <a:extLst>
                      <a:ext uri="{0D108BD9-81ED-4DB2-BD59-A6C34878D82A}">
                        <a16:rowId xmlns:a16="http://schemas.microsoft.com/office/drawing/2014/main" val="2630142084"/>
                      </a:ext>
                    </a:extLst>
                  </a:tr>
                  <a:tr h="370840">
                    <a:tc>
                      <a:txBody>
                        <a:bodyPr/>
                        <a:lstStyle/>
                        <a:p>
                          <a:r>
                            <a:rPr lang="en-US" b="1" dirty="0"/>
                            <a:t>Total protein(g/</a:t>
                          </a:r>
                          <a:r>
                            <a:rPr lang="en-US" b="1" dirty="0" err="1"/>
                            <a:t>dL</a:t>
                          </a:r>
                          <a:r>
                            <a:rPr lang="en-US" b="1" dirty="0"/>
                            <a:t>)</a:t>
                          </a:r>
                        </a:p>
                      </a:txBody>
                      <a:tcPr/>
                    </a:tc>
                    <a:tc>
                      <a:txBody>
                        <a:bodyPr/>
                        <a:lstStyle/>
                        <a:p>
                          <a:endParaRPr lang="tr-TR"/>
                        </a:p>
                      </a:txBody>
                      <a:tcPr>
                        <a:blipFill>
                          <a:blip r:embed="rId2"/>
                          <a:stretch>
                            <a:fillRect l="-99519" t="-382759" r="-200000" b="-648276"/>
                          </a:stretch>
                        </a:blipFill>
                      </a:tcPr>
                    </a:tc>
                    <a:tc>
                      <a:txBody>
                        <a:bodyPr/>
                        <a:lstStyle/>
                        <a:p>
                          <a:endParaRPr lang="tr-TR"/>
                        </a:p>
                      </a:txBody>
                      <a:tcPr>
                        <a:blipFill>
                          <a:blip r:embed="rId2"/>
                          <a:stretch>
                            <a:fillRect l="-200483" t="-382759" r="-100966" b="-648276"/>
                          </a:stretch>
                        </a:blipFill>
                      </a:tcPr>
                    </a:tc>
                    <a:tc>
                      <a:txBody>
                        <a:bodyPr/>
                        <a:lstStyle/>
                        <a:p>
                          <a:endParaRPr lang="tr-TR"/>
                        </a:p>
                      </a:txBody>
                      <a:tcPr>
                        <a:blipFill>
                          <a:blip r:embed="rId2"/>
                          <a:stretch>
                            <a:fillRect l="-300483" t="-382759" r="-966" b="-648276"/>
                          </a:stretch>
                        </a:blipFill>
                      </a:tcPr>
                    </a:tc>
                    <a:extLst>
                      <a:ext uri="{0D108BD9-81ED-4DB2-BD59-A6C34878D82A}">
                        <a16:rowId xmlns:a16="http://schemas.microsoft.com/office/drawing/2014/main" val="342575117"/>
                      </a:ext>
                    </a:extLst>
                  </a:tr>
                  <a:tr h="640080">
                    <a:tc>
                      <a:txBody>
                        <a:bodyPr/>
                        <a:lstStyle/>
                        <a:p>
                          <a:r>
                            <a:rPr lang="en-US" b="1" dirty="0" err="1"/>
                            <a:t>Çekirdekli</a:t>
                          </a:r>
                          <a:r>
                            <a:rPr lang="en-US" b="1" dirty="0"/>
                            <a:t> </a:t>
                          </a:r>
                          <a:r>
                            <a:rPr lang="en-US" b="1" dirty="0" err="1"/>
                            <a:t>hücre</a:t>
                          </a:r>
                          <a:r>
                            <a:rPr lang="en-US" b="1" dirty="0"/>
                            <a:t> </a:t>
                          </a:r>
                          <a:r>
                            <a:rPr lang="en-US" b="1" dirty="0" err="1"/>
                            <a:t>sayısı</a:t>
                          </a:r>
                          <a:r>
                            <a:rPr lang="en-US" b="1" dirty="0"/>
                            <a:t> (/mm</a:t>
                          </a:r>
                          <a:r>
                            <a:rPr lang="en-US" b="1" baseline="30000" dirty="0"/>
                            <a:t>3</a:t>
                          </a:r>
                          <a:r>
                            <a:rPr lang="en-US" b="1" dirty="0"/>
                            <a:t>)</a:t>
                          </a:r>
                        </a:p>
                      </a:txBody>
                      <a:tcPr/>
                    </a:tc>
                    <a:tc>
                      <a:txBody>
                        <a:bodyPr/>
                        <a:lstStyle/>
                        <a:p>
                          <a:endParaRPr lang="tr-TR"/>
                        </a:p>
                      </a:txBody>
                      <a:tcPr>
                        <a:blipFill>
                          <a:blip r:embed="rId2"/>
                          <a:stretch>
                            <a:fillRect l="-99519" t="-274510" r="-200000" b="-268627"/>
                          </a:stretch>
                        </a:blipFill>
                      </a:tcPr>
                    </a:tc>
                    <a:tc>
                      <a:txBody>
                        <a:bodyPr/>
                        <a:lstStyle/>
                        <a:p>
                          <a:r>
                            <a:rPr lang="en-US" dirty="0"/>
                            <a:t>500-10000</a:t>
                          </a:r>
                        </a:p>
                      </a:txBody>
                      <a:tcPr/>
                    </a:tc>
                    <a:tc>
                      <a:txBody>
                        <a:bodyPr/>
                        <a:lstStyle/>
                        <a:p>
                          <a:endParaRPr lang="tr-TR"/>
                        </a:p>
                      </a:txBody>
                      <a:tcPr>
                        <a:blipFill>
                          <a:blip r:embed="rId2"/>
                          <a:stretch>
                            <a:fillRect l="-300483" t="-274510" r="-966" b="-268627"/>
                          </a:stretch>
                        </a:blipFill>
                      </a:tcPr>
                    </a:tc>
                    <a:extLst>
                      <a:ext uri="{0D108BD9-81ED-4DB2-BD59-A6C34878D82A}">
                        <a16:rowId xmlns:a16="http://schemas.microsoft.com/office/drawing/2014/main" val="4099147229"/>
                      </a:ext>
                    </a:extLst>
                  </a:tr>
                  <a:tr h="640080">
                    <a:tc>
                      <a:txBody>
                        <a:bodyPr/>
                        <a:lstStyle/>
                        <a:p>
                          <a:r>
                            <a:rPr lang="en-US" b="1" dirty="0"/>
                            <a:t>Predominant </a:t>
                          </a:r>
                          <a:r>
                            <a:rPr lang="en-US" b="1" dirty="0" err="1"/>
                            <a:t>Hücreler</a:t>
                          </a:r>
                          <a:endParaRPr lang="en-US" b="1" dirty="0"/>
                        </a:p>
                      </a:txBody>
                      <a:tcPr/>
                    </a:tc>
                    <a:tc>
                      <a:txBody>
                        <a:bodyPr/>
                        <a:lstStyle/>
                        <a:p>
                          <a:r>
                            <a:rPr lang="en-US" dirty="0" err="1"/>
                            <a:t>Mononüklear</a:t>
                          </a:r>
                          <a:r>
                            <a:rPr lang="en-US" dirty="0"/>
                            <a:t> </a:t>
                          </a:r>
                          <a:r>
                            <a:rPr lang="en-US" dirty="0" err="1"/>
                            <a:t>mezotelial</a:t>
                          </a:r>
                          <a:r>
                            <a:rPr lang="en-US" dirty="0"/>
                            <a:t> </a:t>
                          </a:r>
                        </a:p>
                      </a:txBody>
                      <a:tcPr/>
                    </a:tc>
                    <a:tc>
                      <a:txBody>
                        <a:bodyPr/>
                        <a:lstStyle/>
                        <a:p>
                          <a:r>
                            <a:rPr lang="en-US" dirty="0" err="1"/>
                            <a:t>Lenfositler</a:t>
                          </a:r>
                          <a:r>
                            <a:rPr lang="en-US" dirty="0"/>
                            <a:t>, </a:t>
                          </a:r>
                          <a:r>
                            <a:rPr lang="en-US" dirty="0" err="1"/>
                            <a:t>monositler</a:t>
                          </a:r>
                          <a:r>
                            <a:rPr lang="en-US" dirty="0"/>
                            <a:t>, </a:t>
                          </a:r>
                          <a:r>
                            <a:rPr lang="en-US" dirty="0" err="1"/>
                            <a:t>eritrositler</a:t>
                          </a:r>
                          <a:r>
                            <a:rPr lang="en-US" dirty="0"/>
                            <a:t>, </a:t>
                          </a:r>
                          <a:r>
                            <a:rPr lang="en-US" dirty="0" err="1"/>
                            <a:t>mezotelial</a:t>
                          </a:r>
                          <a:r>
                            <a:rPr lang="en-US" dirty="0"/>
                            <a:t> </a:t>
                          </a:r>
                        </a:p>
                      </a:txBody>
                      <a:tcPr/>
                    </a:tc>
                    <a:tc>
                      <a:txBody>
                        <a:bodyPr/>
                        <a:lstStyle/>
                        <a:p>
                          <a:r>
                            <a:rPr lang="en-US" dirty="0" err="1"/>
                            <a:t>Nötrofiller</a:t>
                          </a:r>
                          <a:r>
                            <a:rPr lang="en-US" dirty="0"/>
                            <a:t>, </a:t>
                          </a:r>
                          <a:r>
                            <a:rPr lang="en-US" dirty="0" err="1"/>
                            <a:t>mononüklear</a:t>
                          </a:r>
                          <a:r>
                            <a:rPr lang="en-US" dirty="0"/>
                            <a:t> ,</a:t>
                          </a:r>
                          <a:r>
                            <a:rPr lang="en-US" dirty="0" err="1"/>
                            <a:t>eritrositler</a:t>
                          </a:r>
                          <a:r>
                            <a:rPr lang="en-US" dirty="0"/>
                            <a:t> </a:t>
                          </a:r>
                        </a:p>
                      </a:txBody>
                      <a:tcPr/>
                    </a:tc>
                    <a:extLst>
                      <a:ext uri="{0D108BD9-81ED-4DB2-BD59-A6C34878D82A}">
                        <a16:rowId xmlns:a16="http://schemas.microsoft.com/office/drawing/2014/main" val="3367879637"/>
                      </a:ext>
                    </a:extLst>
                  </a:tr>
                  <a:tr h="370840">
                    <a:tc>
                      <a:txBody>
                        <a:bodyPr/>
                        <a:lstStyle/>
                        <a:p>
                          <a:r>
                            <a:rPr lang="en-US" b="1" dirty="0" err="1"/>
                            <a:t>Bakteri</a:t>
                          </a:r>
                          <a:endParaRPr lang="en-US" b="1" dirty="0"/>
                        </a:p>
                      </a:txBody>
                      <a:tcPr/>
                    </a:tc>
                    <a:tc>
                      <a:txBody>
                        <a:bodyPr/>
                        <a:lstStyle/>
                        <a:p>
                          <a:r>
                            <a:rPr lang="en-US" dirty="0"/>
                            <a:t>Yok </a:t>
                          </a:r>
                        </a:p>
                      </a:txBody>
                      <a:tcPr/>
                    </a:tc>
                    <a:tc>
                      <a:txBody>
                        <a:bodyPr/>
                        <a:lstStyle/>
                        <a:p>
                          <a:r>
                            <a:rPr lang="en-US" dirty="0"/>
                            <a:t>Yok</a:t>
                          </a:r>
                        </a:p>
                      </a:txBody>
                      <a:tcPr/>
                    </a:tc>
                    <a:tc>
                      <a:txBody>
                        <a:bodyPr/>
                        <a:lstStyle/>
                        <a:p>
                          <a:r>
                            <a:rPr lang="en-US" dirty="0" err="1"/>
                            <a:t>Değişken</a:t>
                          </a:r>
                          <a:endParaRPr lang="en-US" dirty="0"/>
                        </a:p>
                      </a:txBody>
                      <a:tcPr/>
                    </a:tc>
                    <a:extLst>
                      <a:ext uri="{0D108BD9-81ED-4DB2-BD59-A6C34878D82A}">
                        <a16:rowId xmlns:a16="http://schemas.microsoft.com/office/drawing/2014/main" val="3183839312"/>
                      </a:ext>
                    </a:extLst>
                  </a:tr>
                  <a:tr h="640080">
                    <a:tc>
                      <a:txBody>
                        <a:bodyPr/>
                        <a:lstStyle/>
                        <a:p>
                          <a:r>
                            <a:rPr lang="en-US" b="1" dirty="0" err="1"/>
                            <a:t>En</a:t>
                          </a:r>
                          <a:r>
                            <a:rPr lang="en-US" b="1" dirty="0"/>
                            <a:t> </a:t>
                          </a:r>
                          <a:r>
                            <a:rPr lang="en-US" b="1" dirty="0" err="1"/>
                            <a:t>Yaygın</a:t>
                          </a:r>
                          <a:r>
                            <a:rPr lang="en-US" b="1" dirty="0"/>
                            <a:t> </a:t>
                          </a:r>
                          <a:r>
                            <a:rPr lang="en-US" b="1" dirty="0" err="1"/>
                            <a:t>Nedenler</a:t>
                          </a:r>
                          <a:r>
                            <a:rPr lang="en-US" b="1" dirty="0"/>
                            <a:t> </a:t>
                          </a:r>
                        </a:p>
                      </a:txBody>
                      <a:tcPr/>
                    </a:tc>
                    <a:tc>
                      <a:txBody>
                        <a:bodyPr/>
                        <a:lstStyle/>
                        <a:p>
                          <a:r>
                            <a:rPr lang="en-US" dirty="0" err="1"/>
                            <a:t>Onkotik</a:t>
                          </a:r>
                          <a:r>
                            <a:rPr lang="en-US" dirty="0"/>
                            <a:t> </a:t>
                          </a:r>
                          <a:r>
                            <a:rPr lang="en-US" dirty="0" err="1"/>
                            <a:t>Basıncın</a:t>
                          </a:r>
                          <a:r>
                            <a:rPr lang="en-US" dirty="0"/>
                            <a:t> </a:t>
                          </a:r>
                          <a:r>
                            <a:rPr lang="en-US" dirty="0" err="1"/>
                            <a:t>Azalması</a:t>
                          </a:r>
                          <a:endParaRPr lang="en-US" dirty="0"/>
                        </a:p>
                      </a:txBody>
                      <a:tcPr/>
                    </a:tc>
                    <a:tc>
                      <a:txBody>
                        <a:bodyPr/>
                        <a:lstStyle/>
                        <a:p>
                          <a:r>
                            <a:rPr lang="en-US" dirty="0" err="1"/>
                            <a:t>Hidrostatik</a:t>
                          </a:r>
                          <a:r>
                            <a:rPr lang="en-US" dirty="0"/>
                            <a:t> </a:t>
                          </a:r>
                          <a:r>
                            <a:rPr lang="en-US" dirty="0" err="1"/>
                            <a:t>Basıncın</a:t>
                          </a:r>
                          <a:r>
                            <a:rPr lang="en-US" dirty="0"/>
                            <a:t> </a:t>
                          </a:r>
                          <a:r>
                            <a:rPr lang="en-US" dirty="0" err="1"/>
                            <a:t>Artması</a:t>
                          </a:r>
                          <a:r>
                            <a:rPr lang="en-US" dirty="0"/>
                            <a:t> </a:t>
                          </a:r>
                        </a:p>
                      </a:txBody>
                      <a:tcPr/>
                    </a:tc>
                    <a:tc>
                      <a:txBody>
                        <a:bodyPr/>
                        <a:lstStyle/>
                        <a:p>
                          <a:r>
                            <a:rPr lang="en-US" dirty="0" err="1"/>
                            <a:t>Damar</a:t>
                          </a:r>
                          <a:r>
                            <a:rPr lang="en-US" dirty="0"/>
                            <a:t> </a:t>
                          </a:r>
                          <a:r>
                            <a:rPr lang="en-US" dirty="0" err="1"/>
                            <a:t>Permabilitesinin</a:t>
                          </a:r>
                          <a:r>
                            <a:rPr lang="en-US" dirty="0"/>
                            <a:t> </a:t>
                          </a:r>
                          <a:r>
                            <a:rPr lang="en-US" dirty="0" err="1"/>
                            <a:t>Artması</a:t>
                          </a:r>
                          <a:r>
                            <a:rPr lang="en-US" dirty="0"/>
                            <a:t> </a:t>
                          </a:r>
                        </a:p>
                      </a:txBody>
                      <a:tcPr/>
                    </a:tc>
                    <a:extLst>
                      <a:ext uri="{0D108BD9-81ED-4DB2-BD59-A6C34878D82A}">
                        <a16:rowId xmlns:a16="http://schemas.microsoft.com/office/drawing/2014/main" val="4099096568"/>
                      </a:ext>
                    </a:extLst>
                  </a:tr>
                </a:tbl>
              </a:graphicData>
            </a:graphic>
          </p:graphicFrame>
        </mc:Fallback>
      </mc:AlternateContent>
    </p:spTree>
    <p:extLst>
      <p:ext uri="{BB962C8B-B14F-4D97-AF65-F5344CB8AC3E}">
        <p14:creationId xmlns:p14="http://schemas.microsoft.com/office/powerpoint/2010/main" val="6633723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93E461F-BFAB-3142-92D9-F876273E405C}"/>
              </a:ext>
            </a:extLst>
          </p:cNvPr>
          <p:cNvGraphicFramePr>
            <a:graphicFrameLocks noGrp="1"/>
          </p:cNvGraphicFramePr>
          <p:nvPr>
            <p:ph idx="1"/>
            <p:extLst/>
          </p:nvPr>
        </p:nvGraphicFramePr>
        <p:xfrm>
          <a:off x="838200" y="1825625"/>
          <a:ext cx="10515600" cy="2595880"/>
        </p:xfrm>
        <a:graphic>
          <a:graphicData uri="http://schemas.openxmlformats.org/drawingml/2006/table">
            <a:tbl>
              <a:tblPr firstRow="1" bandRow="1">
                <a:tableStyleId>{5C22544A-7EE6-4342-B048-85BDC9FD1C3A}</a:tableStyleId>
              </a:tblPr>
              <a:tblGrid>
                <a:gridCol w="2634465">
                  <a:extLst>
                    <a:ext uri="{9D8B030D-6E8A-4147-A177-3AD203B41FA5}">
                      <a16:colId xmlns:a16="http://schemas.microsoft.com/office/drawing/2014/main" val="4293266148"/>
                    </a:ext>
                  </a:extLst>
                </a:gridCol>
                <a:gridCol w="7881135">
                  <a:extLst>
                    <a:ext uri="{9D8B030D-6E8A-4147-A177-3AD203B41FA5}">
                      <a16:colId xmlns:a16="http://schemas.microsoft.com/office/drawing/2014/main" val="2948845976"/>
                    </a:ext>
                  </a:extLst>
                </a:gridCol>
              </a:tblGrid>
              <a:tr h="370840">
                <a:tc>
                  <a:txBody>
                    <a:bodyPr/>
                    <a:lstStyle/>
                    <a:p>
                      <a:r>
                        <a:rPr lang="en-US" dirty="0"/>
                        <a:t>PARAMETRE</a:t>
                      </a:r>
                    </a:p>
                  </a:txBody>
                  <a:tcPr/>
                </a:tc>
                <a:tc>
                  <a:txBody>
                    <a:bodyPr/>
                    <a:lstStyle/>
                    <a:p>
                      <a:r>
                        <a:rPr lang="en-US" dirty="0"/>
                        <a:t>ENDİKASYONLARI </a:t>
                      </a:r>
                    </a:p>
                  </a:txBody>
                  <a:tcPr/>
                </a:tc>
                <a:extLst>
                  <a:ext uri="{0D108BD9-81ED-4DB2-BD59-A6C34878D82A}">
                    <a16:rowId xmlns:a16="http://schemas.microsoft.com/office/drawing/2014/main" val="682210523"/>
                  </a:ext>
                </a:extLst>
              </a:tr>
              <a:tr h="370840">
                <a:tc>
                  <a:txBody>
                    <a:bodyPr/>
                    <a:lstStyle/>
                    <a:p>
                      <a:r>
                        <a:rPr lang="en-US" dirty="0"/>
                        <a:t>KREATİNİN </a:t>
                      </a:r>
                    </a:p>
                  </a:txBody>
                  <a:tcPr/>
                </a:tc>
                <a:tc>
                  <a:txBody>
                    <a:bodyPr/>
                    <a:lstStyle/>
                    <a:p>
                      <a:r>
                        <a:rPr lang="en-US" dirty="0"/>
                        <a:t>NONSPESİFİK ABDOMİNAL EKSUDAT (ÜROABDOMEN)</a:t>
                      </a:r>
                    </a:p>
                  </a:txBody>
                  <a:tcPr/>
                </a:tc>
                <a:extLst>
                  <a:ext uri="{0D108BD9-81ED-4DB2-BD59-A6C34878D82A}">
                    <a16:rowId xmlns:a16="http://schemas.microsoft.com/office/drawing/2014/main" val="4276063437"/>
                  </a:ext>
                </a:extLst>
              </a:tr>
              <a:tr h="370840">
                <a:tc>
                  <a:txBody>
                    <a:bodyPr/>
                    <a:lstStyle/>
                    <a:p>
                      <a:r>
                        <a:rPr lang="en-US" dirty="0"/>
                        <a:t>BUN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NONSPESİFİK ABDOMİNAL EKSUDAT (ÜROABDOMEN)</a:t>
                      </a:r>
                    </a:p>
                  </a:txBody>
                  <a:tcPr/>
                </a:tc>
                <a:extLst>
                  <a:ext uri="{0D108BD9-81ED-4DB2-BD59-A6C34878D82A}">
                    <a16:rowId xmlns:a16="http://schemas.microsoft.com/office/drawing/2014/main" val="3686296407"/>
                  </a:ext>
                </a:extLst>
              </a:tr>
              <a:tr h="370840">
                <a:tc>
                  <a:txBody>
                    <a:bodyPr/>
                    <a:lstStyle/>
                    <a:p>
                      <a:r>
                        <a:rPr lang="en-US" dirty="0"/>
                        <a:t>BİLİRUBİN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NONSPESİFİK ABDOMİNAL EKSUDAT (BİLİAR ABDOMEN)</a:t>
                      </a:r>
                    </a:p>
                  </a:txBody>
                  <a:tcPr/>
                </a:tc>
                <a:extLst>
                  <a:ext uri="{0D108BD9-81ED-4DB2-BD59-A6C34878D82A}">
                    <a16:rowId xmlns:a16="http://schemas.microsoft.com/office/drawing/2014/main" val="3598915727"/>
                  </a:ext>
                </a:extLst>
              </a:tr>
              <a:tr h="370840">
                <a:tc>
                  <a:txBody>
                    <a:bodyPr/>
                    <a:lstStyle/>
                    <a:p>
                      <a:r>
                        <a:rPr lang="en-US" dirty="0"/>
                        <a:t>AMİLAZ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NONSPESİFİK ABDOMİNAL EKSUDAT (PANKREATİTİS)</a:t>
                      </a:r>
                    </a:p>
                  </a:txBody>
                  <a:tcPr/>
                </a:tc>
                <a:extLst>
                  <a:ext uri="{0D108BD9-81ED-4DB2-BD59-A6C34878D82A}">
                    <a16:rowId xmlns:a16="http://schemas.microsoft.com/office/drawing/2014/main" val="2119941580"/>
                  </a:ext>
                </a:extLst>
              </a:tr>
              <a:tr h="370840">
                <a:tc>
                  <a:txBody>
                    <a:bodyPr/>
                    <a:lstStyle/>
                    <a:p>
                      <a:r>
                        <a:rPr lang="en-US" dirty="0"/>
                        <a:t>KOLESTROL/TRİGLİSERİD </a:t>
                      </a:r>
                    </a:p>
                  </a:txBody>
                  <a:tcPr/>
                </a:tc>
                <a:tc>
                  <a:txBody>
                    <a:bodyPr/>
                    <a:lstStyle/>
                    <a:p>
                      <a:r>
                        <a:rPr lang="en-US" dirty="0"/>
                        <a:t>BEYAZ-PEMBE SIZI (ŞİLOTORAKS </a:t>
                      </a:r>
                      <a:r>
                        <a:rPr lang="en-US" dirty="0" err="1"/>
                        <a:t>veya</a:t>
                      </a:r>
                      <a:r>
                        <a:rPr lang="en-US" dirty="0"/>
                        <a:t> ŞİLOABDOMEN)</a:t>
                      </a:r>
                    </a:p>
                  </a:txBody>
                  <a:tcPr/>
                </a:tc>
                <a:extLst>
                  <a:ext uri="{0D108BD9-81ED-4DB2-BD59-A6C34878D82A}">
                    <a16:rowId xmlns:a16="http://schemas.microsoft.com/office/drawing/2014/main" val="3289451100"/>
                  </a:ext>
                </a:extLst>
              </a:tr>
              <a:tr h="370840">
                <a:tc>
                  <a:txBody>
                    <a:bodyPr/>
                    <a:lstStyle/>
                    <a:p>
                      <a:r>
                        <a:rPr lang="en-US" dirty="0"/>
                        <a:t>LAKTİK ASİT</a:t>
                      </a:r>
                    </a:p>
                  </a:txBody>
                  <a:tcPr/>
                </a:tc>
                <a:tc>
                  <a:txBody>
                    <a:bodyPr/>
                    <a:lstStyle/>
                    <a:p>
                      <a:r>
                        <a:rPr lang="en-US" dirty="0"/>
                        <a:t>İNTESTİNAL İŞEMİ</a:t>
                      </a:r>
                    </a:p>
                  </a:txBody>
                  <a:tcPr/>
                </a:tc>
                <a:extLst>
                  <a:ext uri="{0D108BD9-81ED-4DB2-BD59-A6C34878D82A}">
                    <a16:rowId xmlns:a16="http://schemas.microsoft.com/office/drawing/2014/main" val="2656758032"/>
                  </a:ext>
                </a:extLst>
              </a:tr>
            </a:tbl>
          </a:graphicData>
        </a:graphic>
      </p:graphicFrame>
    </p:spTree>
    <p:extLst>
      <p:ext uri="{BB962C8B-B14F-4D97-AF65-F5344CB8AC3E}">
        <p14:creationId xmlns:p14="http://schemas.microsoft.com/office/powerpoint/2010/main" val="159258308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6503</Words>
  <Application>Microsoft Office PowerPoint</Application>
  <PresentationFormat>Geniş ekran</PresentationFormat>
  <Paragraphs>824</Paragraphs>
  <Slides>139</Slides>
  <Notes>9</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139</vt:i4>
      </vt:variant>
    </vt:vector>
  </HeadingPairs>
  <TitlesOfParts>
    <vt:vector size="146" baseType="lpstr">
      <vt:lpstr>-apple-system</vt:lpstr>
      <vt:lpstr>Arial</vt:lpstr>
      <vt:lpstr>Calibri</vt:lpstr>
      <vt:lpstr>Calibri Light</vt:lpstr>
      <vt:lpstr>Cambria Math</vt:lpstr>
      <vt:lpstr>Frutiger</vt:lpstr>
      <vt:lpstr>Office Teması</vt:lpstr>
      <vt:lpstr>Doç. Dr. İdil Baştan </vt:lpstr>
      <vt:lpstr>GASTROİNTESTİNAL SİSTEM HASTAKLIKLARININ SEMPTOMLARI </vt:lpstr>
      <vt:lpstr>Pityalizm ve psödopityalizm nedenleri </vt:lpstr>
      <vt:lpstr>Pityalizm ve psödopityalizm nedenleri </vt:lpstr>
      <vt:lpstr>Orafarengial disfajinin nedenleri </vt:lpstr>
      <vt:lpstr>Regürgitasyonun nedenleri </vt:lpstr>
      <vt:lpstr>Regürgitasyon ve kusma arasındaki farklar  </vt:lpstr>
      <vt:lpstr>PowerPoint Sunusu</vt:lpstr>
      <vt:lpstr>GİNGİVİTİS </vt:lpstr>
      <vt:lpstr>Stomatitis </vt:lpstr>
      <vt:lpstr>PowerPoint Sunusu</vt:lpstr>
      <vt:lpstr>PowerPoint Sunusu</vt:lpstr>
      <vt:lpstr>PATHOGENESIS </vt:lpstr>
      <vt:lpstr>PowerPoint Sunusu</vt:lpstr>
      <vt:lpstr>PowerPoint Sunusu</vt:lpstr>
      <vt:lpstr>PowerPoint Sunusu</vt:lpstr>
      <vt:lpstr>ETİYOLOJİ VE AYIRICI TANI</vt:lpstr>
      <vt:lpstr>PowerPoint Sunusu</vt:lpstr>
      <vt:lpstr>PowerPoint Sunusu</vt:lpstr>
      <vt:lpstr>PowerPoint Sunusu</vt:lpstr>
      <vt:lpstr>PowerPoint Sunusu</vt:lpstr>
      <vt:lpstr>TANI</vt:lpstr>
      <vt:lpstr>PowerPoint Sunusu</vt:lpstr>
      <vt:lpstr>TEDAVI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DISMOTILITE</vt:lpstr>
      <vt:lpstr>PowerPoint Sunusu</vt:lpstr>
      <vt:lpstr>Physiology and Pathophysiology </vt:lpstr>
      <vt:lpstr>PowerPoint Sunusu</vt:lpstr>
      <vt:lpstr>PowerPoint Sunusu</vt:lpstr>
      <vt:lpstr>PowerPoint Sunusu</vt:lpstr>
      <vt:lpstr>Klinik Muayene</vt:lpstr>
      <vt:lpstr>PowerPoint Sunusu</vt:lpstr>
      <vt:lpstr>PowerPoint Sunusu</vt:lpstr>
      <vt:lpstr>PowerPoint Sunusu</vt:lpstr>
      <vt:lpstr>PowerPoint Sunusu</vt:lpstr>
      <vt:lpstr>TANI </vt:lpstr>
      <vt:lpstr>PowerPoint Sunusu</vt:lpstr>
      <vt:lpstr>Mastikatör Myopati </vt:lpstr>
      <vt:lpstr>PowerPoint Sunusu</vt:lpstr>
      <vt:lpstr>PowerPoint Sunusu</vt:lpstr>
      <vt:lpstr>Myasthenia Gravis </vt:lpstr>
      <vt:lpstr>PowerPoint Sunusu</vt:lpstr>
      <vt:lpstr>TANI</vt:lpstr>
      <vt:lpstr>TEDAVI </vt:lpstr>
      <vt:lpstr>NEOPLAZI</vt:lpstr>
      <vt:lpstr>ABDOMİNAL  AĞRI </vt:lpstr>
      <vt:lpstr>AYIRICI TANI</vt:lpstr>
      <vt:lpstr>GASTROİNTESTİNAL SİSTEM</vt:lpstr>
      <vt:lpstr>HEPATOBİLİER AND PANKREAS </vt:lpstr>
      <vt:lpstr>UROLOGİC </vt:lpstr>
      <vt:lpstr>Hemolymphatic</vt:lpstr>
      <vt:lpstr>Reproductive Sistem </vt:lpstr>
      <vt:lpstr>PowerPoint Sunusu</vt:lpstr>
      <vt:lpstr>PowerPoint Sunusu</vt:lpstr>
      <vt:lpstr>Anamnez </vt:lpstr>
      <vt:lpstr>FİZİKSEL MUAYENE </vt:lpstr>
      <vt:lpstr>PowerPoint Sunusu</vt:lpstr>
      <vt:lpstr>PowerPoint Sunusu</vt:lpstr>
      <vt:lpstr>PowerPoint Sunusu</vt:lpstr>
      <vt:lpstr>PowerPoint Sunusu</vt:lpstr>
      <vt:lpstr>PowerPoint Sunusu</vt:lpstr>
      <vt:lpstr>TANI VE TEDAVI</vt:lpstr>
      <vt:lpstr>GENEL YAKLAŞIM</vt:lpstr>
      <vt:lpstr>PowerPoint Sunusu</vt:lpstr>
      <vt:lpstr>Medikal tedavi</vt:lpstr>
      <vt:lpstr>PowerPoint Sunusu</vt:lpstr>
      <vt:lpstr>PowerPoint Sunusu</vt:lpstr>
      <vt:lpstr>ANOREXIA </vt:lpstr>
      <vt:lpstr>PATOFIZYOLOJI-MEKANIZMA</vt:lpstr>
      <vt:lpstr>GIDA ALIMININ KONTROLÜ</vt:lpstr>
      <vt:lpstr>Duyusal Sinyaller</vt:lpstr>
      <vt:lpstr>METABOLİK SİNYALLER</vt:lpstr>
      <vt:lpstr>PowerPoint Sunusu</vt:lpstr>
      <vt:lpstr>ÇEVRESEL FAKTÖRLER VE DAVRANIŞ </vt:lpstr>
      <vt:lpstr>AYRICI TANI </vt:lpstr>
      <vt:lpstr>Kedi ve Köpeklerde Anoreksiyaya Neden Olan İlaçlar </vt:lpstr>
      <vt:lpstr>ANAMNEZ </vt:lpstr>
      <vt:lpstr>FIZIKSEL MUAYENE </vt:lpstr>
      <vt:lpstr>TEDAVI </vt:lpstr>
      <vt:lpstr>PowerPoint Sunusu</vt:lpstr>
      <vt:lpstr>PowerPoint Sunusu</vt:lpstr>
      <vt:lpstr>ASITES </vt:lpstr>
      <vt:lpstr>PowerPoint Sunusu</vt:lpstr>
      <vt:lpstr>PowerPoint Sunusu</vt:lpstr>
      <vt:lpstr>PowerPoint Sunusu</vt:lpstr>
      <vt:lpstr>TRANSUDAT </vt:lpstr>
      <vt:lpstr>PowerPoint Sunusu</vt:lpstr>
      <vt:lpstr>PowerPoint Sunusu</vt:lpstr>
      <vt:lpstr>SAF TRANSUDAT </vt:lpstr>
      <vt:lpstr>PROTEIN KAYBINA YOL AÇAN NEFROPATI</vt:lpstr>
      <vt:lpstr>Köpeklerde Glomerular Hastalıklar </vt:lpstr>
      <vt:lpstr>KÖPEKLERDE GLOMERULAR HASTALIKLAR İLE İLİŞKİLENDİRİLEN  HASTALIKLAR </vt:lpstr>
      <vt:lpstr>PowerPoint Sunusu</vt:lpstr>
      <vt:lpstr>KEDİLERDE GLOMERULAR HASTALIKLAR İLE İLİŞKİLENDİRİLEN  HASTALIKLAR </vt:lpstr>
      <vt:lpstr>PowerPoint Sunusu</vt:lpstr>
      <vt:lpstr>TEDAVİ</vt:lpstr>
      <vt:lpstr>Saf Transudat </vt:lpstr>
      <vt:lpstr>HEPATIK YETMEZLIK </vt:lpstr>
      <vt:lpstr>PORTAL HIPERTANSIYONUN NEDENLERI</vt:lpstr>
      <vt:lpstr>PowerPoint Sunusu</vt:lpstr>
      <vt:lpstr>SAF TRANSUDAT </vt:lpstr>
      <vt:lpstr>MODIFIYE TRANSUDATLAR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 A 10-year-old German Shepherd presented in a state of shock and dehydration. There is a focal lack of serosal detail in the midventral abdomen. There are patchy striations in the area. The metallic opacities are foreign bodies. This was a focal peritonitis after perforation of the bowel wall  </vt:lpstr>
      <vt:lpstr>PowerPoint Sunusu</vt:lpstr>
      <vt:lpstr>PowerPoint Sunusu</vt:lpstr>
      <vt:lpstr>EKSUDAT </vt:lpstr>
      <vt:lpstr>Nonseptik Peritonisitis</vt:lpstr>
      <vt:lpstr>KEDILERIN ENFEKSIYÖZ PERITONITISI  </vt:lpstr>
      <vt:lpstr>PowerPoint Sunusu</vt:lpstr>
      <vt:lpstr>Effüziv form </vt:lpstr>
      <vt:lpstr>Non-effüziv form </vt:lpstr>
      <vt:lpstr>SEPTIK PERITONITIS </vt:lpstr>
      <vt:lpstr>GASTROİNTESTİNAL SİSTEM HASTAKLIKLARININ SEMPTOMLARI </vt:lpstr>
      <vt:lpstr>MELENA ve HEMATOKHEZİ NEDENLERI </vt:lpstr>
      <vt:lpstr>MELENA ve HEMATOKHEZİ NEDENLERI </vt:lpstr>
      <vt:lpstr>TENESMUSUN NEDENLERI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Doç. Dr. İdil Baştan</dc:title>
  <dc:creator>OST</dc:creator>
  <cp:lastModifiedBy>OST</cp:lastModifiedBy>
  <cp:revision>2</cp:revision>
  <dcterms:created xsi:type="dcterms:W3CDTF">2019-11-06T07:25:56Z</dcterms:created>
  <dcterms:modified xsi:type="dcterms:W3CDTF">2019-11-06T07:28:21Z</dcterms:modified>
</cp:coreProperties>
</file>