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6" r:id="rId9"/>
    <p:sldId id="267" r:id="rId10"/>
    <p:sldId id="263" r:id="rId11"/>
    <p:sldId id="265" r:id="rId12"/>
    <p:sldId id="264"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1" d="100"/>
          <a:sy n="91" d="100"/>
        </p:scale>
        <p:origin x="534"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7A31080-A1C2-4E20-AC60-3716A3BC962B}"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tr-TR"/>
        </a:p>
      </dgm:t>
    </dgm:pt>
    <dgm:pt modelId="{76C9919D-CA33-48F6-ADE8-65C61414EA66}">
      <dgm:prSet phldrT="[Metin]"/>
      <dgm:spPr/>
      <dgm:t>
        <a:bodyPr/>
        <a:lstStyle/>
        <a:p>
          <a:r>
            <a:rPr lang="tr-TR" dirty="0" smtClean="0"/>
            <a:t>Öğrenme Güçlükleri</a:t>
          </a:r>
          <a:endParaRPr lang="tr-TR" dirty="0"/>
        </a:p>
      </dgm:t>
    </dgm:pt>
    <dgm:pt modelId="{D4F4F430-BBFF-41C1-8522-F6E1BB7A1F2C}" type="parTrans" cxnId="{6A7139A6-C5A7-49BA-AF88-F03AA1AD66C9}">
      <dgm:prSet/>
      <dgm:spPr/>
      <dgm:t>
        <a:bodyPr/>
        <a:lstStyle/>
        <a:p>
          <a:endParaRPr lang="tr-TR"/>
        </a:p>
      </dgm:t>
    </dgm:pt>
    <dgm:pt modelId="{8A6030B5-B5EF-418B-98D3-AB4AE9282ADD}" type="sibTrans" cxnId="{6A7139A6-C5A7-49BA-AF88-F03AA1AD66C9}">
      <dgm:prSet/>
      <dgm:spPr/>
      <dgm:t>
        <a:bodyPr/>
        <a:lstStyle/>
        <a:p>
          <a:endParaRPr lang="tr-TR"/>
        </a:p>
      </dgm:t>
    </dgm:pt>
    <dgm:pt modelId="{BFC9FB16-485C-40C4-B040-16443E56DE41}">
      <dgm:prSet phldrT="[Metin]"/>
      <dgm:spPr/>
      <dgm:t>
        <a:bodyPr/>
        <a:lstStyle/>
        <a:p>
          <a:r>
            <a:rPr lang="tr-TR" dirty="0" smtClean="0"/>
            <a:t>Matematik</a:t>
          </a:r>
          <a:endParaRPr lang="tr-TR" dirty="0"/>
        </a:p>
      </dgm:t>
    </dgm:pt>
    <dgm:pt modelId="{79A18480-CFE1-4FBF-A5AA-72227CE23074}" type="parTrans" cxnId="{9A89D2FC-3585-422D-B64D-310CFC9CA9EB}">
      <dgm:prSet/>
      <dgm:spPr/>
      <dgm:t>
        <a:bodyPr/>
        <a:lstStyle/>
        <a:p>
          <a:endParaRPr lang="tr-TR"/>
        </a:p>
      </dgm:t>
    </dgm:pt>
    <dgm:pt modelId="{74D72E06-C4E4-40E7-9AF7-1316E4CE8DB7}" type="sibTrans" cxnId="{9A89D2FC-3585-422D-B64D-310CFC9CA9EB}">
      <dgm:prSet/>
      <dgm:spPr/>
      <dgm:t>
        <a:bodyPr/>
        <a:lstStyle/>
        <a:p>
          <a:endParaRPr lang="tr-TR"/>
        </a:p>
      </dgm:t>
    </dgm:pt>
    <dgm:pt modelId="{56A2F207-8121-4723-8DF9-3F05BADD04F4}">
      <dgm:prSet phldrT="[Metin]"/>
      <dgm:spPr/>
      <dgm:t>
        <a:bodyPr/>
        <a:lstStyle/>
        <a:p>
          <a:r>
            <a:rPr lang="tr-TR" dirty="0" smtClean="0"/>
            <a:t>Sözel dil</a:t>
          </a:r>
          <a:endParaRPr lang="tr-TR" dirty="0"/>
        </a:p>
      </dgm:t>
    </dgm:pt>
    <dgm:pt modelId="{92B56703-5E17-4651-B3AB-96C3067E451F}" type="parTrans" cxnId="{D5818AAA-BB60-4D11-BD6F-F94DBA4963F5}">
      <dgm:prSet/>
      <dgm:spPr/>
      <dgm:t>
        <a:bodyPr/>
        <a:lstStyle/>
        <a:p>
          <a:endParaRPr lang="tr-TR"/>
        </a:p>
      </dgm:t>
    </dgm:pt>
    <dgm:pt modelId="{CAB45687-EDF0-417C-8333-6B3B8B3466C4}" type="sibTrans" cxnId="{D5818AAA-BB60-4D11-BD6F-F94DBA4963F5}">
      <dgm:prSet/>
      <dgm:spPr/>
      <dgm:t>
        <a:bodyPr/>
        <a:lstStyle/>
        <a:p>
          <a:endParaRPr lang="tr-TR"/>
        </a:p>
      </dgm:t>
    </dgm:pt>
    <dgm:pt modelId="{B65875C3-859E-4FE0-A62B-A0F185987CEF}">
      <dgm:prSet phldrT="[Metin]"/>
      <dgm:spPr/>
      <dgm:t>
        <a:bodyPr/>
        <a:lstStyle/>
        <a:p>
          <a:r>
            <a:rPr lang="tr-TR" dirty="0" smtClean="0"/>
            <a:t>Sosyal beceriler</a:t>
          </a:r>
          <a:endParaRPr lang="tr-TR" dirty="0"/>
        </a:p>
      </dgm:t>
    </dgm:pt>
    <dgm:pt modelId="{0F3B9F28-90B8-44DF-81DA-F5808A05FB73}" type="parTrans" cxnId="{0AB4BFB6-DDC9-45CF-B34F-E36DE8FA1DCE}">
      <dgm:prSet/>
      <dgm:spPr/>
      <dgm:t>
        <a:bodyPr/>
        <a:lstStyle/>
        <a:p>
          <a:endParaRPr lang="tr-TR"/>
        </a:p>
      </dgm:t>
    </dgm:pt>
    <dgm:pt modelId="{3AD69DE0-CB44-40FC-A324-704F1ED6901A}" type="sibTrans" cxnId="{0AB4BFB6-DDC9-45CF-B34F-E36DE8FA1DCE}">
      <dgm:prSet/>
      <dgm:spPr/>
      <dgm:t>
        <a:bodyPr/>
        <a:lstStyle/>
        <a:p>
          <a:endParaRPr lang="tr-TR"/>
        </a:p>
      </dgm:t>
    </dgm:pt>
    <dgm:pt modelId="{A2BDF8C1-FDE0-4C4D-86BD-3FE274153569}">
      <dgm:prSet/>
      <dgm:spPr/>
      <dgm:t>
        <a:bodyPr/>
        <a:lstStyle/>
        <a:p>
          <a:r>
            <a:rPr lang="tr-TR" dirty="0" smtClean="0"/>
            <a:t>Okuma</a:t>
          </a:r>
          <a:endParaRPr lang="tr-TR" dirty="0"/>
        </a:p>
      </dgm:t>
    </dgm:pt>
    <dgm:pt modelId="{76843A40-C37C-4586-9FCA-5EE14A69787E}" type="parTrans" cxnId="{C04B4D1B-0760-4424-858F-EC809E537C0F}">
      <dgm:prSet/>
      <dgm:spPr/>
      <dgm:t>
        <a:bodyPr/>
        <a:lstStyle/>
        <a:p>
          <a:endParaRPr lang="tr-TR"/>
        </a:p>
      </dgm:t>
    </dgm:pt>
    <dgm:pt modelId="{7A5A8842-D8B0-4685-9A7F-5EE39DD31B96}" type="sibTrans" cxnId="{C04B4D1B-0760-4424-858F-EC809E537C0F}">
      <dgm:prSet/>
      <dgm:spPr/>
      <dgm:t>
        <a:bodyPr/>
        <a:lstStyle/>
        <a:p>
          <a:endParaRPr lang="tr-TR"/>
        </a:p>
      </dgm:t>
    </dgm:pt>
    <dgm:pt modelId="{E1DE7A9B-F6F0-4EE8-B8D8-7F56378E0AE8}">
      <dgm:prSet/>
      <dgm:spPr/>
      <dgm:t>
        <a:bodyPr/>
        <a:lstStyle/>
        <a:p>
          <a:r>
            <a:rPr lang="tr-TR" dirty="0" smtClean="0"/>
            <a:t>Yazma</a:t>
          </a:r>
          <a:endParaRPr lang="tr-TR" dirty="0"/>
        </a:p>
      </dgm:t>
    </dgm:pt>
    <dgm:pt modelId="{9930ED54-3B63-40B4-9E8F-FD8C7DF13478}" type="parTrans" cxnId="{7A43AE3B-BAEA-4192-8352-761383E8195F}">
      <dgm:prSet/>
      <dgm:spPr/>
      <dgm:t>
        <a:bodyPr/>
        <a:lstStyle/>
        <a:p>
          <a:endParaRPr lang="tr-TR"/>
        </a:p>
      </dgm:t>
    </dgm:pt>
    <dgm:pt modelId="{07509A0E-E0C6-4473-BD2F-3E5D56FFEF34}" type="sibTrans" cxnId="{7A43AE3B-BAEA-4192-8352-761383E8195F}">
      <dgm:prSet/>
      <dgm:spPr/>
      <dgm:t>
        <a:bodyPr/>
        <a:lstStyle/>
        <a:p>
          <a:endParaRPr lang="tr-TR"/>
        </a:p>
      </dgm:t>
    </dgm:pt>
    <dgm:pt modelId="{3B69F306-0FB9-4FED-89B3-CB69ADC24DDA}" type="pres">
      <dgm:prSet presAssocID="{47A31080-A1C2-4E20-AC60-3716A3BC962B}" presName="Name0" presStyleCnt="0">
        <dgm:presLayoutVars>
          <dgm:chPref val="1"/>
          <dgm:dir/>
          <dgm:animOne val="branch"/>
          <dgm:animLvl val="lvl"/>
          <dgm:resizeHandles val="exact"/>
        </dgm:presLayoutVars>
      </dgm:prSet>
      <dgm:spPr/>
      <dgm:t>
        <a:bodyPr/>
        <a:lstStyle/>
        <a:p>
          <a:endParaRPr lang="tr-TR"/>
        </a:p>
      </dgm:t>
    </dgm:pt>
    <dgm:pt modelId="{C79B372F-216B-46D7-B487-FF6C86036437}" type="pres">
      <dgm:prSet presAssocID="{76C9919D-CA33-48F6-ADE8-65C61414EA66}" presName="root1" presStyleCnt="0"/>
      <dgm:spPr/>
    </dgm:pt>
    <dgm:pt modelId="{9448427E-DAAC-4699-9E0E-0F387385588B}" type="pres">
      <dgm:prSet presAssocID="{76C9919D-CA33-48F6-ADE8-65C61414EA66}" presName="LevelOneTextNode" presStyleLbl="node0" presStyleIdx="0" presStyleCnt="1" custScaleY="114031">
        <dgm:presLayoutVars>
          <dgm:chPref val="3"/>
        </dgm:presLayoutVars>
      </dgm:prSet>
      <dgm:spPr/>
      <dgm:t>
        <a:bodyPr/>
        <a:lstStyle/>
        <a:p>
          <a:endParaRPr lang="tr-TR"/>
        </a:p>
      </dgm:t>
    </dgm:pt>
    <dgm:pt modelId="{E139556E-BF48-4BED-B547-FA7B33C61DCD}" type="pres">
      <dgm:prSet presAssocID="{76C9919D-CA33-48F6-ADE8-65C61414EA66}" presName="level2hierChild" presStyleCnt="0"/>
      <dgm:spPr/>
    </dgm:pt>
    <dgm:pt modelId="{ADBE2F7D-C559-4193-8445-5073055E1B0F}" type="pres">
      <dgm:prSet presAssocID="{76843A40-C37C-4586-9FCA-5EE14A69787E}" presName="conn2-1" presStyleLbl="parChTrans1D2" presStyleIdx="0" presStyleCnt="5"/>
      <dgm:spPr/>
      <dgm:t>
        <a:bodyPr/>
        <a:lstStyle/>
        <a:p>
          <a:endParaRPr lang="tr-TR"/>
        </a:p>
      </dgm:t>
    </dgm:pt>
    <dgm:pt modelId="{BCB59AE7-D6C8-4AA3-AFC1-C7B663EC23B5}" type="pres">
      <dgm:prSet presAssocID="{76843A40-C37C-4586-9FCA-5EE14A69787E}" presName="connTx" presStyleLbl="parChTrans1D2" presStyleIdx="0" presStyleCnt="5"/>
      <dgm:spPr/>
      <dgm:t>
        <a:bodyPr/>
        <a:lstStyle/>
        <a:p>
          <a:endParaRPr lang="tr-TR"/>
        </a:p>
      </dgm:t>
    </dgm:pt>
    <dgm:pt modelId="{315569B2-5B44-40F3-91E7-1D8CB6A90EC1}" type="pres">
      <dgm:prSet presAssocID="{A2BDF8C1-FDE0-4C4D-86BD-3FE274153569}" presName="root2" presStyleCnt="0"/>
      <dgm:spPr/>
    </dgm:pt>
    <dgm:pt modelId="{72F1E5C4-81AB-4E07-8433-298B61161F2F}" type="pres">
      <dgm:prSet presAssocID="{A2BDF8C1-FDE0-4C4D-86BD-3FE274153569}" presName="LevelTwoTextNode" presStyleLbl="node2" presStyleIdx="0" presStyleCnt="5">
        <dgm:presLayoutVars>
          <dgm:chPref val="3"/>
        </dgm:presLayoutVars>
      </dgm:prSet>
      <dgm:spPr/>
      <dgm:t>
        <a:bodyPr/>
        <a:lstStyle/>
        <a:p>
          <a:endParaRPr lang="tr-TR"/>
        </a:p>
      </dgm:t>
    </dgm:pt>
    <dgm:pt modelId="{71D2C59C-60A5-4871-BBF7-D6BA186BB5D9}" type="pres">
      <dgm:prSet presAssocID="{A2BDF8C1-FDE0-4C4D-86BD-3FE274153569}" presName="level3hierChild" presStyleCnt="0"/>
      <dgm:spPr/>
    </dgm:pt>
    <dgm:pt modelId="{7C98A08B-B4B9-466C-8A07-0E8794C27D5B}" type="pres">
      <dgm:prSet presAssocID="{9930ED54-3B63-40B4-9E8F-FD8C7DF13478}" presName="conn2-1" presStyleLbl="parChTrans1D2" presStyleIdx="1" presStyleCnt="5"/>
      <dgm:spPr/>
      <dgm:t>
        <a:bodyPr/>
        <a:lstStyle/>
        <a:p>
          <a:endParaRPr lang="tr-TR"/>
        </a:p>
      </dgm:t>
    </dgm:pt>
    <dgm:pt modelId="{CDDE6BB9-E349-45FC-A869-48C952FC9DF1}" type="pres">
      <dgm:prSet presAssocID="{9930ED54-3B63-40B4-9E8F-FD8C7DF13478}" presName="connTx" presStyleLbl="parChTrans1D2" presStyleIdx="1" presStyleCnt="5"/>
      <dgm:spPr/>
      <dgm:t>
        <a:bodyPr/>
        <a:lstStyle/>
        <a:p>
          <a:endParaRPr lang="tr-TR"/>
        </a:p>
      </dgm:t>
    </dgm:pt>
    <dgm:pt modelId="{6D841B3E-52ED-430C-9867-0369C411BEBF}" type="pres">
      <dgm:prSet presAssocID="{E1DE7A9B-F6F0-4EE8-B8D8-7F56378E0AE8}" presName="root2" presStyleCnt="0"/>
      <dgm:spPr/>
    </dgm:pt>
    <dgm:pt modelId="{F9034DED-3438-4F8D-9DEC-E32D67A32DEB}" type="pres">
      <dgm:prSet presAssocID="{E1DE7A9B-F6F0-4EE8-B8D8-7F56378E0AE8}" presName="LevelTwoTextNode" presStyleLbl="node2" presStyleIdx="1" presStyleCnt="5">
        <dgm:presLayoutVars>
          <dgm:chPref val="3"/>
        </dgm:presLayoutVars>
      </dgm:prSet>
      <dgm:spPr/>
      <dgm:t>
        <a:bodyPr/>
        <a:lstStyle/>
        <a:p>
          <a:endParaRPr lang="tr-TR"/>
        </a:p>
      </dgm:t>
    </dgm:pt>
    <dgm:pt modelId="{44F1F50B-DDCE-4792-917B-7C495FA71E85}" type="pres">
      <dgm:prSet presAssocID="{E1DE7A9B-F6F0-4EE8-B8D8-7F56378E0AE8}" presName="level3hierChild" presStyleCnt="0"/>
      <dgm:spPr/>
    </dgm:pt>
    <dgm:pt modelId="{CF2D4ED1-5216-456F-895A-58FA4DBFA53B}" type="pres">
      <dgm:prSet presAssocID="{79A18480-CFE1-4FBF-A5AA-72227CE23074}" presName="conn2-1" presStyleLbl="parChTrans1D2" presStyleIdx="2" presStyleCnt="5"/>
      <dgm:spPr/>
      <dgm:t>
        <a:bodyPr/>
        <a:lstStyle/>
        <a:p>
          <a:endParaRPr lang="tr-TR"/>
        </a:p>
      </dgm:t>
    </dgm:pt>
    <dgm:pt modelId="{DB8575F2-DB72-4BA1-AAC0-704787CE126C}" type="pres">
      <dgm:prSet presAssocID="{79A18480-CFE1-4FBF-A5AA-72227CE23074}" presName="connTx" presStyleLbl="parChTrans1D2" presStyleIdx="2" presStyleCnt="5"/>
      <dgm:spPr/>
      <dgm:t>
        <a:bodyPr/>
        <a:lstStyle/>
        <a:p>
          <a:endParaRPr lang="tr-TR"/>
        </a:p>
      </dgm:t>
    </dgm:pt>
    <dgm:pt modelId="{8978EE7B-BB0B-49A5-8EAF-E728499540C3}" type="pres">
      <dgm:prSet presAssocID="{BFC9FB16-485C-40C4-B040-16443E56DE41}" presName="root2" presStyleCnt="0"/>
      <dgm:spPr/>
    </dgm:pt>
    <dgm:pt modelId="{E3E05DB5-0B7B-499C-BEB8-0FAB3B19B24D}" type="pres">
      <dgm:prSet presAssocID="{BFC9FB16-485C-40C4-B040-16443E56DE41}" presName="LevelTwoTextNode" presStyleLbl="node2" presStyleIdx="2" presStyleCnt="5">
        <dgm:presLayoutVars>
          <dgm:chPref val="3"/>
        </dgm:presLayoutVars>
      </dgm:prSet>
      <dgm:spPr/>
      <dgm:t>
        <a:bodyPr/>
        <a:lstStyle/>
        <a:p>
          <a:endParaRPr lang="tr-TR"/>
        </a:p>
      </dgm:t>
    </dgm:pt>
    <dgm:pt modelId="{77C016E8-3648-492E-9DEE-EC6339FAACFB}" type="pres">
      <dgm:prSet presAssocID="{BFC9FB16-485C-40C4-B040-16443E56DE41}" presName="level3hierChild" presStyleCnt="0"/>
      <dgm:spPr/>
    </dgm:pt>
    <dgm:pt modelId="{62A0B36F-9738-4386-A7CD-4A6DF7FA747E}" type="pres">
      <dgm:prSet presAssocID="{92B56703-5E17-4651-B3AB-96C3067E451F}" presName="conn2-1" presStyleLbl="parChTrans1D2" presStyleIdx="3" presStyleCnt="5"/>
      <dgm:spPr/>
      <dgm:t>
        <a:bodyPr/>
        <a:lstStyle/>
        <a:p>
          <a:endParaRPr lang="tr-TR"/>
        </a:p>
      </dgm:t>
    </dgm:pt>
    <dgm:pt modelId="{F36558EF-3029-42BC-B743-A059AC897751}" type="pres">
      <dgm:prSet presAssocID="{92B56703-5E17-4651-B3AB-96C3067E451F}" presName="connTx" presStyleLbl="parChTrans1D2" presStyleIdx="3" presStyleCnt="5"/>
      <dgm:spPr/>
      <dgm:t>
        <a:bodyPr/>
        <a:lstStyle/>
        <a:p>
          <a:endParaRPr lang="tr-TR"/>
        </a:p>
      </dgm:t>
    </dgm:pt>
    <dgm:pt modelId="{20068807-03B9-470E-BF2B-CF1B16C4E1A7}" type="pres">
      <dgm:prSet presAssocID="{56A2F207-8121-4723-8DF9-3F05BADD04F4}" presName="root2" presStyleCnt="0"/>
      <dgm:spPr/>
    </dgm:pt>
    <dgm:pt modelId="{F26C1249-8B6B-4E1D-B2FE-3404B418D4DB}" type="pres">
      <dgm:prSet presAssocID="{56A2F207-8121-4723-8DF9-3F05BADD04F4}" presName="LevelTwoTextNode" presStyleLbl="node2" presStyleIdx="3" presStyleCnt="5">
        <dgm:presLayoutVars>
          <dgm:chPref val="3"/>
        </dgm:presLayoutVars>
      </dgm:prSet>
      <dgm:spPr/>
      <dgm:t>
        <a:bodyPr/>
        <a:lstStyle/>
        <a:p>
          <a:endParaRPr lang="tr-TR"/>
        </a:p>
      </dgm:t>
    </dgm:pt>
    <dgm:pt modelId="{6562D256-038D-4EC0-B5AB-1B7C2F75A792}" type="pres">
      <dgm:prSet presAssocID="{56A2F207-8121-4723-8DF9-3F05BADD04F4}" presName="level3hierChild" presStyleCnt="0"/>
      <dgm:spPr/>
    </dgm:pt>
    <dgm:pt modelId="{5AC26DF9-A394-4B8E-8E2B-0C0A95F5BB85}" type="pres">
      <dgm:prSet presAssocID="{0F3B9F28-90B8-44DF-81DA-F5808A05FB73}" presName="conn2-1" presStyleLbl="parChTrans1D2" presStyleIdx="4" presStyleCnt="5"/>
      <dgm:spPr/>
      <dgm:t>
        <a:bodyPr/>
        <a:lstStyle/>
        <a:p>
          <a:endParaRPr lang="tr-TR"/>
        </a:p>
      </dgm:t>
    </dgm:pt>
    <dgm:pt modelId="{2A82D8B2-A303-4157-9097-154B568A2C39}" type="pres">
      <dgm:prSet presAssocID="{0F3B9F28-90B8-44DF-81DA-F5808A05FB73}" presName="connTx" presStyleLbl="parChTrans1D2" presStyleIdx="4" presStyleCnt="5"/>
      <dgm:spPr/>
      <dgm:t>
        <a:bodyPr/>
        <a:lstStyle/>
        <a:p>
          <a:endParaRPr lang="tr-TR"/>
        </a:p>
      </dgm:t>
    </dgm:pt>
    <dgm:pt modelId="{78D004F3-B529-4F4E-892C-816EB00BF191}" type="pres">
      <dgm:prSet presAssocID="{B65875C3-859E-4FE0-A62B-A0F185987CEF}" presName="root2" presStyleCnt="0"/>
      <dgm:spPr/>
    </dgm:pt>
    <dgm:pt modelId="{64172C3B-7FA8-4ADC-9D10-BD01CAB62755}" type="pres">
      <dgm:prSet presAssocID="{B65875C3-859E-4FE0-A62B-A0F185987CEF}" presName="LevelTwoTextNode" presStyleLbl="node2" presStyleIdx="4" presStyleCnt="5">
        <dgm:presLayoutVars>
          <dgm:chPref val="3"/>
        </dgm:presLayoutVars>
      </dgm:prSet>
      <dgm:spPr/>
      <dgm:t>
        <a:bodyPr/>
        <a:lstStyle/>
        <a:p>
          <a:endParaRPr lang="tr-TR"/>
        </a:p>
      </dgm:t>
    </dgm:pt>
    <dgm:pt modelId="{488EF6F7-A93E-44DE-8BD7-086CB530D109}" type="pres">
      <dgm:prSet presAssocID="{B65875C3-859E-4FE0-A62B-A0F185987CEF}" presName="level3hierChild" presStyleCnt="0"/>
      <dgm:spPr/>
    </dgm:pt>
  </dgm:ptLst>
  <dgm:cxnLst>
    <dgm:cxn modelId="{0AB4BFB6-DDC9-45CF-B34F-E36DE8FA1DCE}" srcId="{76C9919D-CA33-48F6-ADE8-65C61414EA66}" destId="{B65875C3-859E-4FE0-A62B-A0F185987CEF}" srcOrd="4" destOrd="0" parTransId="{0F3B9F28-90B8-44DF-81DA-F5808A05FB73}" sibTransId="{3AD69DE0-CB44-40FC-A324-704F1ED6901A}"/>
    <dgm:cxn modelId="{A8B01648-74FE-446B-9138-AE3E7FC28D26}" type="presOf" srcId="{92B56703-5E17-4651-B3AB-96C3067E451F}" destId="{F36558EF-3029-42BC-B743-A059AC897751}" srcOrd="1" destOrd="0" presId="urn:microsoft.com/office/officeart/2008/layout/HorizontalMultiLevelHierarchy"/>
    <dgm:cxn modelId="{C04B4D1B-0760-4424-858F-EC809E537C0F}" srcId="{76C9919D-CA33-48F6-ADE8-65C61414EA66}" destId="{A2BDF8C1-FDE0-4C4D-86BD-3FE274153569}" srcOrd="0" destOrd="0" parTransId="{76843A40-C37C-4586-9FCA-5EE14A69787E}" sibTransId="{7A5A8842-D8B0-4685-9A7F-5EE39DD31B96}"/>
    <dgm:cxn modelId="{4B8A9885-B958-4BD3-BE21-73B11776ABEB}" type="presOf" srcId="{0F3B9F28-90B8-44DF-81DA-F5808A05FB73}" destId="{2A82D8B2-A303-4157-9097-154B568A2C39}" srcOrd="1" destOrd="0" presId="urn:microsoft.com/office/officeart/2008/layout/HorizontalMultiLevelHierarchy"/>
    <dgm:cxn modelId="{23278749-5E68-4699-A8E3-D37EA992EE14}" type="presOf" srcId="{76C9919D-CA33-48F6-ADE8-65C61414EA66}" destId="{9448427E-DAAC-4699-9E0E-0F387385588B}" srcOrd="0" destOrd="0" presId="urn:microsoft.com/office/officeart/2008/layout/HorizontalMultiLevelHierarchy"/>
    <dgm:cxn modelId="{396BFC61-A74A-46BF-8126-6D0D64395B78}" type="presOf" srcId="{92B56703-5E17-4651-B3AB-96C3067E451F}" destId="{62A0B36F-9738-4386-A7CD-4A6DF7FA747E}" srcOrd="0" destOrd="0" presId="urn:microsoft.com/office/officeart/2008/layout/HorizontalMultiLevelHierarchy"/>
    <dgm:cxn modelId="{EAABD76E-5AA4-4FF3-B91D-048FAFB7B4FD}" type="presOf" srcId="{76843A40-C37C-4586-9FCA-5EE14A69787E}" destId="{BCB59AE7-D6C8-4AA3-AFC1-C7B663EC23B5}" srcOrd="1" destOrd="0" presId="urn:microsoft.com/office/officeart/2008/layout/HorizontalMultiLevelHierarchy"/>
    <dgm:cxn modelId="{85DA3D61-2D3E-47A6-A58D-7A0DDD5776E2}" type="presOf" srcId="{79A18480-CFE1-4FBF-A5AA-72227CE23074}" destId="{CF2D4ED1-5216-456F-895A-58FA4DBFA53B}" srcOrd="0" destOrd="0" presId="urn:microsoft.com/office/officeart/2008/layout/HorizontalMultiLevelHierarchy"/>
    <dgm:cxn modelId="{19B6A31A-1950-4DA0-9776-549FD7CF4615}" type="presOf" srcId="{47A31080-A1C2-4E20-AC60-3716A3BC962B}" destId="{3B69F306-0FB9-4FED-89B3-CB69ADC24DDA}" srcOrd="0" destOrd="0" presId="urn:microsoft.com/office/officeart/2008/layout/HorizontalMultiLevelHierarchy"/>
    <dgm:cxn modelId="{B167D62E-C9D9-496E-8FF5-7B54DD660E5C}" type="presOf" srcId="{76843A40-C37C-4586-9FCA-5EE14A69787E}" destId="{ADBE2F7D-C559-4193-8445-5073055E1B0F}" srcOrd="0" destOrd="0" presId="urn:microsoft.com/office/officeart/2008/layout/HorizontalMultiLevelHierarchy"/>
    <dgm:cxn modelId="{85E10665-FC30-4E6D-9E02-D1193C7D53E9}" type="presOf" srcId="{0F3B9F28-90B8-44DF-81DA-F5808A05FB73}" destId="{5AC26DF9-A394-4B8E-8E2B-0C0A95F5BB85}" srcOrd="0" destOrd="0" presId="urn:microsoft.com/office/officeart/2008/layout/HorizontalMultiLevelHierarchy"/>
    <dgm:cxn modelId="{6A7139A6-C5A7-49BA-AF88-F03AA1AD66C9}" srcId="{47A31080-A1C2-4E20-AC60-3716A3BC962B}" destId="{76C9919D-CA33-48F6-ADE8-65C61414EA66}" srcOrd="0" destOrd="0" parTransId="{D4F4F430-BBFF-41C1-8522-F6E1BB7A1F2C}" sibTransId="{8A6030B5-B5EF-418B-98D3-AB4AE9282ADD}"/>
    <dgm:cxn modelId="{14AF6448-1AC8-4416-8C22-155CDED04559}" type="presOf" srcId="{9930ED54-3B63-40B4-9E8F-FD8C7DF13478}" destId="{7C98A08B-B4B9-466C-8A07-0E8794C27D5B}" srcOrd="0" destOrd="0" presId="urn:microsoft.com/office/officeart/2008/layout/HorizontalMultiLevelHierarchy"/>
    <dgm:cxn modelId="{9A89D2FC-3585-422D-B64D-310CFC9CA9EB}" srcId="{76C9919D-CA33-48F6-ADE8-65C61414EA66}" destId="{BFC9FB16-485C-40C4-B040-16443E56DE41}" srcOrd="2" destOrd="0" parTransId="{79A18480-CFE1-4FBF-A5AA-72227CE23074}" sibTransId="{74D72E06-C4E4-40E7-9AF7-1316E4CE8DB7}"/>
    <dgm:cxn modelId="{502E47D8-EEDB-4DA0-9945-5B10E049A3C4}" type="presOf" srcId="{E1DE7A9B-F6F0-4EE8-B8D8-7F56378E0AE8}" destId="{F9034DED-3438-4F8D-9DEC-E32D67A32DEB}" srcOrd="0" destOrd="0" presId="urn:microsoft.com/office/officeart/2008/layout/HorizontalMultiLevelHierarchy"/>
    <dgm:cxn modelId="{D5818AAA-BB60-4D11-BD6F-F94DBA4963F5}" srcId="{76C9919D-CA33-48F6-ADE8-65C61414EA66}" destId="{56A2F207-8121-4723-8DF9-3F05BADD04F4}" srcOrd="3" destOrd="0" parTransId="{92B56703-5E17-4651-B3AB-96C3067E451F}" sibTransId="{CAB45687-EDF0-417C-8333-6B3B8B3466C4}"/>
    <dgm:cxn modelId="{BF2C764F-C53A-4265-8F3F-95C5CA4E58AE}" type="presOf" srcId="{A2BDF8C1-FDE0-4C4D-86BD-3FE274153569}" destId="{72F1E5C4-81AB-4E07-8433-298B61161F2F}" srcOrd="0" destOrd="0" presId="urn:microsoft.com/office/officeart/2008/layout/HorizontalMultiLevelHierarchy"/>
    <dgm:cxn modelId="{4397DF61-9A7A-4C46-8147-8DFD86EB3A6C}" type="presOf" srcId="{79A18480-CFE1-4FBF-A5AA-72227CE23074}" destId="{DB8575F2-DB72-4BA1-AAC0-704787CE126C}" srcOrd="1" destOrd="0" presId="urn:microsoft.com/office/officeart/2008/layout/HorizontalMultiLevelHierarchy"/>
    <dgm:cxn modelId="{7A43AE3B-BAEA-4192-8352-761383E8195F}" srcId="{76C9919D-CA33-48F6-ADE8-65C61414EA66}" destId="{E1DE7A9B-F6F0-4EE8-B8D8-7F56378E0AE8}" srcOrd="1" destOrd="0" parTransId="{9930ED54-3B63-40B4-9E8F-FD8C7DF13478}" sibTransId="{07509A0E-E0C6-4473-BD2F-3E5D56FFEF34}"/>
    <dgm:cxn modelId="{51BD056D-79A3-4F8A-8E2A-F5815BFF88BE}" type="presOf" srcId="{BFC9FB16-485C-40C4-B040-16443E56DE41}" destId="{E3E05DB5-0B7B-499C-BEB8-0FAB3B19B24D}" srcOrd="0" destOrd="0" presId="urn:microsoft.com/office/officeart/2008/layout/HorizontalMultiLevelHierarchy"/>
    <dgm:cxn modelId="{22132082-4C21-412F-9FE9-6B5B3FCF0734}" type="presOf" srcId="{56A2F207-8121-4723-8DF9-3F05BADD04F4}" destId="{F26C1249-8B6B-4E1D-B2FE-3404B418D4DB}" srcOrd="0" destOrd="0" presId="urn:microsoft.com/office/officeart/2008/layout/HorizontalMultiLevelHierarchy"/>
    <dgm:cxn modelId="{83F7E530-CA66-4F3F-A82E-AEA8E7F09EF4}" type="presOf" srcId="{9930ED54-3B63-40B4-9E8F-FD8C7DF13478}" destId="{CDDE6BB9-E349-45FC-A869-48C952FC9DF1}" srcOrd="1" destOrd="0" presId="urn:microsoft.com/office/officeart/2008/layout/HorizontalMultiLevelHierarchy"/>
    <dgm:cxn modelId="{B7B9C481-54A5-483A-A9B4-70F23B8D2A4C}" type="presOf" srcId="{B65875C3-859E-4FE0-A62B-A0F185987CEF}" destId="{64172C3B-7FA8-4ADC-9D10-BD01CAB62755}" srcOrd="0" destOrd="0" presId="urn:microsoft.com/office/officeart/2008/layout/HorizontalMultiLevelHierarchy"/>
    <dgm:cxn modelId="{855E2302-7B2A-4EC2-9FAB-4D01ECEA82DB}" type="presParOf" srcId="{3B69F306-0FB9-4FED-89B3-CB69ADC24DDA}" destId="{C79B372F-216B-46D7-B487-FF6C86036437}" srcOrd="0" destOrd="0" presId="urn:microsoft.com/office/officeart/2008/layout/HorizontalMultiLevelHierarchy"/>
    <dgm:cxn modelId="{7DBD0813-B586-412E-A231-24EBFEC99722}" type="presParOf" srcId="{C79B372F-216B-46D7-B487-FF6C86036437}" destId="{9448427E-DAAC-4699-9E0E-0F387385588B}" srcOrd="0" destOrd="0" presId="urn:microsoft.com/office/officeart/2008/layout/HorizontalMultiLevelHierarchy"/>
    <dgm:cxn modelId="{F40DCC7B-CD52-4B11-8936-DFE4E7A425A9}" type="presParOf" srcId="{C79B372F-216B-46D7-B487-FF6C86036437}" destId="{E139556E-BF48-4BED-B547-FA7B33C61DCD}" srcOrd="1" destOrd="0" presId="urn:microsoft.com/office/officeart/2008/layout/HorizontalMultiLevelHierarchy"/>
    <dgm:cxn modelId="{03854533-0C5D-4FD9-B988-9220104DA386}" type="presParOf" srcId="{E139556E-BF48-4BED-B547-FA7B33C61DCD}" destId="{ADBE2F7D-C559-4193-8445-5073055E1B0F}" srcOrd="0" destOrd="0" presId="urn:microsoft.com/office/officeart/2008/layout/HorizontalMultiLevelHierarchy"/>
    <dgm:cxn modelId="{08A9850E-5896-41ED-BBB5-D6C0263893A4}" type="presParOf" srcId="{ADBE2F7D-C559-4193-8445-5073055E1B0F}" destId="{BCB59AE7-D6C8-4AA3-AFC1-C7B663EC23B5}" srcOrd="0" destOrd="0" presId="urn:microsoft.com/office/officeart/2008/layout/HorizontalMultiLevelHierarchy"/>
    <dgm:cxn modelId="{49841C74-D4ED-4955-8A56-F331C087601D}" type="presParOf" srcId="{E139556E-BF48-4BED-B547-FA7B33C61DCD}" destId="{315569B2-5B44-40F3-91E7-1D8CB6A90EC1}" srcOrd="1" destOrd="0" presId="urn:microsoft.com/office/officeart/2008/layout/HorizontalMultiLevelHierarchy"/>
    <dgm:cxn modelId="{AC3D015F-6A64-4086-9C6A-7444321C432F}" type="presParOf" srcId="{315569B2-5B44-40F3-91E7-1D8CB6A90EC1}" destId="{72F1E5C4-81AB-4E07-8433-298B61161F2F}" srcOrd="0" destOrd="0" presId="urn:microsoft.com/office/officeart/2008/layout/HorizontalMultiLevelHierarchy"/>
    <dgm:cxn modelId="{5DC61448-44F7-4D12-8A18-9D12F03C17CF}" type="presParOf" srcId="{315569B2-5B44-40F3-91E7-1D8CB6A90EC1}" destId="{71D2C59C-60A5-4871-BBF7-D6BA186BB5D9}" srcOrd="1" destOrd="0" presId="urn:microsoft.com/office/officeart/2008/layout/HorizontalMultiLevelHierarchy"/>
    <dgm:cxn modelId="{330771C1-84CC-42D2-9D7F-D736FF075D8C}" type="presParOf" srcId="{E139556E-BF48-4BED-B547-FA7B33C61DCD}" destId="{7C98A08B-B4B9-466C-8A07-0E8794C27D5B}" srcOrd="2" destOrd="0" presId="urn:microsoft.com/office/officeart/2008/layout/HorizontalMultiLevelHierarchy"/>
    <dgm:cxn modelId="{3DE1EE7A-7E40-421B-98A5-0C172C681E66}" type="presParOf" srcId="{7C98A08B-B4B9-466C-8A07-0E8794C27D5B}" destId="{CDDE6BB9-E349-45FC-A869-48C952FC9DF1}" srcOrd="0" destOrd="0" presId="urn:microsoft.com/office/officeart/2008/layout/HorizontalMultiLevelHierarchy"/>
    <dgm:cxn modelId="{05997711-4D35-4B5C-954B-EABA53B8EA11}" type="presParOf" srcId="{E139556E-BF48-4BED-B547-FA7B33C61DCD}" destId="{6D841B3E-52ED-430C-9867-0369C411BEBF}" srcOrd="3" destOrd="0" presId="urn:microsoft.com/office/officeart/2008/layout/HorizontalMultiLevelHierarchy"/>
    <dgm:cxn modelId="{19C8F150-46A7-4E21-92F0-D156378C76E5}" type="presParOf" srcId="{6D841B3E-52ED-430C-9867-0369C411BEBF}" destId="{F9034DED-3438-4F8D-9DEC-E32D67A32DEB}" srcOrd="0" destOrd="0" presId="urn:microsoft.com/office/officeart/2008/layout/HorizontalMultiLevelHierarchy"/>
    <dgm:cxn modelId="{4869D548-52E1-4563-AE77-581523713537}" type="presParOf" srcId="{6D841B3E-52ED-430C-9867-0369C411BEBF}" destId="{44F1F50B-DDCE-4792-917B-7C495FA71E85}" srcOrd="1" destOrd="0" presId="urn:microsoft.com/office/officeart/2008/layout/HorizontalMultiLevelHierarchy"/>
    <dgm:cxn modelId="{03C414A1-3C37-4771-8415-BDECF0534CA5}" type="presParOf" srcId="{E139556E-BF48-4BED-B547-FA7B33C61DCD}" destId="{CF2D4ED1-5216-456F-895A-58FA4DBFA53B}" srcOrd="4" destOrd="0" presId="urn:microsoft.com/office/officeart/2008/layout/HorizontalMultiLevelHierarchy"/>
    <dgm:cxn modelId="{654D8A42-A2C4-43B5-BEC2-ADF7BDDF76E8}" type="presParOf" srcId="{CF2D4ED1-5216-456F-895A-58FA4DBFA53B}" destId="{DB8575F2-DB72-4BA1-AAC0-704787CE126C}" srcOrd="0" destOrd="0" presId="urn:microsoft.com/office/officeart/2008/layout/HorizontalMultiLevelHierarchy"/>
    <dgm:cxn modelId="{00FA28BE-6278-448B-BDBA-B7FAE6E8435E}" type="presParOf" srcId="{E139556E-BF48-4BED-B547-FA7B33C61DCD}" destId="{8978EE7B-BB0B-49A5-8EAF-E728499540C3}" srcOrd="5" destOrd="0" presId="urn:microsoft.com/office/officeart/2008/layout/HorizontalMultiLevelHierarchy"/>
    <dgm:cxn modelId="{4D15A46F-9AB5-4EEA-93CA-826574A26077}" type="presParOf" srcId="{8978EE7B-BB0B-49A5-8EAF-E728499540C3}" destId="{E3E05DB5-0B7B-499C-BEB8-0FAB3B19B24D}" srcOrd="0" destOrd="0" presId="urn:microsoft.com/office/officeart/2008/layout/HorizontalMultiLevelHierarchy"/>
    <dgm:cxn modelId="{BE16434A-1E4D-43F2-9797-8C54B2FD28D0}" type="presParOf" srcId="{8978EE7B-BB0B-49A5-8EAF-E728499540C3}" destId="{77C016E8-3648-492E-9DEE-EC6339FAACFB}" srcOrd="1" destOrd="0" presId="urn:microsoft.com/office/officeart/2008/layout/HorizontalMultiLevelHierarchy"/>
    <dgm:cxn modelId="{87499C8A-4DCB-4FB3-B2C7-3E8911412278}" type="presParOf" srcId="{E139556E-BF48-4BED-B547-FA7B33C61DCD}" destId="{62A0B36F-9738-4386-A7CD-4A6DF7FA747E}" srcOrd="6" destOrd="0" presId="urn:microsoft.com/office/officeart/2008/layout/HorizontalMultiLevelHierarchy"/>
    <dgm:cxn modelId="{990D91E9-C139-479A-B9AA-0DAEFFE7CD47}" type="presParOf" srcId="{62A0B36F-9738-4386-A7CD-4A6DF7FA747E}" destId="{F36558EF-3029-42BC-B743-A059AC897751}" srcOrd="0" destOrd="0" presId="urn:microsoft.com/office/officeart/2008/layout/HorizontalMultiLevelHierarchy"/>
    <dgm:cxn modelId="{AD08D5BC-6647-4870-A333-2C31CC96EF81}" type="presParOf" srcId="{E139556E-BF48-4BED-B547-FA7B33C61DCD}" destId="{20068807-03B9-470E-BF2B-CF1B16C4E1A7}" srcOrd="7" destOrd="0" presId="urn:microsoft.com/office/officeart/2008/layout/HorizontalMultiLevelHierarchy"/>
    <dgm:cxn modelId="{5B67F31C-F87F-4272-A204-5E579453C450}" type="presParOf" srcId="{20068807-03B9-470E-BF2B-CF1B16C4E1A7}" destId="{F26C1249-8B6B-4E1D-B2FE-3404B418D4DB}" srcOrd="0" destOrd="0" presId="urn:microsoft.com/office/officeart/2008/layout/HorizontalMultiLevelHierarchy"/>
    <dgm:cxn modelId="{542F540F-D907-4AAC-93B2-A32B7B9DE646}" type="presParOf" srcId="{20068807-03B9-470E-BF2B-CF1B16C4E1A7}" destId="{6562D256-038D-4EC0-B5AB-1B7C2F75A792}" srcOrd="1" destOrd="0" presId="urn:microsoft.com/office/officeart/2008/layout/HorizontalMultiLevelHierarchy"/>
    <dgm:cxn modelId="{9B505F9A-CC14-4845-A9C5-52FEB0091834}" type="presParOf" srcId="{E139556E-BF48-4BED-B547-FA7B33C61DCD}" destId="{5AC26DF9-A394-4B8E-8E2B-0C0A95F5BB85}" srcOrd="8" destOrd="0" presId="urn:microsoft.com/office/officeart/2008/layout/HorizontalMultiLevelHierarchy"/>
    <dgm:cxn modelId="{FDDA047B-0C86-47FF-8137-A2634FDCA14C}" type="presParOf" srcId="{5AC26DF9-A394-4B8E-8E2B-0C0A95F5BB85}" destId="{2A82D8B2-A303-4157-9097-154B568A2C39}" srcOrd="0" destOrd="0" presId="urn:microsoft.com/office/officeart/2008/layout/HorizontalMultiLevelHierarchy"/>
    <dgm:cxn modelId="{BC74990D-F63B-4E80-B890-CB68B2B64C1A}" type="presParOf" srcId="{E139556E-BF48-4BED-B547-FA7B33C61DCD}" destId="{78D004F3-B529-4F4E-892C-816EB00BF191}" srcOrd="9" destOrd="0" presId="urn:microsoft.com/office/officeart/2008/layout/HorizontalMultiLevelHierarchy"/>
    <dgm:cxn modelId="{D0AB1C74-2A6A-4A33-A597-E397E3983C52}" type="presParOf" srcId="{78D004F3-B529-4F4E-892C-816EB00BF191}" destId="{64172C3B-7FA8-4ADC-9D10-BD01CAB62755}" srcOrd="0" destOrd="0" presId="urn:microsoft.com/office/officeart/2008/layout/HorizontalMultiLevelHierarchy"/>
    <dgm:cxn modelId="{E40A4A7B-E2CA-4A65-B18B-FCF72421DC51}" type="presParOf" srcId="{78D004F3-B529-4F4E-892C-816EB00BF191}" destId="{488EF6F7-A93E-44DE-8BD7-086CB530D109}"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735DE9F-FAEC-46DB-90C1-B9C274CE148A}" type="doc">
      <dgm:prSet loTypeId="urn:microsoft.com/office/officeart/2005/8/layout/pyramid2" loCatId="list" qsTypeId="urn:microsoft.com/office/officeart/2005/8/quickstyle/simple5" qsCatId="simple" csTypeId="urn:microsoft.com/office/officeart/2005/8/colors/colorful4" csCatId="colorful" phldr="1"/>
      <dgm:spPr/>
    </dgm:pt>
    <dgm:pt modelId="{E8BD5DD5-95F4-49EA-9494-7D20B91BE5A7}">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Tam olarak nedenleri bilinmemektedir fakat genellikle beynin işlev tarzından kaynaklandığı sanılmaktadır. Olası nedenler 4 grupta incelenir:</a:t>
          </a:r>
          <a:endParaRPr lang="tr-TR" sz="1800" dirty="0">
            <a:effectLst>
              <a:outerShdw blurRad="38100" dist="38100" dir="2700000" algn="tl">
                <a:srgbClr val="000000">
                  <a:alpha val="43137"/>
                </a:srgbClr>
              </a:outerShdw>
            </a:effectLst>
            <a:latin typeface="Cambria" pitchFamily="18" charset="0"/>
          </a:endParaRPr>
        </a:p>
      </dgm:t>
    </dgm:pt>
    <dgm:pt modelId="{9B6327E8-D598-41A5-90D4-92E65C73E159}" type="parTrans" cxnId="{456297B4-1CC7-474C-B3A3-AB7D651BD48E}">
      <dgm:prSet/>
      <dgm:spPr/>
      <dgm:t>
        <a:bodyPr/>
        <a:lstStyle/>
        <a:p>
          <a:endParaRPr lang="tr-TR"/>
        </a:p>
      </dgm:t>
    </dgm:pt>
    <dgm:pt modelId="{C9127CF0-D28F-44CF-BF7B-DFCAA323CC05}" type="sibTrans" cxnId="{456297B4-1CC7-474C-B3A3-AB7D651BD48E}">
      <dgm:prSet/>
      <dgm:spPr/>
      <dgm:t>
        <a:bodyPr/>
        <a:lstStyle/>
        <a:p>
          <a:endParaRPr lang="tr-TR"/>
        </a:p>
      </dgm:t>
    </dgm:pt>
    <dgm:pt modelId="{B7CC27E0-B27E-4E43-9639-C64D45B08061}">
      <dgm:prSet phldrT="[Metin]" custT="1"/>
      <dgm:spPr/>
      <dgm:t>
        <a:bodyPr/>
        <a:lstStyle/>
        <a:p>
          <a:r>
            <a:rPr lang="tr-TR" sz="1800" i="1" dirty="0" smtClean="0">
              <a:effectLst>
                <a:outerShdw blurRad="38100" dist="38100" dir="2700000" algn="tl">
                  <a:srgbClr val="000000">
                    <a:alpha val="43137"/>
                  </a:srgbClr>
                </a:outerShdw>
              </a:effectLst>
              <a:latin typeface="Cambria" pitchFamily="18" charset="0"/>
            </a:rPr>
            <a:t>1. Organik faktörler: </a:t>
          </a:r>
          <a:r>
            <a:rPr lang="tr-TR" sz="1800" i="0" dirty="0" smtClean="0">
              <a:effectLst>
                <a:outerShdw blurRad="38100" dist="38100" dir="2700000" algn="tl">
                  <a:srgbClr val="000000">
                    <a:alpha val="43137"/>
                  </a:srgbClr>
                </a:outerShdw>
              </a:effectLst>
              <a:latin typeface="Cambria" pitchFamily="18" charset="0"/>
            </a:rPr>
            <a:t>beynin gelişimi esnasında oluşan farklılıklar.</a:t>
          </a:r>
          <a:endParaRPr lang="tr-TR" sz="1800" i="1" dirty="0">
            <a:effectLst>
              <a:outerShdw blurRad="38100" dist="38100" dir="2700000" algn="tl">
                <a:srgbClr val="000000">
                  <a:alpha val="43137"/>
                </a:srgbClr>
              </a:outerShdw>
            </a:effectLst>
            <a:latin typeface="Cambria" pitchFamily="18" charset="0"/>
          </a:endParaRPr>
        </a:p>
      </dgm:t>
    </dgm:pt>
    <dgm:pt modelId="{B556EACF-1C8A-4F25-A29F-31002F61E60F}" type="parTrans" cxnId="{A1337AD8-999A-4B26-BEC5-700E7ACE4F92}">
      <dgm:prSet/>
      <dgm:spPr/>
      <dgm:t>
        <a:bodyPr/>
        <a:lstStyle/>
        <a:p>
          <a:endParaRPr lang="tr-TR"/>
        </a:p>
      </dgm:t>
    </dgm:pt>
    <dgm:pt modelId="{4FE85C35-47FB-4342-B8C4-3776E27F69CA}" type="sibTrans" cxnId="{A1337AD8-999A-4B26-BEC5-700E7ACE4F92}">
      <dgm:prSet/>
      <dgm:spPr/>
      <dgm:t>
        <a:bodyPr/>
        <a:lstStyle/>
        <a:p>
          <a:endParaRPr lang="tr-TR"/>
        </a:p>
      </dgm:t>
    </dgm:pt>
    <dgm:pt modelId="{2C66641E-6E36-42B4-A99D-2AD02CA829E9}">
      <dgm:prSet phldrT="[Metin]" custT="1"/>
      <dgm:spPr/>
      <dgm:t>
        <a:bodyPr/>
        <a:lstStyle/>
        <a:p>
          <a:r>
            <a:rPr lang="tr-TR" sz="1800" i="1" dirty="0" smtClean="0">
              <a:effectLst>
                <a:outerShdw blurRad="38100" dist="38100" dir="2700000" algn="tl">
                  <a:srgbClr val="000000">
                    <a:alpha val="43137"/>
                  </a:srgbClr>
                </a:outerShdw>
              </a:effectLst>
              <a:latin typeface="Cambria" pitchFamily="18" charset="0"/>
            </a:rPr>
            <a:t>3. Çevresel faktörler: </a:t>
          </a:r>
          <a:r>
            <a:rPr lang="tr-TR" sz="1800" i="0" dirty="0" smtClean="0">
              <a:effectLst>
                <a:outerShdw blurRad="38100" dist="38100" dir="2700000" algn="tl">
                  <a:srgbClr val="000000">
                    <a:alpha val="43137"/>
                  </a:srgbClr>
                </a:outerShdw>
              </a:effectLst>
              <a:latin typeface="Cambria" pitchFamily="18" charset="0"/>
            </a:rPr>
            <a:t>doğum öncesi alkol, sigara, uyuşturucu gibi.</a:t>
          </a:r>
          <a:endParaRPr lang="tr-TR" sz="1800" i="1" dirty="0">
            <a:effectLst>
              <a:outerShdw blurRad="38100" dist="38100" dir="2700000" algn="tl">
                <a:srgbClr val="000000">
                  <a:alpha val="43137"/>
                </a:srgbClr>
              </a:outerShdw>
            </a:effectLst>
            <a:latin typeface="Cambria" pitchFamily="18" charset="0"/>
          </a:endParaRPr>
        </a:p>
      </dgm:t>
    </dgm:pt>
    <dgm:pt modelId="{D53A8DC9-F5E7-47B0-89B3-51F143814F3C}" type="parTrans" cxnId="{FAE7F5BC-4D56-4522-B039-11BD2B72D88C}">
      <dgm:prSet/>
      <dgm:spPr/>
      <dgm:t>
        <a:bodyPr/>
        <a:lstStyle/>
        <a:p>
          <a:endParaRPr lang="tr-TR"/>
        </a:p>
      </dgm:t>
    </dgm:pt>
    <dgm:pt modelId="{2C6C73F6-E480-42C0-8AB7-E336FFEED408}" type="sibTrans" cxnId="{FAE7F5BC-4D56-4522-B039-11BD2B72D88C}">
      <dgm:prSet/>
      <dgm:spPr/>
      <dgm:t>
        <a:bodyPr/>
        <a:lstStyle/>
        <a:p>
          <a:endParaRPr lang="tr-TR"/>
        </a:p>
      </dgm:t>
    </dgm:pt>
    <dgm:pt modelId="{4A50E46E-53F4-4DF1-A941-BE5FE25CE97C}">
      <dgm:prSet phldrT="[Metin]" custT="1"/>
      <dgm:spPr/>
      <dgm:t>
        <a:bodyPr/>
        <a:lstStyle/>
        <a:p>
          <a:r>
            <a:rPr lang="tr-TR" sz="1800" i="1" dirty="0" smtClean="0">
              <a:effectLst>
                <a:outerShdw blurRad="38100" dist="38100" dir="2700000" algn="tl">
                  <a:srgbClr val="000000">
                    <a:alpha val="43137"/>
                  </a:srgbClr>
                </a:outerShdw>
              </a:effectLst>
              <a:latin typeface="Cambria" pitchFamily="18" charset="0"/>
            </a:rPr>
            <a:t>2. Genetik faktörler: </a:t>
          </a:r>
          <a:r>
            <a:rPr lang="tr-TR" sz="1800" i="0" dirty="0" smtClean="0">
              <a:effectLst>
                <a:outerShdw blurRad="38100" dist="38100" dir="2700000" algn="tl">
                  <a:srgbClr val="000000">
                    <a:alpha val="43137"/>
                  </a:srgbClr>
                </a:outerShdw>
              </a:effectLst>
              <a:latin typeface="Cambria" pitchFamily="18" charset="0"/>
            </a:rPr>
            <a:t>kalıtsal olarak geçiş.</a:t>
          </a:r>
          <a:endParaRPr lang="tr-TR" sz="1800" i="1" dirty="0">
            <a:effectLst>
              <a:outerShdw blurRad="38100" dist="38100" dir="2700000" algn="tl">
                <a:srgbClr val="000000">
                  <a:alpha val="43137"/>
                </a:srgbClr>
              </a:outerShdw>
            </a:effectLst>
            <a:latin typeface="Cambria" pitchFamily="18" charset="0"/>
          </a:endParaRPr>
        </a:p>
      </dgm:t>
    </dgm:pt>
    <dgm:pt modelId="{FCB52B89-D6AF-4EBB-82D6-8773262DA726}" type="parTrans" cxnId="{994A21C4-82B2-43F3-ADD1-C8004286CDF4}">
      <dgm:prSet/>
      <dgm:spPr/>
      <dgm:t>
        <a:bodyPr/>
        <a:lstStyle/>
        <a:p>
          <a:endParaRPr lang="tr-TR"/>
        </a:p>
      </dgm:t>
    </dgm:pt>
    <dgm:pt modelId="{D64B1951-2708-4394-B491-6C4A8247D1FB}" type="sibTrans" cxnId="{994A21C4-82B2-43F3-ADD1-C8004286CDF4}">
      <dgm:prSet/>
      <dgm:spPr/>
      <dgm:t>
        <a:bodyPr/>
        <a:lstStyle/>
        <a:p>
          <a:endParaRPr lang="tr-TR"/>
        </a:p>
      </dgm:t>
    </dgm:pt>
    <dgm:pt modelId="{1818BC7A-2218-4F9A-A098-0003D0110266}">
      <dgm:prSet phldrT="[Metin]" custT="1"/>
      <dgm:spPr/>
      <dgm:t>
        <a:bodyPr/>
        <a:lstStyle/>
        <a:p>
          <a:r>
            <a:rPr lang="tr-TR" sz="1800" i="1" dirty="0" smtClean="0">
              <a:effectLst>
                <a:outerShdw blurRad="38100" dist="38100" dir="2700000" algn="tl">
                  <a:srgbClr val="000000">
                    <a:alpha val="43137"/>
                  </a:srgbClr>
                </a:outerShdw>
              </a:effectLst>
              <a:latin typeface="Cambria" pitchFamily="18" charset="0"/>
            </a:rPr>
            <a:t>4. Kimyasal faktörler: </a:t>
          </a:r>
          <a:r>
            <a:rPr lang="tr-TR" sz="1800" i="0" dirty="0" smtClean="0">
              <a:effectLst>
                <a:outerShdw blurRad="38100" dist="38100" dir="2700000" algn="tl">
                  <a:srgbClr val="000000">
                    <a:alpha val="43137"/>
                  </a:srgbClr>
                </a:outerShdw>
              </a:effectLst>
              <a:latin typeface="Cambria" pitchFamily="18" charset="0"/>
            </a:rPr>
            <a:t>boyalı yiyecekler, tatlandırıcılar, vitamin eksikliği vb.</a:t>
          </a:r>
          <a:endParaRPr lang="tr-TR" sz="1800" i="1" dirty="0">
            <a:effectLst>
              <a:outerShdw blurRad="38100" dist="38100" dir="2700000" algn="tl">
                <a:srgbClr val="000000">
                  <a:alpha val="43137"/>
                </a:srgbClr>
              </a:outerShdw>
            </a:effectLst>
            <a:latin typeface="Cambria" pitchFamily="18" charset="0"/>
          </a:endParaRPr>
        </a:p>
      </dgm:t>
    </dgm:pt>
    <dgm:pt modelId="{48D448D1-31DE-44E7-B3EA-D191DE9A3F78}" type="parTrans" cxnId="{85509917-2741-4A0B-81BA-B78D5370C680}">
      <dgm:prSet/>
      <dgm:spPr/>
      <dgm:t>
        <a:bodyPr/>
        <a:lstStyle/>
        <a:p>
          <a:endParaRPr lang="tr-TR"/>
        </a:p>
      </dgm:t>
    </dgm:pt>
    <dgm:pt modelId="{A752B189-713F-4C4D-A9E1-2AEC92E83FA5}" type="sibTrans" cxnId="{85509917-2741-4A0B-81BA-B78D5370C680}">
      <dgm:prSet/>
      <dgm:spPr/>
      <dgm:t>
        <a:bodyPr/>
        <a:lstStyle/>
        <a:p>
          <a:endParaRPr lang="tr-TR"/>
        </a:p>
      </dgm:t>
    </dgm:pt>
    <dgm:pt modelId="{5058D5E0-50F5-46B9-8831-A30B52D52169}" type="pres">
      <dgm:prSet presAssocID="{4735DE9F-FAEC-46DB-90C1-B9C274CE148A}" presName="compositeShape" presStyleCnt="0">
        <dgm:presLayoutVars>
          <dgm:dir/>
          <dgm:resizeHandles/>
        </dgm:presLayoutVars>
      </dgm:prSet>
      <dgm:spPr/>
    </dgm:pt>
    <dgm:pt modelId="{CFCC1369-034B-446B-AAF0-4D001DF59F8F}" type="pres">
      <dgm:prSet presAssocID="{4735DE9F-FAEC-46DB-90C1-B9C274CE148A}" presName="pyramid" presStyleLbl="node1" presStyleIdx="0" presStyleCnt="1"/>
      <dgm:spPr/>
    </dgm:pt>
    <dgm:pt modelId="{3F18016C-41A4-4DBC-866E-724B5BD3E519}" type="pres">
      <dgm:prSet presAssocID="{4735DE9F-FAEC-46DB-90C1-B9C274CE148A}" presName="theList" presStyleCnt="0"/>
      <dgm:spPr/>
    </dgm:pt>
    <dgm:pt modelId="{AC7650D6-51FE-4FB9-9959-F34C06226D7D}" type="pres">
      <dgm:prSet presAssocID="{E8BD5DD5-95F4-49EA-9494-7D20B91BE5A7}" presName="aNode" presStyleLbl="fgAcc1" presStyleIdx="0" presStyleCnt="5" custScaleX="169129" custScaleY="230218">
        <dgm:presLayoutVars>
          <dgm:bulletEnabled val="1"/>
        </dgm:presLayoutVars>
      </dgm:prSet>
      <dgm:spPr/>
      <dgm:t>
        <a:bodyPr/>
        <a:lstStyle/>
        <a:p>
          <a:endParaRPr lang="tr-TR"/>
        </a:p>
      </dgm:t>
    </dgm:pt>
    <dgm:pt modelId="{E3518C9C-E76B-46FC-91CB-720D262595E5}" type="pres">
      <dgm:prSet presAssocID="{E8BD5DD5-95F4-49EA-9494-7D20B91BE5A7}" presName="aSpace" presStyleCnt="0"/>
      <dgm:spPr/>
    </dgm:pt>
    <dgm:pt modelId="{41438284-C554-404A-9626-68373416039A}" type="pres">
      <dgm:prSet presAssocID="{B7CC27E0-B27E-4E43-9639-C64D45B08061}" presName="aNode" presStyleLbl="fgAcc1" presStyleIdx="1" presStyleCnt="5" custScaleX="146523">
        <dgm:presLayoutVars>
          <dgm:bulletEnabled val="1"/>
        </dgm:presLayoutVars>
      </dgm:prSet>
      <dgm:spPr/>
      <dgm:t>
        <a:bodyPr/>
        <a:lstStyle/>
        <a:p>
          <a:endParaRPr lang="tr-TR"/>
        </a:p>
      </dgm:t>
    </dgm:pt>
    <dgm:pt modelId="{8E95A6B0-0FFE-4D48-87A3-07D8ECD78D09}" type="pres">
      <dgm:prSet presAssocID="{B7CC27E0-B27E-4E43-9639-C64D45B08061}" presName="aSpace" presStyleCnt="0"/>
      <dgm:spPr/>
    </dgm:pt>
    <dgm:pt modelId="{150B55AC-7B68-4D4D-8318-77E959A18EB2}" type="pres">
      <dgm:prSet presAssocID="{4A50E46E-53F4-4DF1-A941-BE5FE25CE97C}" presName="aNode" presStyleLbl="fgAcc1" presStyleIdx="2" presStyleCnt="5" custScaleX="146523">
        <dgm:presLayoutVars>
          <dgm:bulletEnabled val="1"/>
        </dgm:presLayoutVars>
      </dgm:prSet>
      <dgm:spPr/>
      <dgm:t>
        <a:bodyPr/>
        <a:lstStyle/>
        <a:p>
          <a:endParaRPr lang="tr-TR"/>
        </a:p>
      </dgm:t>
    </dgm:pt>
    <dgm:pt modelId="{6C10DA1A-F83B-40F8-9C58-758635B58412}" type="pres">
      <dgm:prSet presAssocID="{4A50E46E-53F4-4DF1-A941-BE5FE25CE97C}" presName="aSpace" presStyleCnt="0"/>
      <dgm:spPr/>
    </dgm:pt>
    <dgm:pt modelId="{EB10EEF5-EAB6-4AB0-912C-532BE8E9BE51}" type="pres">
      <dgm:prSet presAssocID="{2C66641E-6E36-42B4-A99D-2AD02CA829E9}" presName="aNode" presStyleLbl="fgAcc1" presStyleIdx="3" presStyleCnt="5" custScaleX="146523">
        <dgm:presLayoutVars>
          <dgm:bulletEnabled val="1"/>
        </dgm:presLayoutVars>
      </dgm:prSet>
      <dgm:spPr/>
      <dgm:t>
        <a:bodyPr/>
        <a:lstStyle/>
        <a:p>
          <a:endParaRPr lang="tr-TR"/>
        </a:p>
      </dgm:t>
    </dgm:pt>
    <dgm:pt modelId="{7942D6C6-62E2-43A3-9522-1AE99B974EE9}" type="pres">
      <dgm:prSet presAssocID="{2C66641E-6E36-42B4-A99D-2AD02CA829E9}" presName="aSpace" presStyleCnt="0"/>
      <dgm:spPr/>
    </dgm:pt>
    <dgm:pt modelId="{8E3BE259-74B4-48D2-8531-00219A6C6C8F}" type="pres">
      <dgm:prSet presAssocID="{1818BC7A-2218-4F9A-A098-0003D0110266}" presName="aNode" presStyleLbl="fgAcc1" presStyleIdx="4" presStyleCnt="5" custScaleX="146523" custScaleY="180830">
        <dgm:presLayoutVars>
          <dgm:bulletEnabled val="1"/>
        </dgm:presLayoutVars>
      </dgm:prSet>
      <dgm:spPr/>
      <dgm:t>
        <a:bodyPr/>
        <a:lstStyle/>
        <a:p>
          <a:endParaRPr lang="tr-TR"/>
        </a:p>
      </dgm:t>
    </dgm:pt>
    <dgm:pt modelId="{F49D937C-5DB8-4C6C-8BB6-14C8FF24D0BB}" type="pres">
      <dgm:prSet presAssocID="{1818BC7A-2218-4F9A-A098-0003D0110266}" presName="aSpace" presStyleCnt="0"/>
      <dgm:spPr/>
    </dgm:pt>
  </dgm:ptLst>
  <dgm:cxnLst>
    <dgm:cxn modelId="{D180601D-306F-4B1B-9157-C48B2DC02A96}" type="presOf" srcId="{4A50E46E-53F4-4DF1-A941-BE5FE25CE97C}" destId="{150B55AC-7B68-4D4D-8318-77E959A18EB2}" srcOrd="0" destOrd="0" presId="urn:microsoft.com/office/officeart/2005/8/layout/pyramid2"/>
    <dgm:cxn modelId="{D34E4355-A98A-4790-B6D0-DBEAAC8240B9}" type="presOf" srcId="{1818BC7A-2218-4F9A-A098-0003D0110266}" destId="{8E3BE259-74B4-48D2-8531-00219A6C6C8F}" srcOrd="0" destOrd="0" presId="urn:microsoft.com/office/officeart/2005/8/layout/pyramid2"/>
    <dgm:cxn modelId="{0860A625-F31D-4633-9D47-F97C037B81C9}" type="presOf" srcId="{2C66641E-6E36-42B4-A99D-2AD02CA829E9}" destId="{EB10EEF5-EAB6-4AB0-912C-532BE8E9BE51}" srcOrd="0" destOrd="0" presId="urn:microsoft.com/office/officeart/2005/8/layout/pyramid2"/>
    <dgm:cxn modelId="{70534379-5160-4108-A73F-9DCAB836F08F}" type="presOf" srcId="{4735DE9F-FAEC-46DB-90C1-B9C274CE148A}" destId="{5058D5E0-50F5-46B9-8831-A30B52D52169}" srcOrd="0" destOrd="0" presId="urn:microsoft.com/office/officeart/2005/8/layout/pyramid2"/>
    <dgm:cxn modelId="{FAE7F5BC-4D56-4522-B039-11BD2B72D88C}" srcId="{4735DE9F-FAEC-46DB-90C1-B9C274CE148A}" destId="{2C66641E-6E36-42B4-A99D-2AD02CA829E9}" srcOrd="3" destOrd="0" parTransId="{D53A8DC9-F5E7-47B0-89B3-51F143814F3C}" sibTransId="{2C6C73F6-E480-42C0-8AB7-E336FFEED408}"/>
    <dgm:cxn modelId="{33E5BB8A-8705-45B1-B7C4-DB4885AC3FE2}" type="presOf" srcId="{B7CC27E0-B27E-4E43-9639-C64D45B08061}" destId="{41438284-C554-404A-9626-68373416039A}" srcOrd="0" destOrd="0" presId="urn:microsoft.com/office/officeart/2005/8/layout/pyramid2"/>
    <dgm:cxn modelId="{85509917-2741-4A0B-81BA-B78D5370C680}" srcId="{4735DE9F-FAEC-46DB-90C1-B9C274CE148A}" destId="{1818BC7A-2218-4F9A-A098-0003D0110266}" srcOrd="4" destOrd="0" parTransId="{48D448D1-31DE-44E7-B3EA-D191DE9A3F78}" sibTransId="{A752B189-713F-4C4D-A9E1-2AEC92E83FA5}"/>
    <dgm:cxn modelId="{456297B4-1CC7-474C-B3A3-AB7D651BD48E}" srcId="{4735DE9F-FAEC-46DB-90C1-B9C274CE148A}" destId="{E8BD5DD5-95F4-49EA-9494-7D20B91BE5A7}" srcOrd="0" destOrd="0" parTransId="{9B6327E8-D598-41A5-90D4-92E65C73E159}" sibTransId="{C9127CF0-D28F-44CF-BF7B-DFCAA323CC05}"/>
    <dgm:cxn modelId="{1150D78E-7830-40F0-ABB7-514052FDA168}" type="presOf" srcId="{E8BD5DD5-95F4-49EA-9494-7D20B91BE5A7}" destId="{AC7650D6-51FE-4FB9-9959-F34C06226D7D}" srcOrd="0" destOrd="0" presId="urn:microsoft.com/office/officeart/2005/8/layout/pyramid2"/>
    <dgm:cxn modelId="{994A21C4-82B2-43F3-ADD1-C8004286CDF4}" srcId="{4735DE9F-FAEC-46DB-90C1-B9C274CE148A}" destId="{4A50E46E-53F4-4DF1-A941-BE5FE25CE97C}" srcOrd="2" destOrd="0" parTransId="{FCB52B89-D6AF-4EBB-82D6-8773262DA726}" sibTransId="{D64B1951-2708-4394-B491-6C4A8247D1FB}"/>
    <dgm:cxn modelId="{A1337AD8-999A-4B26-BEC5-700E7ACE4F92}" srcId="{4735DE9F-FAEC-46DB-90C1-B9C274CE148A}" destId="{B7CC27E0-B27E-4E43-9639-C64D45B08061}" srcOrd="1" destOrd="0" parTransId="{B556EACF-1C8A-4F25-A29F-31002F61E60F}" sibTransId="{4FE85C35-47FB-4342-B8C4-3776E27F69CA}"/>
    <dgm:cxn modelId="{2D4766E6-6217-4C2D-AE82-60C2F0543F6E}" type="presParOf" srcId="{5058D5E0-50F5-46B9-8831-A30B52D52169}" destId="{CFCC1369-034B-446B-AAF0-4D001DF59F8F}" srcOrd="0" destOrd="0" presId="urn:microsoft.com/office/officeart/2005/8/layout/pyramid2"/>
    <dgm:cxn modelId="{31BEDDD1-20A9-4121-9F5B-2B57EE5CA788}" type="presParOf" srcId="{5058D5E0-50F5-46B9-8831-A30B52D52169}" destId="{3F18016C-41A4-4DBC-866E-724B5BD3E519}" srcOrd="1" destOrd="0" presId="urn:microsoft.com/office/officeart/2005/8/layout/pyramid2"/>
    <dgm:cxn modelId="{D2ED70C7-55B3-4960-9B6D-658CB6EC7918}" type="presParOf" srcId="{3F18016C-41A4-4DBC-866E-724B5BD3E519}" destId="{AC7650D6-51FE-4FB9-9959-F34C06226D7D}" srcOrd="0" destOrd="0" presId="urn:microsoft.com/office/officeart/2005/8/layout/pyramid2"/>
    <dgm:cxn modelId="{F9E95E5F-BDCB-4C7E-A2EB-CA2C8380E883}" type="presParOf" srcId="{3F18016C-41A4-4DBC-866E-724B5BD3E519}" destId="{E3518C9C-E76B-46FC-91CB-720D262595E5}" srcOrd="1" destOrd="0" presId="urn:microsoft.com/office/officeart/2005/8/layout/pyramid2"/>
    <dgm:cxn modelId="{30AF3E5E-4B92-4F8A-9AEB-421A6C3CFB34}" type="presParOf" srcId="{3F18016C-41A4-4DBC-866E-724B5BD3E519}" destId="{41438284-C554-404A-9626-68373416039A}" srcOrd="2" destOrd="0" presId="urn:microsoft.com/office/officeart/2005/8/layout/pyramid2"/>
    <dgm:cxn modelId="{541CF501-C469-47FD-95C4-6052EC6437F5}" type="presParOf" srcId="{3F18016C-41A4-4DBC-866E-724B5BD3E519}" destId="{8E95A6B0-0FFE-4D48-87A3-07D8ECD78D09}" srcOrd="3" destOrd="0" presId="urn:microsoft.com/office/officeart/2005/8/layout/pyramid2"/>
    <dgm:cxn modelId="{9601046B-4F55-43F4-92CE-849366887810}" type="presParOf" srcId="{3F18016C-41A4-4DBC-866E-724B5BD3E519}" destId="{150B55AC-7B68-4D4D-8318-77E959A18EB2}" srcOrd="4" destOrd="0" presId="urn:microsoft.com/office/officeart/2005/8/layout/pyramid2"/>
    <dgm:cxn modelId="{20C43C88-F941-4442-A5B2-75AA57F02489}" type="presParOf" srcId="{3F18016C-41A4-4DBC-866E-724B5BD3E519}" destId="{6C10DA1A-F83B-40F8-9C58-758635B58412}" srcOrd="5" destOrd="0" presId="urn:microsoft.com/office/officeart/2005/8/layout/pyramid2"/>
    <dgm:cxn modelId="{FE0A6341-0CB6-4627-B746-1C065A737C0F}" type="presParOf" srcId="{3F18016C-41A4-4DBC-866E-724B5BD3E519}" destId="{EB10EEF5-EAB6-4AB0-912C-532BE8E9BE51}" srcOrd="6" destOrd="0" presId="urn:microsoft.com/office/officeart/2005/8/layout/pyramid2"/>
    <dgm:cxn modelId="{2E840B1A-4126-4277-860A-E13978DAB62E}" type="presParOf" srcId="{3F18016C-41A4-4DBC-866E-724B5BD3E519}" destId="{7942D6C6-62E2-43A3-9522-1AE99B974EE9}" srcOrd="7" destOrd="0" presId="urn:microsoft.com/office/officeart/2005/8/layout/pyramid2"/>
    <dgm:cxn modelId="{89A05A72-EDBB-4C95-9760-5CE0472857D0}" type="presParOf" srcId="{3F18016C-41A4-4DBC-866E-724B5BD3E519}" destId="{8E3BE259-74B4-48D2-8531-00219A6C6C8F}" srcOrd="8" destOrd="0" presId="urn:microsoft.com/office/officeart/2005/8/layout/pyramid2"/>
    <dgm:cxn modelId="{A7D5C636-E890-41D6-BB86-B742CFD57034}" type="presParOf" srcId="{3F18016C-41A4-4DBC-866E-724B5BD3E519}" destId="{F49D937C-5DB8-4C6C-8BB6-14C8FF24D0BB}" srcOrd="9"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AC26DF9-A394-4B8E-8E2B-0C0A95F5BB85}">
      <dsp:nvSpPr>
        <dsp:cNvPr id="0" name=""/>
        <dsp:cNvSpPr/>
      </dsp:nvSpPr>
      <dsp:spPr>
        <a:xfrm>
          <a:off x="3835304" y="2440508"/>
          <a:ext cx="533511" cy="2033200"/>
        </a:xfrm>
        <a:custGeom>
          <a:avLst/>
          <a:gdLst/>
          <a:ahLst/>
          <a:cxnLst/>
          <a:rect l="0" t="0" r="0" b="0"/>
          <a:pathLst>
            <a:path>
              <a:moveTo>
                <a:pt x="0" y="0"/>
              </a:moveTo>
              <a:lnTo>
                <a:pt x="266755" y="0"/>
              </a:lnTo>
              <a:lnTo>
                <a:pt x="266755" y="2033200"/>
              </a:lnTo>
              <a:lnTo>
                <a:pt x="533511" y="2033200"/>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tr-TR" sz="700" kern="1200"/>
        </a:p>
      </dsp:txBody>
      <dsp:txXfrm>
        <a:off x="4049509" y="3404557"/>
        <a:ext cx="105101" cy="105101"/>
      </dsp:txXfrm>
    </dsp:sp>
    <dsp:sp modelId="{62A0B36F-9738-4386-A7CD-4A6DF7FA747E}">
      <dsp:nvSpPr>
        <dsp:cNvPr id="0" name=""/>
        <dsp:cNvSpPr/>
      </dsp:nvSpPr>
      <dsp:spPr>
        <a:xfrm>
          <a:off x="3835304" y="2440508"/>
          <a:ext cx="533511" cy="1016600"/>
        </a:xfrm>
        <a:custGeom>
          <a:avLst/>
          <a:gdLst/>
          <a:ahLst/>
          <a:cxnLst/>
          <a:rect l="0" t="0" r="0" b="0"/>
          <a:pathLst>
            <a:path>
              <a:moveTo>
                <a:pt x="0" y="0"/>
              </a:moveTo>
              <a:lnTo>
                <a:pt x="266755" y="0"/>
              </a:lnTo>
              <a:lnTo>
                <a:pt x="266755" y="1016600"/>
              </a:lnTo>
              <a:lnTo>
                <a:pt x="533511" y="1016600"/>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4073358" y="2920105"/>
        <a:ext cx="57404" cy="57404"/>
      </dsp:txXfrm>
    </dsp:sp>
    <dsp:sp modelId="{CF2D4ED1-5216-456F-895A-58FA4DBFA53B}">
      <dsp:nvSpPr>
        <dsp:cNvPr id="0" name=""/>
        <dsp:cNvSpPr/>
      </dsp:nvSpPr>
      <dsp:spPr>
        <a:xfrm>
          <a:off x="3835304" y="2394788"/>
          <a:ext cx="533511" cy="91440"/>
        </a:xfrm>
        <a:custGeom>
          <a:avLst/>
          <a:gdLst/>
          <a:ahLst/>
          <a:cxnLst/>
          <a:rect l="0" t="0" r="0" b="0"/>
          <a:pathLst>
            <a:path>
              <a:moveTo>
                <a:pt x="0" y="45720"/>
              </a:moveTo>
              <a:lnTo>
                <a:pt x="533511" y="45720"/>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4088722" y="2427170"/>
        <a:ext cx="26675" cy="26675"/>
      </dsp:txXfrm>
    </dsp:sp>
    <dsp:sp modelId="{7C98A08B-B4B9-466C-8A07-0E8794C27D5B}">
      <dsp:nvSpPr>
        <dsp:cNvPr id="0" name=""/>
        <dsp:cNvSpPr/>
      </dsp:nvSpPr>
      <dsp:spPr>
        <a:xfrm>
          <a:off x="3835304" y="1423907"/>
          <a:ext cx="533511" cy="1016600"/>
        </a:xfrm>
        <a:custGeom>
          <a:avLst/>
          <a:gdLst/>
          <a:ahLst/>
          <a:cxnLst/>
          <a:rect l="0" t="0" r="0" b="0"/>
          <a:pathLst>
            <a:path>
              <a:moveTo>
                <a:pt x="0" y="1016600"/>
              </a:moveTo>
              <a:lnTo>
                <a:pt x="266755" y="1016600"/>
              </a:lnTo>
              <a:lnTo>
                <a:pt x="266755" y="0"/>
              </a:lnTo>
              <a:lnTo>
                <a:pt x="533511" y="0"/>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4073358" y="1903505"/>
        <a:ext cx="57404" cy="57404"/>
      </dsp:txXfrm>
    </dsp:sp>
    <dsp:sp modelId="{ADBE2F7D-C559-4193-8445-5073055E1B0F}">
      <dsp:nvSpPr>
        <dsp:cNvPr id="0" name=""/>
        <dsp:cNvSpPr/>
      </dsp:nvSpPr>
      <dsp:spPr>
        <a:xfrm>
          <a:off x="3835304" y="407307"/>
          <a:ext cx="533511" cy="2033200"/>
        </a:xfrm>
        <a:custGeom>
          <a:avLst/>
          <a:gdLst/>
          <a:ahLst/>
          <a:cxnLst/>
          <a:rect l="0" t="0" r="0" b="0"/>
          <a:pathLst>
            <a:path>
              <a:moveTo>
                <a:pt x="0" y="2033200"/>
              </a:moveTo>
              <a:lnTo>
                <a:pt x="266755" y="2033200"/>
              </a:lnTo>
              <a:lnTo>
                <a:pt x="266755" y="0"/>
              </a:lnTo>
              <a:lnTo>
                <a:pt x="533511" y="0"/>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tr-TR" sz="700" kern="1200"/>
        </a:p>
      </dsp:txBody>
      <dsp:txXfrm>
        <a:off x="4049509" y="1371356"/>
        <a:ext cx="105101" cy="105101"/>
      </dsp:txXfrm>
    </dsp:sp>
    <dsp:sp modelId="{9448427E-DAAC-4699-9E0E-0F387385588B}">
      <dsp:nvSpPr>
        <dsp:cNvPr id="0" name=""/>
        <dsp:cNvSpPr/>
      </dsp:nvSpPr>
      <dsp:spPr>
        <a:xfrm rot="16200000">
          <a:off x="988160" y="2033867"/>
          <a:ext cx="4881008" cy="813280"/>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575" tIns="28575" rIns="28575" bIns="28575" numCol="1" spcCol="1270" anchor="ctr" anchorCtr="0">
          <a:noAutofit/>
        </a:bodyPr>
        <a:lstStyle/>
        <a:p>
          <a:pPr lvl="0" algn="ctr" defTabSz="2000250">
            <a:lnSpc>
              <a:spcPct val="90000"/>
            </a:lnSpc>
            <a:spcBef>
              <a:spcPct val="0"/>
            </a:spcBef>
            <a:spcAft>
              <a:spcPct val="35000"/>
            </a:spcAft>
          </a:pPr>
          <a:r>
            <a:rPr lang="tr-TR" sz="4500" kern="1200" dirty="0" smtClean="0"/>
            <a:t>Öğrenme Güçlükleri</a:t>
          </a:r>
          <a:endParaRPr lang="tr-TR" sz="4500" kern="1200" dirty="0"/>
        </a:p>
      </dsp:txBody>
      <dsp:txXfrm>
        <a:off x="988160" y="2033867"/>
        <a:ext cx="4881008" cy="813280"/>
      </dsp:txXfrm>
    </dsp:sp>
    <dsp:sp modelId="{72F1E5C4-81AB-4E07-8433-298B61161F2F}">
      <dsp:nvSpPr>
        <dsp:cNvPr id="0" name=""/>
        <dsp:cNvSpPr/>
      </dsp:nvSpPr>
      <dsp:spPr>
        <a:xfrm>
          <a:off x="4368816" y="667"/>
          <a:ext cx="2667559" cy="813280"/>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r>
            <a:rPr lang="tr-TR" sz="3200" kern="1200" dirty="0" smtClean="0"/>
            <a:t>Okuma</a:t>
          </a:r>
          <a:endParaRPr lang="tr-TR" sz="3200" kern="1200" dirty="0"/>
        </a:p>
      </dsp:txBody>
      <dsp:txXfrm>
        <a:off x="4368816" y="667"/>
        <a:ext cx="2667559" cy="813280"/>
      </dsp:txXfrm>
    </dsp:sp>
    <dsp:sp modelId="{F9034DED-3438-4F8D-9DEC-E32D67A32DEB}">
      <dsp:nvSpPr>
        <dsp:cNvPr id="0" name=""/>
        <dsp:cNvSpPr/>
      </dsp:nvSpPr>
      <dsp:spPr>
        <a:xfrm>
          <a:off x="4368816" y="1017267"/>
          <a:ext cx="2667559" cy="813280"/>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r>
            <a:rPr lang="tr-TR" sz="3200" kern="1200" dirty="0" smtClean="0"/>
            <a:t>Yazma</a:t>
          </a:r>
          <a:endParaRPr lang="tr-TR" sz="3200" kern="1200" dirty="0"/>
        </a:p>
      </dsp:txBody>
      <dsp:txXfrm>
        <a:off x="4368816" y="1017267"/>
        <a:ext cx="2667559" cy="813280"/>
      </dsp:txXfrm>
    </dsp:sp>
    <dsp:sp modelId="{E3E05DB5-0B7B-499C-BEB8-0FAB3B19B24D}">
      <dsp:nvSpPr>
        <dsp:cNvPr id="0" name=""/>
        <dsp:cNvSpPr/>
      </dsp:nvSpPr>
      <dsp:spPr>
        <a:xfrm>
          <a:off x="4368816" y="2033867"/>
          <a:ext cx="2667559" cy="813280"/>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r>
            <a:rPr lang="tr-TR" sz="3200" kern="1200" dirty="0" smtClean="0"/>
            <a:t>Matematik</a:t>
          </a:r>
          <a:endParaRPr lang="tr-TR" sz="3200" kern="1200" dirty="0"/>
        </a:p>
      </dsp:txBody>
      <dsp:txXfrm>
        <a:off x="4368816" y="2033867"/>
        <a:ext cx="2667559" cy="813280"/>
      </dsp:txXfrm>
    </dsp:sp>
    <dsp:sp modelId="{F26C1249-8B6B-4E1D-B2FE-3404B418D4DB}">
      <dsp:nvSpPr>
        <dsp:cNvPr id="0" name=""/>
        <dsp:cNvSpPr/>
      </dsp:nvSpPr>
      <dsp:spPr>
        <a:xfrm>
          <a:off x="4368816" y="3050468"/>
          <a:ext cx="2667559" cy="813280"/>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r>
            <a:rPr lang="tr-TR" sz="3200" kern="1200" dirty="0" smtClean="0"/>
            <a:t>Sözel dil</a:t>
          </a:r>
          <a:endParaRPr lang="tr-TR" sz="3200" kern="1200" dirty="0"/>
        </a:p>
      </dsp:txBody>
      <dsp:txXfrm>
        <a:off x="4368816" y="3050468"/>
        <a:ext cx="2667559" cy="813280"/>
      </dsp:txXfrm>
    </dsp:sp>
    <dsp:sp modelId="{64172C3B-7FA8-4ADC-9D10-BD01CAB62755}">
      <dsp:nvSpPr>
        <dsp:cNvPr id="0" name=""/>
        <dsp:cNvSpPr/>
      </dsp:nvSpPr>
      <dsp:spPr>
        <a:xfrm>
          <a:off x="4368816" y="4067068"/>
          <a:ext cx="2667559" cy="813280"/>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r>
            <a:rPr lang="tr-TR" sz="3200" kern="1200" dirty="0" smtClean="0"/>
            <a:t>Sosyal beceriler</a:t>
          </a:r>
          <a:endParaRPr lang="tr-TR" sz="3200" kern="1200" dirty="0"/>
        </a:p>
      </dsp:txBody>
      <dsp:txXfrm>
        <a:off x="4368816" y="4067068"/>
        <a:ext cx="2667559" cy="81328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CC1369-034B-446B-AAF0-4D001DF59F8F}">
      <dsp:nvSpPr>
        <dsp:cNvPr id="0" name=""/>
        <dsp:cNvSpPr/>
      </dsp:nvSpPr>
      <dsp:spPr>
        <a:xfrm>
          <a:off x="2264241" y="0"/>
          <a:ext cx="4022725" cy="4022725"/>
        </a:xfrm>
        <a:prstGeom prst="triangle">
          <a:avLst/>
        </a:prstGeom>
        <a:gradFill rotWithShape="0">
          <a:gsLst>
            <a:gs pos="0">
              <a:schemeClr val="accent4">
                <a:hueOff val="0"/>
                <a:satOff val="0"/>
                <a:lumOff val="0"/>
                <a:alphaOff val="0"/>
                <a:shade val="85000"/>
                <a:satMod val="130000"/>
              </a:schemeClr>
            </a:gs>
            <a:gs pos="34000">
              <a:schemeClr val="accent4">
                <a:hueOff val="0"/>
                <a:satOff val="0"/>
                <a:lumOff val="0"/>
                <a:alphaOff val="0"/>
                <a:shade val="87000"/>
                <a:satMod val="125000"/>
              </a:schemeClr>
            </a:gs>
            <a:gs pos="70000">
              <a:schemeClr val="accent4">
                <a:hueOff val="0"/>
                <a:satOff val="0"/>
                <a:lumOff val="0"/>
                <a:alphaOff val="0"/>
                <a:tint val="100000"/>
                <a:shade val="90000"/>
                <a:satMod val="130000"/>
              </a:schemeClr>
            </a:gs>
            <a:gs pos="100000">
              <a:schemeClr val="accent4">
                <a:hueOff val="0"/>
                <a:satOff val="0"/>
                <a:lumOff val="0"/>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sp>
    <dsp:sp modelId="{AC7650D6-51FE-4FB9-9959-F34C06226D7D}">
      <dsp:nvSpPr>
        <dsp:cNvPr id="0" name=""/>
        <dsp:cNvSpPr/>
      </dsp:nvSpPr>
      <dsp:spPr>
        <a:xfrm>
          <a:off x="3371821" y="403816"/>
          <a:ext cx="4422336" cy="956853"/>
        </a:xfrm>
        <a:prstGeom prst="roundRect">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ln>
        <a:effectLst>
          <a:outerShdw blurRad="38100" dist="25400" dir="2700000" algn="br" rotWithShape="0">
            <a:srgbClr val="000000">
              <a:alpha val="60000"/>
            </a:srgbClr>
          </a:outerShdw>
        </a:effectLst>
      </dsp:spPr>
      <dsp:style>
        <a:lnRef idx="1">
          <a:scrgbClr r="0" g="0" b="0"/>
        </a:lnRef>
        <a:fillRef idx="1">
          <a:scrgbClr r="0" g="0" b="0"/>
        </a:fillRef>
        <a:effectRef idx="2">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Tam olarak nedenleri bilinmemektedir fakat genellikle beynin işlev tarzından kaynaklandığı sanılmaktadır. Olası nedenler 4 grupta incelenir:</a:t>
          </a:r>
          <a:endParaRPr lang="tr-TR" sz="1800" kern="1200" dirty="0">
            <a:effectLst>
              <a:outerShdw blurRad="38100" dist="38100" dir="2700000" algn="tl">
                <a:srgbClr val="000000">
                  <a:alpha val="43137"/>
                </a:srgbClr>
              </a:outerShdw>
            </a:effectLst>
            <a:latin typeface="Cambria" pitchFamily="18" charset="0"/>
          </a:endParaRPr>
        </a:p>
      </dsp:txBody>
      <dsp:txXfrm>
        <a:off x="3418531" y="450526"/>
        <a:ext cx="4328916" cy="863433"/>
      </dsp:txXfrm>
    </dsp:sp>
    <dsp:sp modelId="{41438284-C554-404A-9626-68373416039A}">
      <dsp:nvSpPr>
        <dsp:cNvPr id="0" name=""/>
        <dsp:cNvSpPr/>
      </dsp:nvSpPr>
      <dsp:spPr>
        <a:xfrm>
          <a:off x="3667369" y="1412623"/>
          <a:ext cx="3831241" cy="415629"/>
        </a:xfrm>
        <a:prstGeom prst="roundRect">
          <a:avLst/>
        </a:prstGeom>
        <a:solidFill>
          <a:schemeClr val="lt1">
            <a:alpha val="90000"/>
            <a:hueOff val="0"/>
            <a:satOff val="0"/>
            <a:lumOff val="0"/>
            <a:alphaOff val="0"/>
          </a:schemeClr>
        </a:solidFill>
        <a:ln w="12700" cap="flat" cmpd="sng" algn="ctr">
          <a:solidFill>
            <a:schemeClr val="accent4">
              <a:hueOff val="235830"/>
              <a:satOff val="1752"/>
              <a:lumOff val="3921"/>
              <a:alphaOff val="0"/>
            </a:schemeClr>
          </a:solidFill>
          <a:prstDash val="solid"/>
        </a:ln>
        <a:effectLst>
          <a:outerShdw blurRad="38100" dist="25400" dir="2700000" algn="br" rotWithShape="0">
            <a:srgbClr val="000000">
              <a:alpha val="60000"/>
            </a:srgbClr>
          </a:outerShdw>
        </a:effectLst>
      </dsp:spPr>
      <dsp:style>
        <a:lnRef idx="1">
          <a:scrgbClr r="0" g="0" b="0"/>
        </a:lnRef>
        <a:fillRef idx="1">
          <a:scrgbClr r="0" g="0" b="0"/>
        </a:fillRef>
        <a:effectRef idx="2">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i="1" kern="1200" dirty="0" smtClean="0">
              <a:effectLst>
                <a:outerShdw blurRad="38100" dist="38100" dir="2700000" algn="tl">
                  <a:srgbClr val="000000">
                    <a:alpha val="43137"/>
                  </a:srgbClr>
                </a:outerShdw>
              </a:effectLst>
              <a:latin typeface="Cambria" pitchFamily="18" charset="0"/>
            </a:rPr>
            <a:t>1. Organik faktörler: </a:t>
          </a:r>
          <a:r>
            <a:rPr lang="tr-TR" sz="1800" i="0" kern="1200" dirty="0" smtClean="0">
              <a:effectLst>
                <a:outerShdw blurRad="38100" dist="38100" dir="2700000" algn="tl">
                  <a:srgbClr val="000000">
                    <a:alpha val="43137"/>
                  </a:srgbClr>
                </a:outerShdw>
              </a:effectLst>
              <a:latin typeface="Cambria" pitchFamily="18" charset="0"/>
            </a:rPr>
            <a:t>beynin gelişimi esnasında oluşan farklılıklar.</a:t>
          </a:r>
          <a:endParaRPr lang="tr-TR" sz="1800" i="1" kern="1200" dirty="0">
            <a:effectLst>
              <a:outerShdw blurRad="38100" dist="38100" dir="2700000" algn="tl">
                <a:srgbClr val="000000">
                  <a:alpha val="43137"/>
                </a:srgbClr>
              </a:outerShdw>
            </a:effectLst>
            <a:latin typeface="Cambria" pitchFamily="18" charset="0"/>
          </a:endParaRPr>
        </a:p>
      </dsp:txBody>
      <dsp:txXfrm>
        <a:off x="3687658" y="1432912"/>
        <a:ext cx="3790663" cy="375051"/>
      </dsp:txXfrm>
    </dsp:sp>
    <dsp:sp modelId="{150B55AC-7B68-4D4D-8318-77E959A18EB2}">
      <dsp:nvSpPr>
        <dsp:cNvPr id="0" name=""/>
        <dsp:cNvSpPr/>
      </dsp:nvSpPr>
      <dsp:spPr>
        <a:xfrm>
          <a:off x="3667369" y="1880206"/>
          <a:ext cx="3831241" cy="415629"/>
        </a:xfrm>
        <a:prstGeom prst="roundRect">
          <a:avLst/>
        </a:prstGeom>
        <a:solidFill>
          <a:schemeClr val="lt1">
            <a:alpha val="90000"/>
            <a:hueOff val="0"/>
            <a:satOff val="0"/>
            <a:lumOff val="0"/>
            <a:alphaOff val="0"/>
          </a:schemeClr>
        </a:solidFill>
        <a:ln w="12700" cap="flat" cmpd="sng" algn="ctr">
          <a:solidFill>
            <a:schemeClr val="accent4">
              <a:hueOff val="471660"/>
              <a:satOff val="3503"/>
              <a:lumOff val="7843"/>
              <a:alphaOff val="0"/>
            </a:schemeClr>
          </a:solidFill>
          <a:prstDash val="solid"/>
        </a:ln>
        <a:effectLst>
          <a:outerShdw blurRad="38100" dist="25400" dir="2700000" algn="br" rotWithShape="0">
            <a:srgbClr val="000000">
              <a:alpha val="60000"/>
            </a:srgbClr>
          </a:outerShdw>
        </a:effectLst>
      </dsp:spPr>
      <dsp:style>
        <a:lnRef idx="1">
          <a:scrgbClr r="0" g="0" b="0"/>
        </a:lnRef>
        <a:fillRef idx="1">
          <a:scrgbClr r="0" g="0" b="0"/>
        </a:fillRef>
        <a:effectRef idx="2">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i="1" kern="1200" dirty="0" smtClean="0">
              <a:effectLst>
                <a:outerShdw blurRad="38100" dist="38100" dir="2700000" algn="tl">
                  <a:srgbClr val="000000">
                    <a:alpha val="43137"/>
                  </a:srgbClr>
                </a:outerShdw>
              </a:effectLst>
              <a:latin typeface="Cambria" pitchFamily="18" charset="0"/>
            </a:rPr>
            <a:t>2. Genetik faktörler: </a:t>
          </a:r>
          <a:r>
            <a:rPr lang="tr-TR" sz="1800" i="0" kern="1200" dirty="0" smtClean="0">
              <a:effectLst>
                <a:outerShdw blurRad="38100" dist="38100" dir="2700000" algn="tl">
                  <a:srgbClr val="000000">
                    <a:alpha val="43137"/>
                  </a:srgbClr>
                </a:outerShdw>
              </a:effectLst>
              <a:latin typeface="Cambria" pitchFamily="18" charset="0"/>
            </a:rPr>
            <a:t>kalıtsal olarak geçiş.</a:t>
          </a:r>
          <a:endParaRPr lang="tr-TR" sz="1800" i="1" kern="1200" dirty="0">
            <a:effectLst>
              <a:outerShdw blurRad="38100" dist="38100" dir="2700000" algn="tl">
                <a:srgbClr val="000000">
                  <a:alpha val="43137"/>
                </a:srgbClr>
              </a:outerShdw>
            </a:effectLst>
            <a:latin typeface="Cambria" pitchFamily="18" charset="0"/>
          </a:endParaRPr>
        </a:p>
      </dsp:txBody>
      <dsp:txXfrm>
        <a:off x="3687658" y="1900495"/>
        <a:ext cx="3790663" cy="375051"/>
      </dsp:txXfrm>
    </dsp:sp>
    <dsp:sp modelId="{EB10EEF5-EAB6-4AB0-912C-532BE8E9BE51}">
      <dsp:nvSpPr>
        <dsp:cNvPr id="0" name=""/>
        <dsp:cNvSpPr/>
      </dsp:nvSpPr>
      <dsp:spPr>
        <a:xfrm>
          <a:off x="3667369" y="2347789"/>
          <a:ext cx="3831241" cy="415629"/>
        </a:xfrm>
        <a:prstGeom prst="roundRect">
          <a:avLst/>
        </a:prstGeom>
        <a:solidFill>
          <a:schemeClr val="lt1">
            <a:alpha val="90000"/>
            <a:hueOff val="0"/>
            <a:satOff val="0"/>
            <a:lumOff val="0"/>
            <a:alphaOff val="0"/>
          </a:schemeClr>
        </a:solidFill>
        <a:ln w="12700" cap="flat" cmpd="sng" algn="ctr">
          <a:solidFill>
            <a:schemeClr val="accent4">
              <a:hueOff val="707491"/>
              <a:satOff val="5255"/>
              <a:lumOff val="11764"/>
              <a:alphaOff val="0"/>
            </a:schemeClr>
          </a:solidFill>
          <a:prstDash val="solid"/>
        </a:ln>
        <a:effectLst>
          <a:outerShdw blurRad="38100" dist="25400" dir="2700000" algn="br" rotWithShape="0">
            <a:srgbClr val="000000">
              <a:alpha val="60000"/>
            </a:srgbClr>
          </a:outerShdw>
        </a:effectLst>
      </dsp:spPr>
      <dsp:style>
        <a:lnRef idx="1">
          <a:scrgbClr r="0" g="0" b="0"/>
        </a:lnRef>
        <a:fillRef idx="1">
          <a:scrgbClr r="0" g="0" b="0"/>
        </a:fillRef>
        <a:effectRef idx="2">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i="1" kern="1200" dirty="0" smtClean="0">
              <a:effectLst>
                <a:outerShdw blurRad="38100" dist="38100" dir="2700000" algn="tl">
                  <a:srgbClr val="000000">
                    <a:alpha val="43137"/>
                  </a:srgbClr>
                </a:outerShdw>
              </a:effectLst>
              <a:latin typeface="Cambria" pitchFamily="18" charset="0"/>
            </a:rPr>
            <a:t>3. Çevresel faktörler: </a:t>
          </a:r>
          <a:r>
            <a:rPr lang="tr-TR" sz="1800" i="0" kern="1200" dirty="0" smtClean="0">
              <a:effectLst>
                <a:outerShdw blurRad="38100" dist="38100" dir="2700000" algn="tl">
                  <a:srgbClr val="000000">
                    <a:alpha val="43137"/>
                  </a:srgbClr>
                </a:outerShdw>
              </a:effectLst>
              <a:latin typeface="Cambria" pitchFamily="18" charset="0"/>
            </a:rPr>
            <a:t>doğum öncesi alkol, sigara, uyuşturucu gibi.</a:t>
          </a:r>
          <a:endParaRPr lang="tr-TR" sz="1800" i="1" kern="1200" dirty="0">
            <a:effectLst>
              <a:outerShdw blurRad="38100" dist="38100" dir="2700000" algn="tl">
                <a:srgbClr val="000000">
                  <a:alpha val="43137"/>
                </a:srgbClr>
              </a:outerShdw>
            </a:effectLst>
            <a:latin typeface="Cambria" pitchFamily="18" charset="0"/>
          </a:endParaRPr>
        </a:p>
      </dsp:txBody>
      <dsp:txXfrm>
        <a:off x="3687658" y="2368078"/>
        <a:ext cx="3790663" cy="375051"/>
      </dsp:txXfrm>
    </dsp:sp>
    <dsp:sp modelId="{8E3BE259-74B4-48D2-8531-00219A6C6C8F}">
      <dsp:nvSpPr>
        <dsp:cNvPr id="0" name=""/>
        <dsp:cNvSpPr/>
      </dsp:nvSpPr>
      <dsp:spPr>
        <a:xfrm>
          <a:off x="3667369" y="2815372"/>
          <a:ext cx="3831241" cy="751582"/>
        </a:xfrm>
        <a:prstGeom prst="roundRect">
          <a:avLst/>
        </a:prstGeom>
        <a:solidFill>
          <a:schemeClr val="lt1">
            <a:alpha val="90000"/>
            <a:hueOff val="0"/>
            <a:satOff val="0"/>
            <a:lumOff val="0"/>
            <a:alphaOff val="0"/>
          </a:schemeClr>
        </a:solidFill>
        <a:ln w="12700" cap="flat" cmpd="sng" algn="ctr">
          <a:solidFill>
            <a:schemeClr val="accent4">
              <a:hueOff val="943321"/>
              <a:satOff val="7007"/>
              <a:lumOff val="15686"/>
              <a:alphaOff val="0"/>
            </a:schemeClr>
          </a:solidFill>
          <a:prstDash val="solid"/>
        </a:ln>
        <a:effectLst>
          <a:outerShdw blurRad="38100" dist="25400" dir="2700000" algn="br" rotWithShape="0">
            <a:srgbClr val="000000">
              <a:alpha val="60000"/>
            </a:srgbClr>
          </a:outerShdw>
        </a:effectLst>
      </dsp:spPr>
      <dsp:style>
        <a:lnRef idx="1">
          <a:scrgbClr r="0" g="0" b="0"/>
        </a:lnRef>
        <a:fillRef idx="1">
          <a:scrgbClr r="0" g="0" b="0"/>
        </a:fillRef>
        <a:effectRef idx="2">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i="1" kern="1200" dirty="0" smtClean="0">
              <a:effectLst>
                <a:outerShdw blurRad="38100" dist="38100" dir="2700000" algn="tl">
                  <a:srgbClr val="000000">
                    <a:alpha val="43137"/>
                  </a:srgbClr>
                </a:outerShdw>
              </a:effectLst>
              <a:latin typeface="Cambria" pitchFamily="18" charset="0"/>
            </a:rPr>
            <a:t>4. Kimyasal faktörler: </a:t>
          </a:r>
          <a:r>
            <a:rPr lang="tr-TR" sz="1800" i="0" kern="1200" dirty="0" smtClean="0">
              <a:effectLst>
                <a:outerShdw blurRad="38100" dist="38100" dir="2700000" algn="tl">
                  <a:srgbClr val="000000">
                    <a:alpha val="43137"/>
                  </a:srgbClr>
                </a:outerShdw>
              </a:effectLst>
              <a:latin typeface="Cambria" pitchFamily="18" charset="0"/>
            </a:rPr>
            <a:t>boyalı yiyecekler, tatlandırıcılar, vitamin eksikliği vb.</a:t>
          </a:r>
          <a:endParaRPr lang="tr-TR" sz="1800" i="1" kern="1200" dirty="0">
            <a:effectLst>
              <a:outerShdw blurRad="38100" dist="38100" dir="2700000" algn="tl">
                <a:srgbClr val="000000">
                  <a:alpha val="43137"/>
                </a:srgbClr>
              </a:outerShdw>
            </a:effectLst>
            <a:latin typeface="Cambria" pitchFamily="18" charset="0"/>
          </a:endParaRPr>
        </a:p>
      </dsp:txBody>
      <dsp:txXfrm>
        <a:off x="3704058" y="2852061"/>
        <a:ext cx="3757863" cy="678204"/>
      </dsp:txXfrm>
    </dsp:sp>
  </dsp:spTree>
</dsp:drawing>
</file>

<file path=ppt/diagrams/layout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0F6CC5D4-C389-4530-9EAE-C0640E2FAE79}" type="datetimeFigureOut">
              <a:rPr lang="tr-TR" smtClean="0"/>
              <a:t>25.09.2018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F30AD75-5417-439A-8B93-22AC8E1F1646}"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166295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F6CC5D4-C389-4530-9EAE-C0640E2FAE79}" type="datetimeFigureOut">
              <a:rPr lang="tr-TR" smtClean="0"/>
              <a:t>25.09.2018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F30AD75-5417-439A-8B93-22AC8E1F1646}" type="slidenum">
              <a:rPr lang="tr-TR" smtClean="0"/>
              <a:t>‹#›</a:t>
            </a:fld>
            <a:endParaRPr lang="tr-TR"/>
          </a:p>
        </p:txBody>
      </p:sp>
    </p:spTree>
    <p:extLst>
      <p:ext uri="{BB962C8B-B14F-4D97-AF65-F5344CB8AC3E}">
        <p14:creationId xmlns:p14="http://schemas.microsoft.com/office/powerpoint/2010/main" val="1670809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F6CC5D4-C389-4530-9EAE-C0640E2FAE79}" type="datetimeFigureOut">
              <a:rPr lang="tr-TR" smtClean="0"/>
              <a:t>25.09.2018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F30AD75-5417-439A-8B93-22AC8E1F1646}" type="slidenum">
              <a:rPr lang="tr-TR" smtClean="0"/>
              <a:t>‹#›</a:t>
            </a:fld>
            <a:endParaRPr lang="tr-TR"/>
          </a:p>
        </p:txBody>
      </p:sp>
    </p:spTree>
    <p:extLst>
      <p:ext uri="{BB962C8B-B14F-4D97-AF65-F5344CB8AC3E}">
        <p14:creationId xmlns:p14="http://schemas.microsoft.com/office/powerpoint/2010/main" val="38671254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F6CC5D4-C389-4530-9EAE-C0640E2FAE79}" type="datetimeFigureOut">
              <a:rPr lang="tr-TR" smtClean="0"/>
              <a:t>25.09.2018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F30AD75-5417-439A-8B93-22AC8E1F1646}" type="slidenum">
              <a:rPr lang="tr-TR" smtClean="0"/>
              <a:t>‹#›</a:t>
            </a:fld>
            <a:endParaRPr lang="tr-TR"/>
          </a:p>
        </p:txBody>
      </p:sp>
    </p:spTree>
    <p:extLst>
      <p:ext uri="{BB962C8B-B14F-4D97-AF65-F5344CB8AC3E}">
        <p14:creationId xmlns:p14="http://schemas.microsoft.com/office/powerpoint/2010/main" val="28082206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0F6CC5D4-C389-4530-9EAE-C0640E2FAE79}" type="datetimeFigureOut">
              <a:rPr lang="tr-TR" smtClean="0"/>
              <a:t>25.09.2018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F30AD75-5417-439A-8B93-22AC8E1F1646}"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618427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0F6CC5D4-C389-4530-9EAE-C0640E2FAE79}" type="datetimeFigureOut">
              <a:rPr lang="tr-TR" smtClean="0"/>
              <a:t>25.09.2018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F30AD75-5417-439A-8B93-22AC8E1F1646}" type="slidenum">
              <a:rPr lang="tr-TR" smtClean="0"/>
              <a:t>‹#›</a:t>
            </a:fld>
            <a:endParaRPr lang="tr-TR"/>
          </a:p>
        </p:txBody>
      </p:sp>
    </p:spTree>
    <p:extLst>
      <p:ext uri="{BB962C8B-B14F-4D97-AF65-F5344CB8AC3E}">
        <p14:creationId xmlns:p14="http://schemas.microsoft.com/office/powerpoint/2010/main" val="9733885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0F6CC5D4-C389-4530-9EAE-C0640E2FAE79}" type="datetimeFigureOut">
              <a:rPr lang="tr-TR" smtClean="0"/>
              <a:t>25.09.2018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F30AD75-5417-439A-8B93-22AC8E1F1646}" type="slidenum">
              <a:rPr lang="tr-TR" smtClean="0"/>
              <a:t>‹#›</a:t>
            </a:fld>
            <a:endParaRPr lang="tr-TR"/>
          </a:p>
        </p:txBody>
      </p:sp>
    </p:spTree>
    <p:extLst>
      <p:ext uri="{BB962C8B-B14F-4D97-AF65-F5344CB8AC3E}">
        <p14:creationId xmlns:p14="http://schemas.microsoft.com/office/powerpoint/2010/main" val="24077762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0F6CC5D4-C389-4530-9EAE-C0640E2FAE79}" type="datetimeFigureOut">
              <a:rPr lang="tr-TR" smtClean="0"/>
              <a:t>25.09.2018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F30AD75-5417-439A-8B93-22AC8E1F1646}" type="slidenum">
              <a:rPr lang="tr-TR" smtClean="0"/>
              <a:t>‹#›</a:t>
            </a:fld>
            <a:endParaRPr lang="tr-TR"/>
          </a:p>
        </p:txBody>
      </p:sp>
    </p:spTree>
    <p:extLst>
      <p:ext uri="{BB962C8B-B14F-4D97-AF65-F5344CB8AC3E}">
        <p14:creationId xmlns:p14="http://schemas.microsoft.com/office/powerpoint/2010/main" val="26847402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0F6CC5D4-C389-4530-9EAE-C0640E2FAE79}" type="datetimeFigureOut">
              <a:rPr lang="tr-TR" smtClean="0"/>
              <a:t>25.09.2018</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3F30AD75-5417-439A-8B93-22AC8E1F1646}" type="slidenum">
              <a:rPr lang="tr-TR" smtClean="0"/>
              <a:t>‹#›</a:t>
            </a:fld>
            <a:endParaRPr lang="tr-TR"/>
          </a:p>
        </p:txBody>
      </p:sp>
    </p:spTree>
    <p:extLst>
      <p:ext uri="{BB962C8B-B14F-4D97-AF65-F5344CB8AC3E}">
        <p14:creationId xmlns:p14="http://schemas.microsoft.com/office/powerpoint/2010/main" val="17433085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0F6CC5D4-C389-4530-9EAE-C0640E2FAE79}" type="datetimeFigureOut">
              <a:rPr lang="tr-TR" smtClean="0"/>
              <a:t>25.09.2018</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F30AD75-5417-439A-8B93-22AC8E1F1646}" type="slidenum">
              <a:rPr lang="tr-TR" smtClean="0"/>
              <a:t>‹#›</a:t>
            </a:fld>
            <a:endParaRPr lang="tr-TR"/>
          </a:p>
        </p:txBody>
      </p:sp>
    </p:spTree>
    <p:extLst>
      <p:ext uri="{BB962C8B-B14F-4D97-AF65-F5344CB8AC3E}">
        <p14:creationId xmlns:p14="http://schemas.microsoft.com/office/powerpoint/2010/main" val="14005900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0F6CC5D4-C389-4530-9EAE-C0640E2FAE79}" type="datetimeFigureOut">
              <a:rPr lang="tr-TR" smtClean="0"/>
              <a:t>25.09.2018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F30AD75-5417-439A-8B93-22AC8E1F1646}" type="slidenum">
              <a:rPr lang="tr-TR" smtClean="0"/>
              <a:t>‹#›</a:t>
            </a:fld>
            <a:endParaRPr lang="tr-TR"/>
          </a:p>
        </p:txBody>
      </p:sp>
    </p:spTree>
    <p:extLst>
      <p:ext uri="{BB962C8B-B14F-4D97-AF65-F5344CB8AC3E}">
        <p14:creationId xmlns:p14="http://schemas.microsoft.com/office/powerpoint/2010/main" val="4684797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0F6CC5D4-C389-4530-9EAE-C0640E2FAE79}" type="datetimeFigureOut">
              <a:rPr lang="tr-TR" smtClean="0"/>
              <a:t>25.09.2018</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3F30AD75-5417-439A-8B93-22AC8E1F1646}"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538946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pPr algn="ctr"/>
            <a:r>
              <a:rPr lang="tr-TR" dirty="0" smtClean="0"/>
              <a:t>Öğrenme Güçlüklerinin Tanımı ve Nedenleri</a:t>
            </a:r>
            <a:endParaRPr lang="tr-TR" dirty="0"/>
          </a:p>
        </p:txBody>
      </p:sp>
      <p:sp>
        <p:nvSpPr>
          <p:cNvPr id="3" name="Alt Başlık 2"/>
          <p:cNvSpPr>
            <a:spLocks noGrp="1"/>
          </p:cNvSpPr>
          <p:nvPr>
            <p:ph type="subTitle" idx="1"/>
          </p:nvPr>
        </p:nvSpPr>
        <p:spPr>
          <a:xfrm>
            <a:off x="1554480" y="4424855"/>
            <a:ext cx="9144000" cy="1274379"/>
          </a:xfrm>
        </p:spPr>
        <p:txBody>
          <a:bodyPr/>
          <a:lstStyle/>
          <a:p>
            <a:pPr algn="r"/>
            <a:r>
              <a:rPr lang="tr-TR" b="1" dirty="0" err="1" smtClean="0"/>
              <a:t>Öğr</a:t>
            </a:r>
            <a:r>
              <a:rPr lang="tr-TR" b="1" dirty="0" smtClean="0"/>
              <a:t>. Gör. Burcu Kılıç Tülü</a:t>
            </a:r>
            <a:endParaRPr lang="tr-TR" b="1" dirty="0"/>
          </a:p>
        </p:txBody>
      </p:sp>
    </p:spTree>
    <p:extLst>
      <p:ext uri="{BB962C8B-B14F-4D97-AF65-F5344CB8AC3E}">
        <p14:creationId xmlns:p14="http://schemas.microsoft.com/office/powerpoint/2010/main" val="28045131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Öğrenme güçlüğünün nedenleri</a:t>
            </a:r>
            <a:endParaRPr lang="tr-TR" dirty="0"/>
          </a:p>
        </p:txBody>
      </p:sp>
      <p:graphicFrame>
        <p:nvGraphicFramePr>
          <p:cNvPr id="4" name="5 Diyagram"/>
          <p:cNvGraphicFramePr>
            <a:graphicFrameLocks noGrp="1"/>
          </p:cNvGraphicFramePr>
          <p:nvPr>
            <p:ph idx="1"/>
            <p:extLst>
              <p:ext uri="{D42A27DB-BD31-4B8C-83A1-F6EECF244321}">
                <p14:modId xmlns:p14="http://schemas.microsoft.com/office/powerpoint/2010/main" val="2350714832"/>
              </p:ext>
            </p:extLst>
          </p:nvPr>
        </p:nvGraphicFramePr>
        <p:xfrm>
          <a:off x="1096963" y="1846263"/>
          <a:ext cx="10058400" cy="4022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847713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Organik faktörler:</a:t>
            </a:r>
          </a:p>
          <a:p>
            <a:r>
              <a:rPr lang="tr-TR" dirty="0" smtClean="0"/>
              <a:t>Beyin; sağ ve sol yarım küre</a:t>
            </a:r>
          </a:p>
          <a:p>
            <a:r>
              <a:rPr lang="tr-TR" dirty="0" smtClean="0"/>
              <a:t>Her insanda sağ ve sol yarım kürelerin işlevi farklı olabilir.</a:t>
            </a:r>
          </a:p>
          <a:p>
            <a:r>
              <a:rPr lang="tr-TR" dirty="0" smtClean="0"/>
              <a:t>Yerleşme, beynin bir yarım küresine yerleşen bir tür öğrenme aktivitesi</a:t>
            </a:r>
          </a:p>
          <a:p>
            <a:r>
              <a:rPr lang="tr-TR" dirty="0" smtClean="0"/>
              <a:t>Yerleşme ilk birkaç yılda meydana gelir.</a:t>
            </a:r>
          </a:p>
          <a:p>
            <a:r>
              <a:rPr lang="tr-TR" dirty="0" smtClean="0"/>
              <a:t>Çocukların yarım küreleri 7 yaşına kadar benzer işlev görürken bu yaştan sonra her bir beceri bir yarım küreye yerleşir. </a:t>
            </a:r>
          </a:p>
          <a:p>
            <a:r>
              <a:rPr lang="tr-TR" dirty="0" smtClean="0"/>
              <a:t>Örneğin, bir çocuk 4 yaşında bir yarım küresi hasar aldı, diğer yarım küre bu hasarı telafi edebilir ve bu çocuk dil kullanımını öğrenir. Benzer bir kaza bir yetişkinde olsaydı?</a:t>
            </a:r>
            <a:endParaRPr lang="tr-TR" dirty="0"/>
          </a:p>
        </p:txBody>
      </p:sp>
    </p:spTree>
    <p:extLst>
      <p:ext uri="{BB962C8B-B14F-4D97-AF65-F5344CB8AC3E}">
        <p14:creationId xmlns:p14="http://schemas.microsoft.com/office/powerpoint/2010/main" val="11574489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Genetik faktörler:</a:t>
            </a:r>
          </a:p>
          <a:p>
            <a:r>
              <a:rPr lang="tr-TR" dirty="0" smtClean="0"/>
              <a:t>İlk araştırma </a:t>
            </a:r>
            <a:r>
              <a:rPr lang="tr-TR" dirty="0" err="1" smtClean="0"/>
              <a:t>Hallegren</a:t>
            </a:r>
            <a:r>
              <a:rPr lang="tr-TR" dirty="0" smtClean="0"/>
              <a:t> (1950) 276 çocuk</a:t>
            </a:r>
          </a:p>
          <a:p>
            <a:r>
              <a:rPr lang="tr-TR" dirty="0" err="1" smtClean="0"/>
              <a:t>Deckers</a:t>
            </a:r>
            <a:r>
              <a:rPr lang="tr-TR" dirty="0" smtClean="0"/>
              <a:t> ve </a:t>
            </a:r>
            <a:r>
              <a:rPr lang="tr-TR" dirty="0" err="1" smtClean="0"/>
              <a:t>DeFries</a:t>
            </a:r>
            <a:r>
              <a:rPr lang="tr-TR" dirty="0" smtClean="0"/>
              <a:t> (1980; 1981) 125</a:t>
            </a:r>
          </a:p>
          <a:p>
            <a:r>
              <a:rPr lang="tr-TR" dirty="0" smtClean="0"/>
              <a:t>Tek ve çift yumurta ikizlerine ilişkin araştırmalar (</a:t>
            </a:r>
            <a:r>
              <a:rPr lang="tr-TR" dirty="0" err="1" smtClean="0"/>
              <a:t>Wood</a:t>
            </a:r>
            <a:r>
              <a:rPr lang="tr-TR" dirty="0" smtClean="0"/>
              <a:t> ve </a:t>
            </a:r>
            <a:r>
              <a:rPr lang="tr-TR" dirty="0" err="1" smtClean="0"/>
              <a:t>Grigorenko</a:t>
            </a:r>
            <a:r>
              <a:rPr lang="tr-TR" dirty="0" smtClean="0"/>
              <a:t>, 2011)</a:t>
            </a:r>
          </a:p>
          <a:p>
            <a:r>
              <a:rPr lang="tr-TR" dirty="0" smtClean="0"/>
              <a:t>Normal ve normal üstü zekaya sahip öğrencilerde genetik araştırmalar ÖG %75’e kadar açıklama getirebiliyor.</a:t>
            </a:r>
            <a:endParaRPr lang="tr-TR" dirty="0"/>
          </a:p>
        </p:txBody>
      </p:sp>
    </p:spTree>
    <p:extLst>
      <p:ext uri="{BB962C8B-B14F-4D97-AF65-F5344CB8AC3E}">
        <p14:creationId xmlns:p14="http://schemas.microsoft.com/office/powerpoint/2010/main" val="15080048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DEHB</a:t>
            </a:r>
            <a:endParaRPr lang="tr-TR" dirty="0"/>
          </a:p>
        </p:txBody>
      </p:sp>
      <p:sp>
        <p:nvSpPr>
          <p:cNvPr id="3" name="İçerik Yer Tutucusu 2"/>
          <p:cNvSpPr>
            <a:spLocks noGrp="1"/>
          </p:cNvSpPr>
          <p:nvPr>
            <p:ph idx="1"/>
          </p:nvPr>
        </p:nvSpPr>
        <p:spPr/>
        <p:txBody>
          <a:bodyPr/>
          <a:lstStyle/>
          <a:p>
            <a:r>
              <a:rPr lang="tr-TR" dirty="0" smtClean="0"/>
              <a:t>Dikkatsizlik/dikkat dağınıklığı</a:t>
            </a:r>
          </a:p>
          <a:p>
            <a:r>
              <a:rPr lang="tr-TR" dirty="0" err="1"/>
              <a:t>D</a:t>
            </a:r>
            <a:r>
              <a:rPr lang="tr-TR" dirty="0" err="1" smtClean="0"/>
              <a:t>ürtüsellik</a:t>
            </a:r>
            <a:r>
              <a:rPr lang="tr-TR" dirty="0" smtClean="0"/>
              <a:t> </a:t>
            </a:r>
          </a:p>
          <a:p>
            <a:r>
              <a:rPr lang="tr-TR" dirty="0" err="1" smtClean="0"/>
              <a:t>Disinhibisyon</a:t>
            </a:r>
            <a:r>
              <a:rPr lang="tr-TR" dirty="0" smtClean="0"/>
              <a:t> </a:t>
            </a:r>
          </a:p>
          <a:p>
            <a:r>
              <a:rPr lang="tr-TR" dirty="0" err="1" smtClean="0"/>
              <a:t>Hiperaktivite</a:t>
            </a:r>
            <a:endParaRPr lang="tr-TR" dirty="0" smtClean="0"/>
          </a:p>
          <a:p>
            <a:r>
              <a:rPr lang="tr-TR" dirty="0" smtClean="0"/>
              <a:t>Ek olarak ikincil özellikler eşlik edebilir.</a:t>
            </a:r>
          </a:p>
          <a:p>
            <a:endParaRPr lang="tr-TR" dirty="0"/>
          </a:p>
          <a:p>
            <a:pPr marL="0" indent="0">
              <a:buNone/>
            </a:pPr>
            <a:r>
              <a:rPr lang="tr-TR" dirty="0" smtClean="0"/>
              <a:t>7 yaşından önce</a:t>
            </a:r>
          </a:p>
          <a:p>
            <a:pPr marL="0" indent="0">
              <a:buNone/>
            </a:pPr>
            <a:r>
              <a:rPr lang="tr-TR" dirty="0" smtClean="0"/>
              <a:t>Bir ya da daha fazla ortam</a:t>
            </a:r>
          </a:p>
          <a:p>
            <a:pPr marL="0" indent="0">
              <a:buNone/>
            </a:pPr>
            <a:r>
              <a:rPr lang="tr-TR" dirty="0" smtClean="0"/>
              <a:t>Sosyal, akademik ve mesleki işleyişte bozulmalar</a:t>
            </a:r>
          </a:p>
          <a:p>
            <a:endParaRPr lang="tr-TR" dirty="0" smtClean="0"/>
          </a:p>
          <a:p>
            <a:endParaRPr lang="tr-TR" dirty="0" smtClean="0"/>
          </a:p>
          <a:p>
            <a:endParaRPr lang="tr-TR" dirty="0"/>
          </a:p>
        </p:txBody>
      </p:sp>
    </p:spTree>
    <p:extLst>
      <p:ext uri="{BB962C8B-B14F-4D97-AF65-F5344CB8AC3E}">
        <p14:creationId xmlns:p14="http://schemas.microsoft.com/office/powerpoint/2010/main" val="2717756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Öğretmenlerin Rolü</a:t>
            </a:r>
            <a:endParaRPr lang="tr-TR" dirty="0"/>
          </a:p>
        </p:txBody>
      </p:sp>
      <p:sp>
        <p:nvSpPr>
          <p:cNvPr id="3" name="İçerik Yer Tutucusu 2"/>
          <p:cNvSpPr>
            <a:spLocks noGrp="1"/>
          </p:cNvSpPr>
          <p:nvPr>
            <p:ph idx="1"/>
          </p:nvPr>
        </p:nvSpPr>
        <p:spPr/>
        <p:txBody>
          <a:bodyPr/>
          <a:lstStyle/>
          <a:p>
            <a:r>
              <a:rPr lang="tr-TR" dirty="0" smtClean="0"/>
              <a:t>Davranış problemlerini ölçülebilir ve gözlenebilir şekilde tanımlamalı</a:t>
            </a:r>
          </a:p>
          <a:p>
            <a:r>
              <a:rPr lang="tr-TR" dirty="0" smtClean="0"/>
              <a:t>Davranış problemleri için denenmiş ve başarısız olan müdahaleler </a:t>
            </a:r>
          </a:p>
          <a:p>
            <a:r>
              <a:rPr lang="tr-TR" dirty="0" smtClean="0"/>
              <a:t>Yardımcı </a:t>
            </a:r>
          </a:p>
          <a:p>
            <a:r>
              <a:rPr lang="tr-TR" dirty="0" smtClean="0"/>
              <a:t>İlaç kullanımından sonra hem müdahale, hem de müdahalenin öğrenci davranışları ve akademik başarısı üzerindeki etkilerini izleme</a:t>
            </a:r>
          </a:p>
          <a:p>
            <a:r>
              <a:rPr lang="tr-TR" dirty="0" smtClean="0"/>
              <a:t>Neden öğretmen etkileri izlemeli?</a:t>
            </a:r>
          </a:p>
          <a:p>
            <a:endParaRPr lang="tr-TR" dirty="0"/>
          </a:p>
        </p:txBody>
      </p:sp>
    </p:spTree>
    <p:extLst>
      <p:ext uri="{BB962C8B-B14F-4D97-AF65-F5344CB8AC3E}">
        <p14:creationId xmlns:p14="http://schemas.microsoft.com/office/powerpoint/2010/main" val="668349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İlk kez 1963 yılında </a:t>
            </a:r>
            <a:r>
              <a:rPr lang="tr-TR" dirty="0" err="1" smtClean="0"/>
              <a:t>Samuel</a:t>
            </a:r>
            <a:r>
              <a:rPr lang="tr-TR" dirty="0" smtClean="0"/>
              <a:t> </a:t>
            </a:r>
            <a:r>
              <a:rPr lang="tr-TR" dirty="0" err="1" smtClean="0"/>
              <a:t>Kirk</a:t>
            </a:r>
            <a:r>
              <a:rPr lang="tr-TR" dirty="0" smtClean="0"/>
              <a:t> tarafından öğrenme güçlüğü ifadesi kullanılmış ve yaygın olarak kabul görmüştür. </a:t>
            </a:r>
          </a:p>
          <a:p>
            <a:r>
              <a:rPr lang="tr-TR" dirty="0" smtClean="0"/>
              <a:t>zihinsel gerilik, algı bozukluğu, beyin hasarı, beyin incinmesi, beyinde minimal düzeyde işlev bozukluğu ve nörolojik bozukluk gibi terimler </a:t>
            </a:r>
          </a:p>
          <a:p>
            <a:endParaRPr lang="tr-TR" dirty="0" smtClean="0"/>
          </a:p>
          <a:p>
            <a:r>
              <a:rPr lang="tr-TR" dirty="0" smtClean="0"/>
              <a:t>İlk kez 1975 yılında özel eğitim kategorisi olarak kabul edilmiştir. </a:t>
            </a:r>
            <a:endParaRPr lang="tr-TR" dirty="0"/>
          </a:p>
        </p:txBody>
      </p:sp>
    </p:spTree>
    <p:extLst>
      <p:ext uri="{BB962C8B-B14F-4D97-AF65-F5344CB8AC3E}">
        <p14:creationId xmlns:p14="http://schemas.microsoft.com/office/powerpoint/2010/main" val="9014728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IDEA’ya</a:t>
            </a:r>
            <a:r>
              <a:rPr lang="tr-TR" dirty="0" smtClean="0"/>
              <a:t> göre tanımı</a:t>
            </a:r>
            <a:endParaRPr lang="tr-TR" dirty="0"/>
          </a:p>
        </p:txBody>
      </p:sp>
      <p:sp>
        <p:nvSpPr>
          <p:cNvPr id="3" name="İçerik Yer Tutucusu 2"/>
          <p:cNvSpPr>
            <a:spLocks noGrp="1"/>
          </p:cNvSpPr>
          <p:nvPr>
            <p:ph idx="1"/>
          </p:nvPr>
        </p:nvSpPr>
        <p:spPr/>
        <p:txBody>
          <a:bodyPr>
            <a:normAutofit fontScale="85000" lnSpcReduction="20000"/>
          </a:bodyPr>
          <a:lstStyle/>
          <a:p>
            <a:pPr>
              <a:lnSpc>
                <a:spcPct val="150000"/>
              </a:lnSpc>
            </a:pPr>
            <a:r>
              <a:rPr lang="tr-TR" sz="2800" dirty="0" smtClean="0"/>
              <a:t>Yazılı </a:t>
            </a:r>
            <a:r>
              <a:rPr lang="tr-TR" sz="2800" dirty="0"/>
              <a:t>ve sözlü dili anlama ve kullanmada temel olan bir veya daha fazla bilişsel sürecin etkilenmesiyle ortaya çıkan dinleme, düşünme, konuşma, okuma, yazma ve matematiksel hesaplamalar yapmadaki güçlüklerdir. Tanım algısal güçlükleri, beyin zedelenmesini, beyinde minimal düzeydeki işlev bozukluğunu, </a:t>
            </a:r>
            <a:r>
              <a:rPr lang="tr-TR" sz="2800" dirty="0" err="1"/>
              <a:t>disleksiyi</a:t>
            </a:r>
            <a:r>
              <a:rPr lang="tr-TR" sz="2800" dirty="0"/>
              <a:t> ve gelişimsel afaziyi de içermektedir. Özgül öğrenme güçlüğü görsel, işitsel ve motor bozukluklardan, zihinsel yetersizlikten, duygusal bozukluklardan ve çevresel, kültürel ve ekonomik olumsuzluklardan kaynaklanan öğrenme güçlüklerini içermemektedir (IDEA, 2004). </a:t>
            </a:r>
          </a:p>
        </p:txBody>
      </p:sp>
    </p:spTree>
    <p:extLst>
      <p:ext uri="{BB962C8B-B14F-4D97-AF65-F5344CB8AC3E}">
        <p14:creationId xmlns:p14="http://schemas.microsoft.com/office/powerpoint/2010/main" val="29483239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DSM </a:t>
            </a:r>
            <a:r>
              <a:rPr lang="tr-TR" dirty="0" err="1" smtClean="0"/>
              <a:t>IV’deki</a:t>
            </a:r>
            <a:r>
              <a:rPr lang="tr-TR" dirty="0" smtClean="0"/>
              <a:t> tanım</a:t>
            </a:r>
            <a:endParaRPr lang="tr-TR" dirty="0"/>
          </a:p>
        </p:txBody>
      </p:sp>
      <p:sp>
        <p:nvSpPr>
          <p:cNvPr id="3" name="İçerik Yer Tutucusu 2"/>
          <p:cNvSpPr>
            <a:spLocks noGrp="1"/>
          </p:cNvSpPr>
          <p:nvPr>
            <p:ph idx="1"/>
          </p:nvPr>
        </p:nvSpPr>
        <p:spPr/>
        <p:txBody>
          <a:bodyPr>
            <a:noAutofit/>
          </a:bodyPr>
          <a:lstStyle/>
          <a:p>
            <a:pPr>
              <a:lnSpc>
                <a:spcPct val="150000"/>
              </a:lnSpc>
            </a:pPr>
            <a:r>
              <a:rPr lang="tr-TR" sz="2400" dirty="0"/>
              <a:t>Çocuğun bireysel ve standart test uygulamaları ile saptanan okuma, yazma ve matematik performans düzeyi, </a:t>
            </a:r>
            <a:r>
              <a:rPr lang="tr-TR" sz="2400" u="sng" dirty="0"/>
              <a:t>yaşından, okul durumundan ve zeka düzeyinden </a:t>
            </a:r>
            <a:r>
              <a:rPr lang="tr-TR" sz="2400" dirty="0"/>
              <a:t>beklenen performanstan düşüktür. Çocuğun öğrenme problemleri akademik başarısını veya okuma, yazma ya da matematik becerilerini gerektiren günlük etkinliklerini olumsuz olarak </a:t>
            </a:r>
            <a:r>
              <a:rPr lang="tr-TR" sz="2400" u="sng" dirty="0"/>
              <a:t>etkilemektedir</a:t>
            </a:r>
            <a:r>
              <a:rPr lang="tr-TR" sz="2400" dirty="0"/>
              <a:t>. </a:t>
            </a:r>
            <a:endParaRPr lang="tr-TR" sz="2400" dirty="0" smtClean="0"/>
          </a:p>
          <a:p>
            <a:pPr>
              <a:lnSpc>
                <a:spcPct val="150000"/>
              </a:lnSpc>
            </a:pPr>
            <a:r>
              <a:rPr lang="tr-TR" sz="2400" dirty="0" smtClean="0"/>
              <a:t>Sınıflama: Okuma</a:t>
            </a:r>
            <a:r>
              <a:rPr lang="tr-TR" sz="2400" dirty="0"/>
              <a:t>, matematik, yazılı anlatım bozuklukları ve sınıflandırılamayan öğrenme </a:t>
            </a:r>
            <a:r>
              <a:rPr lang="tr-TR" sz="2400" dirty="0" smtClean="0"/>
              <a:t>güçlükleri</a:t>
            </a:r>
            <a:endParaRPr lang="tr-TR" sz="2400" dirty="0"/>
          </a:p>
        </p:txBody>
      </p:sp>
    </p:spTree>
    <p:extLst>
      <p:ext uri="{BB962C8B-B14F-4D97-AF65-F5344CB8AC3E}">
        <p14:creationId xmlns:p14="http://schemas.microsoft.com/office/powerpoint/2010/main" val="21622484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559429337"/>
              </p:ext>
            </p:extLst>
          </p:nvPr>
        </p:nvGraphicFramePr>
        <p:xfrm>
          <a:off x="1096963" y="987973"/>
          <a:ext cx="10058400" cy="48810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08070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Tanı ölçütleri</a:t>
            </a:r>
            <a:endParaRPr lang="tr-TR" dirty="0"/>
          </a:p>
        </p:txBody>
      </p:sp>
      <p:sp>
        <p:nvSpPr>
          <p:cNvPr id="3" name="İçerik Yer Tutucusu 2"/>
          <p:cNvSpPr>
            <a:spLocks noGrp="1"/>
          </p:cNvSpPr>
          <p:nvPr>
            <p:ph idx="1"/>
          </p:nvPr>
        </p:nvSpPr>
        <p:spPr/>
        <p:txBody>
          <a:bodyPr/>
          <a:lstStyle/>
          <a:p>
            <a:r>
              <a:rPr lang="tr-TR" dirty="0" smtClean="0">
                <a:latin typeface="Cambria" panose="02040503050406030204" pitchFamily="18" charset="0"/>
                <a:ea typeface="Cambria" panose="02040503050406030204" pitchFamily="18" charset="0"/>
              </a:rPr>
              <a:t>Zeka normal ya da normalin üstündedir.</a:t>
            </a:r>
          </a:p>
          <a:p>
            <a:r>
              <a:rPr lang="tr-TR" dirty="0" smtClean="0">
                <a:latin typeface="Cambria" panose="02040503050406030204" pitchFamily="18" charset="0"/>
                <a:ea typeface="Cambria" panose="02040503050406030204" pitchFamily="18" charset="0"/>
              </a:rPr>
              <a:t>Zeka puanındaki bu duruma karşın akademik performans beklenin altındadır. </a:t>
            </a:r>
          </a:p>
          <a:p>
            <a:r>
              <a:rPr lang="tr-TR" dirty="0" smtClean="0">
                <a:latin typeface="Cambria" panose="02040503050406030204" pitchFamily="18" charset="0"/>
                <a:ea typeface="Cambria" panose="02040503050406030204" pitchFamily="18" charset="0"/>
              </a:rPr>
              <a:t>Öğrenme güçlükleri sözel dili anlamada, kullanmada, dinleme, konuşma gibi alanlarda kendini gösterir.</a:t>
            </a:r>
          </a:p>
          <a:p>
            <a:r>
              <a:rPr lang="tr-TR" dirty="0">
                <a:latin typeface="Cambria" pitchFamily="18" charset="0"/>
              </a:rPr>
              <a:t>Merkezi sinir sisteminin düzensiz gelişimi veya işlevinden </a:t>
            </a:r>
            <a:r>
              <a:rPr lang="tr-TR" dirty="0" smtClean="0">
                <a:latin typeface="Cambria" pitchFamily="18" charset="0"/>
              </a:rPr>
              <a:t>kaynaklanır. Dolayısıyla bilgiyi </a:t>
            </a:r>
            <a:r>
              <a:rPr lang="tr-TR" dirty="0" err="1" smtClean="0">
                <a:latin typeface="Cambria" pitchFamily="18" charset="0"/>
              </a:rPr>
              <a:t>işlemleme</a:t>
            </a:r>
            <a:r>
              <a:rPr lang="tr-TR" dirty="0" smtClean="0">
                <a:latin typeface="Cambria" pitchFamily="18" charset="0"/>
              </a:rPr>
              <a:t> ve bilgiyi öğrenme süreçlerini etkiler.</a:t>
            </a:r>
            <a:endParaRPr lang="tr-TR" dirty="0">
              <a:latin typeface="Cambria" pitchFamily="18" charset="0"/>
            </a:endParaRPr>
          </a:p>
          <a:p>
            <a:r>
              <a:rPr lang="tr-TR" dirty="0" smtClean="0">
                <a:latin typeface="Cambria" pitchFamily="18" charset="0"/>
              </a:rPr>
              <a:t>Akademik </a:t>
            </a:r>
            <a:r>
              <a:rPr lang="tr-TR" dirty="0">
                <a:latin typeface="Cambria" pitchFamily="18" charset="0"/>
              </a:rPr>
              <a:t>alanları etkileyebilir.</a:t>
            </a:r>
          </a:p>
          <a:p>
            <a:r>
              <a:rPr lang="tr-TR" dirty="0">
                <a:latin typeface="Cambria" pitchFamily="18" charset="0"/>
              </a:rPr>
              <a:t>Herhangi bir yetersizlik veya çevre koşullarından kaynaklanmaz</a:t>
            </a:r>
            <a:r>
              <a:rPr lang="tr-TR" dirty="0">
                <a:effectLst>
                  <a:outerShdw blurRad="38100" dist="38100" dir="2700000" algn="tl">
                    <a:srgbClr val="000000">
                      <a:alpha val="43137"/>
                    </a:srgbClr>
                  </a:outerShdw>
                </a:effectLst>
                <a:latin typeface="Cambria" pitchFamily="18" charset="0"/>
              </a:rPr>
              <a:t>.</a:t>
            </a:r>
          </a:p>
          <a:p>
            <a:r>
              <a:rPr lang="tr-TR" dirty="0">
                <a:latin typeface="Cambria" pitchFamily="18" charset="0"/>
              </a:rPr>
              <a:t>Hayat boyu sürecek bir durum olabilir.</a:t>
            </a:r>
          </a:p>
          <a:p>
            <a:endParaRPr lang="tr-TR" dirty="0"/>
          </a:p>
        </p:txBody>
      </p:sp>
    </p:spTree>
    <p:extLst>
      <p:ext uri="{BB962C8B-B14F-4D97-AF65-F5344CB8AC3E}">
        <p14:creationId xmlns:p14="http://schemas.microsoft.com/office/powerpoint/2010/main" val="41966541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Yaygınlık </a:t>
            </a:r>
            <a:endParaRPr lang="tr-TR" dirty="0"/>
          </a:p>
        </p:txBody>
      </p:sp>
      <p:sp>
        <p:nvSpPr>
          <p:cNvPr id="3" name="İçerik Yer Tutucusu 2"/>
          <p:cNvSpPr>
            <a:spLocks noGrp="1"/>
          </p:cNvSpPr>
          <p:nvPr>
            <p:ph idx="1"/>
          </p:nvPr>
        </p:nvSpPr>
        <p:spPr/>
        <p:txBody>
          <a:bodyPr/>
          <a:lstStyle/>
          <a:p>
            <a:r>
              <a:rPr lang="tr-TR" dirty="0">
                <a:latin typeface="Cambria" pitchFamily="18" charset="0"/>
              </a:rPr>
              <a:t>Özel eğitime ihtiyaç duyan çocukların %50.5’ini öğrenme güçlüğü olan çocuklar oluşturmaktadır.</a:t>
            </a:r>
          </a:p>
          <a:p>
            <a:pPr>
              <a:buFont typeface="Wingdings" panose="05000000000000000000" pitchFamily="2" charset="2"/>
              <a:buChar char="§"/>
            </a:pPr>
            <a:r>
              <a:rPr lang="tr-TR" dirty="0" smtClean="0"/>
              <a:t>Erkek </a:t>
            </a:r>
            <a:r>
              <a:rPr lang="tr-TR" dirty="0"/>
              <a:t>çocuklarında </a:t>
            </a:r>
            <a:r>
              <a:rPr lang="tr-TR" dirty="0" smtClean="0"/>
              <a:t>daha fazla görülmekte</a:t>
            </a:r>
          </a:p>
          <a:p>
            <a:pPr marL="0" indent="0">
              <a:buNone/>
            </a:pPr>
            <a:r>
              <a:rPr lang="tr-TR" dirty="0" smtClean="0"/>
              <a:t>Öğrenme </a:t>
            </a:r>
            <a:r>
              <a:rPr lang="tr-TR" dirty="0"/>
              <a:t>güçlüğü olan çocuklar ile sadece akademik başarısı düşük olan veya çeşitli nedenlerden dolayı başarısız olan </a:t>
            </a:r>
            <a:r>
              <a:rPr lang="tr-TR" dirty="0" smtClean="0"/>
              <a:t>çocuklardan </a:t>
            </a:r>
            <a:r>
              <a:rPr lang="tr-TR" dirty="0"/>
              <a:t>(özellikle zihin engeli) </a:t>
            </a:r>
            <a:r>
              <a:rPr lang="tr-TR" dirty="0" smtClean="0"/>
              <a:t>ayırt </a:t>
            </a:r>
            <a:r>
              <a:rPr lang="tr-TR" dirty="0"/>
              <a:t>etmek oldukça </a:t>
            </a:r>
            <a:r>
              <a:rPr lang="tr-TR" dirty="0" smtClean="0"/>
              <a:t>zordur. </a:t>
            </a:r>
          </a:p>
          <a:p>
            <a:pPr marL="0" indent="0">
              <a:buNone/>
            </a:pPr>
            <a:r>
              <a:rPr lang="tr-TR" dirty="0" smtClean="0"/>
              <a:t>Öğrenme güçlüğünün yaygınlığına ilişkin farklı rakamlar veriliyor.</a:t>
            </a:r>
          </a:p>
          <a:p>
            <a:pPr marL="0" indent="0">
              <a:buNone/>
            </a:pPr>
            <a:r>
              <a:rPr lang="tr-TR" dirty="0" smtClean="0"/>
              <a:t>Neden?</a:t>
            </a:r>
            <a:endParaRPr lang="tr-TR" dirty="0"/>
          </a:p>
        </p:txBody>
      </p:sp>
    </p:spTree>
    <p:extLst>
      <p:ext uri="{BB962C8B-B14F-4D97-AF65-F5344CB8AC3E}">
        <p14:creationId xmlns:p14="http://schemas.microsoft.com/office/powerpoint/2010/main" val="6555041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Nörolojik tanılama</a:t>
            </a:r>
            <a:endParaRPr lang="tr-TR" dirty="0"/>
          </a:p>
        </p:txBody>
      </p:sp>
      <p:sp>
        <p:nvSpPr>
          <p:cNvPr id="3" name="İçerik Yer Tutucusu 2"/>
          <p:cNvSpPr>
            <a:spLocks noGrp="1"/>
          </p:cNvSpPr>
          <p:nvPr>
            <p:ph idx="1"/>
          </p:nvPr>
        </p:nvSpPr>
        <p:spPr/>
        <p:txBody>
          <a:bodyPr numCol="2">
            <a:normAutofit fontScale="85000" lnSpcReduction="20000"/>
          </a:bodyPr>
          <a:lstStyle/>
          <a:p>
            <a:r>
              <a:rPr lang="tr-TR" dirty="0" smtClean="0"/>
              <a:t>Beyinsel fonksiyon testleri</a:t>
            </a:r>
          </a:p>
          <a:p>
            <a:r>
              <a:rPr lang="tr-TR" dirty="0" smtClean="0"/>
              <a:t>Dili kullanımı</a:t>
            </a:r>
          </a:p>
          <a:p>
            <a:r>
              <a:rPr lang="tr-TR" dirty="0" smtClean="0"/>
              <a:t>Düşünsel yetenek</a:t>
            </a:r>
          </a:p>
          <a:p>
            <a:r>
              <a:rPr lang="tr-TR" dirty="0" smtClean="0"/>
              <a:t>Bilinçlilik seviyesi</a:t>
            </a:r>
          </a:p>
          <a:p>
            <a:r>
              <a:rPr lang="tr-TR" dirty="0" smtClean="0"/>
              <a:t>Oryantasyon</a:t>
            </a:r>
          </a:p>
          <a:p>
            <a:r>
              <a:rPr lang="tr-TR" dirty="0" smtClean="0"/>
              <a:t>Duygusal durum</a:t>
            </a:r>
          </a:p>
          <a:p>
            <a:r>
              <a:rPr lang="tr-TR" dirty="0" smtClean="0"/>
              <a:t>Genel duyma, görme, konuşma</a:t>
            </a:r>
          </a:p>
          <a:p>
            <a:r>
              <a:rPr lang="tr-TR" dirty="0" smtClean="0"/>
              <a:t>Yüz kaslarının motor hareketleri</a:t>
            </a:r>
          </a:p>
          <a:p>
            <a:r>
              <a:rPr lang="tr-TR" dirty="0" smtClean="0"/>
              <a:t>Gözbebeği refleksi</a:t>
            </a:r>
          </a:p>
          <a:p>
            <a:r>
              <a:rPr lang="tr-TR" dirty="0" smtClean="0"/>
              <a:t>Beyincik fonksiyon testleri</a:t>
            </a:r>
          </a:p>
          <a:p>
            <a:r>
              <a:rPr lang="tr-TR" dirty="0" smtClean="0"/>
              <a:t>Parmak-burun-parmak</a:t>
            </a:r>
          </a:p>
          <a:p>
            <a:r>
              <a:rPr lang="tr-TR" dirty="0" smtClean="0"/>
              <a:t>Hızlı değişen hareketler</a:t>
            </a:r>
          </a:p>
          <a:p>
            <a:r>
              <a:rPr lang="tr-TR" dirty="0" smtClean="0"/>
              <a:t>Topukta ve parmak ucunda yürüme</a:t>
            </a:r>
          </a:p>
          <a:p>
            <a:r>
              <a:rPr lang="tr-TR" dirty="0" smtClean="0"/>
              <a:t>Gözler açıkken ayakta durma</a:t>
            </a:r>
          </a:p>
          <a:p>
            <a:r>
              <a:rPr lang="tr-TR" dirty="0" smtClean="0"/>
              <a:t>Gözler kapalıyken ayakta durma</a:t>
            </a:r>
          </a:p>
          <a:p>
            <a:r>
              <a:rPr lang="tr-TR" dirty="0" smtClean="0"/>
              <a:t>Motor fonksiyonu</a:t>
            </a:r>
          </a:p>
          <a:p>
            <a:r>
              <a:rPr lang="tr-TR" dirty="0" smtClean="0"/>
              <a:t>Kas boyutu</a:t>
            </a:r>
          </a:p>
          <a:p>
            <a:r>
              <a:rPr lang="tr-TR" dirty="0" smtClean="0"/>
              <a:t>Kas elastikiyeti</a:t>
            </a:r>
          </a:p>
          <a:p>
            <a:r>
              <a:rPr lang="tr-TR" dirty="0" smtClean="0"/>
              <a:t>Koordinasyon</a:t>
            </a:r>
          </a:p>
          <a:p>
            <a:r>
              <a:rPr lang="tr-TR" dirty="0" err="1" smtClean="0"/>
              <a:t>Reflesler</a:t>
            </a:r>
            <a:r>
              <a:rPr lang="tr-TR" dirty="0" smtClean="0"/>
              <a:t> </a:t>
            </a:r>
          </a:p>
          <a:p>
            <a:r>
              <a:rPr lang="tr-TR" dirty="0" smtClean="0"/>
              <a:t>Yüzeysel dokunma ve acı duyusu</a:t>
            </a:r>
          </a:p>
          <a:p>
            <a:r>
              <a:rPr lang="tr-TR" dirty="0" smtClean="0"/>
              <a:t>Duyu sinir testleri</a:t>
            </a:r>
            <a:endParaRPr lang="tr-TR" dirty="0"/>
          </a:p>
        </p:txBody>
      </p:sp>
    </p:spTree>
    <p:extLst>
      <p:ext uri="{BB962C8B-B14F-4D97-AF65-F5344CB8AC3E}">
        <p14:creationId xmlns:p14="http://schemas.microsoft.com/office/powerpoint/2010/main" val="22006575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Tıbbi teknolojiler</a:t>
            </a:r>
            <a:endParaRPr lang="tr-TR" dirty="0"/>
          </a:p>
        </p:txBody>
      </p:sp>
      <p:sp>
        <p:nvSpPr>
          <p:cNvPr id="3" name="İçerik Yer Tutucusu 2"/>
          <p:cNvSpPr>
            <a:spLocks noGrp="1"/>
          </p:cNvSpPr>
          <p:nvPr>
            <p:ph idx="1"/>
          </p:nvPr>
        </p:nvSpPr>
        <p:spPr/>
        <p:txBody>
          <a:bodyPr/>
          <a:lstStyle/>
          <a:p>
            <a:r>
              <a:rPr lang="tr-TR" dirty="0" smtClean="0"/>
              <a:t>EGG (beyin dalgaları çizelgesi)</a:t>
            </a:r>
          </a:p>
          <a:p>
            <a:r>
              <a:rPr lang="tr-TR" dirty="0" smtClean="0"/>
              <a:t>Bilgisayarlı Tomografi (X ışınları demeti)</a:t>
            </a:r>
          </a:p>
          <a:p>
            <a:r>
              <a:rPr lang="tr-TR" dirty="0" smtClean="0"/>
              <a:t>PET Tarama (kan akışı izleme)</a:t>
            </a:r>
          </a:p>
          <a:p>
            <a:r>
              <a:rPr lang="tr-TR" dirty="0" smtClean="0"/>
              <a:t>MRI (manyetik alan yaratılır ve değişiklikler izlenir)</a:t>
            </a:r>
          </a:p>
          <a:p>
            <a:r>
              <a:rPr lang="tr-TR" dirty="0" smtClean="0"/>
              <a:t>İşlevsel MRI (FMRI; beyin tamamı ve kan akışını ölçer)</a:t>
            </a:r>
          </a:p>
          <a:p>
            <a:r>
              <a:rPr lang="tr-TR" dirty="0" smtClean="0"/>
              <a:t>EGG ve FMRI çalışmaları zayıf ve iyi okuyucularını karşılaştırmışlardır.</a:t>
            </a:r>
          </a:p>
          <a:p>
            <a:r>
              <a:rPr lang="tr-TR" dirty="0" smtClean="0"/>
              <a:t>Okuma güçlüğü olan öğrencilere bir yıl boyunca her gün 50 dakika verilen se </a:t>
            </a:r>
            <a:r>
              <a:rPr lang="tr-TR" dirty="0" err="1" smtClean="0"/>
              <a:t>stemelli</a:t>
            </a:r>
            <a:r>
              <a:rPr lang="tr-TR" dirty="0" smtClean="0"/>
              <a:t> bir eğitimin, çocukların aktif olmayan beyin bölgelerini harekete geçirdiği görülmüştür (</a:t>
            </a:r>
            <a:r>
              <a:rPr lang="tr-TR" dirty="0" err="1" smtClean="0"/>
              <a:t>Shaywitz</a:t>
            </a:r>
            <a:r>
              <a:rPr lang="tr-TR" dirty="0" smtClean="0"/>
              <a:t> ve ark., 2003)</a:t>
            </a:r>
            <a:endParaRPr lang="tr-TR" dirty="0"/>
          </a:p>
        </p:txBody>
      </p:sp>
    </p:spTree>
    <p:extLst>
      <p:ext uri="{BB962C8B-B14F-4D97-AF65-F5344CB8AC3E}">
        <p14:creationId xmlns:p14="http://schemas.microsoft.com/office/powerpoint/2010/main" val="2649251467"/>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124</TotalTime>
  <Words>776</Words>
  <Application>Microsoft Office PowerPoint</Application>
  <PresentationFormat>Geniş ekran</PresentationFormat>
  <Paragraphs>97</Paragraphs>
  <Slides>14</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14</vt:i4>
      </vt:variant>
    </vt:vector>
  </HeadingPairs>
  <TitlesOfParts>
    <vt:vector size="19" baseType="lpstr">
      <vt:lpstr>Calibri</vt:lpstr>
      <vt:lpstr>Calibri Light</vt:lpstr>
      <vt:lpstr>Cambria</vt:lpstr>
      <vt:lpstr>Wingdings</vt:lpstr>
      <vt:lpstr>Geçmişe bakış</vt:lpstr>
      <vt:lpstr>Öğrenme Güçlüklerinin Tanımı ve Nedenleri</vt:lpstr>
      <vt:lpstr>PowerPoint Sunusu</vt:lpstr>
      <vt:lpstr>IDEA’ya göre tanımı</vt:lpstr>
      <vt:lpstr>DSM IV’deki tanım</vt:lpstr>
      <vt:lpstr>PowerPoint Sunusu</vt:lpstr>
      <vt:lpstr>Tanı ölçütleri</vt:lpstr>
      <vt:lpstr>Yaygınlık </vt:lpstr>
      <vt:lpstr>Nörolojik tanılama</vt:lpstr>
      <vt:lpstr>Tıbbi teknolojiler</vt:lpstr>
      <vt:lpstr>Öğrenme güçlüğünün nedenleri</vt:lpstr>
      <vt:lpstr>PowerPoint Sunusu</vt:lpstr>
      <vt:lpstr>PowerPoint Sunusu</vt:lpstr>
      <vt:lpstr>DEHB</vt:lpstr>
      <vt:lpstr>Öğretmenlerin Rolü</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Öğrenme Güçlüklerinin Tanımı ve Nedenleri</dc:title>
  <dc:creator>BURCU</dc:creator>
  <cp:lastModifiedBy>BURCU</cp:lastModifiedBy>
  <cp:revision>9</cp:revision>
  <dcterms:created xsi:type="dcterms:W3CDTF">2018-09-10T11:13:12Z</dcterms:created>
  <dcterms:modified xsi:type="dcterms:W3CDTF">2018-09-25T07:16:52Z</dcterms:modified>
</cp:coreProperties>
</file>