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 id="262" r:id="rId7"/>
    <p:sldId id="263" r:id="rId8"/>
    <p:sldId id="264" r:id="rId9"/>
    <p:sldId id="265" r:id="rId10"/>
    <p:sldId id="266" r:id="rId11"/>
    <p:sldId id="267" r:id="rId12"/>
    <p:sldId id="269" r:id="rId13"/>
    <p:sldId id="271" r:id="rId14"/>
    <p:sldId id="272" r:id="rId15"/>
    <p:sldId id="273" r:id="rId16"/>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8" d="100"/>
          <a:sy n="68" d="100"/>
        </p:scale>
        <p:origin x="792" y="7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a:t>Asıl başlık stili için tıklatın</a:t>
            </a: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tıklatın</a:t>
            </a:r>
          </a:p>
        </p:txBody>
      </p:sp>
      <p:sp>
        <p:nvSpPr>
          <p:cNvPr id="4" name="Veri Yer Tutucusu 3"/>
          <p:cNvSpPr>
            <a:spLocks noGrp="1"/>
          </p:cNvSpPr>
          <p:nvPr>
            <p:ph type="dt" sz="half" idx="10"/>
          </p:nvPr>
        </p:nvSpPr>
        <p:spPr/>
        <p:txBody>
          <a:bodyPr/>
          <a:lstStyle/>
          <a:p>
            <a:fld id="{09045DD9-5BD1-4067-A846-D23D4CCEA477}" type="datetimeFigureOut">
              <a:rPr lang="tr-TR" smtClean="0"/>
              <a:pPr/>
              <a:t>24.04.2020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2571358A-CC35-4DC5-B15A-6B7FCDE97AE0}" type="slidenum">
              <a:rPr lang="tr-TR" smtClean="0"/>
              <a:pPr/>
              <a:t>‹#›</a:t>
            </a:fld>
            <a:endParaRPr lang="tr-TR"/>
          </a:p>
        </p:txBody>
      </p:sp>
    </p:spTree>
    <p:extLst>
      <p:ext uri="{BB962C8B-B14F-4D97-AF65-F5344CB8AC3E}">
        <p14:creationId xmlns:p14="http://schemas.microsoft.com/office/powerpoint/2010/main" val="72935962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t>Asıl başlık stili için tıklatın</a:t>
            </a:r>
          </a:p>
        </p:txBody>
      </p:sp>
      <p:sp>
        <p:nvSpPr>
          <p:cNvPr id="3" name="Dikey Metin Yer Tutucusu 2"/>
          <p:cNvSpPr>
            <a:spLocks noGrp="1"/>
          </p:cNvSpPr>
          <p:nvPr>
            <p:ph type="body" orient="vert" idx="1"/>
          </p:nvPr>
        </p:nvSpPr>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p:cNvSpPr>
            <a:spLocks noGrp="1"/>
          </p:cNvSpPr>
          <p:nvPr>
            <p:ph type="dt" sz="half" idx="10"/>
          </p:nvPr>
        </p:nvSpPr>
        <p:spPr/>
        <p:txBody>
          <a:bodyPr/>
          <a:lstStyle/>
          <a:p>
            <a:fld id="{09045DD9-5BD1-4067-A846-D23D4CCEA477}" type="datetimeFigureOut">
              <a:rPr lang="tr-TR" smtClean="0"/>
              <a:pPr/>
              <a:t>24.04.2020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2571358A-CC35-4DC5-B15A-6B7FCDE97AE0}" type="slidenum">
              <a:rPr lang="tr-TR" smtClean="0"/>
              <a:pPr/>
              <a:t>‹#›</a:t>
            </a:fld>
            <a:endParaRPr lang="tr-TR"/>
          </a:p>
        </p:txBody>
      </p:sp>
    </p:spTree>
    <p:extLst>
      <p:ext uri="{BB962C8B-B14F-4D97-AF65-F5344CB8AC3E}">
        <p14:creationId xmlns:p14="http://schemas.microsoft.com/office/powerpoint/2010/main" val="395040093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a:t>Asıl başlık stili için tıklatın</a:t>
            </a: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p:cNvSpPr>
            <a:spLocks noGrp="1"/>
          </p:cNvSpPr>
          <p:nvPr>
            <p:ph type="dt" sz="half" idx="10"/>
          </p:nvPr>
        </p:nvSpPr>
        <p:spPr/>
        <p:txBody>
          <a:bodyPr/>
          <a:lstStyle/>
          <a:p>
            <a:fld id="{09045DD9-5BD1-4067-A846-D23D4CCEA477}" type="datetimeFigureOut">
              <a:rPr lang="tr-TR" smtClean="0"/>
              <a:pPr/>
              <a:t>24.04.2020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2571358A-CC35-4DC5-B15A-6B7FCDE97AE0}" type="slidenum">
              <a:rPr lang="tr-TR" smtClean="0"/>
              <a:pPr/>
              <a:t>‹#›</a:t>
            </a:fld>
            <a:endParaRPr lang="tr-TR"/>
          </a:p>
        </p:txBody>
      </p:sp>
    </p:spTree>
    <p:extLst>
      <p:ext uri="{BB962C8B-B14F-4D97-AF65-F5344CB8AC3E}">
        <p14:creationId xmlns:p14="http://schemas.microsoft.com/office/powerpoint/2010/main" val="17341031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t>Asıl başlık stili için tıklatın</a:t>
            </a:r>
          </a:p>
        </p:txBody>
      </p:sp>
      <p:sp>
        <p:nvSpPr>
          <p:cNvPr id="3" name="İçerik Yer Tutucusu 2"/>
          <p:cNvSpPr>
            <a:spLocks noGrp="1"/>
          </p:cNvSpPr>
          <p:nvPr>
            <p:ph idx="1"/>
          </p:nvPr>
        </p:nvSpPr>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p:cNvSpPr>
            <a:spLocks noGrp="1"/>
          </p:cNvSpPr>
          <p:nvPr>
            <p:ph type="dt" sz="half" idx="10"/>
          </p:nvPr>
        </p:nvSpPr>
        <p:spPr/>
        <p:txBody>
          <a:bodyPr/>
          <a:lstStyle/>
          <a:p>
            <a:fld id="{09045DD9-5BD1-4067-A846-D23D4CCEA477}" type="datetimeFigureOut">
              <a:rPr lang="tr-TR" smtClean="0"/>
              <a:pPr/>
              <a:t>24.04.2020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2571358A-CC35-4DC5-B15A-6B7FCDE97AE0}" type="slidenum">
              <a:rPr lang="tr-TR" smtClean="0"/>
              <a:pPr/>
              <a:t>‹#›</a:t>
            </a:fld>
            <a:endParaRPr lang="tr-TR"/>
          </a:p>
        </p:txBody>
      </p:sp>
    </p:spTree>
    <p:extLst>
      <p:ext uri="{BB962C8B-B14F-4D97-AF65-F5344CB8AC3E}">
        <p14:creationId xmlns:p14="http://schemas.microsoft.com/office/powerpoint/2010/main" val="161679084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a:t>Asıl başlık stili için tıklatın</a:t>
            </a: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düzenlemek için tıklatın</a:t>
            </a:r>
          </a:p>
        </p:txBody>
      </p:sp>
      <p:sp>
        <p:nvSpPr>
          <p:cNvPr id="4" name="Veri Yer Tutucusu 3"/>
          <p:cNvSpPr>
            <a:spLocks noGrp="1"/>
          </p:cNvSpPr>
          <p:nvPr>
            <p:ph type="dt" sz="half" idx="10"/>
          </p:nvPr>
        </p:nvSpPr>
        <p:spPr/>
        <p:txBody>
          <a:bodyPr/>
          <a:lstStyle/>
          <a:p>
            <a:fld id="{09045DD9-5BD1-4067-A846-D23D4CCEA477}" type="datetimeFigureOut">
              <a:rPr lang="tr-TR" smtClean="0"/>
              <a:pPr/>
              <a:t>24.04.2020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2571358A-CC35-4DC5-B15A-6B7FCDE97AE0}" type="slidenum">
              <a:rPr lang="tr-TR" smtClean="0"/>
              <a:pPr/>
              <a:t>‹#›</a:t>
            </a:fld>
            <a:endParaRPr lang="tr-TR"/>
          </a:p>
        </p:txBody>
      </p:sp>
    </p:spTree>
    <p:extLst>
      <p:ext uri="{BB962C8B-B14F-4D97-AF65-F5344CB8AC3E}">
        <p14:creationId xmlns:p14="http://schemas.microsoft.com/office/powerpoint/2010/main" val="19077254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t>Asıl başlık stili için tıklatın</a:t>
            </a:r>
          </a:p>
        </p:txBody>
      </p:sp>
      <p:sp>
        <p:nvSpPr>
          <p:cNvPr id="3" name="İçerik Yer Tutucusu 2"/>
          <p:cNvSpPr>
            <a:spLocks noGrp="1"/>
          </p:cNvSpPr>
          <p:nvPr>
            <p:ph sz="half" idx="1"/>
          </p:nvPr>
        </p:nvSpPr>
        <p:spPr>
          <a:xfrm>
            <a:off x="838200" y="1825625"/>
            <a:ext cx="5181600" cy="4351338"/>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p:cNvSpPr>
            <a:spLocks noGrp="1"/>
          </p:cNvSpPr>
          <p:nvPr>
            <p:ph sz="half" idx="2"/>
          </p:nvPr>
        </p:nvSpPr>
        <p:spPr>
          <a:xfrm>
            <a:off x="6172200" y="1825625"/>
            <a:ext cx="5181600" cy="4351338"/>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p:cNvSpPr>
            <a:spLocks noGrp="1"/>
          </p:cNvSpPr>
          <p:nvPr>
            <p:ph type="dt" sz="half" idx="10"/>
          </p:nvPr>
        </p:nvSpPr>
        <p:spPr/>
        <p:txBody>
          <a:bodyPr/>
          <a:lstStyle/>
          <a:p>
            <a:fld id="{09045DD9-5BD1-4067-A846-D23D4CCEA477}" type="datetimeFigureOut">
              <a:rPr lang="tr-TR" smtClean="0"/>
              <a:pPr/>
              <a:t>24.04.2020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2571358A-CC35-4DC5-B15A-6B7FCDE97AE0}" type="slidenum">
              <a:rPr lang="tr-TR" smtClean="0"/>
              <a:pPr/>
              <a:t>‹#›</a:t>
            </a:fld>
            <a:endParaRPr lang="tr-TR"/>
          </a:p>
        </p:txBody>
      </p:sp>
    </p:spTree>
    <p:extLst>
      <p:ext uri="{BB962C8B-B14F-4D97-AF65-F5344CB8AC3E}">
        <p14:creationId xmlns:p14="http://schemas.microsoft.com/office/powerpoint/2010/main" val="30460952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a:t>Asıl başlık stili için tıklatın</a:t>
            </a: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p:cNvSpPr>
            <a:spLocks noGrp="1"/>
          </p:cNvSpPr>
          <p:nvPr>
            <p:ph type="dt" sz="half" idx="10"/>
          </p:nvPr>
        </p:nvSpPr>
        <p:spPr/>
        <p:txBody>
          <a:bodyPr/>
          <a:lstStyle/>
          <a:p>
            <a:fld id="{09045DD9-5BD1-4067-A846-D23D4CCEA477}" type="datetimeFigureOut">
              <a:rPr lang="tr-TR" smtClean="0"/>
              <a:pPr/>
              <a:t>24.04.2020</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2571358A-CC35-4DC5-B15A-6B7FCDE97AE0}" type="slidenum">
              <a:rPr lang="tr-TR" smtClean="0"/>
              <a:pPr/>
              <a:t>‹#›</a:t>
            </a:fld>
            <a:endParaRPr lang="tr-TR"/>
          </a:p>
        </p:txBody>
      </p:sp>
    </p:spTree>
    <p:extLst>
      <p:ext uri="{BB962C8B-B14F-4D97-AF65-F5344CB8AC3E}">
        <p14:creationId xmlns:p14="http://schemas.microsoft.com/office/powerpoint/2010/main" val="14072710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t>Asıl başlık stili için tıklatın</a:t>
            </a:r>
          </a:p>
        </p:txBody>
      </p:sp>
      <p:sp>
        <p:nvSpPr>
          <p:cNvPr id="3" name="Veri Yer Tutucusu 2"/>
          <p:cNvSpPr>
            <a:spLocks noGrp="1"/>
          </p:cNvSpPr>
          <p:nvPr>
            <p:ph type="dt" sz="half" idx="10"/>
          </p:nvPr>
        </p:nvSpPr>
        <p:spPr/>
        <p:txBody>
          <a:bodyPr/>
          <a:lstStyle/>
          <a:p>
            <a:fld id="{09045DD9-5BD1-4067-A846-D23D4CCEA477}" type="datetimeFigureOut">
              <a:rPr lang="tr-TR" smtClean="0"/>
              <a:pPr/>
              <a:t>24.04.2020</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2571358A-CC35-4DC5-B15A-6B7FCDE97AE0}" type="slidenum">
              <a:rPr lang="tr-TR" smtClean="0"/>
              <a:pPr/>
              <a:t>‹#›</a:t>
            </a:fld>
            <a:endParaRPr lang="tr-TR"/>
          </a:p>
        </p:txBody>
      </p:sp>
    </p:spTree>
    <p:extLst>
      <p:ext uri="{BB962C8B-B14F-4D97-AF65-F5344CB8AC3E}">
        <p14:creationId xmlns:p14="http://schemas.microsoft.com/office/powerpoint/2010/main" val="201723346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09045DD9-5BD1-4067-A846-D23D4CCEA477}" type="datetimeFigureOut">
              <a:rPr lang="tr-TR" smtClean="0"/>
              <a:pPr/>
              <a:t>24.04.2020</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2571358A-CC35-4DC5-B15A-6B7FCDE97AE0}" type="slidenum">
              <a:rPr lang="tr-TR" smtClean="0"/>
              <a:pPr/>
              <a:t>‹#›</a:t>
            </a:fld>
            <a:endParaRPr lang="tr-TR"/>
          </a:p>
        </p:txBody>
      </p:sp>
    </p:spTree>
    <p:extLst>
      <p:ext uri="{BB962C8B-B14F-4D97-AF65-F5344CB8AC3E}">
        <p14:creationId xmlns:p14="http://schemas.microsoft.com/office/powerpoint/2010/main" val="15197168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a:t>Asıl başlık stili için tıklatın</a:t>
            </a: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tıklatın</a:t>
            </a:r>
          </a:p>
        </p:txBody>
      </p:sp>
      <p:sp>
        <p:nvSpPr>
          <p:cNvPr id="5" name="Veri Yer Tutucusu 4"/>
          <p:cNvSpPr>
            <a:spLocks noGrp="1"/>
          </p:cNvSpPr>
          <p:nvPr>
            <p:ph type="dt" sz="half" idx="10"/>
          </p:nvPr>
        </p:nvSpPr>
        <p:spPr/>
        <p:txBody>
          <a:bodyPr/>
          <a:lstStyle/>
          <a:p>
            <a:fld id="{09045DD9-5BD1-4067-A846-D23D4CCEA477}" type="datetimeFigureOut">
              <a:rPr lang="tr-TR" smtClean="0"/>
              <a:pPr/>
              <a:t>24.04.2020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2571358A-CC35-4DC5-B15A-6B7FCDE97AE0}" type="slidenum">
              <a:rPr lang="tr-TR" smtClean="0"/>
              <a:pPr/>
              <a:t>‹#›</a:t>
            </a:fld>
            <a:endParaRPr lang="tr-TR"/>
          </a:p>
        </p:txBody>
      </p:sp>
    </p:spTree>
    <p:extLst>
      <p:ext uri="{BB962C8B-B14F-4D97-AF65-F5344CB8AC3E}">
        <p14:creationId xmlns:p14="http://schemas.microsoft.com/office/powerpoint/2010/main" val="31085480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a:t>Asıl başlık stili için tıklatın</a:t>
            </a: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tıklatın</a:t>
            </a:r>
          </a:p>
        </p:txBody>
      </p:sp>
      <p:sp>
        <p:nvSpPr>
          <p:cNvPr id="5" name="Veri Yer Tutucusu 4"/>
          <p:cNvSpPr>
            <a:spLocks noGrp="1"/>
          </p:cNvSpPr>
          <p:nvPr>
            <p:ph type="dt" sz="half" idx="10"/>
          </p:nvPr>
        </p:nvSpPr>
        <p:spPr/>
        <p:txBody>
          <a:bodyPr/>
          <a:lstStyle/>
          <a:p>
            <a:fld id="{09045DD9-5BD1-4067-A846-D23D4CCEA477}" type="datetimeFigureOut">
              <a:rPr lang="tr-TR" smtClean="0"/>
              <a:pPr/>
              <a:t>24.04.2020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2571358A-CC35-4DC5-B15A-6B7FCDE97AE0}" type="slidenum">
              <a:rPr lang="tr-TR" smtClean="0"/>
              <a:pPr/>
              <a:t>‹#›</a:t>
            </a:fld>
            <a:endParaRPr lang="tr-TR"/>
          </a:p>
        </p:txBody>
      </p:sp>
    </p:spTree>
    <p:extLst>
      <p:ext uri="{BB962C8B-B14F-4D97-AF65-F5344CB8AC3E}">
        <p14:creationId xmlns:p14="http://schemas.microsoft.com/office/powerpoint/2010/main" val="40799886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a:t>Asıl başlık stili için tıklatın</a:t>
            </a: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9045DD9-5BD1-4067-A846-D23D4CCEA477}" type="datetimeFigureOut">
              <a:rPr lang="tr-TR" smtClean="0"/>
              <a:pPr/>
              <a:t>24.04.2020</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571358A-CC35-4DC5-B15A-6B7FCDE97AE0}" type="slidenum">
              <a:rPr lang="tr-TR" smtClean="0"/>
              <a:pPr/>
              <a:t>‹#›</a:t>
            </a:fld>
            <a:endParaRPr lang="tr-TR"/>
          </a:p>
        </p:txBody>
      </p:sp>
    </p:spTree>
    <p:extLst>
      <p:ext uri="{BB962C8B-B14F-4D97-AF65-F5344CB8AC3E}">
        <p14:creationId xmlns:p14="http://schemas.microsoft.com/office/powerpoint/2010/main" val="16728795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609600" y="692696"/>
            <a:ext cx="9956800" cy="576064"/>
          </a:xfrm>
        </p:spPr>
        <p:txBody>
          <a:bodyPr>
            <a:normAutofit fontScale="90000"/>
          </a:bodyPr>
          <a:lstStyle/>
          <a:p>
            <a:pPr algn="ctr"/>
            <a:r>
              <a:rPr lang="tr-TR" dirty="0"/>
              <a:t>ÖRNEK OLAY 3- CEMAL NALGA Olayı</a:t>
            </a:r>
          </a:p>
        </p:txBody>
      </p:sp>
      <p:pic>
        <p:nvPicPr>
          <p:cNvPr id="1027" name="Picture 3" descr="C:\Users\Packard Bell\Desktop\cemal-nalga.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543605" y="1772817"/>
            <a:ext cx="6253096" cy="453349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752412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0" presetClass="entr" presetSubtype="0" fill="hold" nodeType="clickEffect">
                                  <p:stCondLst>
                                    <p:cond delay="0"/>
                                  </p:stCondLst>
                                  <p:childTnLst>
                                    <p:set>
                                      <p:cBhvr>
                                        <p:cTn id="12" dur="1" fill="hold">
                                          <p:stCondLst>
                                            <p:cond delay="0"/>
                                          </p:stCondLst>
                                        </p:cTn>
                                        <p:tgtEl>
                                          <p:spTgt spid="1027"/>
                                        </p:tgtEl>
                                        <p:attrNameLst>
                                          <p:attrName>style.visibility</p:attrName>
                                        </p:attrNameLst>
                                      </p:cBhvr>
                                      <p:to>
                                        <p:strVal val="visible"/>
                                      </p:to>
                                    </p:set>
                                    <p:animEffect transition="in" filter="fade">
                                      <p:cBhvr>
                                        <p:cTn id="13" dur="500"/>
                                        <p:tgtEl>
                                          <p:spTgt spid="102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sz="quarter" idx="1"/>
          </p:nvPr>
        </p:nvSpPr>
        <p:spPr>
          <a:xfrm>
            <a:off x="609600" y="2276872"/>
            <a:ext cx="9956800" cy="4197080"/>
          </a:xfrm>
        </p:spPr>
        <p:txBody>
          <a:bodyPr/>
          <a:lstStyle/>
          <a:p>
            <a:r>
              <a:rPr lang="tr-TR" dirty="0">
                <a:latin typeface="Arial" pitchFamily="34" charset="0"/>
                <a:cs typeface="Arial" pitchFamily="34" charset="0"/>
              </a:rPr>
              <a:t>TBF Disiplin Kurulu, ayrıca Galatasaray'a ileride </a:t>
            </a:r>
            <a:r>
              <a:rPr lang="tr-TR" dirty="0" err="1">
                <a:latin typeface="Arial" pitchFamily="34" charset="0"/>
                <a:cs typeface="Arial" pitchFamily="34" charset="0"/>
              </a:rPr>
              <a:t>oynacağı</a:t>
            </a:r>
            <a:r>
              <a:rPr lang="tr-TR" dirty="0">
                <a:latin typeface="Arial" pitchFamily="34" charset="0"/>
                <a:cs typeface="Arial" pitchFamily="34" charset="0"/>
              </a:rPr>
              <a:t> maçlar için -5 puan cezası verdi. </a:t>
            </a:r>
          </a:p>
          <a:p>
            <a:pPr marL="0" indent="0">
              <a:buNone/>
            </a:pPr>
            <a:r>
              <a:rPr lang="tr-TR" dirty="0">
                <a:latin typeface="Arial" pitchFamily="34" charset="0"/>
                <a:cs typeface="Arial" pitchFamily="34" charset="0"/>
              </a:rPr>
              <a:t> Cemal </a:t>
            </a:r>
            <a:r>
              <a:rPr lang="tr-TR" dirty="0" err="1">
                <a:latin typeface="Arial" pitchFamily="34" charset="0"/>
                <a:cs typeface="Arial" pitchFamily="34" charset="0"/>
              </a:rPr>
              <a:t>Nalga'nın</a:t>
            </a:r>
            <a:r>
              <a:rPr lang="tr-TR" dirty="0">
                <a:latin typeface="Arial" pitchFamily="34" charset="0"/>
                <a:cs typeface="Arial" pitchFamily="34" charset="0"/>
              </a:rPr>
              <a:t> oynamadığı Efes Pilsen maçında aldığı bir puan da hesaplanırsa, bu karardan sonra Galatasaray </a:t>
            </a:r>
            <a:r>
              <a:rPr lang="tr-TR" dirty="0" err="1">
                <a:latin typeface="Arial" pitchFamily="34" charset="0"/>
                <a:cs typeface="Arial" pitchFamily="34" charset="0"/>
              </a:rPr>
              <a:t>Café</a:t>
            </a:r>
            <a:r>
              <a:rPr lang="tr-TR" dirty="0">
                <a:latin typeface="Arial" pitchFamily="34" charset="0"/>
                <a:cs typeface="Arial" pitchFamily="34" charset="0"/>
              </a:rPr>
              <a:t> </a:t>
            </a:r>
            <a:r>
              <a:rPr lang="tr-TR" dirty="0" err="1">
                <a:latin typeface="Arial" pitchFamily="34" charset="0"/>
                <a:cs typeface="Arial" pitchFamily="34" charset="0"/>
              </a:rPr>
              <a:t>Crown'ın</a:t>
            </a:r>
            <a:r>
              <a:rPr lang="tr-TR" dirty="0">
                <a:latin typeface="Arial" pitchFamily="34" charset="0"/>
                <a:cs typeface="Arial" pitchFamily="34" charset="0"/>
              </a:rPr>
              <a:t> ligde -4 puanı kaldı. </a:t>
            </a:r>
          </a:p>
        </p:txBody>
      </p:sp>
    </p:spTree>
    <p:extLst>
      <p:ext uri="{BB962C8B-B14F-4D97-AF65-F5344CB8AC3E}">
        <p14:creationId xmlns:p14="http://schemas.microsoft.com/office/powerpoint/2010/main" val="2995046731"/>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t>Ayrıca 8 kişiye  ceza verildi:</a:t>
            </a:r>
          </a:p>
        </p:txBody>
      </p:sp>
      <p:sp>
        <p:nvSpPr>
          <p:cNvPr id="3" name="İçerik Yer Tutucusu 2"/>
          <p:cNvSpPr>
            <a:spLocks noGrp="1"/>
          </p:cNvSpPr>
          <p:nvPr>
            <p:ph sz="quarter" idx="1"/>
          </p:nvPr>
        </p:nvSpPr>
        <p:spPr/>
        <p:txBody>
          <a:bodyPr>
            <a:normAutofit fontScale="70000" lnSpcReduction="20000"/>
          </a:bodyPr>
          <a:lstStyle/>
          <a:p>
            <a:pPr marL="0" indent="0">
              <a:buNone/>
            </a:pPr>
            <a:r>
              <a:rPr lang="tr-TR" dirty="0">
                <a:latin typeface="Arial" pitchFamily="34" charset="0"/>
                <a:cs typeface="Arial" pitchFamily="34" charset="0"/>
              </a:rPr>
              <a:t>1-İstifa eden Galatasaray Basketbol Şube Sorumlusu Yiğit Şardan, 6 ay men ve 10 bin TL; </a:t>
            </a:r>
            <a:br>
              <a:rPr lang="tr-TR" dirty="0">
                <a:latin typeface="Arial" pitchFamily="34" charset="0"/>
                <a:cs typeface="Arial" pitchFamily="34" charset="0"/>
              </a:rPr>
            </a:br>
            <a:br>
              <a:rPr lang="tr-TR" dirty="0">
                <a:latin typeface="Arial" pitchFamily="34" charset="0"/>
                <a:cs typeface="Arial" pitchFamily="34" charset="0"/>
              </a:rPr>
            </a:br>
            <a:r>
              <a:rPr lang="tr-TR" dirty="0">
                <a:latin typeface="Arial" pitchFamily="34" charset="0"/>
                <a:cs typeface="Arial" pitchFamily="34" charset="0"/>
              </a:rPr>
              <a:t>2-Takım arkadaşının formasını giyen Cemal </a:t>
            </a:r>
            <a:r>
              <a:rPr lang="tr-TR" dirty="0" err="1">
                <a:latin typeface="Arial" pitchFamily="34" charset="0"/>
                <a:cs typeface="Arial" pitchFamily="34" charset="0"/>
              </a:rPr>
              <a:t>Nalga</a:t>
            </a:r>
            <a:r>
              <a:rPr lang="tr-TR" dirty="0">
                <a:latin typeface="Arial" pitchFamily="34" charset="0"/>
                <a:cs typeface="Arial" pitchFamily="34" charset="0"/>
              </a:rPr>
              <a:t>, 2 yıl men ve 10 bin TL; </a:t>
            </a:r>
            <a:br>
              <a:rPr lang="tr-TR" dirty="0">
                <a:latin typeface="Arial" pitchFamily="34" charset="0"/>
                <a:cs typeface="Arial" pitchFamily="34" charset="0"/>
              </a:rPr>
            </a:br>
            <a:br>
              <a:rPr lang="tr-TR" dirty="0">
                <a:latin typeface="Arial" pitchFamily="34" charset="0"/>
                <a:cs typeface="Arial" pitchFamily="34" charset="0"/>
              </a:rPr>
            </a:br>
            <a:r>
              <a:rPr lang="tr-TR" dirty="0">
                <a:latin typeface="Arial" pitchFamily="34" charset="0"/>
                <a:cs typeface="Arial" pitchFamily="34" charset="0"/>
              </a:rPr>
              <a:t>3-Cemal'in formasını giydiği Tufan Ersöz, 4 ay men ve 5 bin TL; </a:t>
            </a:r>
            <a:br>
              <a:rPr lang="tr-TR" dirty="0">
                <a:latin typeface="Arial" pitchFamily="34" charset="0"/>
                <a:cs typeface="Arial" pitchFamily="34" charset="0"/>
              </a:rPr>
            </a:br>
            <a:br>
              <a:rPr lang="tr-TR" dirty="0">
                <a:latin typeface="Arial" pitchFamily="34" charset="0"/>
                <a:cs typeface="Arial" pitchFamily="34" charset="0"/>
              </a:rPr>
            </a:br>
            <a:r>
              <a:rPr lang="tr-TR" dirty="0">
                <a:latin typeface="Arial" pitchFamily="34" charset="0"/>
                <a:cs typeface="Arial" pitchFamily="34" charset="0"/>
              </a:rPr>
              <a:t>4-Görevden alınan Galatasaray Antrenörü Okan Çevik, 3 yıl men ve 10 bin TL; </a:t>
            </a:r>
          </a:p>
          <a:p>
            <a:pPr marL="0" indent="0">
              <a:buNone/>
            </a:pPr>
            <a:r>
              <a:rPr lang="tr-TR" dirty="0">
                <a:latin typeface="Arial" pitchFamily="34" charset="0"/>
                <a:cs typeface="Arial" pitchFamily="34" charset="0"/>
              </a:rPr>
              <a:t>5-Görevden alınan Galatasaray Yardımcı Antrenörü Cengiz Karadağ, 1 yıl men ve 5 bin TL; </a:t>
            </a:r>
            <a:br>
              <a:rPr lang="tr-TR" dirty="0">
                <a:latin typeface="Arial" pitchFamily="34" charset="0"/>
                <a:cs typeface="Arial" pitchFamily="34" charset="0"/>
              </a:rPr>
            </a:br>
            <a:endParaRPr lang="tr-TR" dirty="0">
              <a:latin typeface="Arial" pitchFamily="34" charset="0"/>
              <a:cs typeface="Arial" pitchFamily="34" charset="0"/>
            </a:endParaRPr>
          </a:p>
          <a:p>
            <a:pPr marL="0" indent="0">
              <a:buNone/>
            </a:pPr>
            <a:r>
              <a:rPr lang="tr-TR" dirty="0">
                <a:latin typeface="Arial" pitchFamily="34" charset="0"/>
                <a:cs typeface="Arial" pitchFamily="34" charset="0"/>
              </a:rPr>
              <a:t>6-Görevden alınan Galatasaray İdari Menajeri Mert </a:t>
            </a:r>
            <a:r>
              <a:rPr lang="tr-TR" dirty="0" err="1">
                <a:latin typeface="Arial" pitchFamily="34" charset="0"/>
                <a:cs typeface="Arial" pitchFamily="34" charset="0"/>
              </a:rPr>
              <a:t>Uyguç</a:t>
            </a:r>
            <a:r>
              <a:rPr lang="tr-TR" dirty="0">
                <a:latin typeface="Arial" pitchFamily="34" charset="0"/>
                <a:cs typeface="Arial" pitchFamily="34" charset="0"/>
              </a:rPr>
              <a:t>, 2 yıl, 10 bin TL; </a:t>
            </a:r>
            <a:br>
              <a:rPr lang="tr-TR" dirty="0">
                <a:latin typeface="Arial" pitchFamily="34" charset="0"/>
                <a:cs typeface="Arial" pitchFamily="34" charset="0"/>
              </a:rPr>
            </a:br>
            <a:br>
              <a:rPr lang="tr-TR" dirty="0">
                <a:latin typeface="Arial" pitchFamily="34" charset="0"/>
                <a:cs typeface="Arial" pitchFamily="34" charset="0"/>
              </a:rPr>
            </a:br>
            <a:r>
              <a:rPr lang="tr-TR" dirty="0">
                <a:latin typeface="Arial" pitchFamily="34" charset="0"/>
                <a:cs typeface="Arial" pitchFamily="34" charset="0"/>
              </a:rPr>
              <a:t>7-Görevden alınan Galatasaray Teknik Danışmanı Koray </a:t>
            </a:r>
            <a:r>
              <a:rPr lang="tr-TR" dirty="0" err="1">
                <a:latin typeface="Arial" pitchFamily="34" charset="0"/>
                <a:cs typeface="Arial" pitchFamily="34" charset="0"/>
              </a:rPr>
              <a:t>Mincinozlu</a:t>
            </a:r>
            <a:r>
              <a:rPr lang="tr-TR" dirty="0">
                <a:latin typeface="Arial" pitchFamily="34" charset="0"/>
                <a:cs typeface="Arial" pitchFamily="34" charset="0"/>
              </a:rPr>
              <a:t>, 2 yıl ve 5 bin TL; </a:t>
            </a:r>
            <a:br>
              <a:rPr lang="tr-TR" dirty="0">
                <a:latin typeface="Arial" pitchFamily="34" charset="0"/>
                <a:cs typeface="Arial" pitchFamily="34" charset="0"/>
              </a:rPr>
            </a:br>
            <a:br>
              <a:rPr lang="tr-TR" dirty="0">
                <a:latin typeface="Arial" pitchFamily="34" charset="0"/>
                <a:cs typeface="Arial" pitchFamily="34" charset="0"/>
              </a:rPr>
            </a:br>
            <a:r>
              <a:rPr lang="tr-TR" dirty="0">
                <a:latin typeface="Arial" pitchFamily="34" charset="0"/>
                <a:cs typeface="Arial" pitchFamily="34" charset="0"/>
              </a:rPr>
              <a:t>8-Hâlen Galatasaray Genel Menajeri olan Ali </a:t>
            </a:r>
            <a:r>
              <a:rPr lang="tr-TR" dirty="0" err="1">
                <a:latin typeface="Arial" pitchFamily="34" charset="0"/>
                <a:cs typeface="Arial" pitchFamily="34" charset="0"/>
              </a:rPr>
              <a:t>Türsan</a:t>
            </a:r>
            <a:r>
              <a:rPr lang="tr-TR" dirty="0">
                <a:latin typeface="Arial" pitchFamily="34" charset="0"/>
                <a:cs typeface="Arial" pitchFamily="34" charset="0"/>
              </a:rPr>
              <a:t>, 6 ay men ve 5 bin TL ceza aldı. </a:t>
            </a:r>
          </a:p>
          <a:p>
            <a:pPr marL="0" indent="0">
              <a:buNone/>
            </a:pPr>
            <a:endParaRPr lang="tr-TR" dirty="0">
              <a:latin typeface="Arial" pitchFamily="34" charset="0"/>
              <a:cs typeface="Arial" pitchFamily="34" charset="0"/>
            </a:endParaRPr>
          </a:p>
        </p:txBody>
      </p:sp>
    </p:spTree>
    <p:extLst>
      <p:ext uri="{BB962C8B-B14F-4D97-AF65-F5344CB8AC3E}">
        <p14:creationId xmlns:p14="http://schemas.microsoft.com/office/powerpoint/2010/main" val="1854704766"/>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609600" y="274638"/>
            <a:ext cx="9956800" cy="1443326"/>
          </a:xfrm>
        </p:spPr>
        <p:txBody>
          <a:bodyPr>
            <a:normAutofit/>
          </a:bodyPr>
          <a:lstStyle/>
          <a:p>
            <a:r>
              <a:rPr lang="tr-TR" dirty="0"/>
              <a:t>Verilen ceza </a:t>
            </a:r>
            <a:r>
              <a:rPr lang="tr-TR" dirty="0" err="1"/>
              <a:t>sonrasi</a:t>
            </a:r>
            <a:r>
              <a:rPr lang="tr-TR" dirty="0"/>
              <a:t> Beşiktaş’a transfer olan Cemal </a:t>
            </a:r>
            <a:r>
              <a:rPr lang="tr-TR" dirty="0" err="1"/>
              <a:t>Nalga’nın</a:t>
            </a:r>
            <a:r>
              <a:rPr lang="tr-TR" dirty="0"/>
              <a:t> açıklamaları:</a:t>
            </a:r>
          </a:p>
        </p:txBody>
      </p:sp>
      <p:sp>
        <p:nvSpPr>
          <p:cNvPr id="3" name="İçerik Yer Tutucusu 2"/>
          <p:cNvSpPr>
            <a:spLocks noGrp="1"/>
          </p:cNvSpPr>
          <p:nvPr>
            <p:ph sz="quarter" idx="1"/>
          </p:nvPr>
        </p:nvSpPr>
        <p:spPr>
          <a:xfrm>
            <a:off x="5160768" y="1825625"/>
            <a:ext cx="6193032" cy="4351338"/>
          </a:xfrm>
        </p:spPr>
        <p:txBody>
          <a:bodyPr>
            <a:normAutofit fontScale="92500" lnSpcReduction="20000"/>
          </a:bodyPr>
          <a:lstStyle/>
          <a:p>
            <a:pPr algn="just"/>
            <a:r>
              <a:rPr lang="tr-TR" dirty="0">
                <a:latin typeface="Arial" pitchFamily="34" charset="0"/>
                <a:cs typeface="Arial" pitchFamily="34" charset="0"/>
              </a:rPr>
              <a:t>"3 sene önce </a:t>
            </a:r>
            <a:r>
              <a:rPr lang="tr-TR" dirty="0" err="1">
                <a:latin typeface="Arial" pitchFamily="34" charset="0"/>
                <a:cs typeface="Arial" pitchFamily="34" charset="0"/>
              </a:rPr>
              <a:t>Cibona</a:t>
            </a:r>
            <a:r>
              <a:rPr lang="tr-TR" dirty="0">
                <a:latin typeface="Arial" pitchFamily="34" charset="0"/>
                <a:cs typeface="Arial" pitchFamily="34" charset="0"/>
              </a:rPr>
              <a:t> Zagreb forması giyen Gordon ile olan tartışmamdan sonra bir ceza almıştım. Bunun üzerine Almanya'da bir turnuvaya katıldık ve aslında o dönemde aldığım ceza bitmişti ve ilk maçımda oyun içinde hücum yaparken rakip oyuncu bana çarptı ve sert bir şekilde yere düştü. Bunun üzerine hakem önce kasti faul sonra diskalifiye verdi. Ben soyunma odasına giderken o teknik heyetin bakışları açıkçası beni tedirgin etmişti ve bende 'Kesin takımdan kovuldum' duygusunu uyandırdı.</a:t>
            </a:r>
          </a:p>
          <a:p>
            <a:endParaRPr lang="tr-TR" dirty="0"/>
          </a:p>
        </p:txBody>
      </p:sp>
      <p:pic>
        <p:nvPicPr>
          <p:cNvPr id="4098" name="Picture 2" descr="C:\Users\Packard Bell\Desktop\cemal_nalga-1024x563.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82880" y="1825625"/>
            <a:ext cx="4668399" cy="378738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66441515"/>
      </p:ext>
    </p:extLst>
  </p:cSld>
  <p:clrMapOvr>
    <a:masterClrMapping/>
  </p:clrMapOvr>
  <p:transition spd="slow">
    <p:pull/>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sz="quarter" idx="1"/>
          </p:nvPr>
        </p:nvSpPr>
        <p:spPr>
          <a:xfrm>
            <a:off x="609600" y="836712"/>
            <a:ext cx="9956800" cy="5400600"/>
          </a:xfrm>
        </p:spPr>
        <p:txBody>
          <a:bodyPr/>
          <a:lstStyle/>
          <a:p>
            <a:pPr algn="just"/>
            <a:r>
              <a:rPr lang="tr-TR" dirty="0">
                <a:latin typeface="Arial" pitchFamily="34" charset="0"/>
                <a:cs typeface="Arial" pitchFamily="34" charset="0"/>
              </a:rPr>
              <a:t>«O dönemde takımdaki uzun oyuncularda eksiklik vardı ve bir sonraki maçta takımda sadece 2 uzun oyuncu yer alıyordu</a:t>
            </a:r>
            <a:r>
              <a:rPr lang="tr-TR" dirty="0">
                <a:solidFill>
                  <a:srgbClr val="FF0000"/>
                </a:solidFill>
                <a:latin typeface="Arial" pitchFamily="34" charset="0"/>
                <a:cs typeface="Arial" pitchFamily="34" charset="0"/>
              </a:rPr>
              <a:t>. Maçtan önce menajerimiz, soyunma odasına gelip, 'Cemal bugün Tufan'ın formasıyla sahaya çıkacaksın</a:t>
            </a:r>
            <a:r>
              <a:rPr lang="tr-TR" dirty="0">
                <a:latin typeface="Arial" pitchFamily="34" charset="0"/>
                <a:cs typeface="Arial" pitchFamily="34" charset="0"/>
              </a:rPr>
              <a:t>. </a:t>
            </a:r>
            <a:r>
              <a:rPr lang="tr-TR" dirty="0">
                <a:solidFill>
                  <a:schemeClr val="accent1"/>
                </a:solidFill>
                <a:latin typeface="Arial" pitchFamily="34" charset="0"/>
                <a:cs typeface="Arial" pitchFamily="34" charset="0"/>
              </a:rPr>
              <a:t>Teknik heyetin kararı bu yönde' dedi.</a:t>
            </a:r>
            <a:r>
              <a:rPr lang="tr-TR" dirty="0">
                <a:latin typeface="Arial" pitchFamily="34" charset="0"/>
                <a:cs typeface="Arial" pitchFamily="34" charset="0"/>
              </a:rPr>
              <a:t> Soyunma odasında benim ve arkadaşlarımın tepkisi oldu hatta ben 'Nasıl giyerim Tufan'ın formasını yanlış olur' dedim. Bunun üzerine, Almanya Federasyonuyla ters düşmek olmaz şimdi. Uzun oyuncu sıkıntısı var, maçta aşırı bir fark olmasın, biz ayarladık her şeyi sıkıntı yok dedi.»</a:t>
            </a:r>
          </a:p>
        </p:txBody>
      </p:sp>
    </p:spTree>
    <p:extLst>
      <p:ext uri="{BB962C8B-B14F-4D97-AF65-F5344CB8AC3E}">
        <p14:creationId xmlns:p14="http://schemas.microsoft.com/office/powerpoint/2010/main" val="2645736728"/>
      </p:ext>
    </p:extLst>
  </p:cSld>
  <p:clrMapOvr>
    <a:masterClrMapping/>
  </p:clrMapOvr>
  <p:transition spd="slow">
    <p:wheel spokes="1"/>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sz="quarter" idx="1"/>
          </p:nvPr>
        </p:nvSpPr>
        <p:spPr>
          <a:xfrm>
            <a:off x="609600" y="476672"/>
            <a:ext cx="9956800" cy="5997280"/>
          </a:xfrm>
        </p:spPr>
        <p:txBody>
          <a:bodyPr>
            <a:normAutofit/>
          </a:bodyPr>
          <a:lstStyle/>
          <a:p>
            <a:pPr algn="just"/>
            <a:r>
              <a:rPr lang="tr-TR" dirty="0">
                <a:latin typeface="Arial" pitchFamily="34" charset="0"/>
                <a:cs typeface="Arial" pitchFamily="34" charset="0"/>
              </a:rPr>
              <a:t>«Aslında birazda </a:t>
            </a:r>
            <a:r>
              <a:rPr lang="tr-TR" dirty="0">
                <a:solidFill>
                  <a:schemeClr val="accent1"/>
                </a:solidFill>
                <a:latin typeface="Arial" pitchFamily="34" charset="0"/>
                <a:cs typeface="Arial" pitchFamily="34" charset="0"/>
              </a:rPr>
              <a:t>konuşmalarında 'eğer dediklerimizi yapmazsan seni takımdan kovacağız</a:t>
            </a:r>
            <a:r>
              <a:rPr lang="tr-TR" dirty="0">
                <a:latin typeface="Arial" pitchFamily="34" charset="0"/>
                <a:cs typeface="Arial" pitchFamily="34" charset="0"/>
              </a:rPr>
              <a:t>' havası vardı. Ben de bunun üzerine antrenörümün ve menajerimin dediklerini uyguladım ve Tufan'ın formasıyla sahaya çıktım. Sonuçta Tufan'ın formasını verin ben sahaya çıkacağım diye ben kimseye ısrar etmedim ve bunun yanlış olduğunu söyledim. Ama daha sonra olaylar büyüdü ve tek suçlu ben oldum. Kimse beni korumadı ve olanları anlatmadı. Ben genç yaşta takımdaki teknik heyetin dediklerini uyguladım. Yanlış bir şeydi ama mecbur bırakıldım ve suçlu ben oldum. Taraftarımızın bunları bilmesini isterim.»</a:t>
            </a:r>
          </a:p>
        </p:txBody>
      </p:sp>
    </p:spTree>
    <p:extLst>
      <p:ext uri="{BB962C8B-B14F-4D97-AF65-F5344CB8AC3E}">
        <p14:creationId xmlns:p14="http://schemas.microsoft.com/office/powerpoint/2010/main" val="3047114766"/>
      </p:ext>
    </p:extLst>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a:t> Sorular</a:t>
            </a:r>
            <a:r>
              <a:rPr lang="tr-TR" dirty="0"/>
              <a:t>:</a:t>
            </a:r>
          </a:p>
        </p:txBody>
      </p:sp>
      <p:sp>
        <p:nvSpPr>
          <p:cNvPr id="3" name="İçerik Yer Tutucusu 2"/>
          <p:cNvSpPr>
            <a:spLocks noGrp="1"/>
          </p:cNvSpPr>
          <p:nvPr>
            <p:ph sz="quarter" idx="1"/>
          </p:nvPr>
        </p:nvSpPr>
        <p:spPr>
          <a:xfrm>
            <a:off x="609600" y="2060848"/>
            <a:ext cx="9956800" cy="4413104"/>
          </a:xfrm>
        </p:spPr>
        <p:txBody>
          <a:bodyPr>
            <a:normAutofit fontScale="92500" lnSpcReduction="20000"/>
          </a:bodyPr>
          <a:lstStyle/>
          <a:p>
            <a:r>
              <a:rPr lang="tr-TR" dirty="0"/>
              <a:t>1- Cemal </a:t>
            </a:r>
            <a:r>
              <a:rPr lang="tr-TR" dirty="0" err="1"/>
              <a:t>Nalga’nın</a:t>
            </a:r>
            <a:r>
              <a:rPr lang="tr-TR" dirty="0"/>
              <a:t> yerinde olsanız bu teklif karşısında ne yapardınız?</a:t>
            </a:r>
          </a:p>
          <a:p>
            <a:endParaRPr lang="tr-TR" dirty="0"/>
          </a:p>
          <a:p>
            <a:r>
              <a:rPr lang="tr-TR" dirty="0"/>
              <a:t>2- Diğer sporcular ve teknik heyetin geri kalanı tarafından dillendirilmeyen bu olayda sessiz kalan tarafta fiili uygulayanlar gibi suçlu mudur?</a:t>
            </a:r>
          </a:p>
          <a:p>
            <a:r>
              <a:rPr lang="tr-TR" dirty="0"/>
              <a:t>3- Verilen cezalar yeterli midir?</a:t>
            </a:r>
          </a:p>
          <a:p>
            <a:endParaRPr lang="tr-TR" dirty="0"/>
          </a:p>
          <a:p>
            <a:r>
              <a:rPr lang="tr-TR" dirty="0"/>
              <a:t>4- Galatasaray Spor Kulüp yönetimin bu olayda suçu var mıdır?</a:t>
            </a:r>
          </a:p>
          <a:p>
            <a:endParaRPr lang="tr-TR" dirty="0"/>
          </a:p>
          <a:p>
            <a:r>
              <a:rPr lang="tr-TR" dirty="0"/>
              <a:t>5- Cemal </a:t>
            </a:r>
            <a:r>
              <a:rPr lang="tr-TR" dirty="0" err="1"/>
              <a:t>Nalga’nın</a:t>
            </a:r>
            <a:r>
              <a:rPr lang="tr-TR" dirty="0"/>
              <a:t> yıllar sonra açıklama yapmasını doğru buluyor musunuz?</a:t>
            </a:r>
          </a:p>
          <a:p>
            <a:endParaRPr lang="tr-TR" dirty="0"/>
          </a:p>
        </p:txBody>
      </p:sp>
    </p:spTree>
    <p:extLst>
      <p:ext uri="{BB962C8B-B14F-4D97-AF65-F5344CB8AC3E}">
        <p14:creationId xmlns:p14="http://schemas.microsoft.com/office/powerpoint/2010/main" val="5226208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5" end="5"/>
                                            </p:txEl>
                                          </p:spTgt>
                                        </p:tgtEl>
                                        <p:attrNameLst>
                                          <p:attrName>style.visibility</p:attrName>
                                        </p:attrNameLst>
                                      </p:cBhvr>
                                      <p:to>
                                        <p:strVal val="visible"/>
                                      </p:to>
                                    </p:set>
                                    <p:anim calcmode="lin" valueType="num">
                                      <p:cBhvr additive="base">
                                        <p:cTn id="25"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7" end="7"/>
                                            </p:txEl>
                                          </p:spTgt>
                                        </p:tgtEl>
                                        <p:attrNameLst>
                                          <p:attrName>style.visibility</p:attrName>
                                        </p:attrNameLst>
                                      </p:cBhvr>
                                      <p:to>
                                        <p:strVal val="visible"/>
                                      </p:to>
                                    </p:set>
                                    <p:anim calcmode="lin" valueType="num">
                                      <p:cBhvr additive="base">
                                        <p:cTn id="31"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normAutofit fontScale="92500" lnSpcReduction="20000"/>
          </a:bodyPr>
          <a:lstStyle/>
          <a:p>
            <a:pPr algn="just"/>
            <a:r>
              <a:rPr lang="tr-TR" dirty="0">
                <a:latin typeface="Arial" pitchFamily="34" charset="0"/>
                <a:cs typeface="Arial" pitchFamily="34" charset="0"/>
              </a:rPr>
              <a:t>17 Ekim 2009 tarihinde İstanbul Abdi İpekçi Spor Salonunda, Galatasaray </a:t>
            </a:r>
            <a:r>
              <a:rPr lang="tr-TR" dirty="0" err="1">
                <a:latin typeface="Arial" pitchFamily="34" charset="0"/>
                <a:cs typeface="Arial" pitchFamily="34" charset="0"/>
              </a:rPr>
              <a:t>Cafe</a:t>
            </a:r>
            <a:r>
              <a:rPr lang="tr-TR" dirty="0">
                <a:latin typeface="Arial" pitchFamily="34" charset="0"/>
                <a:cs typeface="Arial" pitchFamily="34" charset="0"/>
              </a:rPr>
              <a:t> </a:t>
            </a:r>
            <a:r>
              <a:rPr lang="tr-TR" dirty="0" err="1">
                <a:latin typeface="Arial" pitchFamily="34" charset="0"/>
                <a:cs typeface="Arial" pitchFamily="34" charset="0"/>
              </a:rPr>
              <a:t>Crown</a:t>
            </a:r>
            <a:r>
              <a:rPr lang="tr-TR" dirty="0">
                <a:latin typeface="Arial" pitchFamily="34" charset="0"/>
                <a:cs typeface="Arial" pitchFamily="34" charset="0"/>
              </a:rPr>
              <a:t> - </a:t>
            </a:r>
            <a:r>
              <a:rPr lang="tr-TR" dirty="0" err="1">
                <a:latin typeface="Arial" pitchFamily="34" charset="0"/>
                <a:cs typeface="Arial" pitchFamily="34" charset="0"/>
              </a:rPr>
              <a:t>Oyak</a:t>
            </a:r>
            <a:r>
              <a:rPr lang="tr-TR" dirty="0">
                <a:latin typeface="Arial" pitchFamily="34" charset="0"/>
                <a:cs typeface="Arial" pitchFamily="34" charset="0"/>
              </a:rPr>
              <a:t> Renault takımlarının arasında oynanan BEKO Basketbol Ligi Müsabakasında; Galatasaray </a:t>
            </a:r>
            <a:r>
              <a:rPr lang="tr-TR" dirty="0" err="1">
                <a:latin typeface="Arial" pitchFamily="34" charset="0"/>
                <a:cs typeface="Arial" pitchFamily="34" charset="0"/>
              </a:rPr>
              <a:t>Cafe</a:t>
            </a:r>
            <a:r>
              <a:rPr lang="tr-TR" dirty="0">
                <a:latin typeface="Arial" pitchFamily="34" charset="0"/>
                <a:cs typeface="Arial" pitchFamily="34" charset="0"/>
              </a:rPr>
              <a:t> </a:t>
            </a:r>
            <a:r>
              <a:rPr lang="tr-TR" dirty="0" err="1">
                <a:latin typeface="Arial" pitchFamily="34" charset="0"/>
                <a:cs typeface="Arial" pitchFamily="34" charset="0"/>
              </a:rPr>
              <a:t>Crown</a:t>
            </a:r>
            <a:r>
              <a:rPr lang="tr-TR" dirty="0">
                <a:latin typeface="Arial" pitchFamily="34" charset="0"/>
                <a:cs typeface="Arial" pitchFamily="34" charset="0"/>
              </a:rPr>
              <a:t> Sporcusu Cemal </a:t>
            </a:r>
            <a:r>
              <a:rPr lang="tr-TR" dirty="0" err="1">
                <a:latin typeface="Arial" pitchFamily="34" charset="0"/>
                <a:cs typeface="Arial" pitchFamily="34" charset="0"/>
              </a:rPr>
              <a:t>Nalga’nın</a:t>
            </a:r>
            <a:r>
              <a:rPr lang="tr-TR" dirty="0">
                <a:latin typeface="Arial" pitchFamily="34" charset="0"/>
                <a:cs typeface="Arial" pitchFamily="34" charset="0"/>
              </a:rPr>
              <a:t> yer almasına </a:t>
            </a:r>
            <a:r>
              <a:rPr lang="tr-TR" dirty="0" err="1">
                <a:latin typeface="Arial" pitchFamily="34" charset="0"/>
                <a:cs typeface="Arial" pitchFamily="34" charset="0"/>
              </a:rPr>
              <a:t>Oyak</a:t>
            </a:r>
            <a:r>
              <a:rPr lang="tr-TR" dirty="0">
                <a:latin typeface="Arial" pitchFamily="34" charset="0"/>
                <a:cs typeface="Arial" pitchFamily="34" charset="0"/>
              </a:rPr>
              <a:t> Renault Spor Kulübü tarafından itiraz edilmiştir. </a:t>
            </a:r>
          </a:p>
          <a:p>
            <a:pPr algn="just"/>
            <a:r>
              <a:rPr lang="tr-TR" dirty="0">
                <a:latin typeface="Arial" pitchFamily="34" charset="0"/>
                <a:cs typeface="Arial" pitchFamily="34" charset="0"/>
              </a:rPr>
              <a:t>“Hazırlık maçındaki” fiili sebebiyle Cemal </a:t>
            </a:r>
            <a:r>
              <a:rPr lang="tr-TR" dirty="0" err="1">
                <a:latin typeface="Arial" pitchFamily="34" charset="0"/>
                <a:cs typeface="Arial" pitchFamily="34" charset="0"/>
              </a:rPr>
              <a:t>Nalga’nın</a:t>
            </a:r>
            <a:r>
              <a:rPr lang="tr-TR" dirty="0">
                <a:latin typeface="Arial" pitchFamily="34" charset="0"/>
                <a:cs typeface="Arial" pitchFamily="34" charset="0"/>
              </a:rPr>
              <a:t> aldığı 5 maçlık men cezasının, takımının sonraki tarihte oynadığı  “beş hazırlık maçında” bu oyuncunun yer almaması suretiyle infaz edilmiş sayılıp sayılmayacağı meselesi itirazın konusunu oluşturmaktadır.</a:t>
            </a:r>
          </a:p>
          <a:p>
            <a:pPr algn="just"/>
            <a:r>
              <a:rPr lang="tr-TR" dirty="0">
                <a:latin typeface="Arial" pitchFamily="34" charset="0"/>
                <a:cs typeface="Arial" pitchFamily="34" charset="0"/>
              </a:rPr>
              <a:t> </a:t>
            </a:r>
            <a:r>
              <a:rPr lang="tr-TR" dirty="0" err="1">
                <a:latin typeface="Arial" pitchFamily="34" charset="0"/>
                <a:cs typeface="Arial" pitchFamily="34" charset="0"/>
              </a:rPr>
              <a:t>Oyak</a:t>
            </a:r>
            <a:r>
              <a:rPr lang="tr-TR" dirty="0">
                <a:latin typeface="Arial" pitchFamily="34" charset="0"/>
                <a:cs typeface="Arial" pitchFamily="34" charset="0"/>
              </a:rPr>
              <a:t> Renault Spor Kulübü hazırlık maçında alınan men cezasının sadece resmi maçlarda infaz edilebileceği bu çerçevede kendileriyle yapılan maçta bu oyuncunun yer almasının kurallara aykırı düştüğü görüşündedir.</a:t>
            </a:r>
          </a:p>
        </p:txBody>
      </p:sp>
    </p:spTree>
    <p:extLst>
      <p:ext uri="{BB962C8B-B14F-4D97-AF65-F5344CB8AC3E}">
        <p14:creationId xmlns:p14="http://schemas.microsoft.com/office/powerpoint/2010/main" val="581652077"/>
      </p:ext>
    </p:extLst>
  </p:cSld>
  <p:clrMapOvr>
    <a:masterClrMapping/>
  </p:clrMapOvr>
  <p:transition spd="slow">
    <p:wip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sz="quarter" idx="1"/>
          </p:nvPr>
        </p:nvSpPr>
        <p:spPr>
          <a:xfrm>
            <a:off x="609600" y="1484784"/>
            <a:ext cx="9956800" cy="5184576"/>
          </a:xfrm>
        </p:spPr>
        <p:txBody>
          <a:bodyPr>
            <a:normAutofit/>
          </a:bodyPr>
          <a:lstStyle/>
          <a:p>
            <a:pPr algn="just"/>
            <a:r>
              <a:rPr lang="tr-TR" dirty="0">
                <a:latin typeface="Arial" pitchFamily="34" charset="0"/>
                <a:cs typeface="Arial" pitchFamily="34" charset="0"/>
              </a:rPr>
              <a:t>15-17 Eylül 2009 tarihlerinde düzenlenen İstanbul Cup Uluslararası Basketbol Turnuvasında Galatasaray </a:t>
            </a:r>
            <a:r>
              <a:rPr lang="tr-TR" dirty="0" err="1">
                <a:latin typeface="Arial" pitchFamily="34" charset="0"/>
                <a:cs typeface="Arial" pitchFamily="34" charset="0"/>
              </a:rPr>
              <a:t>Cafe</a:t>
            </a:r>
            <a:r>
              <a:rPr lang="tr-TR" dirty="0">
                <a:latin typeface="Arial" pitchFamily="34" charset="0"/>
                <a:cs typeface="Arial" pitchFamily="34" charset="0"/>
              </a:rPr>
              <a:t> </a:t>
            </a:r>
            <a:r>
              <a:rPr lang="tr-TR" dirty="0" err="1">
                <a:latin typeface="Arial" pitchFamily="34" charset="0"/>
                <a:cs typeface="Arial" pitchFamily="34" charset="0"/>
              </a:rPr>
              <a:t>Crown</a:t>
            </a:r>
            <a:r>
              <a:rPr lang="tr-TR" dirty="0">
                <a:latin typeface="Arial" pitchFamily="34" charset="0"/>
                <a:cs typeface="Arial" pitchFamily="34" charset="0"/>
              </a:rPr>
              <a:t> takımı sırasıyla (15.09.2009) </a:t>
            </a:r>
            <a:r>
              <a:rPr lang="tr-TR" dirty="0" err="1">
                <a:latin typeface="Arial" pitchFamily="34" charset="0"/>
                <a:cs typeface="Arial" pitchFamily="34" charset="0"/>
              </a:rPr>
              <a:t>Zalgiris</a:t>
            </a:r>
            <a:r>
              <a:rPr lang="tr-TR" dirty="0">
                <a:latin typeface="Arial" pitchFamily="34" charset="0"/>
                <a:cs typeface="Arial" pitchFamily="34" charset="0"/>
              </a:rPr>
              <a:t> </a:t>
            </a:r>
            <a:r>
              <a:rPr lang="tr-TR" dirty="0" err="1">
                <a:latin typeface="Arial" pitchFamily="34" charset="0"/>
                <a:cs typeface="Arial" pitchFamily="34" charset="0"/>
              </a:rPr>
              <a:t>Kaunas</a:t>
            </a:r>
            <a:r>
              <a:rPr lang="tr-TR" dirty="0">
                <a:latin typeface="Arial" pitchFamily="34" charset="0"/>
                <a:cs typeface="Arial" pitchFamily="34" charset="0"/>
              </a:rPr>
              <a:t>, (16.09.2009) </a:t>
            </a:r>
            <a:r>
              <a:rPr lang="tr-TR" dirty="0" err="1">
                <a:latin typeface="Arial" pitchFamily="34" charset="0"/>
                <a:cs typeface="Arial" pitchFamily="34" charset="0"/>
              </a:rPr>
              <a:t>Cibona</a:t>
            </a:r>
            <a:r>
              <a:rPr lang="tr-TR" dirty="0">
                <a:latin typeface="Arial" pitchFamily="34" charset="0"/>
                <a:cs typeface="Arial" pitchFamily="34" charset="0"/>
              </a:rPr>
              <a:t> Zagreb ve (17.09.2009)  Erdemir ile oynamıştır. 16.09.2009 tarihinde oynanan Galatasaray </a:t>
            </a:r>
            <a:r>
              <a:rPr lang="tr-TR" dirty="0" err="1">
                <a:latin typeface="Arial" pitchFamily="34" charset="0"/>
                <a:cs typeface="Arial" pitchFamily="34" charset="0"/>
              </a:rPr>
              <a:t>Cafe</a:t>
            </a:r>
            <a:r>
              <a:rPr lang="tr-TR" dirty="0">
                <a:latin typeface="Arial" pitchFamily="34" charset="0"/>
                <a:cs typeface="Arial" pitchFamily="34" charset="0"/>
              </a:rPr>
              <a:t> </a:t>
            </a:r>
            <a:r>
              <a:rPr lang="tr-TR" dirty="0" err="1">
                <a:latin typeface="Arial" pitchFamily="34" charset="0"/>
                <a:cs typeface="Arial" pitchFamily="34" charset="0"/>
              </a:rPr>
              <a:t>Crown</a:t>
            </a:r>
            <a:r>
              <a:rPr lang="tr-TR" dirty="0">
                <a:latin typeface="Arial" pitchFamily="34" charset="0"/>
                <a:cs typeface="Arial" pitchFamily="34" charset="0"/>
              </a:rPr>
              <a:t> – </a:t>
            </a:r>
            <a:r>
              <a:rPr lang="tr-TR" dirty="0" err="1">
                <a:latin typeface="Arial" pitchFamily="34" charset="0"/>
                <a:cs typeface="Arial" pitchFamily="34" charset="0"/>
              </a:rPr>
              <a:t>Cibona</a:t>
            </a:r>
            <a:r>
              <a:rPr lang="tr-TR" dirty="0">
                <a:latin typeface="Arial" pitchFamily="34" charset="0"/>
                <a:cs typeface="Arial" pitchFamily="34" charset="0"/>
              </a:rPr>
              <a:t> Zagreb müsabakasında Sporcu Cemal </a:t>
            </a:r>
            <a:r>
              <a:rPr lang="tr-TR" dirty="0" err="1">
                <a:latin typeface="Arial" pitchFamily="34" charset="0"/>
                <a:cs typeface="Arial" pitchFamily="34" charset="0"/>
              </a:rPr>
              <a:t>Nalga</a:t>
            </a:r>
            <a:r>
              <a:rPr lang="tr-TR" dirty="0">
                <a:latin typeface="Arial" pitchFamily="34" charset="0"/>
                <a:cs typeface="Arial" pitchFamily="34" charset="0"/>
              </a:rPr>
              <a:t> diskalifiye edilmiştir ve bir gün sonra oynanan Erdemir – Galatasaray </a:t>
            </a:r>
            <a:r>
              <a:rPr lang="tr-TR" dirty="0" err="1">
                <a:latin typeface="Arial" pitchFamily="34" charset="0"/>
                <a:cs typeface="Arial" pitchFamily="34" charset="0"/>
              </a:rPr>
              <a:t>Cafe</a:t>
            </a:r>
            <a:r>
              <a:rPr lang="tr-TR" dirty="0">
                <a:latin typeface="Arial" pitchFamily="34" charset="0"/>
                <a:cs typeface="Arial" pitchFamily="34" charset="0"/>
              </a:rPr>
              <a:t> </a:t>
            </a:r>
            <a:r>
              <a:rPr lang="tr-TR" dirty="0" err="1">
                <a:latin typeface="Arial" pitchFamily="34" charset="0"/>
                <a:cs typeface="Arial" pitchFamily="34" charset="0"/>
              </a:rPr>
              <a:t>Crown</a:t>
            </a:r>
            <a:r>
              <a:rPr lang="tr-TR" dirty="0">
                <a:latin typeface="Arial" pitchFamily="34" charset="0"/>
                <a:cs typeface="Arial" pitchFamily="34" charset="0"/>
              </a:rPr>
              <a:t> Müsabakasında diskalifiye kararını takip eden müsabaka olduğundan takımında yer almamıştır.</a:t>
            </a:r>
          </a:p>
        </p:txBody>
      </p:sp>
    </p:spTree>
    <p:extLst>
      <p:ext uri="{BB962C8B-B14F-4D97-AF65-F5344CB8AC3E}">
        <p14:creationId xmlns:p14="http://schemas.microsoft.com/office/powerpoint/2010/main" val="2267767914"/>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dirty="0"/>
          </a:p>
        </p:txBody>
      </p:sp>
      <p:sp>
        <p:nvSpPr>
          <p:cNvPr id="3" name="İçerik Yer Tutucusu 2"/>
          <p:cNvSpPr>
            <a:spLocks noGrp="1"/>
          </p:cNvSpPr>
          <p:nvPr>
            <p:ph sz="quarter" idx="1"/>
          </p:nvPr>
        </p:nvSpPr>
        <p:spPr/>
        <p:txBody>
          <a:bodyPr/>
          <a:lstStyle/>
          <a:p>
            <a:r>
              <a:rPr lang="tr-TR" dirty="0">
                <a:latin typeface="Arial" pitchFamily="34" charset="0"/>
                <a:cs typeface="Arial" pitchFamily="34" charset="0"/>
              </a:rPr>
              <a:t>24 Eylül 2009 tarihinde </a:t>
            </a:r>
            <a:r>
              <a:rPr lang="tr-TR" dirty="0" err="1">
                <a:latin typeface="Arial" pitchFamily="34" charset="0"/>
                <a:cs typeface="Arial" pitchFamily="34" charset="0"/>
              </a:rPr>
              <a:t>Deutsche</a:t>
            </a:r>
            <a:r>
              <a:rPr lang="tr-TR" dirty="0">
                <a:latin typeface="Arial" pitchFamily="34" charset="0"/>
                <a:cs typeface="Arial" pitchFamily="34" charset="0"/>
              </a:rPr>
              <a:t> Bank </a:t>
            </a:r>
            <a:r>
              <a:rPr lang="tr-TR" dirty="0" err="1">
                <a:latin typeface="Arial" pitchFamily="34" charset="0"/>
                <a:cs typeface="Arial" pitchFamily="34" charset="0"/>
              </a:rPr>
              <a:t>Skyliner</a:t>
            </a:r>
            <a:r>
              <a:rPr lang="tr-TR" dirty="0">
                <a:latin typeface="Arial" pitchFamily="34" charset="0"/>
                <a:cs typeface="Arial" pitchFamily="34" charset="0"/>
              </a:rPr>
              <a:t> - Galatasaray </a:t>
            </a:r>
            <a:r>
              <a:rPr lang="tr-TR" dirty="0" err="1">
                <a:latin typeface="Arial" pitchFamily="34" charset="0"/>
                <a:cs typeface="Arial" pitchFamily="34" charset="0"/>
              </a:rPr>
              <a:t>Cafe</a:t>
            </a:r>
            <a:r>
              <a:rPr lang="tr-TR" dirty="0">
                <a:latin typeface="Arial" pitchFamily="34" charset="0"/>
                <a:cs typeface="Arial" pitchFamily="34" charset="0"/>
              </a:rPr>
              <a:t> </a:t>
            </a:r>
            <a:r>
              <a:rPr lang="tr-TR" dirty="0" err="1">
                <a:latin typeface="Arial" pitchFamily="34" charset="0"/>
                <a:cs typeface="Arial" pitchFamily="34" charset="0"/>
              </a:rPr>
              <a:t>Crown</a:t>
            </a:r>
            <a:r>
              <a:rPr lang="tr-TR" dirty="0">
                <a:latin typeface="Arial" pitchFamily="34" charset="0"/>
                <a:cs typeface="Arial" pitchFamily="34" charset="0"/>
              </a:rPr>
              <a:t>,</a:t>
            </a:r>
            <a:br>
              <a:rPr lang="tr-TR" dirty="0">
                <a:latin typeface="Arial" pitchFamily="34" charset="0"/>
                <a:cs typeface="Arial" pitchFamily="34" charset="0"/>
              </a:rPr>
            </a:br>
            <a:r>
              <a:rPr lang="tr-TR" dirty="0">
                <a:latin typeface="Arial" pitchFamily="34" charset="0"/>
                <a:cs typeface="Arial" pitchFamily="34" charset="0"/>
              </a:rPr>
              <a:t>26 Eylül 2009 tarihinde </a:t>
            </a:r>
            <a:r>
              <a:rPr lang="tr-TR" dirty="0" err="1">
                <a:latin typeface="Arial" pitchFamily="34" charset="0"/>
                <a:cs typeface="Arial" pitchFamily="34" charset="0"/>
              </a:rPr>
              <a:t>EnBW</a:t>
            </a:r>
            <a:r>
              <a:rPr lang="tr-TR" dirty="0">
                <a:latin typeface="Arial" pitchFamily="34" charset="0"/>
                <a:cs typeface="Arial" pitchFamily="34" charset="0"/>
              </a:rPr>
              <a:t> </a:t>
            </a:r>
            <a:r>
              <a:rPr lang="tr-TR" dirty="0" err="1">
                <a:latin typeface="Arial" pitchFamily="34" charset="0"/>
                <a:cs typeface="Arial" pitchFamily="34" charset="0"/>
              </a:rPr>
              <a:t>Ludwigsburg</a:t>
            </a:r>
            <a:r>
              <a:rPr lang="tr-TR" dirty="0">
                <a:latin typeface="Arial" pitchFamily="34" charset="0"/>
                <a:cs typeface="Arial" pitchFamily="34" charset="0"/>
              </a:rPr>
              <a:t> - Galatasaray </a:t>
            </a:r>
            <a:r>
              <a:rPr lang="tr-TR" dirty="0" err="1">
                <a:latin typeface="Arial" pitchFamily="34" charset="0"/>
                <a:cs typeface="Arial" pitchFamily="34" charset="0"/>
              </a:rPr>
              <a:t>Cafe</a:t>
            </a:r>
            <a:r>
              <a:rPr lang="tr-TR" dirty="0">
                <a:latin typeface="Arial" pitchFamily="34" charset="0"/>
                <a:cs typeface="Arial" pitchFamily="34" charset="0"/>
              </a:rPr>
              <a:t> </a:t>
            </a:r>
            <a:r>
              <a:rPr lang="tr-TR" dirty="0" err="1">
                <a:latin typeface="Arial" pitchFamily="34" charset="0"/>
                <a:cs typeface="Arial" pitchFamily="34" charset="0"/>
              </a:rPr>
              <a:t>Crown</a:t>
            </a:r>
            <a:r>
              <a:rPr lang="tr-TR" dirty="0">
                <a:latin typeface="Arial" pitchFamily="34" charset="0"/>
                <a:cs typeface="Arial" pitchFamily="34" charset="0"/>
              </a:rPr>
              <a:t>,</a:t>
            </a:r>
            <a:br>
              <a:rPr lang="tr-TR" dirty="0">
                <a:latin typeface="Arial" pitchFamily="34" charset="0"/>
                <a:cs typeface="Arial" pitchFamily="34" charset="0"/>
              </a:rPr>
            </a:br>
            <a:r>
              <a:rPr lang="tr-TR" dirty="0">
                <a:latin typeface="Arial" pitchFamily="34" charset="0"/>
                <a:cs typeface="Arial" pitchFamily="34" charset="0"/>
              </a:rPr>
              <a:t>28 Eylül 2009 tarihinde Galatasaray </a:t>
            </a:r>
            <a:r>
              <a:rPr lang="tr-TR" dirty="0" err="1">
                <a:latin typeface="Arial" pitchFamily="34" charset="0"/>
                <a:cs typeface="Arial" pitchFamily="34" charset="0"/>
              </a:rPr>
              <a:t>Cafe</a:t>
            </a:r>
            <a:r>
              <a:rPr lang="tr-TR" dirty="0">
                <a:latin typeface="Arial" pitchFamily="34" charset="0"/>
                <a:cs typeface="Arial" pitchFamily="34" charset="0"/>
              </a:rPr>
              <a:t> </a:t>
            </a:r>
            <a:r>
              <a:rPr lang="tr-TR" dirty="0" err="1">
                <a:latin typeface="Arial" pitchFamily="34" charset="0"/>
                <a:cs typeface="Arial" pitchFamily="34" charset="0"/>
              </a:rPr>
              <a:t>Crown</a:t>
            </a:r>
            <a:r>
              <a:rPr lang="tr-TR" dirty="0">
                <a:latin typeface="Arial" pitchFamily="34" charset="0"/>
                <a:cs typeface="Arial" pitchFamily="34" charset="0"/>
              </a:rPr>
              <a:t> - İstanbul </a:t>
            </a:r>
            <a:r>
              <a:rPr lang="tr-TR" dirty="0" err="1">
                <a:latin typeface="Arial" pitchFamily="34" charset="0"/>
                <a:cs typeface="Arial" pitchFamily="34" charset="0"/>
              </a:rPr>
              <a:t>Bş.Bld</a:t>
            </a:r>
            <a:r>
              <a:rPr lang="tr-TR" dirty="0">
                <a:latin typeface="Arial" pitchFamily="34" charset="0"/>
                <a:cs typeface="Arial" pitchFamily="34" charset="0"/>
              </a:rPr>
              <a:t>.,</a:t>
            </a:r>
            <a:br>
              <a:rPr lang="tr-TR" dirty="0">
                <a:latin typeface="Arial" pitchFamily="34" charset="0"/>
                <a:cs typeface="Arial" pitchFamily="34" charset="0"/>
              </a:rPr>
            </a:br>
            <a:r>
              <a:rPr lang="tr-TR" dirty="0">
                <a:latin typeface="Arial" pitchFamily="34" charset="0"/>
                <a:cs typeface="Arial" pitchFamily="34" charset="0"/>
              </a:rPr>
              <a:t>29 Eylül 2009 tarihinde Galatasaray </a:t>
            </a:r>
            <a:r>
              <a:rPr lang="tr-TR" dirty="0" err="1">
                <a:latin typeface="Arial" pitchFamily="34" charset="0"/>
                <a:cs typeface="Arial" pitchFamily="34" charset="0"/>
              </a:rPr>
              <a:t>Cafe</a:t>
            </a:r>
            <a:r>
              <a:rPr lang="tr-TR" dirty="0">
                <a:latin typeface="Arial" pitchFamily="34" charset="0"/>
                <a:cs typeface="Arial" pitchFamily="34" charset="0"/>
              </a:rPr>
              <a:t> </a:t>
            </a:r>
            <a:r>
              <a:rPr lang="tr-TR" dirty="0" err="1">
                <a:latin typeface="Arial" pitchFamily="34" charset="0"/>
                <a:cs typeface="Arial" pitchFamily="34" charset="0"/>
              </a:rPr>
              <a:t>Crown</a:t>
            </a:r>
            <a:r>
              <a:rPr lang="tr-TR" dirty="0">
                <a:latin typeface="Arial" pitchFamily="34" charset="0"/>
                <a:cs typeface="Arial" pitchFamily="34" charset="0"/>
              </a:rPr>
              <a:t> - Yeşilyurt,</a:t>
            </a:r>
            <a:br>
              <a:rPr lang="tr-TR" dirty="0">
                <a:latin typeface="Arial" pitchFamily="34" charset="0"/>
                <a:cs typeface="Arial" pitchFamily="34" charset="0"/>
              </a:rPr>
            </a:br>
            <a:br>
              <a:rPr lang="tr-TR" dirty="0">
                <a:latin typeface="Arial" pitchFamily="34" charset="0"/>
                <a:cs typeface="Arial" pitchFamily="34" charset="0"/>
              </a:rPr>
            </a:br>
            <a:r>
              <a:rPr lang="tr-TR" dirty="0">
                <a:latin typeface="Arial" pitchFamily="34" charset="0"/>
                <a:cs typeface="Arial" pitchFamily="34" charset="0"/>
              </a:rPr>
              <a:t>müsabakalarında adı gecen sporcu oynamamış, böylece (5) maçlık cezasını tamamlamıştır.</a:t>
            </a:r>
          </a:p>
        </p:txBody>
      </p:sp>
    </p:spTree>
    <p:extLst>
      <p:ext uri="{BB962C8B-B14F-4D97-AF65-F5344CB8AC3E}">
        <p14:creationId xmlns:p14="http://schemas.microsoft.com/office/powerpoint/2010/main" val="312750089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dirty="0"/>
          </a:p>
        </p:txBody>
      </p:sp>
      <p:sp>
        <p:nvSpPr>
          <p:cNvPr id="3" name="İçerik Yer Tutucusu 2"/>
          <p:cNvSpPr>
            <a:spLocks noGrp="1"/>
          </p:cNvSpPr>
          <p:nvPr>
            <p:ph sz="quarter" idx="1"/>
          </p:nvPr>
        </p:nvSpPr>
        <p:spPr/>
        <p:txBody>
          <a:bodyPr/>
          <a:lstStyle/>
          <a:p>
            <a:r>
              <a:rPr lang="tr-TR" dirty="0">
                <a:latin typeface="Arial" pitchFamily="34" charset="0"/>
                <a:cs typeface="Arial" pitchFamily="34" charset="0"/>
              </a:rPr>
              <a:t>Açıklamaya göre Cemal </a:t>
            </a:r>
            <a:r>
              <a:rPr lang="tr-TR" dirty="0" err="1">
                <a:latin typeface="Arial" pitchFamily="34" charset="0"/>
                <a:cs typeface="Arial" pitchFamily="34" charset="0"/>
              </a:rPr>
              <a:t>Nalga</a:t>
            </a:r>
            <a:r>
              <a:rPr lang="tr-TR" dirty="0">
                <a:latin typeface="Arial" pitchFamily="34" charset="0"/>
                <a:cs typeface="Arial" pitchFamily="34" charset="0"/>
              </a:rPr>
              <a:t> bu maçlarda oynamayarak cezasını tamamladı. Ancak </a:t>
            </a:r>
            <a:r>
              <a:rPr lang="tr-TR" dirty="0" err="1">
                <a:latin typeface="Arial" pitchFamily="34" charset="0"/>
                <a:cs typeface="Arial" pitchFamily="34" charset="0"/>
              </a:rPr>
              <a:t>EnBW</a:t>
            </a:r>
            <a:r>
              <a:rPr lang="tr-TR" dirty="0">
                <a:latin typeface="Arial" pitchFamily="34" charset="0"/>
                <a:cs typeface="Arial" pitchFamily="34" charset="0"/>
              </a:rPr>
              <a:t> </a:t>
            </a:r>
            <a:r>
              <a:rPr lang="tr-TR" dirty="0" err="1">
                <a:latin typeface="Arial" pitchFamily="34" charset="0"/>
                <a:cs typeface="Arial" pitchFamily="34" charset="0"/>
              </a:rPr>
              <a:t>Ludwigsburg</a:t>
            </a:r>
            <a:r>
              <a:rPr lang="tr-TR" dirty="0">
                <a:latin typeface="Arial" pitchFamily="34" charset="0"/>
                <a:cs typeface="Arial" pitchFamily="34" charset="0"/>
              </a:rPr>
              <a:t> ve </a:t>
            </a:r>
            <a:r>
              <a:rPr lang="tr-TR" dirty="0" err="1">
                <a:latin typeface="Arial" pitchFamily="34" charset="0"/>
                <a:cs typeface="Arial" pitchFamily="34" charset="0"/>
              </a:rPr>
              <a:t>Deutsche</a:t>
            </a:r>
            <a:r>
              <a:rPr lang="tr-TR" dirty="0">
                <a:latin typeface="Arial" pitchFamily="34" charset="0"/>
                <a:cs typeface="Arial" pitchFamily="34" charset="0"/>
              </a:rPr>
              <a:t> Bank </a:t>
            </a:r>
            <a:r>
              <a:rPr lang="tr-TR" dirty="0" err="1">
                <a:latin typeface="Arial" pitchFamily="34" charset="0"/>
                <a:cs typeface="Arial" pitchFamily="34" charset="0"/>
              </a:rPr>
              <a:t>Skyliner</a:t>
            </a:r>
            <a:r>
              <a:rPr lang="tr-TR" dirty="0">
                <a:latin typeface="Arial" pitchFamily="34" charset="0"/>
                <a:cs typeface="Arial" pitchFamily="34" charset="0"/>
              </a:rPr>
              <a:t> maçındaki fotoğrafları ortaya çıkan </a:t>
            </a:r>
            <a:r>
              <a:rPr lang="tr-TR" b="1" dirty="0">
                <a:latin typeface="Arial" pitchFamily="34" charset="0"/>
                <a:cs typeface="Arial" pitchFamily="34" charset="0"/>
              </a:rPr>
              <a:t>Cemal </a:t>
            </a:r>
            <a:r>
              <a:rPr lang="tr-TR" b="1" dirty="0" err="1">
                <a:latin typeface="Arial" pitchFamily="34" charset="0"/>
                <a:cs typeface="Arial" pitchFamily="34" charset="0"/>
              </a:rPr>
              <a:t>Nalga</a:t>
            </a:r>
            <a:r>
              <a:rPr lang="tr-TR" b="1" dirty="0">
                <a:latin typeface="Arial" pitchFamily="34" charset="0"/>
                <a:cs typeface="Arial" pitchFamily="34" charset="0"/>
              </a:rPr>
              <a:t> iki hazırlık maçında da oynadı.</a:t>
            </a:r>
            <a:r>
              <a:rPr lang="tr-TR" dirty="0">
                <a:latin typeface="Arial" pitchFamily="34" charset="0"/>
                <a:cs typeface="Arial" pitchFamily="34" charset="0"/>
              </a:rPr>
              <a:t> </a:t>
            </a:r>
          </a:p>
          <a:p>
            <a:r>
              <a:rPr lang="tr-TR" dirty="0" err="1">
                <a:latin typeface="Arial" pitchFamily="34" charset="0"/>
                <a:cs typeface="Arial" pitchFamily="34" charset="0"/>
              </a:rPr>
              <a:t>Nalga</a:t>
            </a:r>
            <a:r>
              <a:rPr lang="tr-TR" dirty="0">
                <a:latin typeface="Arial" pitchFamily="34" charset="0"/>
                <a:cs typeface="Arial" pitchFamily="34" charset="0"/>
              </a:rPr>
              <a:t>, takımın bir başka sporcusu Tufan Ersöz'ün 7 numaralı formasıyla sahaya çıktı ve olay bununla da kalmadı. </a:t>
            </a:r>
          </a:p>
          <a:p>
            <a:r>
              <a:rPr lang="tr-TR" dirty="0">
                <a:latin typeface="Arial" pitchFamily="34" charset="0"/>
                <a:cs typeface="Arial" pitchFamily="34" charset="0"/>
              </a:rPr>
              <a:t>Maçın istatistik kağıdında ve haberinde Cemal </a:t>
            </a:r>
            <a:r>
              <a:rPr lang="tr-TR" dirty="0" err="1">
                <a:latin typeface="Arial" pitchFamily="34" charset="0"/>
                <a:cs typeface="Arial" pitchFamily="34" charset="0"/>
              </a:rPr>
              <a:t>Nalga</a:t>
            </a:r>
            <a:r>
              <a:rPr lang="tr-TR" dirty="0">
                <a:latin typeface="Arial" pitchFamily="34" charset="0"/>
                <a:cs typeface="Arial" pitchFamily="34" charset="0"/>
              </a:rPr>
              <a:t>, Tufan Ersöz adıyla yer aldı. Bir başka deyişle Cemal </a:t>
            </a:r>
            <a:r>
              <a:rPr lang="tr-TR" dirty="0" err="1">
                <a:latin typeface="Arial" pitchFamily="34" charset="0"/>
                <a:cs typeface="Arial" pitchFamily="34" charset="0"/>
              </a:rPr>
              <a:t>Nalga</a:t>
            </a:r>
            <a:r>
              <a:rPr lang="tr-TR" dirty="0">
                <a:latin typeface="Arial" pitchFamily="34" charset="0"/>
                <a:cs typeface="Arial" pitchFamily="34" charset="0"/>
              </a:rPr>
              <a:t>, sahada Tufan Ersöz gibi oynadı ve sayı yaptı.</a:t>
            </a:r>
          </a:p>
        </p:txBody>
      </p:sp>
    </p:spTree>
    <p:extLst>
      <p:ext uri="{BB962C8B-B14F-4D97-AF65-F5344CB8AC3E}">
        <p14:creationId xmlns:p14="http://schemas.microsoft.com/office/powerpoint/2010/main" val="3598362980"/>
      </p:ext>
    </p:extLst>
  </p:cSld>
  <p:clrMapOvr>
    <a:masterClrMapping/>
  </p:clrMapOvr>
  <mc:AlternateContent xmlns:mc="http://schemas.openxmlformats.org/markup-compatibility/2006" xmlns:p14="http://schemas.microsoft.com/office/powerpoint/2010/main">
    <mc:Choice Requires="p14">
      <p:transition spd="slow" p14:dur="900">
        <p14:warp dir="in"/>
      </p:transition>
    </mc:Choice>
    <mc:Fallback xmlns="">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pic>
        <p:nvPicPr>
          <p:cNvPr id="4" name="İçerik Yer Tutucusu 3"/>
          <p:cNvPicPr>
            <a:picLocks noGrp="1" noChangeAspect="1"/>
          </p:cNvPicPr>
          <p:nvPr>
            <p:ph sz="quarter" idx="1"/>
          </p:nvPr>
        </p:nvPicPr>
        <p:blipFill>
          <a:blip r:embed="rId2" cstate="print">
            <a:extLst>
              <a:ext uri="{28A0092B-C50C-407E-A947-70E740481C1C}">
                <a14:useLocalDpi xmlns:a14="http://schemas.microsoft.com/office/drawing/2010/main" val="0"/>
              </a:ext>
            </a:extLst>
          </a:blip>
          <a:stretch>
            <a:fillRect/>
          </a:stretch>
        </p:blipFill>
        <p:spPr>
          <a:xfrm>
            <a:off x="431371" y="908720"/>
            <a:ext cx="9914872" cy="5571696"/>
          </a:xfrm>
        </p:spPr>
      </p:pic>
    </p:spTree>
    <p:extLst>
      <p:ext uri="{BB962C8B-B14F-4D97-AF65-F5344CB8AC3E}">
        <p14:creationId xmlns:p14="http://schemas.microsoft.com/office/powerpoint/2010/main" val="1412194231"/>
      </p:ext>
    </p:extLst>
  </p:cSld>
  <p:clrMapOvr>
    <a:masterClrMapping/>
  </p:clrMapOvr>
  <mc:AlternateContent xmlns:mc="http://schemas.openxmlformats.org/markup-compatibility/2006" xmlns:p14="http://schemas.microsoft.com/office/powerpoint/2010/main">
    <mc:Choice Requires="p14">
      <p:transition spd="slow" p14:dur="2000">
        <p14:ferris dir="l"/>
      </p:transition>
    </mc:Choice>
    <mc:Fallback xmlns="">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b="1" dirty="0"/>
              <a:t>Olay üzerine GS yönetiminin açıklamaları</a:t>
            </a:r>
            <a:r>
              <a:rPr lang="tr-TR" dirty="0"/>
              <a:t>:</a:t>
            </a:r>
          </a:p>
        </p:txBody>
      </p:sp>
      <p:sp>
        <p:nvSpPr>
          <p:cNvPr id="3" name="İçerik Yer Tutucusu 2"/>
          <p:cNvSpPr>
            <a:spLocks noGrp="1"/>
          </p:cNvSpPr>
          <p:nvPr>
            <p:ph sz="quarter" idx="1"/>
          </p:nvPr>
        </p:nvSpPr>
        <p:spPr/>
        <p:txBody>
          <a:bodyPr>
            <a:normAutofit fontScale="92500"/>
          </a:bodyPr>
          <a:lstStyle/>
          <a:p>
            <a:pPr algn="just"/>
            <a:r>
              <a:rPr lang="tr-TR" dirty="0">
                <a:latin typeface="Arial" pitchFamily="34" charset="0"/>
                <a:cs typeface="Arial" pitchFamily="34" charset="0"/>
              </a:rPr>
              <a:t>«Galatasaray Spor Kulübü Erkek basketbol şubesinde yurtdışındaki hazırlık maçlarında maalesef spor ahlakı ve Galatasaraylılık </a:t>
            </a:r>
            <a:r>
              <a:rPr lang="tr-TR" dirty="0" err="1">
                <a:latin typeface="Arial" pitchFamily="34" charset="0"/>
                <a:cs typeface="Arial" pitchFamily="34" charset="0"/>
              </a:rPr>
              <a:t>Ruhu’yla</a:t>
            </a:r>
            <a:r>
              <a:rPr lang="tr-TR" dirty="0">
                <a:latin typeface="Arial" pitchFamily="34" charset="0"/>
                <a:cs typeface="Arial" pitchFamily="34" charset="0"/>
              </a:rPr>
              <a:t> taban tabana zıt bir olay meydana gelmiş, bir Galatasaray basketbolcusu başka bir kimlikle sahaya sürülmüş ve oynatılmıştır. </a:t>
            </a:r>
          </a:p>
          <a:p>
            <a:pPr algn="just"/>
            <a:r>
              <a:rPr lang="tr-TR" dirty="0">
                <a:latin typeface="Arial" pitchFamily="34" charset="0"/>
                <a:cs typeface="Arial" pitchFamily="34" charset="0"/>
              </a:rPr>
              <a:t>Kulüpte çalışan bazı profesyonellerin isteği ve izniyle gerçekleştiğini yeni öğrendiğimiz bu olay Galatasaray Spor Kulübü, Galatasaray Camiası ve bütün Galatasaraylılar adına büyük bir utançtır. </a:t>
            </a:r>
          </a:p>
          <a:p>
            <a:pPr algn="just"/>
            <a:r>
              <a:rPr lang="tr-TR" dirty="0">
                <a:latin typeface="Arial" pitchFamily="34" charset="0"/>
                <a:cs typeface="Arial" pitchFamily="34" charset="0"/>
              </a:rPr>
              <a:t>Bizlere bu utancı yaşatanlar adına Galatasaray Spor Kulübü olarak tüm spor kamuoyundan ve Türkiye’den özür diliyoruz».</a:t>
            </a:r>
            <a:br>
              <a:rPr lang="tr-TR" dirty="0">
                <a:latin typeface="Arial" pitchFamily="34" charset="0"/>
                <a:cs typeface="Arial" pitchFamily="34" charset="0"/>
              </a:rPr>
            </a:br>
            <a:endParaRPr lang="tr-TR" dirty="0">
              <a:latin typeface="Arial" pitchFamily="34" charset="0"/>
              <a:cs typeface="Arial" pitchFamily="34" charset="0"/>
            </a:endParaRPr>
          </a:p>
        </p:txBody>
      </p:sp>
    </p:spTree>
    <p:extLst>
      <p:ext uri="{BB962C8B-B14F-4D97-AF65-F5344CB8AC3E}">
        <p14:creationId xmlns:p14="http://schemas.microsoft.com/office/powerpoint/2010/main" val="1179439518"/>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sz="quarter" idx="1"/>
          </p:nvPr>
        </p:nvSpPr>
        <p:spPr>
          <a:xfrm>
            <a:off x="609600" y="548680"/>
            <a:ext cx="9956800" cy="2236723"/>
          </a:xfrm>
        </p:spPr>
        <p:txBody>
          <a:bodyPr>
            <a:normAutofit/>
          </a:bodyPr>
          <a:lstStyle/>
          <a:p>
            <a:pPr algn="just"/>
            <a:r>
              <a:rPr lang="tr-TR" dirty="0">
                <a:latin typeface="Arial" pitchFamily="34" charset="0"/>
                <a:cs typeface="Arial" pitchFamily="34" charset="0"/>
              </a:rPr>
              <a:t>«Tüm camiamızı büyük bir üzüntüye boğan bu olaya neden olan ve </a:t>
            </a:r>
            <a:r>
              <a:rPr lang="tr-TR" dirty="0" err="1">
                <a:latin typeface="Arial" pitchFamily="34" charset="0"/>
                <a:cs typeface="Arial" pitchFamily="34" charset="0"/>
              </a:rPr>
              <a:t>Galatasaraylılık’tan</a:t>
            </a:r>
            <a:r>
              <a:rPr lang="tr-TR" dirty="0">
                <a:latin typeface="Arial" pitchFamily="34" charset="0"/>
                <a:cs typeface="Arial" pitchFamily="34" charset="0"/>
              </a:rPr>
              <a:t> nasibini alamamış sorumlu tüm idari ve teknik kadronun kulübümüzle ilişkisi hemen kesilmiştir.  </a:t>
            </a:r>
          </a:p>
          <a:p>
            <a:pPr algn="just"/>
            <a:r>
              <a:rPr lang="tr-TR" dirty="0">
                <a:latin typeface="Arial" pitchFamily="34" charset="0"/>
                <a:cs typeface="Arial" pitchFamily="34" charset="0"/>
              </a:rPr>
              <a:t>Saygılarımızla,  Galatasaray Spor Kulübü Yönetim Kurulu»</a:t>
            </a:r>
          </a:p>
        </p:txBody>
      </p:sp>
      <p:pic>
        <p:nvPicPr>
          <p:cNvPr id="3074" name="Picture 2" descr="C:\Users\Packard Bell\Desktop\115614.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57908" y="3053305"/>
            <a:ext cx="4978400" cy="2663856"/>
          </a:xfrm>
          <a:prstGeom prst="rect">
            <a:avLst/>
          </a:prstGeom>
          <a:noFill/>
          <a:extLst>
            <a:ext uri="{909E8E84-426E-40DD-AFC4-6F175D3DCCD1}">
              <a14:hiddenFill xmlns:a14="http://schemas.microsoft.com/office/drawing/2010/main">
                <a:solidFill>
                  <a:srgbClr val="FFFFFF"/>
                </a:solidFill>
              </a14:hiddenFill>
            </a:ext>
          </a:extLst>
        </p:spPr>
      </p:pic>
      <p:pic>
        <p:nvPicPr>
          <p:cNvPr id="3075" name="Picture 3" descr="C:\Users\Packard Bell\Desktop\5049594.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426775" y="3053305"/>
            <a:ext cx="6317541" cy="266385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975376067"/>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609600" y="274638"/>
            <a:ext cx="11055019" cy="706090"/>
          </a:xfrm>
        </p:spPr>
        <p:txBody>
          <a:bodyPr>
            <a:normAutofit/>
          </a:bodyPr>
          <a:lstStyle/>
          <a:p>
            <a:r>
              <a:rPr lang="tr-TR" dirty="0"/>
              <a:t>Olay sonrası verilen cezalar:</a:t>
            </a:r>
          </a:p>
        </p:txBody>
      </p:sp>
      <p:sp>
        <p:nvSpPr>
          <p:cNvPr id="3" name="İçerik Yer Tutucusu 2"/>
          <p:cNvSpPr>
            <a:spLocks noGrp="1"/>
          </p:cNvSpPr>
          <p:nvPr>
            <p:ph sz="quarter" idx="1"/>
          </p:nvPr>
        </p:nvSpPr>
        <p:spPr>
          <a:xfrm>
            <a:off x="609600" y="1124744"/>
            <a:ext cx="6062464" cy="5349208"/>
          </a:xfrm>
        </p:spPr>
        <p:txBody>
          <a:bodyPr>
            <a:normAutofit lnSpcReduction="10000"/>
          </a:bodyPr>
          <a:lstStyle/>
          <a:p>
            <a:pPr algn="just"/>
            <a:r>
              <a:rPr lang="tr-TR" dirty="0">
                <a:latin typeface="Arial" pitchFamily="34" charset="0"/>
                <a:cs typeface="Arial" pitchFamily="34" charset="0"/>
              </a:rPr>
              <a:t>Başkan yardımcısı İmran Işıldar Galatasaray </a:t>
            </a:r>
            <a:r>
              <a:rPr lang="tr-TR" dirty="0" err="1">
                <a:latin typeface="Arial" pitchFamily="34" charset="0"/>
                <a:cs typeface="Arial" pitchFamily="34" charset="0"/>
              </a:rPr>
              <a:t>Café</a:t>
            </a:r>
            <a:r>
              <a:rPr lang="tr-TR" dirty="0">
                <a:latin typeface="Arial" pitchFamily="34" charset="0"/>
                <a:cs typeface="Arial" pitchFamily="34" charset="0"/>
              </a:rPr>
              <a:t> </a:t>
            </a:r>
            <a:r>
              <a:rPr lang="tr-TR" dirty="0" err="1">
                <a:latin typeface="Arial" pitchFamily="34" charset="0"/>
                <a:cs typeface="Arial" pitchFamily="34" charset="0"/>
              </a:rPr>
              <a:t>Crown'ın</a:t>
            </a:r>
            <a:r>
              <a:rPr lang="tr-TR" dirty="0">
                <a:latin typeface="Arial" pitchFamily="34" charset="0"/>
                <a:cs typeface="Arial" pitchFamily="34" charset="0"/>
              </a:rPr>
              <a:t>, cezalı Cemal </a:t>
            </a:r>
            <a:r>
              <a:rPr lang="tr-TR" dirty="0" err="1">
                <a:latin typeface="Arial" pitchFamily="34" charset="0"/>
                <a:cs typeface="Arial" pitchFamily="34" charset="0"/>
              </a:rPr>
              <a:t>Nalga'nın</a:t>
            </a:r>
            <a:r>
              <a:rPr lang="tr-TR" dirty="0">
                <a:latin typeface="Arial" pitchFamily="34" charset="0"/>
                <a:cs typeface="Arial" pitchFamily="34" charset="0"/>
              </a:rPr>
              <a:t> oynadığı tüm resmi maçlarda hükmen mağlup ilan edildiğini açıkladı. </a:t>
            </a:r>
          </a:p>
          <a:p>
            <a:pPr algn="just"/>
            <a:r>
              <a:rPr lang="tr-TR" dirty="0">
                <a:latin typeface="Arial" pitchFamily="34" charset="0"/>
                <a:cs typeface="Arial" pitchFamily="34" charset="0"/>
              </a:rPr>
              <a:t>Sarı-kırmızılılar Teknosa Türkiye Kupası'nda oynadığı üç maç ve Beko Basketbol Ligi'nin ilk beş maçında 20-0 mağlup sayıldı. </a:t>
            </a:r>
          </a:p>
          <a:p>
            <a:pPr algn="just"/>
            <a:r>
              <a:rPr lang="tr-TR" dirty="0">
                <a:latin typeface="Arial" pitchFamily="34" charset="0"/>
                <a:cs typeface="Arial" pitchFamily="34" charset="0"/>
              </a:rPr>
              <a:t>Buna göre Galatasaray, Teknosa Türkiye Kupası'ndan elenirken, yerine aynı grubun üçüncü sırasındaki Mersin Büyükşehir Belediyesi sekizli finale kaldı.</a:t>
            </a:r>
          </a:p>
        </p:txBody>
      </p:sp>
      <p:pic>
        <p:nvPicPr>
          <p:cNvPr id="2050" name="Picture 2" descr="C:\Users\Packard Bell\Desktop\fft267_mf2329718.Jpe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802967" y="1852612"/>
            <a:ext cx="4147960" cy="344859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13889971"/>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11</TotalTime>
  <Words>598</Words>
  <Application>Microsoft Office PowerPoint</Application>
  <PresentationFormat>Geniş ekran</PresentationFormat>
  <Paragraphs>38</Paragraphs>
  <Slides>15</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15</vt:i4>
      </vt:variant>
    </vt:vector>
  </HeadingPairs>
  <TitlesOfParts>
    <vt:vector size="19" baseType="lpstr">
      <vt:lpstr>Arial</vt:lpstr>
      <vt:lpstr>Calibri</vt:lpstr>
      <vt:lpstr>Calibri Light</vt:lpstr>
      <vt:lpstr>Office Teması</vt:lpstr>
      <vt:lpstr>ÖRNEK OLAY 3- CEMAL NALGA Olayı</vt:lpstr>
      <vt:lpstr>PowerPoint Sunusu</vt:lpstr>
      <vt:lpstr>PowerPoint Sunusu</vt:lpstr>
      <vt:lpstr>PowerPoint Sunusu</vt:lpstr>
      <vt:lpstr>PowerPoint Sunusu</vt:lpstr>
      <vt:lpstr>PowerPoint Sunusu</vt:lpstr>
      <vt:lpstr>Olay üzerine GS yönetiminin açıklamaları:</vt:lpstr>
      <vt:lpstr>PowerPoint Sunusu</vt:lpstr>
      <vt:lpstr>Olay sonrası verilen cezalar:</vt:lpstr>
      <vt:lpstr>PowerPoint Sunusu</vt:lpstr>
      <vt:lpstr>Ayrıca 8 kişiye  ceza verildi:</vt:lpstr>
      <vt:lpstr>Verilen ceza sonrasi Beşiktaş’a transfer olan Cemal Nalga’nın açıklamaları:</vt:lpstr>
      <vt:lpstr>PowerPoint Sunusu</vt:lpstr>
      <vt:lpstr>PowerPoint Sunusu</vt:lpstr>
      <vt:lpstr> Sorular:</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ÖRNEK OLAY</dc:title>
  <dc:creator>Oğuz Özbek</dc:creator>
  <cp:lastModifiedBy>Oguz.Ozbek</cp:lastModifiedBy>
  <cp:revision>12</cp:revision>
  <dcterms:created xsi:type="dcterms:W3CDTF">2018-05-07T21:40:12Z</dcterms:created>
  <dcterms:modified xsi:type="dcterms:W3CDTF">2020-04-24T14:57:32Z</dcterms:modified>
</cp:coreProperties>
</file>