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5" r:id="rId3"/>
    <p:sldId id="266" r:id="rId4"/>
    <p:sldId id="270" r:id="rId5"/>
    <p:sldId id="267" r:id="rId6"/>
    <p:sldId id="269" r:id="rId7"/>
    <p:sldId id="268" r:id="rId8"/>
    <p:sldId id="271" r:id="rId9"/>
    <p:sldId id="272" r:id="rId10"/>
    <p:sldId id="273" r:id="rId11"/>
    <p:sldId id="27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1" d="100"/>
          <a:sy n="81" d="100"/>
        </p:scale>
        <p:origin x="120" y="7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480028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55899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784065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2698563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674288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E7505FD9-342C-4D4C-88BA-AB570E82F689}" type="datetimeFigureOut">
              <a:rPr lang="en-US" smtClean="0"/>
              <a:t>10/18/2019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264486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E7505FD9-342C-4D4C-88BA-AB570E82F689}" type="datetimeFigureOut">
              <a:rPr lang="en-US" smtClean="0"/>
              <a:t>10/18/2019</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2559097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E7505FD9-342C-4D4C-88BA-AB570E82F689}" type="datetimeFigureOut">
              <a:rPr lang="en-US" smtClean="0"/>
              <a:t>10/18/2019</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3177169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7505FD9-342C-4D4C-88BA-AB570E82F689}" type="datetimeFigureOut">
              <a:rPr lang="en-US" smtClean="0"/>
              <a:t>10/18/2019</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602627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7505FD9-342C-4D4C-88BA-AB570E82F689}" type="datetimeFigureOut">
              <a:rPr lang="en-US" smtClean="0"/>
              <a:t>10/18/2019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864053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7505FD9-342C-4D4C-88BA-AB570E82F689}" type="datetimeFigureOut">
              <a:rPr lang="en-US" smtClean="0"/>
              <a:t>10/18/2019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3777173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505FD9-342C-4D4C-88BA-AB570E82F689}" type="datetimeFigureOut">
              <a:rPr lang="en-US" smtClean="0"/>
              <a:t>10/18/2019</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EA9FC7-E922-4213-B57C-693C0D77C9CC}" type="slidenum">
              <a:rPr lang="en-US" smtClean="0"/>
              <a:t>‹#›</a:t>
            </a:fld>
            <a:endParaRPr lang="en-US"/>
          </a:p>
        </p:txBody>
      </p:sp>
    </p:spTree>
    <p:extLst>
      <p:ext uri="{BB962C8B-B14F-4D97-AF65-F5344CB8AC3E}">
        <p14:creationId xmlns:p14="http://schemas.microsoft.com/office/powerpoint/2010/main" val="3077481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FITNESS FOR TRANSPORT</a:t>
            </a:r>
            <a:br>
              <a:rPr lang="en-US" dirty="0"/>
            </a:br>
            <a:endParaRPr lang="en-US" dirty="0"/>
          </a:p>
        </p:txBody>
      </p:sp>
      <p:sp>
        <p:nvSpPr>
          <p:cNvPr id="3" name="İçerik Yer Tutucusu 2"/>
          <p:cNvSpPr>
            <a:spLocks noGrp="1"/>
          </p:cNvSpPr>
          <p:nvPr>
            <p:ph idx="1"/>
          </p:nvPr>
        </p:nvSpPr>
        <p:spPr/>
        <p:txBody>
          <a:bodyPr>
            <a:normAutofit/>
          </a:bodyPr>
          <a:lstStyle/>
          <a:p>
            <a:r>
              <a:rPr lang="en-US" dirty="0"/>
              <a:t>1. No animal shall be transported unless it is fit for the intended journey, and all animals shall be transported in conditions guaranteed not to cause them injury or unnecessary suffering.</a:t>
            </a:r>
          </a:p>
          <a:p>
            <a:r>
              <a:rPr lang="en-US" dirty="0"/>
              <a:t>2. Animals that are injured or that present physiological weaknesses or pathological processes shall not be considered</a:t>
            </a:r>
          </a:p>
          <a:p>
            <a:r>
              <a:rPr lang="en-US" dirty="0"/>
              <a:t>fit for transport and in particular if:</a:t>
            </a:r>
          </a:p>
          <a:p>
            <a:r>
              <a:rPr lang="en-US" dirty="0"/>
              <a:t>(a) they are unable to move independently without pain or to walk unassisted;</a:t>
            </a:r>
          </a:p>
          <a:p>
            <a:r>
              <a:rPr lang="en-US" dirty="0"/>
              <a:t>(b) they present a severe open wound, or prolapse</a:t>
            </a:r>
            <a:r>
              <a:rPr lang="en-US" dirty="0" smtClean="0"/>
              <a:t>;</a:t>
            </a:r>
            <a:endParaRPr lang="en-US" dirty="0"/>
          </a:p>
        </p:txBody>
      </p:sp>
    </p:spTree>
    <p:extLst>
      <p:ext uri="{BB962C8B-B14F-4D97-AF65-F5344CB8AC3E}">
        <p14:creationId xmlns:p14="http://schemas.microsoft.com/office/powerpoint/2010/main" val="4255551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lnSpcReduction="10000"/>
          </a:bodyPr>
          <a:lstStyle/>
          <a:p>
            <a:r>
              <a:rPr lang="en-US" dirty="0"/>
              <a:t>1.2. Sufficient space shall be provided inside the animals' compartment and at each of its levels to ensure that </a:t>
            </a:r>
            <a:r>
              <a:rPr lang="en-US" dirty="0" smtClean="0"/>
              <a:t>there</a:t>
            </a:r>
            <a:r>
              <a:rPr lang="tr-TR" dirty="0" smtClean="0"/>
              <a:t> </a:t>
            </a:r>
            <a:r>
              <a:rPr lang="en-US" dirty="0" smtClean="0"/>
              <a:t>is </a:t>
            </a:r>
            <a:r>
              <a:rPr lang="en-US" dirty="0"/>
              <a:t>adequate ventilation above the animals when they are in a naturally standing position, without on </a:t>
            </a:r>
            <a:r>
              <a:rPr lang="en-US" dirty="0" smtClean="0"/>
              <a:t>any</a:t>
            </a:r>
            <a:r>
              <a:rPr lang="tr-TR" dirty="0" smtClean="0"/>
              <a:t> </a:t>
            </a:r>
            <a:r>
              <a:rPr lang="en-US" dirty="0" smtClean="0"/>
              <a:t>account </a:t>
            </a:r>
            <a:r>
              <a:rPr lang="en-US" dirty="0"/>
              <a:t>hindering their natural movement.</a:t>
            </a:r>
          </a:p>
          <a:p>
            <a:r>
              <a:rPr lang="en-US" dirty="0"/>
              <a:t>1.3. For wild animals and for species other than domestic </a:t>
            </a:r>
            <a:r>
              <a:rPr lang="en-US" dirty="0" err="1"/>
              <a:t>Equidae</a:t>
            </a:r>
            <a:r>
              <a:rPr lang="en-US" dirty="0"/>
              <a:t> or domestic animals of bovine, ovine, caprine </a:t>
            </a:r>
            <a:r>
              <a:rPr lang="en-US" dirty="0" smtClean="0"/>
              <a:t>and</a:t>
            </a:r>
            <a:r>
              <a:rPr lang="tr-TR" dirty="0" smtClean="0"/>
              <a:t> </a:t>
            </a:r>
            <a:r>
              <a:rPr lang="en-US" dirty="0" smtClean="0"/>
              <a:t>porcine </a:t>
            </a:r>
            <a:r>
              <a:rPr lang="en-US" dirty="0"/>
              <a:t>species where appropriate, the following documents shall accompany the animals:</a:t>
            </a:r>
          </a:p>
          <a:p>
            <a:r>
              <a:rPr lang="en-US" dirty="0"/>
              <a:t>(a) a notice indicating that the animals are wild, timid or dangerous;</a:t>
            </a:r>
          </a:p>
          <a:p>
            <a:r>
              <a:rPr lang="en-US" dirty="0"/>
              <a:t>(b) written instructions about feeding, watering and any special care required.</a:t>
            </a:r>
          </a:p>
        </p:txBody>
      </p:sp>
    </p:spTree>
    <p:extLst>
      <p:ext uri="{BB962C8B-B14F-4D97-AF65-F5344CB8AC3E}">
        <p14:creationId xmlns:p14="http://schemas.microsoft.com/office/powerpoint/2010/main" val="2860310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92500" lnSpcReduction="20000"/>
          </a:bodyPr>
          <a:lstStyle/>
          <a:p>
            <a:r>
              <a:rPr lang="en-US" dirty="0"/>
              <a:t>1.4. Partitions shall be strong enough to withstand the weight of animals. Fittings shall be designed for quick </a:t>
            </a:r>
            <a:r>
              <a:rPr lang="en-US" dirty="0" smtClean="0"/>
              <a:t>and</a:t>
            </a:r>
            <a:r>
              <a:rPr lang="tr-TR" dirty="0" smtClean="0"/>
              <a:t> </a:t>
            </a:r>
            <a:r>
              <a:rPr lang="en-US" dirty="0" smtClean="0"/>
              <a:t>easy </a:t>
            </a:r>
            <a:r>
              <a:rPr lang="en-US" dirty="0"/>
              <a:t>operation.</a:t>
            </a:r>
          </a:p>
          <a:p>
            <a:r>
              <a:rPr lang="en-US" dirty="0"/>
              <a:t>1.5. Piglets of less than 10 </a:t>
            </a:r>
            <a:r>
              <a:rPr lang="en-US" dirty="0" err="1"/>
              <a:t>kgs</a:t>
            </a:r>
            <a:r>
              <a:rPr lang="en-US" dirty="0"/>
              <a:t>, lambs of less than 20 </a:t>
            </a:r>
            <a:r>
              <a:rPr lang="en-US" dirty="0" err="1"/>
              <a:t>kgs</a:t>
            </a:r>
            <a:r>
              <a:rPr lang="en-US" dirty="0"/>
              <a:t>, calves of less than six months and foals of less than </a:t>
            </a:r>
            <a:r>
              <a:rPr lang="en-US" dirty="0" smtClean="0"/>
              <a:t>four</a:t>
            </a:r>
            <a:r>
              <a:rPr lang="tr-TR" dirty="0" smtClean="0"/>
              <a:t> </a:t>
            </a:r>
            <a:r>
              <a:rPr lang="en-US" dirty="0" smtClean="0"/>
              <a:t>months </a:t>
            </a:r>
            <a:r>
              <a:rPr lang="en-US" dirty="0"/>
              <a:t>of age shall be provided with appropriate bedding material or equivalent material which </a:t>
            </a:r>
            <a:r>
              <a:rPr lang="en-US" dirty="0" smtClean="0"/>
              <a:t>guarantees</a:t>
            </a:r>
            <a:r>
              <a:rPr lang="tr-TR" dirty="0" smtClean="0"/>
              <a:t> </a:t>
            </a:r>
            <a:r>
              <a:rPr lang="en-US" dirty="0" smtClean="0"/>
              <a:t>their </a:t>
            </a:r>
            <a:r>
              <a:rPr lang="en-US" dirty="0"/>
              <a:t>comfort appropriate to the species, the number of animals being transported, the journey time, and </a:t>
            </a:r>
            <a:r>
              <a:rPr lang="en-US" dirty="0" smtClean="0"/>
              <a:t>the</a:t>
            </a:r>
            <a:r>
              <a:rPr lang="tr-TR" dirty="0" smtClean="0"/>
              <a:t> </a:t>
            </a:r>
            <a:r>
              <a:rPr lang="en-US" dirty="0" smtClean="0"/>
              <a:t>weather</a:t>
            </a:r>
            <a:r>
              <a:rPr lang="en-US" dirty="0"/>
              <a:t>. This material has to ensure adequate absorption of urine and </a:t>
            </a:r>
            <a:r>
              <a:rPr lang="en-US" dirty="0" err="1"/>
              <a:t>faeces</a:t>
            </a:r>
            <a:r>
              <a:rPr lang="en-US" dirty="0"/>
              <a:t>.</a:t>
            </a:r>
          </a:p>
          <a:p>
            <a:r>
              <a:rPr lang="en-US" dirty="0"/>
              <a:t>1.6. Without prejudice to Community or national rules on crew and passenger safety, where transport on a </a:t>
            </a:r>
            <a:r>
              <a:rPr lang="en-US" dirty="0" smtClean="0"/>
              <a:t>vessel,</a:t>
            </a:r>
            <a:r>
              <a:rPr lang="tr-TR" dirty="0" smtClean="0"/>
              <a:t> </a:t>
            </a:r>
            <a:r>
              <a:rPr lang="en-US" dirty="0" smtClean="0"/>
              <a:t>an </a:t>
            </a:r>
            <a:r>
              <a:rPr lang="en-US" dirty="0"/>
              <a:t>aircraft or a rail wagon is to last more than three hours, a means of killing suitable for the species shall </a:t>
            </a:r>
            <a:r>
              <a:rPr lang="en-US" dirty="0" smtClean="0"/>
              <a:t>be</a:t>
            </a:r>
            <a:r>
              <a:rPr lang="tr-TR" dirty="0" smtClean="0"/>
              <a:t> </a:t>
            </a:r>
            <a:r>
              <a:rPr lang="en-US" dirty="0" smtClean="0"/>
              <a:t>available </a:t>
            </a:r>
            <a:r>
              <a:rPr lang="en-US" dirty="0"/>
              <a:t>to the attendant or a person on board who has the necessary skill to perform this task humanely </a:t>
            </a:r>
            <a:r>
              <a:rPr lang="en-US" dirty="0" smtClean="0"/>
              <a:t>and</a:t>
            </a:r>
            <a:r>
              <a:rPr lang="tr-TR" smtClean="0"/>
              <a:t> </a:t>
            </a:r>
            <a:r>
              <a:rPr lang="en-US" smtClean="0"/>
              <a:t>efficiently</a:t>
            </a:r>
            <a:endParaRPr lang="en-US" dirty="0"/>
          </a:p>
        </p:txBody>
      </p:sp>
    </p:spTree>
    <p:extLst>
      <p:ext uri="{BB962C8B-B14F-4D97-AF65-F5344CB8AC3E}">
        <p14:creationId xmlns:p14="http://schemas.microsoft.com/office/powerpoint/2010/main" val="1812662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92500" lnSpcReduction="10000"/>
          </a:bodyPr>
          <a:lstStyle/>
          <a:p>
            <a:r>
              <a:rPr lang="en-US" dirty="0"/>
              <a:t>(c) they are pregnant females for whom 90 % or more of the expected gestation period has already passed, or females who have given birth in the previous week;</a:t>
            </a:r>
          </a:p>
          <a:p>
            <a:r>
              <a:rPr lang="en-US" dirty="0"/>
              <a:t>(d) they are new-born mammals in which the navel has not completely healed;</a:t>
            </a:r>
          </a:p>
          <a:p>
            <a:r>
              <a:rPr lang="en-US" dirty="0"/>
              <a:t>(e) they are pigs of less than three weeks, lambs of less than one week and calves of less than ten days of age, unless they are transported less than 100 km;</a:t>
            </a:r>
          </a:p>
          <a:p>
            <a:r>
              <a:rPr lang="en-US" dirty="0"/>
              <a:t>(f) they are dogs and cats of less than eight weeks of age, unless they are accompanied by their mother;</a:t>
            </a:r>
          </a:p>
          <a:p>
            <a:r>
              <a:rPr lang="en-US" dirty="0"/>
              <a:t>(g) they are </a:t>
            </a:r>
            <a:r>
              <a:rPr lang="en-US" dirty="0" err="1"/>
              <a:t>cervine</a:t>
            </a:r>
            <a:r>
              <a:rPr lang="en-US" dirty="0"/>
              <a:t> animals in velvet.</a:t>
            </a:r>
          </a:p>
          <a:p>
            <a:endParaRPr lang="en-US" dirty="0"/>
          </a:p>
        </p:txBody>
      </p:sp>
    </p:spTree>
    <p:extLst>
      <p:ext uri="{BB962C8B-B14F-4D97-AF65-F5344CB8AC3E}">
        <p14:creationId xmlns:p14="http://schemas.microsoft.com/office/powerpoint/2010/main" val="3677772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a:bodyPr>
          <a:lstStyle/>
          <a:p>
            <a:r>
              <a:rPr lang="en-US" dirty="0"/>
              <a:t>3. However, sick or injured animals may be considered fit for transport if they are:</a:t>
            </a:r>
          </a:p>
          <a:p>
            <a:r>
              <a:rPr lang="en-US" dirty="0"/>
              <a:t>(a) slightly injured or ill and transport would not cause additional suffering; in cases of doubt, veterinary advice </a:t>
            </a:r>
            <a:r>
              <a:rPr lang="en-US" dirty="0" smtClean="0"/>
              <a:t>shall</a:t>
            </a:r>
            <a:r>
              <a:rPr lang="tr-TR" dirty="0" smtClean="0"/>
              <a:t> </a:t>
            </a:r>
            <a:r>
              <a:rPr lang="en-US" dirty="0" smtClean="0"/>
              <a:t>be </a:t>
            </a:r>
            <a:r>
              <a:rPr lang="en-US" dirty="0"/>
              <a:t>sought;</a:t>
            </a:r>
          </a:p>
          <a:p>
            <a:r>
              <a:rPr lang="en-US" dirty="0"/>
              <a:t>(b) transported for the purposes of Council Directive 86/609/EEC (</a:t>
            </a:r>
            <a:r>
              <a:rPr lang="en-US" dirty="0" smtClean="0"/>
              <a:t>1) </a:t>
            </a:r>
            <a:r>
              <a:rPr lang="en-US" dirty="0"/>
              <a:t>if the illness or injury is part of a </a:t>
            </a:r>
            <a:r>
              <a:rPr lang="en-US" dirty="0" smtClean="0"/>
              <a:t>research</a:t>
            </a:r>
            <a:r>
              <a:rPr lang="tr-TR" dirty="0" smtClean="0"/>
              <a:t> </a:t>
            </a:r>
            <a:r>
              <a:rPr lang="en-US" dirty="0" err="1" smtClean="0"/>
              <a:t>programme</a:t>
            </a:r>
            <a:r>
              <a:rPr lang="en-US" dirty="0" smtClean="0"/>
              <a:t>;</a:t>
            </a:r>
            <a:endParaRPr lang="en-US" dirty="0"/>
          </a:p>
        </p:txBody>
      </p:sp>
    </p:spTree>
    <p:extLst>
      <p:ext uri="{BB962C8B-B14F-4D97-AF65-F5344CB8AC3E}">
        <p14:creationId xmlns:p14="http://schemas.microsoft.com/office/powerpoint/2010/main" val="2311820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en-US" dirty="0"/>
              <a:t>(c) transported under veterinary supervision for or following veterinary treatment or diagnosis. However, such transport shall be permitted only where no unnecessary suffering or ill treatment is caused to the animals concerned;</a:t>
            </a:r>
          </a:p>
          <a:p>
            <a:r>
              <a:rPr lang="en-US" dirty="0"/>
              <a:t>(d) animals that have been submitted to veterinary procedures in relation to farming practices such as dehorning or </a:t>
            </a:r>
            <a:r>
              <a:rPr lang="en-US" dirty="0" smtClean="0"/>
              <a:t>castration</a:t>
            </a:r>
            <a:r>
              <a:rPr lang="en-US" dirty="0"/>
              <a:t>, provided that wounds have completely healed.</a:t>
            </a:r>
          </a:p>
          <a:p>
            <a:endParaRPr lang="en-US" dirty="0"/>
          </a:p>
        </p:txBody>
      </p:sp>
    </p:spTree>
    <p:extLst>
      <p:ext uri="{BB962C8B-B14F-4D97-AF65-F5344CB8AC3E}">
        <p14:creationId xmlns:p14="http://schemas.microsoft.com/office/powerpoint/2010/main" val="2291041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a:bodyPr>
          <a:lstStyle/>
          <a:p>
            <a:r>
              <a:rPr lang="en-US" dirty="0"/>
              <a:t>4. When animals fall ill or are injured during transport, they shall be separated from the others and receive first-aid</a:t>
            </a:r>
          </a:p>
          <a:p>
            <a:r>
              <a:rPr lang="en-US" dirty="0"/>
              <a:t>treatment as soon as possible. They shall be given appropriate veterinary treatment and if necessary undergo emergency slaughter or killing in a way which does not cause them any unnecessary suffering</a:t>
            </a:r>
            <a:r>
              <a:rPr lang="en-US" dirty="0" smtClean="0"/>
              <a:t>.</a:t>
            </a:r>
            <a:endParaRPr lang="en-US" dirty="0"/>
          </a:p>
        </p:txBody>
      </p:sp>
    </p:spTree>
    <p:extLst>
      <p:ext uri="{BB962C8B-B14F-4D97-AF65-F5344CB8AC3E}">
        <p14:creationId xmlns:p14="http://schemas.microsoft.com/office/powerpoint/2010/main" val="3773212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en-US" dirty="0"/>
              <a:t>5. Sedatives shall not be used on animals to be transported unless strictly necessary to ensure the welfare of the </a:t>
            </a:r>
            <a:r>
              <a:rPr lang="en-US" dirty="0" smtClean="0"/>
              <a:t>animals</a:t>
            </a:r>
            <a:r>
              <a:rPr lang="tr-TR" dirty="0" smtClean="0"/>
              <a:t> </a:t>
            </a:r>
            <a:r>
              <a:rPr lang="en-US" dirty="0" smtClean="0"/>
              <a:t>and </a:t>
            </a:r>
            <a:r>
              <a:rPr lang="en-US" dirty="0"/>
              <a:t>shall only be used under veterinary supervision.</a:t>
            </a:r>
          </a:p>
          <a:p>
            <a:r>
              <a:rPr lang="en-US" dirty="0"/>
              <a:t>6. Lactating females of bovine, ovine and caprine species not accompanied by their offspring shall be milked at </a:t>
            </a:r>
            <a:r>
              <a:rPr lang="en-US" dirty="0" smtClean="0"/>
              <a:t>intervals</a:t>
            </a:r>
            <a:r>
              <a:rPr lang="tr-TR" dirty="0" smtClean="0"/>
              <a:t> </a:t>
            </a:r>
            <a:r>
              <a:rPr lang="en-US" dirty="0" smtClean="0"/>
              <a:t>of </a:t>
            </a:r>
            <a:r>
              <a:rPr lang="en-US" dirty="0"/>
              <a:t>not more than 12 hours.</a:t>
            </a:r>
          </a:p>
          <a:p>
            <a:endParaRPr lang="en-US" dirty="0"/>
          </a:p>
        </p:txBody>
      </p:sp>
    </p:spTree>
    <p:extLst>
      <p:ext uri="{BB962C8B-B14F-4D97-AF65-F5344CB8AC3E}">
        <p14:creationId xmlns:p14="http://schemas.microsoft.com/office/powerpoint/2010/main" val="1756432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en-US" dirty="0"/>
              <a:t>7. Requirements of paragraphs 2(c) and 2(d) do not apply for registered </a:t>
            </a:r>
            <a:r>
              <a:rPr lang="en-US" dirty="0" err="1"/>
              <a:t>Equidae</a:t>
            </a:r>
            <a:r>
              <a:rPr lang="en-US" dirty="0"/>
              <a:t> if the purpose of the journeys is </a:t>
            </a:r>
            <a:r>
              <a:rPr lang="en-US" dirty="0" smtClean="0"/>
              <a:t>to</a:t>
            </a:r>
            <a:r>
              <a:rPr lang="tr-TR" dirty="0" smtClean="0"/>
              <a:t> </a:t>
            </a:r>
            <a:r>
              <a:rPr lang="en-US" dirty="0" smtClean="0"/>
              <a:t>improve </a:t>
            </a:r>
            <a:r>
              <a:rPr lang="en-US" dirty="0"/>
              <a:t>the health and welfare conditions of birth, or for newly born foals with their registered mares, provided </a:t>
            </a:r>
            <a:r>
              <a:rPr lang="en-US" dirty="0" smtClean="0"/>
              <a:t>that</a:t>
            </a:r>
            <a:r>
              <a:rPr lang="tr-TR" dirty="0" smtClean="0"/>
              <a:t> </a:t>
            </a:r>
            <a:r>
              <a:rPr lang="en-US" dirty="0" smtClean="0"/>
              <a:t>in </a:t>
            </a:r>
            <a:r>
              <a:rPr lang="en-US" dirty="0"/>
              <a:t>both cases the animals are permanently accompanied by an attendant, dedicated to them during the journey.</a:t>
            </a:r>
          </a:p>
        </p:txBody>
      </p:sp>
    </p:spTree>
    <p:extLst>
      <p:ext uri="{BB962C8B-B14F-4D97-AF65-F5344CB8AC3E}">
        <p14:creationId xmlns:p14="http://schemas.microsoft.com/office/powerpoint/2010/main" val="52324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MEANS OF TRANSPORT</a:t>
            </a:r>
          </a:p>
        </p:txBody>
      </p:sp>
      <p:sp>
        <p:nvSpPr>
          <p:cNvPr id="3" name="İçerik Yer Tutucusu 2"/>
          <p:cNvSpPr>
            <a:spLocks noGrp="1"/>
          </p:cNvSpPr>
          <p:nvPr>
            <p:ph idx="1"/>
          </p:nvPr>
        </p:nvSpPr>
        <p:spPr/>
        <p:txBody>
          <a:bodyPr>
            <a:normAutofit/>
          </a:bodyPr>
          <a:lstStyle/>
          <a:p>
            <a:r>
              <a:rPr lang="en-US" dirty="0"/>
              <a:t>1. Provisions for all means of transport</a:t>
            </a:r>
          </a:p>
          <a:p>
            <a:r>
              <a:rPr lang="en-US" dirty="0"/>
              <a:t>1.1. Means of transport, containers and their fittings shall be designed, constructed, maintained and operated so as</a:t>
            </a:r>
          </a:p>
          <a:p>
            <a:r>
              <a:rPr lang="en-US" dirty="0"/>
              <a:t>to:</a:t>
            </a:r>
          </a:p>
          <a:p>
            <a:r>
              <a:rPr lang="en-US" dirty="0"/>
              <a:t>(a) avoid injury and suffering and to ensure the safety of the animals;</a:t>
            </a:r>
          </a:p>
          <a:p>
            <a:r>
              <a:rPr lang="en-US" dirty="0"/>
              <a:t>(b) protect the animals from inclement weather, extreme temperatures and adverse changes in climatic conditions</a:t>
            </a:r>
            <a:r>
              <a:rPr lang="en-US" dirty="0" smtClean="0"/>
              <a:t>;</a:t>
            </a:r>
            <a:endParaRPr lang="en-US" dirty="0"/>
          </a:p>
        </p:txBody>
      </p:sp>
    </p:spTree>
    <p:extLst>
      <p:ext uri="{BB962C8B-B14F-4D97-AF65-F5344CB8AC3E}">
        <p14:creationId xmlns:p14="http://schemas.microsoft.com/office/powerpoint/2010/main" val="3085102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92500" lnSpcReduction="10000"/>
          </a:bodyPr>
          <a:lstStyle/>
          <a:p>
            <a:r>
              <a:rPr lang="en-US" dirty="0"/>
              <a:t>(c) be cleaned and disinfected;</a:t>
            </a:r>
          </a:p>
          <a:p>
            <a:r>
              <a:rPr lang="en-US" dirty="0"/>
              <a:t>(d) prevent the animals escaping or falling out and be able to withstand the stresses of movements;</a:t>
            </a:r>
          </a:p>
          <a:p>
            <a:r>
              <a:rPr lang="en-US" dirty="0"/>
              <a:t>(e) ensure that air quality and quantity appropriate to the species transported can be maintained;</a:t>
            </a:r>
          </a:p>
          <a:p>
            <a:r>
              <a:rPr lang="en-US" dirty="0"/>
              <a:t>(f) provide access to the animals to allow them to be inspected and cared for;</a:t>
            </a:r>
          </a:p>
          <a:p>
            <a:r>
              <a:rPr lang="en-US" dirty="0"/>
              <a:t>(g) present a flooring surface that is anti-slip;</a:t>
            </a:r>
          </a:p>
          <a:p>
            <a:r>
              <a:rPr lang="en-US" dirty="0"/>
              <a:t>(h) present a flooring surface that </a:t>
            </a:r>
            <a:r>
              <a:rPr lang="en-US" dirty="0" err="1"/>
              <a:t>minimises</a:t>
            </a:r>
            <a:r>
              <a:rPr lang="en-US" dirty="0"/>
              <a:t> the leakage of urine or </a:t>
            </a:r>
            <a:r>
              <a:rPr lang="en-US" dirty="0" err="1"/>
              <a:t>faeces</a:t>
            </a:r>
            <a:r>
              <a:rPr lang="en-US" dirty="0"/>
              <a:t>;</a:t>
            </a:r>
          </a:p>
          <a:p>
            <a:r>
              <a:rPr lang="en-US" dirty="0"/>
              <a:t>(</a:t>
            </a:r>
            <a:r>
              <a:rPr lang="en-US" dirty="0" err="1"/>
              <a:t>i</a:t>
            </a:r>
            <a:r>
              <a:rPr lang="en-US" dirty="0"/>
              <a:t>) provide a means of lighting sufficient for inspection and care of the animals during transport</a:t>
            </a:r>
          </a:p>
          <a:p>
            <a:endParaRPr lang="en-US" dirty="0"/>
          </a:p>
        </p:txBody>
      </p:sp>
    </p:spTree>
    <p:extLst>
      <p:ext uri="{BB962C8B-B14F-4D97-AF65-F5344CB8AC3E}">
        <p14:creationId xmlns:p14="http://schemas.microsoft.com/office/powerpoint/2010/main" val="261342000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390</TotalTime>
  <Words>983</Words>
  <Application>Microsoft Office PowerPoint</Application>
  <PresentationFormat>Geniş ekran</PresentationFormat>
  <Paragraphs>41</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FITNESS FOR TRANSPORT </vt:lpstr>
      <vt:lpstr>PowerPoint Sunusu</vt:lpstr>
      <vt:lpstr>PowerPoint Sunusu</vt:lpstr>
      <vt:lpstr>PowerPoint Sunusu</vt:lpstr>
      <vt:lpstr>PowerPoint Sunusu</vt:lpstr>
      <vt:lpstr>PowerPoint Sunusu</vt:lpstr>
      <vt:lpstr>PowerPoint Sunusu</vt:lpstr>
      <vt:lpstr>MEANS OF TRANSPORT</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dc:creator>
  <cp:lastModifiedBy>a</cp:lastModifiedBy>
  <cp:revision>44</cp:revision>
  <dcterms:created xsi:type="dcterms:W3CDTF">2019-10-18T06:30:59Z</dcterms:created>
  <dcterms:modified xsi:type="dcterms:W3CDTF">2019-10-18T13:27:52Z</dcterms:modified>
</cp:coreProperties>
</file>