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554" r:id="rId3"/>
    <p:sldId id="482" r:id="rId4"/>
    <p:sldId id="475" r:id="rId5"/>
    <p:sldId id="478" r:id="rId6"/>
    <p:sldId id="479" r:id="rId7"/>
    <p:sldId id="480" r:id="rId8"/>
    <p:sldId id="481" r:id="rId9"/>
    <p:sldId id="537" r:id="rId10"/>
    <p:sldId id="56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A125-6AC3-4008-A246-8407638D673D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391E-D804-4CF2-9977-9C4D97983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E519-0AFB-4587-909E-F02C2F1D1C69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C438-9245-4F72-A1AC-476AEB314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0AB9F0-B5D2-488E-ADEB-9C4341644385}" type="slidenum">
              <a:rPr lang="tr-T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tr-TR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169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0CAD9D-6EAE-4182-89E4-475C45EEBB62}" type="slidenum">
              <a:rPr lang="tr-T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tr-TR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874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3E77FA-559A-4A73-818D-04716E93D98D}" type="slidenum">
              <a:rPr lang="tr-T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tr-TR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975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D015F1-19A4-4C0D-9BA7-1C0504D06D52}" type="slidenum">
              <a:rPr lang="tr-T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tr-TR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80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3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8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8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9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05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  <a:noFill/>
        </p:spPr>
        <p:txBody>
          <a:bodyPr/>
          <a:lstStyle/>
          <a:p>
            <a:r>
              <a:rPr lang="tr-TR" dirty="0" smtClean="0"/>
              <a:t>EĞİTİMDE PROGRAM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704856" cy="216024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DERSİN KODU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smtClean="0">
                <a:solidFill>
                  <a:schemeClr val="tx1"/>
                </a:solidFill>
              </a:rPr>
              <a:t>SMB006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DERSİN KREDİSİ: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SAAT: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ANKARA ÜNİVERSİTESİ EĞİTİM BİLİMLERİ FAKÜLTESİ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Doç. Dr. Fatma Mızıkacı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20000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Demirel, Ö. (2007). Eğitimde program geliştirme (10. baskı). </a:t>
            </a:r>
            <a:r>
              <a:rPr lang="tr-TR" i="1" dirty="0"/>
              <a:t>Ankara: </a:t>
            </a:r>
            <a:r>
              <a:rPr lang="tr-TR" i="1" dirty="0" err="1"/>
              <a:t>Pegem</a:t>
            </a:r>
            <a:r>
              <a:rPr lang="tr-TR" i="1" dirty="0"/>
              <a:t> A Yayıncılık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Demirel</a:t>
            </a:r>
            <a:r>
              <a:rPr lang="tr-TR" dirty="0"/>
              <a:t>, Ö. (1992). Türkiye'de program geliştirme uygulamaları. </a:t>
            </a:r>
            <a:r>
              <a:rPr lang="tr-TR" i="1" dirty="0"/>
              <a:t>Hacettepe Üniversitesi Eğitim Fakültesi Dergisi</a:t>
            </a:r>
            <a:r>
              <a:rPr lang="tr-TR" dirty="0"/>
              <a:t>, </a:t>
            </a:r>
            <a:r>
              <a:rPr lang="tr-TR" i="1" dirty="0"/>
              <a:t>7</a:t>
            </a:r>
            <a:r>
              <a:rPr lang="tr-TR" dirty="0"/>
              <a:t>(7</a:t>
            </a:r>
            <a:r>
              <a:rPr lang="tr-TR" dirty="0" smtClean="0"/>
              <a:t>).</a:t>
            </a:r>
          </a:p>
          <a:p>
            <a:r>
              <a:rPr lang="en-US" dirty="0" err="1"/>
              <a:t>Hunkins</a:t>
            </a:r>
            <a:r>
              <a:rPr lang="en-US" dirty="0"/>
              <a:t>, F. P., &amp; Hammill, P. A. (1994). Beyond Tyler and </a:t>
            </a:r>
            <a:r>
              <a:rPr lang="en-US" dirty="0" err="1"/>
              <a:t>Taba</a:t>
            </a:r>
            <a:r>
              <a:rPr lang="en-US" dirty="0"/>
              <a:t>: </a:t>
            </a:r>
            <a:r>
              <a:rPr lang="en-US" dirty="0" err="1"/>
              <a:t>Reconceptualizing</a:t>
            </a:r>
            <a:r>
              <a:rPr lang="en-US" dirty="0"/>
              <a:t> the curriculum process. </a:t>
            </a:r>
            <a:r>
              <a:rPr lang="en-US" i="1" dirty="0"/>
              <a:t>Peabody Journal of Education</a:t>
            </a:r>
            <a:r>
              <a:rPr lang="en-US" dirty="0"/>
              <a:t>, </a:t>
            </a:r>
            <a:r>
              <a:rPr lang="en-US" i="1" dirty="0"/>
              <a:t>69</a:t>
            </a:r>
            <a:r>
              <a:rPr lang="en-US" dirty="0"/>
              <a:t>(3), 4-18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Läänemets</a:t>
            </a:r>
            <a:r>
              <a:rPr lang="en-US" dirty="0"/>
              <a:t>, U., &amp; </a:t>
            </a:r>
            <a:r>
              <a:rPr lang="en-US" dirty="0" err="1"/>
              <a:t>Kalamees-Ruubel</a:t>
            </a:r>
            <a:r>
              <a:rPr lang="en-US" dirty="0"/>
              <a:t>, K. (2013). The </a:t>
            </a:r>
            <a:r>
              <a:rPr lang="en-US" dirty="0" err="1"/>
              <a:t>taba-tyler</a:t>
            </a:r>
            <a:r>
              <a:rPr lang="en-US" dirty="0"/>
              <a:t> rationales. </a:t>
            </a:r>
            <a:r>
              <a:rPr lang="en-US" i="1" dirty="0"/>
              <a:t>Journal of the American Association for the Advancement of Curriculum Studies (JAAACS)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(2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/>
              <a:t>Tanner, D., &amp; Tanner, L. N. (1980). </a:t>
            </a:r>
            <a:r>
              <a:rPr lang="en-US" i="1" dirty="0"/>
              <a:t>Curriculum development: Theory into practice</a:t>
            </a:r>
            <a:r>
              <a:rPr lang="en-US" dirty="0"/>
              <a:t> (p. 30). New York: Macmillan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Oliver</a:t>
            </a:r>
            <a:r>
              <a:rPr lang="tr-TR" dirty="0"/>
              <a:t>, R., </a:t>
            </a:r>
            <a:r>
              <a:rPr lang="tr-TR" dirty="0" err="1"/>
              <a:t>Kersten</a:t>
            </a:r>
            <a:r>
              <a:rPr lang="tr-TR" dirty="0"/>
              <a:t>, H., </a:t>
            </a:r>
            <a:r>
              <a:rPr lang="tr-TR" dirty="0" err="1"/>
              <a:t>Vinkka‐Puhakka</a:t>
            </a:r>
            <a:r>
              <a:rPr lang="tr-TR" dirty="0"/>
              <a:t>, H., </a:t>
            </a:r>
            <a:r>
              <a:rPr lang="tr-TR" dirty="0" err="1"/>
              <a:t>Alpasan</a:t>
            </a:r>
            <a:r>
              <a:rPr lang="tr-TR" dirty="0"/>
              <a:t>, G., </a:t>
            </a:r>
            <a:r>
              <a:rPr lang="tr-TR" dirty="0" err="1"/>
              <a:t>Bearn</a:t>
            </a:r>
            <a:r>
              <a:rPr lang="tr-TR" dirty="0"/>
              <a:t>, D., </a:t>
            </a:r>
            <a:r>
              <a:rPr lang="tr-TR" dirty="0" err="1"/>
              <a:t>Cema</a:t>
            </a:r>
            <a:r>
              <a:rPr lang="tr-TR" dirty="0"/>
              <a:t>, I., ... &amp; </a:t>
            </a:r>
            <a:r>
              <a:rPr lang="tr-TR" dirty="0" err="1"/>
              <a:t>Jeniati</a:t>
            </a:r>
            <a:r>
              <a:rPr lang="tr-TR" dirty="0"/>
              <a:t>, E. (2008).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. 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Dental</a:t>
            </a:r>
            <a:r>
              <a:rPr lang="tr-TR" i="1" dirty="0"/>
              <a:t> </a:t>
            </a:r>
            <a:r>
              <a:rPr lang="tr-TR" i="1" dirty="0" err="1"/>
              <a:t>Education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, 74-84</a:t>
            </a:r>
            <a:r>
              <a:rPr lang="tr-TR" dirty="0" smtClean="0"/>
              <a:t>.</a:t>
            </a:r>
          </a:p>
          <a:p>
            <a:r>
              <a:rPr lang="en-US" dirty="0"/>
              <a:t>Caswell, H. L., &amp; Campbell, D. S. (1935). </a:t>
            </a:r>
            <a:r>
              <a:rPr lang="en-US" i="1" dirty="0"/>
              <a:t>Curriculum development</a:t>
            </a:r>
            <a:r>
              <a:rPr lang="en-US" dirty="0"/>
              <a:t>. American Book Company.</a:t>
            </a:r>
            <a:endParaRPr lang="tr-TR" dirty="0" smtClean="0"/>
          </a:p>
          <a:p>
            <a:r>
              <a:rPr lang="en-US" dirty="0"/>
              <a:t>Pinar, W. F. (2013). </a:t>
            </a:r>
            <a:r>
              <a:rPr lang="en-US" i="1" dirty="0"/>
              <a:t>International handbook of curriculum research</a:t>
            </a:r>
            <a:r>
              <a:rPr lang="en-US" dirty="0"/>
              <a:t>. Routledge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Gözütok, F. D. (2017). Öğretim ilke ve yöntemleri. </a:t>
            </a:r>
            <a:r>
              <a:rPr lang="tr-TR" i="1" dirty="0" err="1"/>
              <a:t>Pegem</a:t>
            </a:r>
            <a:r>
              <a:rPr lang="tr-TR" i="1" dirty="0"/>
              <a:t> Atıf İndeksi</a:t>
            </a:r>
            <a:r>
              <a:rPr lang="tr-TR" dirty="0"/>
              <a:t>, 1-386.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2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/>
              <a:t>6</a:t>
            </a:r>
            <a:r>
              <a:rPr lang="tr-TR" sz="8000" dirty="0" smtClean="0"/>
              <a:t>. HAFTA</a:t>
            </a:r>
            <a:endParaRPr lang="en-GB" sz="8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0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72819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</a:t>
            </a:r>
            <a:br>
              <a:rPr lang="tr-TR" b="1" dirty="0" smtClean="0"/>
            </a:br>
            <a:r>
              <a:rPr lang="tr-TR" b="1" dirty="0" smtClean="0"/>
              <a:t>TÜRKİYE’DE PROGRAM GELİŞTİRME</a:t>
            </a:r>
            <a:endParaRPr lang="en-GB" b="1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>
          <a:xfrm>
            <a:off x="685800" y="3284984"/>
            <a:ext cx="7772400" cy="2353816"/>
          </a:xfrm>
        </p:spPr>
        <p:txBody>
          <a:bodyPr>
            <a:normAutofit lnSpcReduction="10000"/>
          </a:bodyPr>
          <a:lstStyle/>
          <a:p>
            <a:pPr algn="l"/>
            <a:r>
              <a:rPr lang="tr-TR" dirty="0" smtClean="0">
                <a:solidFill>
                  <a:schemeClr val="tx1"/>
                </a:solidFill>
              </a:rPr>
              <a:t>Okumalar: 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-- Demirel</a:t>
            </a:r>
            <a:r>
              <a:rPr lang="tr-TR" sz="2400" dirty="0">
                <a:solidFill>
                  <a:schemeClr val="tx1"/>
                </a:solidFill>
              </a:rPr>
              <a:t>, Ö. (1992). Türkiye'de program geliştirme uygulamaları. </a:t>
            </a:r>
            <a:r>
              <a:rPr lang="tr-TR" sz="2400" i="1" dirty="0">
                <a:solidFill>
                  <a:schemeClr val="tx1"/>
                </a:solidFill>
              </a:rPr>
              <a:t>Hacettepe Üniversitesi Eğitim Fakültesi Dergisi</a:t>
            </a:r>
            <a:r>
              <a:rPr lang="tr-TR" sz="2400" dirty="0">
                <a:solidFill>
                  <a:schemeClr val="tx1"/>
                </a:solidFill>
              </a:rPr>
              <a:t>, </a:t>
            </a:r>
            <a:r>
              <a:rPr lang="tr-TR" sz="2400" i="1" dirty="0">
                <a:solidFill>
                  <a:schemeClr val="tx1"/>
                </a:solidFill>
              </a:rPr>
              <a:t>7</a:t>
            </a:r>
            <a:r>
              <a:rPr lang="tr-TR" sz="2400" dirty="0">
                <a:solidFill>
                  <a:schemeClr val="tx1"/>
                </a:solidFill>
              </a:rPr>
              <a:t>(7</a:t>
            </a:r>
            <a:r>
              <a:rPr lang="tr-TR" sz="2400" dirty="0" smtClean="0">
                <a:solidFill>
                  <a:schemeClr val="tx1"/>
                </a:solidFill>
              </a:rPr>
              <a:t>).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-- Oral</a:t>
            </a:r>
            <a:r>
              <a:rPr lang="tr-TR" sz="2400" dirty="0">
                <a:solidFill>
                  <a:schemeClr val="tx1"/>
                </a:solidFill>
              </a:rPr>
              <a:t>, B., &amp; Yazar, T. (2017). Eğitimde program geliştirme ve değerlendirme. </a:t>
            </a:r>
            <a:r>
              <a:rPr lang="tr-TR" sz="2400" i="1" dirty="0" err="1">
                <a:solidFill>
                  <a:schemeClr val="tx1"/>
                </a:solidFill>
              </a:rPr>
              <a:t>Pegem</a:t>
            </a:r>
            <a:r>
              <a:rPr lang="tr-TR" sz="2400" i="1" dirty="0">
                <a:solidFill>
                  <a:schemeClr val="tx1"/>
                </a:solidFill>
              </a:rPr>
              <a:t> Atıf İndeksi</a:t>
            </a:r>
            <a:r>
              <a:rPr lang="tr-TR" sz="2400" dirty="0">
                <a:solidFill>
                  <a:schemeClr val="tx1"/>
                </a:solidFill>
              </a:rPr>
              <a:t>, 1-657.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44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Türkiye'de yaygın olarak kullanılan modeller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Türkiye’de </a:t>
            </a:r>
            <a:r>
              <a:rPr lang="tr-TR" dirty="0">
                <a:latin typeface="Arial" pitchFamily="34" charset="0"/>
                <a:cs typeface="Arial" pitchFamily="34" charset="0"/>
              </a:rPr>
              <a:t>günümüze kadar yaygın olarak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Taba-Tyler modeli </a:t>
            </a:r>
            <a:r>
              <a:rPr lang="tr-TR" dirty="0">
                <a:latin typeface="Arial" pitchFamily="34" charset="0"/>
                <a:cs typeface="Arial" pitchFamily="34" charset="0"/>
              </a:rPr>
              <a:t>kullanılmaktadır. Buna göre eğitim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programları: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marL="722313" indent="0" fontAlgn="auto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 Amaçlar (hedefler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)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marL="722313" indent="0" fontAlgn="auto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İçerik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marL="722313" indent="0" fontAlgn="auto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 Öğretme-öğrenme süreçleri (eğitim durumları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)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marL="722313" indent="0" fontAlgn="auto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Değerlendirme </a:t>
            </a:r>
          </a:p>
          <a:p>
            <a:pPr marL="177800" lvl="1" indent="0">
              <a:buSzPct val="100000"/>
              <a:buNone/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aşamalarından oluşmaktadır.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2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54 Sağ Ok"/>
          <p:cNvSpPr/>
          <p:nvPr/>
        </p:nvSpPr>
        <p:spPr>
          <a:xfrm>
            <a:off x="285750" y="928688"/>
            <a:ext cx="2428875" cy="142875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54" name="53 Yukarı Ok"/>
          <p:cNvSpPr/>
          <p:nvPr/>
        </p:nvSpPr>
        <p:spPr>
          <a:xfrm>
            <a:off x="214313" y="928688"/>
            <a:ext cx="142875" cy="5286375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7" name="6 Yuvarlatılmış Dikdörtgen"/>
          <p:cNvSpPr/>
          <p:nvPr/>
        </p:nvSpPr>
        <p:spPr>
          <a:xfrm>
            <a:off x="2786063" y="142875"/>
            <a:ext cx="3429000" cy="3571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İhtiyaçların Belirlenmesi</a:t>
            </a:r>
          </a:p>
        </p:txBody>
      </p:sp>
      <p:sp>
        <p:nvSpPr>
          <p:cNvPr id="12" name="11 Yuvarlatılmış Dikdörtgen"/>
          <p:cNvSpPr/>
          <p:nvPr/>
        </p:nvSpPr>
        <p:spPr>
          <a:xfrm>
            <a:off x="2786063" y="785813"/>
            <a:ext cx="3500437" cy="3571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Genel Hedeflerin Belirlenmesi</a:t>
            </a:r>
          </a:p>
        </p:txBody>
      </p:sp>
      <p:sp>
        <p:nvSpPr>
          <p:cNvPr id="15" name="14 Yuvarlatılmış Dikdörtgen"/>
          <p:cNvSpPr/>
          <p:nvPr/>
        </p:nvSpPr>
        <p:spPr>
          <a:xfrm>
            <a:off x="2786063" y="1430338"/>
            <a:ext cx="3500437" cy="5556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Alanın Kavram, İlke ve Becerilerinin Belirlenmesi</a:t>
            </a:r>
          </a:p>
        </p:txBody>
      </p:sp>
      <p:sp>
        <p:nvSpPr>
          <p:cNvPr id="20" name="19 Yuvarlatılmış Dikdörtgen"/>
          <p:cNvSpPr/>
          <p:nvPr/>
        </p:nvSpPr>
        <p:spPr>
          <a:xfrm>
            <a:off x="2786063" y="2255838"/>
            <a:ext cx="3500437" cy="5556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Öğrenme Alanları ve Alanın Kazanımlarının Belirlenmesi</a:t>
            </a:r>
          </a:p>
        </p:txBody>
      </p:sp>
      <p:sp>
        <p:nvSpPr>
          <p:cNvPr id="23" name="22 Yuvarlatılmış Dikdörtgen"/>
          <p:cNvSpPr/>
          <p:nvPr/>
        </p:nvSpPr>
        <p:spPr>
          <a:xfrm>
            <a:off x="2786063" y="3087688"/>
            <a:ext cx="3500437" cy="5556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500" b="1" dirty="0">
                <a:solidFill>
                  <a:schemeClr val="tx1"/>
                </a:solidFill>
              </a:rPr>
              <a:t>Öğrenme Alanlarının Kapsadığı Ünitelerin/Temaların Belirlenmesi</a:t>
            </a:r>
          </a:p>
        </p:txBody>
      </p:sp>
      <p:sp>
        <p:nvSpPr>
          <p:cNvPr id="26" name="25 Yuvarlatılmış Dikdörtgen"/>
          <p:cNvSpPr/>
          <p:nvPr/>
        </p:nvSpPr>
        <p:spPr>
          <a:xfrm>
            <a:off x="2786063" y="3927475"/>
            <a:ext cx="3500437" cy="3571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</a:rPr>
              <a:t>Paydaşlarla Paylaşımın Sağlanması</a:t>
            </a:r>
          </a:p>
        </p:txBody>
      </p:sp>
      <p:sp>
        <p:nvSpPr>
          <p:cNvPr id="29" name="28 Yuvarlatılmış Dikdörtgen"/>
          <p:cNvSpPr/>
          <p:nvPr/>
        </p:nvSpPr>
        <p:spPr>
          <a:xfrm>
            <a:off x="2786063" y="4572000"/>
            <a:ext cx="3500437" cy="3571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Materyal Geliştirilmesi</a:t>
            </a:r>
          </a:p>
        </p:txBody>
      </p:sp>
      <p:sp>
        <p:nvSpPr>
          <p:cNvPr id="31" name="30 Aşağı Ok"/>
          <p:cNvSpPr/>
          <p:nvPr/>
        </p:nvSpPr>
        <p:spPr>
          <a:xfrm>
            <a:off x="4214813" y="528638"/>
            <a:ext cx="598487" cy="214312"/>
          </a:xfrm>
          <a:prstGeom prst="down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2" name="31 Aşağı Ok"/>
          <p:cNvSpPr/>
          <p:nvPr/>
        </p:nvSpPr>
        <p:spPr>
          <a:xfrm>
            <a:off x="4214813" y="1171575"/>
            <a:ext cx="598487" cy="214313"/>
          </a:xfrm>
          <a:prstGeom prst="down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3" name="32 Aşağı Ok"/>
          <p:cNvSpPr/>
          <p:nvPr/>
        </p:nvSpPr>
        <p:spPr>
          <a:xfrm>
            <a:off x="4214813" y="2001838"/>
            <a:ext cx="598487" cy="214312"/>
          </a:xfrm>
          <a:prstGeom prst="down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4" name="33 Aşağı Ok"/>
          <p:cNvSpPr/>
          <p:nvPr/>
        </p:nvSpPr>
        <p:spPr>
          <a:xfrm>
            <a:off x="4214813" y="2828925"/>
            <a:ext cx="598487" cy="214313"/>
          </a:xfrm>
          <a:prstGeom prst="down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5" name="34 Aşağı Ok"/>
          <p:cNvSpPr/>
          <p:nvPr/>
        </p:nvSpPr>
        <p:spPr>
          <a:xfrm>
            <a:off x="4214813" y="3657600"/>
            <a:ext cx="598487" cy="214313"/>
          </a:xfrm>
          <a:prstGeom prst="down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6" name="35 Aşağı Ok"/>
          <p:cNvSpPr/>
          <p:nvPr/>
        </p:nvSpPr>
        <p:spPr>
          <a:xfrm>
            <a:off x="4214813" y="4314825"/>
            <a:ext cx="598487" cy="214313"/>
          </a:xfrm>
          <a:prstGeom prst="down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7" name="36 Aşağı Ok"/>
          <p:cNvSpPr/>
          <p:nvPr/>
        </p:nvSpPr>
        <p:spPr>
          <a:xfrm>
            <a:off x="4214813" y="4957763"/>
            <a:ext cx="598487" cy="214312"/>
          </a:xfrm>
          <a:prstGeom prst="down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8" name="37 Yuvarlatılmış Dikdörtgen"/>
          <p:cNvSpPr/>
          <p:nvPr/>
        </p:nvSpPr>
        <p:spPr>
          <a:xfrm>
            <a:off x="2748423" y="5172075"/>
            <a:ext cx="3500437" cy="3857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Programların Onaya Sunulması</a:t>
            </a:r>
          </a:p>
        </p:txBody>
      </p:sp>
      <p:sp>
        <p:nvSpPr>
          <p:cNvPr id="39" name="38 Aşağı Ok"/>
          <p:cNvSpPr/>
          <p:nvPr/>
        </p:nvSpPr>
        <p:spPr>
          <a:xfrm>
            <a:off x="4214813" y="5600700"/>
            <a:ext cx="598487" cy="214313"/>
          </a:xfrm>
          <a:prstGeom prst="down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40" name="39 Yuvarlatılmış Dikdörtgen"/>
          <p:cNvSpPr/>
          <p:nvPr/>
        </p:nvSpPr>
        <p:spPr>
          <a:xfrm>
            <a:off x="2786063" y="5857875"/>
            <a:ext cx="3500437" cy="6667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Programların Denenmesi İzlenmesi ve Değerlendirilmesi</a:t>
            </a:r>
          </a:p>
        </p:txBody>
      </p:sp>
      <p:sp>
        <p:nvSpPr>
          <p:cNvPr id="41" name="40 Yuvarlatılmış Dikdörtgen"/>
          <p:cNvSpPr/>
          <p:nvPr/>
        </p:nvSpPr>
        <p:spPr>
          <a:xfrm>
            <a:off x="6858000" y="2533650"/>
            <a:ext cx="2143125" cy="157321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Öğretim Etkinlikleri, Ölçme Değerlendirme ve Öğretmen Kılavuzu</a:t>
            </a:r>
          </a:p>
        </p:txBody>
      </p:sp>
      <p:sp>
        <p:nvSpPr>
          <p:cNvPr id="43" name="42 Sol Sağ Ok"/>
          <p:cNvSpPr/>
          <p:nvPr/>
        </p:nvSpPr>
        <p:spPr>
          <a:xfrm>
            <a:off x="6343650" y="3286125"/>
            <a:ext cx="485775" cy="214313"/>
          </a:xfrm>
          <a:prstGeom prst="leftRight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44" name="43 Yuvarlatılmış Dikdörtgen"/>
          <p:cNvSpPr/>
          <p:nvPr/>
        </p:nvSpPr>
        <p:spPr>
          <a:xfrm>
            <a:off x="428625" y="2420938"/>
            <a:ext cx="1714500" cy="7937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Diğer Alanlarla Bağlantılar</a:t>
            </a:r>
          </a:p>
        </p:txBody>
      </p:sp>
      <p:sp>
        <p:nvSpPr>
          <p:cNvPr id="45" name="44 Yuvarlatılmış Dikdörtgen"/>
          <p:cNvSpPr/>
          <p:nvPr/>
        </p:nvSpPr>
        <p:spPr>
          <a:xfrm>
            <a:off x="357188" y="3500438"/>
            <a:ext cx="1787525" cy="7858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Kavram Haritalarının Oluşturulması</a:t>
            </a:r>
          </a:p>
        </p:txBody>
      </p:sp>
      <p:sp>
        <p:nvSpPr>
          <p:cNvPr id="47" name="46 Sol Sağ Ok"/>
          <p:cNvSpPr/>
          <p:nvPr/>
        </p:nvSpPr>
        <p:spPr>
          <a:xfrm rot="2336548">
            <a:off x="2130425" y="3033713"/>
            <a:ext cx="682625" cy="203200"/>
          </a:xfrm>
          <a:prstGeom prst="leftRight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48" name="47 Sol Sağ Ok"/>
          <p:cNvSpPr/>
          <p:nvPr/>
        </p:nvSpPr>
        <p:spPr>
          <a:xfrm rot="19218650">
            <a:off x="2130425" y="3595688"/>
            <a:ext cx="682625" cy="203200"/>
          </a:xfrm>
          <a:prstGeom prst="leftRight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49" name="48 Yuvarlatılmış Dikdörtgen"/>
          <p:cNvSpPr/>
          <p:nvPr/>
        </p:nvSpPr>
        <p:spPr>
          <a:xfrm>
            <a:off x="6429375" y="285750"/>
            <a:ext cx="2500313" cy="164306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solidFill>
                  <a:srgbClr val="FF0000"/>
                </a:solidFill>
              </a:rPr>
              <a:t>MEB -2004 </a:t>
            </a:r>
            <a:r>
              <a:rPr lang="tr-TR" sz="2400" b="1" dirty="0" smtClean="0">
                <a:solidFill>
                  <a:srgbClr val="FF0000"/>
                </a:solidFill>
              </a:rPr>
              <a:t>Program </a:t>
            </a:r>
            <a:r>
              <a:rPr lang="tr-TR" sz="2400" b="1" dirty="0">
                <a:solidFill>
                  <a:srgbClr val="FF0000"/>
                </a:solidFill>
              </a:rPr>
              <a:t>Geliştirme Modeli </a:t>
            </a:r>
          </a:p>
        </p:txBody>
      </p:sp>
      <p:sp>
        <p:nvSpPr>
          <p:cNvPr id="53" name="52 Sol Ok"/>
          <p:cNvSpPr/>
          <p:nvPr/>
        </p:nvSpPr>
        <p:spPr>
          <a:xfrm>
            <a:off x="214313" y="6143625"/>
            <a:ext cx="2500312" cy="142875"/>
          </a:xfrm>
          <a:prstGeom prst="lef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04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800" b="1" dirty="0" smtClean="0"/>
              <a:t>MEB-2005 İLKÖĞRETİM PROGRAMLARININ GENEL ÖZELLİKLERİ</a:t>
            </a:r>
            <a:endParaRPr lang="tr-TR" sz="2800" b="1" dirty="0"/>
          </a:p>
        </p:txBody>
      </p:sp>
      <p:sp>
        <p:nvSpPr>
          <p:cNvPr id="25602" name="1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 İlköğretim programlarının geliştirilmesinde özellikle </a:t>
            </a:r>
            <a:r>
              <a:rPr lang="tr-TR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yapılandırmacı</a:t>
            </a:r>
            <a:r>
              <a:rPr lang="tr-T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yaklaşım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ve </a:t>
            </a:r>
            <a:r>
              <a:rPr lang="tr-T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çoklu zeka kuramı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etkili olmuştur.</a:t>
            </a:r>
          </a:p>
          <a:p>
            <a:pPr algn="just"/>
            <a:r>
              <a:rPr lang="tr-TR" sz="2800" b="1" dirty="0" smtClean="0">
                <a:latin typeface="Arial" pitchFamily="34" charset="0"/>
                <a:cs typeface="Arial" pitchFamily="34" charset="0"/>
              </a:rPr>
              <a:t>İlköğretim programları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Günlük hayattan kopmayan,</a:t>
            </a:r>
          </a:p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Öğrenci merkezli yaklaşımları ön plana çıkaran,</a:t>
            </a:r>
          </a:p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Öğrencilerin birbirlerinden farklı olduklarının kabul eden,</a:t>
            </a:r>
          </a:p>
          <a:p>
            <a:pPr marL="0" indent="0" algn="just">
              <a:buFontTx/>
              <a:buBlip>
                <a:blip r:embed="rId3"/>
              </a:buBlip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80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800" b="1" dirty="0" smtClean="0"/>
              <a:t>MEB-2005 İLKÖĞRETİM PROGRAMLARININ ÖĞRETMENLER AÇISINDAN ÖZELLİKLERİ</a:t>
            </a:r>
            <a:endParaRPr lang="tr-TR" sz="2800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484313"/>
            <a:ext cx="7467600" cy="4989512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Milli değerleri kaybetmeden evrensel değerlerin benimsenmesine yönelik olarak öğrenme-öğretme sürecinde farklı öğretim yöntem ve tekniklerini kullanan,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Yaşam boyu öğrenme isteği duyan,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Öğrencilerini düşünmeye, paylaşmaya ve soru sormaya özendiren,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Öğrencileri toplumsal sorunlara karşı duyarlı olmaya yönlendiren ve olumlu toplumsal beceriler kazanmasını da ön plana alan özelliklere sahiptir.</a:t>
            </a:r>
          </a:p>
          <a:p>
            <a:pPr marL="0" indent="0" algn="just">
              <a:lnSpc>
                <a:spcPct val="90000"/>
              </a:lnSpc>
              <a:buFontTx/>
              <a:buBlip>
                <a:blip r:embed="rId3"/>
              </a:buBlip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6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400" b="1" dirty="0" smtClean="0"/>
              <a:t>2005 İLKÖĞRETİM PROGRAMLARININ ÖĞRENCİLERE KAZANDIRMAK İSTEDİĞİ ORTAK BECERİLER</a:t>
            </a: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Türkçe’yi</a:t>
            </a:r>
            <a:r>
              <a:rPr lang="tr-TR" dirty="0" smtClean="0"/>
              <a:t> doğru, etkili ve güzel kullanma becerisi</a:t>
            </a:r>
          </a:p>
          <a:p>
            <a:r>
              <a:rPr lang="tr-TR" dirty="0" smtClean="0"/>
              <a:t>Eleştirel düşünme becerisi</a:t>
            </a:r>
          </a:p>
          <a:p>
            <a:r>
              <a:rPr lang="tr-TR" dirty="0" smtClean="0"/>
              <a:t>Yaratıcı düşünme becerisi</a:t>
            </a:r>
          </a:p>
          <a:p>
            <a:r>
              <a:rPr lang="tr-TR" dirty="0" smtClean="0"/>
              <a:t>Problem çözme becerisi</a:t>
            </a:r>
          </a:p>
          <a:p>
            <a:r>
              <a:rPr lang="tr-TR" dirty="0" smtClean="0"/>
              <a:t>İletişim becerisi</a:t>
            </a:r>
          </a:p>
          <a:p>
            <a:r>
              <a:rPr lang="tr-TR" dirty="0" smtClean="0"/>
              <a:t>Araştırma-sorgulama becerisi</a:t>
            </a:r>
          </a:p>
          <a:p>
            <a:r>
              <a:rPr lang="tr-TR" dirty="0" smtClean="0"/>
              <a:t>Bilgi teknolojilerini kullanma becerisi</a:t>
            </a:r>
          </a:p>
          <a:p>
            <a:r>
              <a:rPr lang="tr-TR" dirty="0" smtClean="0"/>
              <a:t>Girişimcilik becerisi</a:t>
            </a:r>
          </a:p>
        </p:txBody>
      </p:sp>
    </p:spTree>
    <p:extLst>
      <p:ext uri="{BB962C8B-B14F-4D97-AF65-F5344CB8AC3E}">
        <p14:creationId xmlns:p14="http://schemas.microsoft.com/office/powerpoint/2010/main" val="225616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sorusu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A</a:t>
            </a:r>
            <a:r>
              <a:rPr lang="tr-TR" dirty="0" smtClean="0"/>
              <a:t>lanınızda uygulamada olan öğretim programını inceleyerek dayandığı tarihi, felsefi, psikolojik ve toplumsal temelleri tartışınız.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4682</TotalTime>
  <Words>312</Words>
  <Application>Microsoft Macintosh PowerPoint</Application>
  <PresentationFormat>On-screen Show (4:3)</PresentationFormat>
  <Paragraphs>68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EĞİTİMDE PROGRAM GELİŞTİRME</vt:lpstr>
      <vt:lpstr>6. HAFTA</vt:lpstr>
      <vt:lpstr>  TÜRKİYE’DE PROGRAM GELİŞTİRME</vt:lpstr>
      <vt:lpstr>Türkiye'de yaygın olarak kullanılan modeller</vt:lpstr>
      <vt:lpstr>PowerPoint Presentation</vt:lpstr>
      <vt:lpstr>MEB-2005 İLKÖĞRETİM PROGRAMLARININ GENEL ÖZELLİKLERİ</vt:lpstr>
      <vt:lpstr>MEB-2005 İLKÖĞRETİM PROGRAMLARININ ÖĞRETMENLER AÇISINDAN ÖZELLİKLERİ</vt:lpstr>
      <vt:lpstr>2005 İLKÖĞRETİM PROGRAMLARININ ÖĞRENCİLERE KAZANDIRMAK İSTEDİĞİ ORTAK BECERİLER</vt:lpstr>
      <vt:lpstr>Araştırma sorusu </vt:lpstr>
      <vt:lpstr>Kullanılan kaynaklar</vt:lpstr>
    </vt:vector>
  </TitlesOfParts>
  <Company>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PROGRAMLARI</dc:title>
  <dc:creator>EGITMEN</dc:creator>
  <cp:lastModifiedBy>Microsoft Office User</cp:lastModifiedBy>
  <cp:revision>309</cp:revision>
  <dcterms:created xsi:type="dcterms:W3CDTF">2012-02-14T14:40:33Z</dcterms:created>
  <dcterms:modified xsi:type="dcterms:W3CDTF">2019-12-09T13:07:22Z</dcterms:modified>
</cp:coreProperties>
</file>