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3"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2901F35-6776-4E6F-9943-4B8EFED29FF3}"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842F87D-962B-43DC-8722-DC41E6747795}" type="slidenum">
              <a:rPr lang="tr-TR" smtClean="0"/>
              <a:t>‹#›</a:t>
            </a:fld>
            <a:endParaRPr lang="tr-TR"/>
          </a:p>
        </p:txBody>
      </p:sp>
    </p:spTree>
    <p:extLst>
      <p:ext uri="{BB962C8B-B14F-4D97-AF65-F5344CB8AC3E}">
        <p14:creationId xmlns:p14="http://schemas.microsoft.com/office/powerpoint/2010/main" val="472579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2901F35-6776-4E6F-9943-4B8EFED29FF3}"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842F87D-962B-43DC-8722-DC41E6747795}" type="slidenum">
              <a:rPr lang="tr-TR" smtClean="0"/>
              <a:t>‹#›</a:t>
            </a:fld>
            <a:endParaRPr lang="tr-TR"/>
          </a:p>
        </p:txBody>
      </p:sp>
    </p:spTree>
    <p:extLst>
      <p:ext uri="{BB962C8B-B14F-4D97-AF65-F5344CB8AC3E}">
        <p14:creationId xmlns:p14="http://schemas.microsoft.com/office/powerpoint/2010/main" val="3768150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2901F35-6776-4E6F-9943-4B8EFED29FF3}"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842F87D-962B-43DC-8722-DC41E6747795}"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671486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52901F35-6776-4E6F-9943-4B8EFED29FF3}"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842F87D-962B-43DC-8722-DC41E6747795}" type="slidenum">
              <a:rPr lang="tr-TR" smtClean="0"/>
              <a:t>‹#›</a:t>
            </a:fld>
            <a:endParaRPr lang="tr-TR"/>
          </a:p>
        </p:txBody>
      </p:sp>
    </p:spTree>
    <p:extLst>
      <p:ext uri="{BB962C8B-B14F-4D97-AF65-F5344CB8AC3E}">
        <p14:creationId xmlns:p14="http://schemas.microsoft.com/office/powerpoint/2010/main" val="11303184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52901F35-6776-4E6F-9943-4B8EFED29FF3}"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842F87D-962B-43DC-8722-DC41E6747795}"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404454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52901F35-6776-4E6F-9943-4B8EFED29FF3}"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842F87D-962B-43DC-8722-DC41E6747795}" type="slidenum">
              <a:rPr lang="tr-TR" smtClean="0"/>
              <a:t>‹#›</a:t>
            </a:fld>
            <a:endParaRPr lang="tr-TR"/>
          </a:p>
        </p:txBody>
      </p:sp>
    </p:spTree>
    <p:extLst>
      <p:ext uri="{BB962C8B-B14F-4D97-AF65-F5344CB8AC3E}">
        <p14:creationId xmlns:p14="http://schemas.microsoft.com/office/powerpoint/2010/main" val="954458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901F35-6776-4E6F-9943-4B8EFED29FF3}"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842F87D-962B-43DC-8722-DC41E6747795}" type="slidenum">
              <a:rPr lang="tr-TR" smtClean="0"/>
              <a:t>‹#›</a:t>
            </a:fld>
            <a:endParaRPr lang="tr-TR"/>
          </a:p>
        </p:txBody>
      </p:sp>
    </p:spTree>
    <p:extLst>
      <p:ext uri="{BB962C8B-B14F-4D97-AF65-F5344CB8AC3E}">
        <p14:creationId xmlns:p14="http://schemas.microsoft.com/office/powerpoint/2010/main" val="28021635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901F35-6776-4E6F-9943-4B8EFED29FF3}"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842F87D-962B-43DC-8722-DC41E6747795}" type="slidenum">
              <a:rPr lang="tr-TR" smtClean="0"/>
              <a:t>‹#›</a:t>
            </a:fld>
            <a:endParaRPr lang="tr-TR"/>
          </a:p>
        </p:txBody>
      </p:sp>
    </p:spTree>
    <p:extLst>
      <p:ext uri="{BB962C8B-B14F-4D97-AF65-F5344CB8AC3E}">
        <p14:creationId xmlns:p14="http://schemas.microsoft.com/office/powerpoint/2010/main" val="2514829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901F35-6776-4E6F-9943-4B8EFED29FF3}"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842F87D-962B-43DC-8722-DC41E6747795}" type="slidenum">
              <a:rPr lang="tr-TR" smtClean="0"/>
              <a:t>‹#›</a:t>
            </a:fld>
            <a:endParaRPr lang="tr-TR"/>
          </a:p>
        </p:txBody>
      </p:sp>
    </p:spTree>
    <p:extLst>
      <p:ext uri="{BB962C8B-B14F-4D97-AF65-F5344CB8AC3E}">
        <p14:creationId xmlns:p14="http://schemas.microsoft.com/office/powerpoint/2010/main" val="265266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2901F35-6776-4E6F-9943-4B8EFED29FF3}"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842F87D-962B-43DC-8722-DC41E6747795}" type="slidenum">
              <a:rPr lang="tr-TR" smtClean="0"/>
              <a:t>‹#›</a:t>
            </a:fld>
            <a:endParaRPr lang="tr-TR"/>
          </a:p>
        </p:txBody>
      </p:sp>
    </p:spTree>
    <p:extLst>
      <p:ext uri="{BB962C8B-B14F-4D97-AF65-F5344CB8AC3E}">
        <p14:creationId xmlns:p14="http://schemas.microsoft.com/office/powerpoint/2010/main" val="464314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2901F35-6776-4E6F-9943-4B8EFED29FF3}"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842F87D-962B-43DC-8722-DC41E6747795}" type="slidenum">
              <a:rPr lang="tr-TR" smtClean="0"/>
              <a:t>‹#›</a:t>
            </a:fld>
            <a:endParaRPr lang="tr-TR"/>
          </a:p>
        </p:txBody>
      </p:sp>
    </p:spTree>
    <p:extLst>
      <p:ext uri="{BB962C8B-B14F-4D97-AF65-F5344CB8AC3E}">
        <p14:creationId xmlns:p14="http://schemas.microsoft.com/office/powerpoint/2010/main" val="3334533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2901F35-6776-4E6F-9943-4B8EFED29FF3}" type="datetimeFigureOut">
              <a:rPr lang="tr-TR" smtClean="0"/>
              <a:t>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842F87D-962B-43DC-8722-DC41E6747795}" type="slidenum">
              <a:rPr lang="tr-TR" smtClean="0"/>
              <a:t>‹#›</a:t>
            </a:fld>
            <a:endParaRPr lang="tr-TR"/>
          </a:p>
        </p:txBody>
      </p:sp>
    </p:spTree>
    <p:extLst>
      <p:ext uri="{BB962C8B-B14F-4D97-AF65-F5344CB8AC3E}">
        <p14:creationId xmlns:p14="http://schemas.microsoft.com/office/powerpoint/2010/main" val="3995785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52901F35-6776-4E6F-9943-4B8EFED29FF3}" type="datetimeFigureOut">
              <a:rPr lang="tr-TR" smtClean="0"/>
              <a:t>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842F87D-962B-43DC-8722-DC41E6747795}" type="slidenum">
              <a:rPr lang="tr-TR" smtClean="0"/>
              <a:t>‹#›</a:t>
            </a:fld>
            <a:endParaRPr lang="tr-TR"/>
          </a:p>
        </p:txBody>
      </p:sp>
    </p:spTree>
    <p:extLst>
      <p:ext uri="{BB962C8B-B14F-4D97-AF65-F5344CB8AC3E}">
        <p14:creationId xmlns:p14="http://schemas.microsoft.com/office/powerpoint/2010/main" val="2926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901F35-6776-4E6F-9943-4B8EFED29FF3}" type="datetimeFigureOut">
              <a:rPr lang="tr-TR" smtClean="0"/>
              <a:t>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842F87D-962B-43DC-8722-DC41E6747795}" type="slidenum">
              <a:rPr lang="tr-TR" smtClean="0"/>
              <a:t>‹#›</a:t>
            </a:fld>
            <a:endParaRPr lang="tr-TR"/>
          </a:p>
        </p:txBody>
      </p:sp>
    </p:spTree>
    <p:extLst>
      <p:ext uri="{BB962C8B-B14F-4D97-AF65-F5344CB8AC3E}">
        <p14:creationId xmlns:p14="http://schemas.microsoft.com/office/powerpoint/2010/main" val="1275740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2901F35-6776-4E6F-9943-4B8EFED29FF3}"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842F87D-962B-43DC-8722-DC41E6747795}" type="slidenum">
              <a:rPr lang="tr-TR" smtClean="0"/>
              <a:t>‹#›</a:t>
            </a:fld>
            <a:endParaRPr lang="tr-TR"/>
          </a:p>
        </p:txBody>
      </p:sp>
    </p:spTree>
    <p:extLst>
      <p:ext uri="{BB962C8B-B14F-4D97-AF65-F5344CB8AC3E}">
        <p14:creationId xmlns:p14="http://schemas.microsoft.com/office/powerpoint/2010/main" val="2248759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2901F35-6776-4E6F-9943-4B8EFED29FF3}"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842F87D-962B-43DC-8722-DC41E6747795}" type="slidenum">
              <a:rPr lang="tr-TR" smtClean="0"/>
              <a:t>‹#›</a:t>
            </a:fld>
            <a:endParaRPr lang="tr-TR"/>
          </a:p>
        </p:txBody>
      </p:sp>
    </p:spTree>
    <p:extLst>
      <p:ext uri="{BB962C8B-B14F-4D97-AF65-F5344CB8AC3E}">
        <p14:creationId xmlns:p14="http://schemas.microsoft.com/office/powerpoint/2010/main" val="1946699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2901F35-6776-4E6F-9943-4B8EFED29FF3}" type="datetimeFigureOut">
              <a:rPr lang="tr-TR" smtClean="0"/>
              <a:t>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842F87D-962B-43DC-8722-DC41E6747795}" type="slidenum">
              <a:rPr lang="tr-TR" smtClean="0"/>
              <a:t>‹#›</a:t>
            </a:fld>
            <a:endParaRPr lang="tr-TR"/>
          </a:p>
        </p:txBody>
      </p:sp>
    </p:spTree>
    <p:extLst>
      <p:ext uri="{BB962C8B-B14F-4D97-AF65-F5344CB8AC3E}">
        <p14:creationId xmlns:p14="http://schemas.microsoft.com/office/powerpoint/2010/main" val="7385654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a:t>AİLE  YAŞAM DİNAMİĞİ</a:t>
            </a:r>
          </a:p>
        </p:txBody>
      </p:sp>
      <p:sp>
        <p:nvSpPr>
          <p:cNvPr id="3" name="Alt Başlık 2"/>
          <p:cNvSpPr>
            <a:spLocks noGrp="1"/>
          </p:cNvSpPr>
          <p:nvPr>
            <p:ph type="subTitle" idx="1"/>
          </p:nvPr>
        </p:nvSpPr>
        <p:spPr/>
        <p:txBody>
          <a:bodyPr/>
          <a:lstStyle/>
          <a:p>
            <a:r>
              <a:rPr lang="tr-TR" dirty="0"/>
              <a:t>AİLENİN TANIMI, ÖNEMİ VE TARİHSEL GELİŞİMİ</a:t>
            </a:r>
          </a:p>
        </p:txBody>
      </p:sp>
    </p:spTree>
    <p:extLst>
      <p:ext uri="{BB962C8B-B14F-4D97-AF65-F5344CB8AC3E}">
        <p14:creationId xmlns:p14="http://schemas.microsoft.com/office/powerpoint/2010/main" val="829765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cap="all" dirty="0">
                <a:solidFill>
                  <a:schemeClr val="accent1"/>
                </a:solidFill>
              </a:rPr>
              <a:t>TARİHSEL Gelişim süreci içinde aile </a:t>
            </a:r>
            <a:endParaRPr lang="tr-TR" dirty="0">
              <a:solidFill>
                <a:schemeClr val="accent1"/>
              </a:solidFill>
            </a:endParaRPr>
          </a:p>
        </p:txBody>
      </p:sp>
      <p:sp>
        <p:nvSpPr>
          <p:cNvPr id="3" name="İçerik Yer Tutucusu 2"/>
          <p:cNvSpPr>
            <a:spLocks noGrp="1"/>
          </p:cNvSpPr>
          <p:nvPr>
            <p:ph idx="1"/>
          </p:nvPr>
        </p:nvSpPr>
        <p:spPr/>
        <p:txBody>
          <a:bodyPr/>
          <a:lstStyle/>
          <a:p>
            <a:pPr>
              <a:buFont typeface="Wingdings" pitchFamily="2" charset="2"/>
              <a:buChar char="q"/>
            </a:pPr>
            <a:r>
              <a:rPr lang="tr-TR" dirty="0"/>
              <a:t>Geniş Ataerkil Aile</a:t>
            </a:r>
          </a:p>
          <a:p>
            <a:pPr>
              <a:buNone/>
            </a:pPr>
            <a:endParaRPr lang="tr-TR" dirty="0"/>
          </a:p>
          <a:p>
            <a:pPr>
              <a:buFont typeface="Wingdings" pitchFamily="2" charset="2"/>
              <a:buChar char="q"/>
            </a:pPr>
            <a:r>
              <a:rPr lang="tr-TR" dirty="0"/>
              <a:t>Küçük Ataerkil Aile</a:t>
            </a:r>
          </a:p>
          <a:p>
            <a:pPr>
              <a:buFont typeface="Wingdings" pitchFamily="2" charset="2"/>
              <a:buChar char="q"/>
            </a:pPr>
            <a:endParaRPr lang="tr-TR" dirty="0"/>
          </a:p>
          <a:p>
            <a:pPr>
              <a:buFont typeface="Wingdings" pitchFamily="2" charset="2"/>
              <a:buChar char="q"/>
            </a:pPr>
            <a:r>
              <a:rPr lang="tr-TR" dirty="0"/>
              <a:t>Modern Demokratik Aile</a:t>
            </a:r>
          </a:p>
          <a:p>
            <a:endParaRPr lang="tr-TR" dirty="0"/>
          </a:p>
        </p:txBody>
      </p:sp>
    </p:spTree>
    <p:extLst>
      <p:ext uri="{BB962C8B-B14F-4D97-AF65-F5344CB8AC3E}">
        <p14:creationId xmlns:p14="http://schemas.microsoft.com/office/powerpoint/2010/main" val="2380537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MODERN DEMOKRATİK AİLENİN ÖZELLİKLERİ</a:t>
            </a:r>
          </a:p>
        </p:txBody>
      </p:sp>
      <p:sp>
        <p:nvSpPr>
          <p:cNvPr id="3" name="İçerik Yer Tutucusu 2"/>
          <p:cNvSpPr>
            <a:spLocks noGrp="1"/>
          </p:cNvSpPr>
          <p:nvPr>
            <p:ph idx="1"/>
          </p:nvPr>
        </p:nvSpPr>
        <p:spPr/>
        <p:txBody>
          <a:bodyPr/>
          <a:lstStyle/>
          <a:p>
            <a:pPr algn="just"/>
            <a:r>
              <a:rPr lang="tr-TR" dirty="0"/>
              <a:t>Sevgi, saygı, arkadaşlık, uyumlu olma esaslarına dayanan eş seçme serbestliği,</a:t>
            </a:r>
          </a:p>
          <a:p>
            <a:pPr algn="just"/>
            <a:r>
              <a:rPr lang="tr-TR" dirty="0"/>
              <a:t>Eşlerin evlendikten sonra her iki tarafın ailelerine bağımlı olmamaları,</a:t>
            </a:r>
          </a:p>
          <a:p>
            <a:pPr algn="just"/>
            <a:r>
              <a:rPr lang="tr-TR" dirty="0"/>
              <a:t>Karı- koca arasında eşitliğin kabulü,</a:t>
            </a:r>
          </a:p>
          <a:p>
            <a:pPr algn="just"/>
            <a:r>
              <a:rPr lang="tr-TR" dirty="0"/>
              <a:t>Karar alma sürecinde eşlerin ve çocukların ortak görüşlerinin alınması,</a:t>
            </a:r>
          </a:p>
          <a:p>
            <a:pPr algn="just"/>
            <a:r>
              <a:rPr lang="tr-TR" dirty="0"/>
              <a:t>Ailenin bütünlüğüne zarar vermeyecek şekilde aile üyelerinin bireysel davranabilmeleri.</a:t>
            </a:r>
          </a:p>
          <a:p>
            <a:pPr marL="0" indent="0">
              <a:buNone/>
            </a:pPr>
            <a:endParaRPr lang="tr-TR" dirty="0"/>
          </a:p>
        </p:txBody>
      </p:sp>
    </p:spTree>
    <p:extLst>
      <p:ext uri="{BB962C8B-B14F-4D97-AF65-F5344CB8AC3E}">
        <p14:creationId xmlns:p14="http://schemas.microsoft.com/office/powerpoint/2010/main" val="2183095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EVLİLİK</a:t>
            </a:r>
          </a:p>
        </p:txBody>
      </p:sp>
      <p:sp>
        <p:nvSpPr>
          <p:cNvPr id="3" name="İçerik Yer Tutucusu 2"/>
          <p:cNvSpPr>
            <a:spLocks noGrp="1"/>
          </p:cNvSpPr>
          <p:nvPr>
            <p:ph idx="1"/>
          </p:nvPr>
        </p:nvSpPr>
        <p:spPr/>
        <p:txBody>
          <a:bodyPr/>
          <a:lstStyle/>
          <a:p>
            <a:pPr algn="just"/>
            <a:r>
              <a:rPr lang="tr-TR" sz="2000" dirty="0">
                <a:solidFill>
                  <a:schemeClr val="tx1"/>
                </a:solidFill>
              </a:rPr>
              <a:t>Evlilik kavramı aile kavramına göre daha belirgin bir kavramdır. Aile bir  grubu, evlilik ise karşı cinsten iki kişinin birlikte yaşamak, yaşantılarını paylaşmak, çocuk yapmak ve yetiştirmek gibi amaçlarla yaptıkları bir sözleşmedir. </a:t>
            </a:r>
          </a:p>
          <a:p>
            <a:pPr algn="just"/>
            <a:endParaRPr lang="tr-TR" sz="2000" dirty="0">
              <a:solidFill>
                <a:schemeClr val="tx1"/>
              </a:solidFill>
            </a:endParaRPr>
          </a:p>
          <a:p>
            <a:pPr algn="just"/>
            <a:r>
              <a:rPr lang="tr-TR" sz="2000" dirty="0">
                <a:solidFill>
                  <a:schemeClr val="tx1"/>
                </a:solidFill>
              </a:rPr>
              <a:t>       Evlilik, toplumsal kurallar ve kanunların öngördüğü biçimde, karşı cinsten iki kişinin yaşamlarını birleştirdikleri, kendine özgü bir ilişkiler bütünüdür.</a:t>
            </a:r>
          </a:p>
          <a:p>
            <a:pPr algn="just"/>
            <a:endParaRPr lang="tr-TR" dirty="0">
              <a:latin typeface="Comic Sans MS" pitchFamily="66" charset="0"/>
            </a:endParaRPr>
          </a:p>
          <a:p>
            <a:pPr marL="0" indent="0">
              <a:buNone/>
            </a:pPr>
            <a:endParaRPr lang="tr-TR" dirty="0"/>
          </a:p>
        </p:txBody>
      </p:sp>
    </p:spTree>
    <p:extLst>
      <p:ext uri="{BB962C8B-B14F-4D97-AF65-F5344CB8AC3E}">
        <p14:creationId xmlns:p14="http://schemas.microsoft.com/office/powerpoint/2010/main" val="38379805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EŞ </a:t>
            </a:r>
            <a:r>
              <a:rPr lang="tr-TR" cap="all" dirty="0"/>
              <a:t>seçme</a:t>
            </a:r>
            <a:r>
              <a:rPr lang="tr-TR" dirty="0"/>
              <a:t> KURAMLARI</a:t>
            </a:r>
            <a:br>
              <a:rPr lang="tr-TR" dirty="0"/>
            </a:br>
            <a:endParaRPr lang="tr-TR" dirty="0"/>
          </a:p>
        </p:txBody>
      </p:sp>
      <p:sp>
        <p:nvSpPr>
          <p:cNvPr id="3" name="İçerik Yer Tutucusu 2"/>
          <p:cNvSpPr>
            <a:spLocks noGrp="1"/>
          </p:cNvSpPr>
          <p:nvPr>
            <p:ph idx="1"/>
          </p:nvPr>
        </p:nvSpPr>
        <p:spPr/>
        <p:txBody>
          <a:bodyPr/>
          <a:lstStyle/>
          <a:p>
            <a:r>
              <a:rPr lang="tr-TR" sz="2000" b="1" dirty="0" err="1">
                <a:solidFill>
                  <a:srgbClr val="FF0000"/>
                </a:solidFill>
              </a:rPr>
              <a:t>Psikanalitik</a:t>
            </a:r>
            <a:r>
              <a:rPr lang="tr-TR" sz="2000" b="1" dirty="0">
                <a:solidFill>
                  <a:srgbClr val="FF0000"/>
                </a:solidFill>
              </a:rPr>
              <a:t> Kuram</a:t>
            </a:r>
            <a:endParaRPr lang="tr-TR" sz="2000" dirty="0">
              <a:solidFill>
                <a:schemeClr val="tx1"/>
              </a:solidFill>
            </a:endParaRPr>
          </a:p>
          <a:p>
            <a:pPr marL="0" indent="0">
              <a:buNone/>
            </a:pPr>
            <a:r>
              <a:rPr lang="tr-TR" sz="2000" dirty="0">
                <a:solidFill>
                  <a:schemeClr val="tx1"/>
                </a:solidFill>
              </a:rPr>
              <a:t>     </a:t>
            </a:r>
            <a:r>
              <a:rPr lang="tr-TR" sz="2000" dirty="0" err="1">
                <a:solidFill>
                  <a:schemeClr val="tx1"/>
                </a:solidFill>
              </a:rPr>
              <a:t>Psikanalitik</a:t>
            </a:r>
            <a:r>
              <a:rPr lang="tr-TR" sz="2000" dirty="0">
                <a:solidFill>
                  <a:schemeClr val="tx1"/>
                </a:solidFill>
              </a:rPr>
              <a:t> kuramın kurucusu olan Freud, eş seçmeyi çocukların karşı cins ebeveyne karşı hissettikleri yakınlık ve hayranlığa bağlamakta, bilinçdışı karmaşık süreçler yolu ile kızların baba ve erkeklerin anne özelliklerini taşıyan eşleri seçtiklerini belirtmektedir. </a:t>
            </a:r>
          </a:p>
          <a:p>
            <a:endParaRPr lang="tr-TR" dirty="0"/>
          </a:p>
        </p:txBody>
      </p:sp>
    </p:spTree>
    <p:extLst>
      <p:ext uri="{BB962C8B-B14F-4D97-AF65-F5344CB8AC3E}">
        <p14:creationId xmlns:p14="http://schemas.microsoft.com/office/powerpoint/2010/main" val="33694479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a:solidFill>
                  <a:srgbClr val="FF0000"/>
                </a:solidFill>
              </a:rPr>
              <a:t>ORTAK ÖZELLİKLER ( HOMOGAMİ) KURAMI</a:t>
            </a:r>
          </a:p>
          <a:p>
            <a:endParaRPr lang="tr-TR" b="1" dirty="0">
              <a:solidFill>
                <a:schemeClr val="tx1"/>
              </a:solidFill>
            </a:endParaRPr>
          </a:p>
          <a:p>
            <a:pPr algn="just"/>
            <a:r>
              <a:rPr lang="tr-TR" dirty="0">
                <a:solidFill>
                  <a:schemeClr val="tx1"/>
                </a:solidFill>
              </a:rPr>
              <a:t>     Bu kuram; evlenecek kişilerin benzer yönlerinin çok olmasının, evlilikte başarı şansını arttıracağını savunmaktadır.</a:t>
            </a:r>
          </a:p>
          <a:p>
            <a:pPr algn="just"/>
            <a:r>
              <a:rPr lang="tr-TR" dirty="0">
                <a:solidFill>
                  <a:schemeClr val="tx1"/>
                </a:solidFill>
              </a:rPr>
              <a:t>     Bu kurama göre kadın ve erkeklerin benzer özellikleri olan kişileri eş olarak seçmeleri beklenmektedir. Bu tür evliliklerde; ekonomik durum, inanç, ırk, eğitim, sosyal değerler, ilgiler ve zevkler açısından eşlerin önemli ölçüde birbirlerine yakın ve benzer olmaları istenmektedir. </a:t>
            </a:r>
          </a:p>
          <a:p>
            <a:pPr algn="just"/>
            <a:r>
              <a:rPr lang="tr-TR" dirty="0">
                <a:solidFill>
                  <a:schemeClr val="tx1"/>
                </a:solidFill>
              </a:rPr>
              <a:t>     Böylelikle anlaşmazlık ve çatışma konularının az olacağı, mutlu olma olasılıklarının yüksek olacağı belirtilmektedir.  Ayrıca çıkabilecek sorunlarda çiftlerin birbirini daha kolay anlayabilecekleri  vurgulanmaktadır. </a:t>
            </a:r>
          </a:p>
          <a:p>
            <a:endParaRPr lang="tr-TR" dirty="0"/>
          </a:p>
        </p:txBody>
      </p:sp>
    </p:spTree>
    <p:extLst>
      <p:ext uri="{BB962C8B-B14F-4D97-AF65-F5344CB8AC3E}">
        <p14:creationId xmlns:p14="http://schemas.microsoft.com/office/powerpoint/2010/main" val="2038659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sz="2000" b="1" dirty="0">
                <a:solidFill>
                  <a:srgbClr val="FF0000"/>
                </a:solidFill>
              </a:rPr>
              <a:t>ZIT ÖZELLİKLER (HETEROGAMİ) KURAMI</a:t>
            </a:r>
          </a:p>
          <a:p>
            <a:endParaRPr lang="tr-TR" sz="2000" b="1" dirty="0">
              <a:solidFill>
                <a:schemeClr val="tx1"/>
              </a:solidFill>
            </a:endParaRPr>
          </a:p>
          <a:p>
            <a:pPr algn="just"/>
            <a:r>
              <a:rPr lang="tr-TR" sz="2000" b="1" dirty="0">
                <a:solidFill>
                  <a:schemeClr val="tx1"/>
                </a:solidFill>
              </a:rPr>
              <a:t>     </a:t>
            </a:r>
            <a:r>
              <a:rPr lang="tr-TR" sz="2000" dirty="0">
                <a:solidFill>
                  <a:schemeClr val="tx1"/>
                </a:solidFill>
              </a:rPr>
              <a:t>Bu kurama göre bireylerin kendilerinde olmayan niteliklere sahip olan kişileri seçmelerinin evlilik başarısını arttıracağı belirtilmektedir. </a:t>
            </a:r>
          </a:p>
          <a:p>
            <a:pPr algn="just"/>
            <a:r>
              <a:rPr lang="tr-TR" sz="2000" dirty="0">
                <a:solidFill>
                  <a:schemeClr val="tx1"/>
                </a:solidFill>
              </a:rPr>
              <a:t>     Nitelikleri zıt olan bireylerin bir araya gelmesi durumunun konuşulan konu ve yaşantılarda çeşitlilik sağlayacağı ve evliliğe zenginlik katacağı belirtilmektedir. </a:t>
            </a:r>
          </a:p>
          <a:p>
            <a:pPr marL="0" indent="0" algn="just">
              <a:buNone/>
            </a:pPr>
            <a:r>
              <a:rPr lang="tr-TR" sz="2000" dirty="0">
                <a:solidFill>
                  <a:schemeClr val="tx1"/>
                </a:solidFill>
              </a:rPr>
              <a:t>  </a:t>
            </a:r>
          </a:p>
          <a:p>
            <a:pPr marL="0" indent="0">
              <a:buNone/>
            </a:pPr>
            <a:endParaRPr lang="tr-TR" dirty="0"/>
          </a:p>
        </p:txBody>
      </p:sp>
    </p:spTree>
    <p:extLst>
      <p:ext uri="{BB962C8B-B14F-4D97-AF65-F5344CB8AC3E}">
        <p14:creationId xmlns:p14="http://schemas.microsoft.com/office/powerpoint/2010/main" val="28079053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marL="0" indent="0">
              <a:buNone/>
            </a:pPr>
            <a:r>
              <a:rPr lang="tr-TR" sz="1900" b="1" dirty="0">
                <a:solidFill>
                  <a:srgbClr val="FF0000"/>
                </a:solidFill>
              </a:rPr>
              <a:t>UYARAN-DEĞER-ROL KURAMI</a:t>
            </a:r>
          </a:p>
          <a:p>
            <a:endParaRPr lang="tr-TR" sz="1900" b="1" dirty="0">
              <a:solidFill>
                <a:schemeClr val="tx1"/>
              </a:solidFill>
            </a:endParaRPr>
          </a:p>
          <a:p>
            <a:pPr algn="just"/>
            <a:r>
              <a:rPr lang="tr-TR" sz="1900" dirty="0">
                <a:solidFill>
                  <a:schemeClr val="tx1"/>
                </a:solidFill>
              </a:rPr>
              <a:t>     Kuramın adındaki uyaran, değer ve rol sözcükleri, çiftlerin birbirlerini tanımaya yönelik kur yapma ve arkadaşlık döneminin üç aşamasını vurgulamaktadır. </a:t>
            </a:r>
          </a:p>
          <a:p>
            <a:pPr marL="0" indent="0" algn="just">
              <a:buNone/>
            </a:pPr>
            <a:r>
              <a:rPr lang="tr-TR" sz="1900" dirty="0">
                <a:solidFill>
                  <a:schemeClr val="tx1"/>
                </a:solidFill>
              </a:rPr>
              <a:t>     </a:t>
            </a:r>
          </a:p>
          <a:p>
            <a:pPr algn="just"/>
            <a:r>
              <a:rPr lang="tr-TR" sz="1900" dirty="0">
                <a:solidFill>
                  <a:schemeClr val="tx1"/>
                </a:solidFill>
              </a:rPr>
              <a:t>     Uyaran dönemi; kadın ve erkeğin ilk tanıştığı ve birbirini görüp ilk izlenimlerin alındığı dönemdir. Dış görünüm, sosyal ve zihinsel özellikler ilk olarak değerlendirilir ve değerlendirme olumlu ise ikinci döneme geçilir. </a:t>
            </a:r>
          </a:p>
          <a:p>
            <a:pPr algn="just"/>
            <a:endParaRPr lang="tr-TR" sz="1900" dirty="0">
              <a:solidFill>
                <a:schemeClr val="tx1"/>
              </a:solidFill>
            </a:endParaRPr>
          </a:p>
          <a:p>
            <a:pPr algn="just"/>
            <a:r>
              <a:rPr lang="tr-TR" sz="1900" dirty="0">
                <a:solidFill>
                  <a:schemeClr val="tx1"/>
                </a:solidFill>
              </a:rPr>
              <a:t>     Değerlerin karşılaştırılması döneminde çiftler ilgi, tutum, inanç  ve beklentilerinin birbirlerine  uygunluğunu değerlendirirler. </a:t>
            </a:r>
          </a:p>
          <a:p>
            <a:pPr algn="just"/>
            <a:endParaRPr lang="tr-TR" sz="1900" dirty="0">
              <a:solidFill>
                <a:schemeClr val="tx1"/>
              </a:solidFill>
            </a:endParaRPr>
          </a:p>
          <a:p>
            <a:pPr algn="just"/>
            <a:r>
              <a:rPr lang="tr-TR" sz="1900" dirty="0">
                <a:solidFill>
                  <a:schemeClr val="tx1"/>
                </a:solidFill>
              </a:rPr>
              <a:t>     Rol dönemi ise çiftlerin birbirine uyan ve birbirini tamamlayan rollerinin olup olmadığını test ettikleri ve bir karara vardıkları bir dönemdir.</a:t>
            </a:r>
          </a:p>
          <a:p>
            <a:endParaRPr lang="tr-TR" dirty="0"/>
          </a:p>
        </p:txBody>
      </p:sp>
    </p:spTree>
    <p:extLst>
      <p:ext uri="{BB962C8B-B14F-4D97-AF65-F5344CB8AC3E}">
        <p14:creationId xmlns:p14="http://schemas.microsoft.com/office/powerpoint/2010/main" val="37610206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BF765C-2E24-42E4-A71E-7D0CB368244D}"/>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6F639596-8310-4C82-905E-EF60FC1DCAD8}"/>
              </a:ext>
            </a:extLst>
          </p:cNvPr>
          <p:cNvSpPr>
            <a:spLocks noGrp="1"/>
          </p:cNvSpPr>
          <p:nvPr>
            <p:ph idx="1"/>
          </p:nvPr>
        </p:nvSpPr>
        <p:spPr/>
        <p:txBody>
          <a:bodyPr/>
          <a:lstStyle/>
          <a:p>
            <a:r>
              <a:rPr lang="tr-TR" dirty="0"/>
              <a:t> Baran, G. 2017. Aile Yaşam Dinamiği. Pelikan Yayınevi, Ankara.</a:t>
            </a:r>
          </a:p>
          <a:p>
            <a:r>
              <a:rPr lang="tr-TR" dirty="0"/>
              <a:t>Tepeli, K. ve </a:t>
            </a:r>
            <a:r>
              <a:rPr lang="tr-TR" dirty="0" err="1"/>
              <a:t>Durualp</a:t>
            </a:r>
            <a:r>
              <a:rPr lang="tr-TR" dirty="0"/>
              <a:t>, E. 2018. Aile Yaşam Döngüsü. Hedef Yayıncılık, Ankara. </a:t>
            </a:r>
          </a:p>
          <a:p>
            <a:r>
              <a:rPr lang="tr-TR" dirty="0"/>
              <a:t>Özgüven, İ.E. 2001. Ailede İletişim ve Yaşam. PDREM Yayınları, Ankara</a:t>
            </a:r>
          </a:p>
          <a:p>
            <a:endParaRPr lang="tr-TR" dirty="0"/>
          </a:p>
        </p:txBody>
      </p:sp>
    </p:spTree>
    <p:extLst>
      <p:ext uri="{BB962C8B-B14F-4D97-AF65-F5344CB8AC3E}">
        <p14:creationId xmlns:p14="http://schemas.microsoft.com/office/powerpoint/2010/main" val="316661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Aile; evlilik, kan ve evlat edinme bağları ile birbirine bağlanan, aynı evde yaşayan, aynı geliri paylaşan, oynadıkları çeşitli roller çerçevesinde birbirlerine etki yapan, kendine özgü bir kültür oluşturup, bunu kuşaktan kuşağa aktaran insan topluluğudur.     </a:t>
            </a:r>
          </a:p>
          <a:p>
            <a:pPr algn="just"/>
            <a:r>
              <a:rPr lang="tr-TR" dirty="0"/>
              <a:t>    İnsan neslinin devamını sağlayan biyolojik ilişkilere bağlı yapısı ile birlikte, üyesi açısından toplumsallaşma sürecinin ilk ortaya çıktığı, bireylere toplumsal cinsiyet rollerinin aktarıldığı ve toplumsal değer yargılarının kültür, inanç, örf-adet, gelenek-görenek aracılığıyla nesilden </a:t>
            </a:r>
            <a:r>
              <a:rPr lang="tr-TR" dirty="0" err="1"/>
              <a:t>nesile</a:t>
            </a:r>
            <a:r>
              <a:rPr lang="tr-TR" dirty="0"/>
              <a:t> iletiminin gerçekleştirildiği sosyal bir kurumdur. </a:t>
            </a:r>
          </a:p>
          <a:p>
            <a:endParaRPr lang="tr-TR" dirty="0"/>
          </a:p>
        </p:txBody>
      </p:sp>
    </p:spTree>
    <p:extLst>
      <p:ext uri="{BB962C8B-B14F-4D97-AF65-F5344CB8AC3E}">
        <p14:creationId xmlns:p14="http://schemas.microsoft.com/office/powerpoint/2010/main" val="1452014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buNone/>
            </a:pPr>
            <a:r>
              <a:rPr lang="tr-TR" dirty="0"/>
              <a:t>       Sosyal bir sistem olarak aile en az 2 kişiden oluşur. Ailenin her üyesi ilişkiler yoluyla birbirine bağlıdır. </a:t>
            </a:r>
          </a:p>
          <a:p>
            <a:pPr algn="just">
              <a:buNone/>
            </a:pPr>
            <a:r>
              <a:rPr lang="tr-TR" dirty="0"/>
              <a:t>       Ailede, karı koca </a:t>
            </a:r>
            <a:r>
              <a:rPr lang="tr-TR" b="1" dirty="0"/>
              <a:t>yasal</a:t>
            </a:r>
            <a:r>
              <a:rPr lang="tr-TR" dirty="0"/>
              <a:t> evlenme yolu ile, anne baba ve çocuklar ise </a:t>
            </a:r>
            <a:r>
              <a:rPr lang="tr-TR" b="1" dirty="0"/>
              <a:t>kan bağı</a:t>
            </a:r>
            <a:r>
              <a:rPr lang="tr-TR" dirty="0"/>
              <a:t> ile birbirine bağlıdır. </a:t>
            </a:r>
          </a:p>
        </p:txBody>
      </p:sp>
    </p:spTree>
    <p:extLst>
      <p:ext uri="{BB962C8B-B14F-4D97-AF65-F5344CB8AC3E}">
        <p14:creationId xmlns:p14="http://schemas.microsoft.com/office/powerpoint/2010/main" val="141618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2589212" y="1904999"/>
            <a:ext cx="8915400" cy="4273731"/>
          </a:xfrm>
        </p:spPr>
        <p:txBody>
          <a:bodyPr>
            <a:normAutofit/>
          </a:bodyPr>
          <a:lstStyle/>
          <a:p>
            <a:pPr>
              <a:buNone/>
            </a:pPr>
            <a:r>
              <a:rPr lang="tr-TR" sz="2000" dirty="0"/>
              <a:t>Aile ;</a:t>
            </a:r>
          </a:p>
          <a:p>
            <a:pPr algn="just"/>
            <a:r>
              <a:rPr lang="tr-TR" sz="2000" dirty="0"/>
              <a:t> Üyeleri arasında duygusal ilişkilerin yoğun olarak yaşandığı birincil grup olma özelliği nedeni ile </a:t>
            </a:r>
            <a:r>
              <a:rPr lang="tr-TR" sz="2000" i="1" dirty="0">
                <a:solidFill>
                  <a:srgbClr val="FF0000"/>
                </a:solidFill>
              </a:rPr>
              <a:t>psikolojik</a:t>
            </a:r>
            <a:r>
              <a:rPr lang="tr-TR" sz="2000" dirty="0"/>
              <a:t>, </a:t>
            </a:r>
          </a:p>
          <a:p>
            <a:pPr algn="just"/>
            <a:r>
              <a:rPr lang="tr-TR" sz="2000" dirty="0"/>
              <a:t>Ürettiği kadar tüketen yapısıyla </a:t>
            </a:r>
            <a:r>
              <a:rPr lang="tr-TR" sz="2000" i="1" dirty="0">
                <a:solidFill>
                  <a:srgbClr val="FF0000"/>
                </a:solidFill>
              </a:rPr>
              <a:t>ekonomik</a:t>
            </a:r>
            <a:r>
              <a:rPr lang="tr-TR" sz="2000" dirty="0"/>
              <a:t>,</a:t>
            </a:r>
          </a:p>
          <a:p>
            <a:pPr algn="just"/>
            <a:r>
              <a:rPr lang="tr-TR" sz="2000" dirty="0"/>
              <a:t>Toplumsal düzenin korunmasına hizmet eden yönüyle </a:t>
            </a:r>
            <a:r>
              <a:rPr lang="tr-TR" sz="2000" i="1" dirty="0">
                <a:solidFill>
                  <a:srgbClr val="FF0000"/>
                </a:solidFill>
              </a:rPr>
              <a:t>siyasal</a:t>
            </a:r>
            <a:r>
              <a:rPr lang="tr-TR" sz="2000" dirty="0"/>
              <a:t>,</a:t>
            </a:r>
          </a:p>
          <a:p>
            <a:pPr algn="just"/>
            <a:r>
              <a:rPr lang="tr-TR" sz="2000" dirty="0"/>
              <a:t>Kuruluş şekliyle de </a:t>
            </a:r>
            <a:r>
              <a:rPr lang="tr-TR" sz="2000" i="1" dirty="0">
                <a:solidFill>
                  <a:srgbClr val="FF0000"/>
                </a:solidFill>
              </a:rPr>
              <a:t>hukuksal</a:t>
            </a:r>
            <a:r>
              <a:rPr lang="tr-TR" sz="2000" dirty="0"/>
              <a:t> özelliği bulunan bir toplumsal alt kurumdur. </a:t>
            </a:r>
          </a:p>
          <a:p>
            <a:endParaRPr lang="tr-TR" sz="2000" dirty="0"/>
          </a:p>
        </p:txBody>
      </p:sp>
    </p:spTree>
    <p:extLst>
      <p:ext uri="{BB962C8B-B14F-4D97-AF65-F5344CB8AC3E}">
        <p14:creationId xmlns:p14="http://schemas.microsoft.com/office/powerpoint/2010/main" val="999160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buFontTx/>
              <a:buChar char="-"/>
            </a:pPr>
            <a:r>
              <a:rPr lang="tr-TR" dirty="0"/>
              <a:t>Aile evrensel bir nitelik taşır.</a:t>
            </a:r>
          </a:p>
          <a:p>
            <a:pPr algn="just">
              <a:buFontTx/>
              <a:buChar char="-"/>
            </a:pPr>
            <a:r>
              <a:rPr lang="tr-TR" dirty="0"/>
              <a:t> Aile birliği duygusal bir temele dayanır.</a:t>
            </a:r>
          </a:p>
          <a:p>
            <a:pPr algn="just">
              <a:buFontTx/>
              <a:buChar char="-"/>
            </a:pPr>
            <a:r>
              <a:rPr lang="tr-TR" dirty="0"/>
              <a:t>Ailenin kişiyi şekillendirme özelliği vardır.</a:t>
            </a:r>
          </a:p>
          <a:p>
            <a:pPr algn="just">
              <a:buFontTx/>
              <a:buChar char="-"/>
            </a:pPr>
            <a:r>
              <a:rPr lang="tr-TR" dirty="0"/>
              <a:t>Aile biriminin büyüklüğü sınırlıdır.</a:t>
            </a:r>
          </a:p>
          <a:p>
            <a:pPr algn="just">
              <a:buFontTx/>
              <a:buChar char="-"/>
            </a:pPr>
            <a:r>
              <a:rPr lang="tr-TR" dirty="0"/>
              <a:t>Aile toplumun çekirdeğini oluşturur.</a:t>
            </a:r>
          </a:p>
          <a:p>
            <a:pPr algn="just">
              <a:buFontTx/>
              <a:buChar char="-"/>
            </a:pPr>
            <a:r>
              <a:rPr lang="tr-TR" dirty="0"/>
              <a:t>Aile üyelerinin belirli rolleri ve sorumlulukları vardır.</a:t>
            </a:r>
          </a:p>
          <a:p>
            <a:pPr algn="just">
              <a:buFontTx/>
              <a:buChar char="-"/>
            </a:pPr>
            <a:r>
              <a:rPr lang="tr-TR" dirty="0"/>
              <a:t>Aile toplumsal ve yasal kurallara dayanır.</a:t>
            </a:r>
          </a:p>
          <a:p>
            <a:pPr algn="just">
              <a:buFontTx/>
              <a:buChar char="-"/>
            </a:pPr>
            <a:r>
              <a:rPr lang="tr-TR" dirty="0"/>
              <a:t>Aile toplumsal kurumlarla etkileşim içindedir.</a:t>
            </a:r>
          </a:p>
          <a:p>
            <a:pPr algn="just">
              <a:buFontTx/>
              <a:buChar char="-"/>
            </a:pPr>
            <a:r>
              <a:rPr lang="tr-TR" dirty="0"/>
              <a:t>Her aile kendine özgüdür.</a:t>
            </a:r>
          </a:p>
          <a:p>
            <a:endParaRPr lang="tr-TR" dirty="0"/>
          </a:p>
        </p:txBody>
      </p:sp>
    </p:spTree>
    <p:extLst>
      <p:ext uri="{BB962C8B-B14F-4D97-AF65-F5344CB8AC3E}">
        <p14:creationId xmlns:p14="http://schemas.microsoft.com/office/powerpoint/2010/main" val="3464732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b="1" dirty="0">
                <a:solidFill>
                  <a:srgbClr val="FF0000"/>
                </a:solidFill>
              </a:rPr>
              <a:t>GENİŞ AİLE</a:t>
            </a:r>
          </a:p>
          <a:p>
            <a:pPr algn="just"/>
            <a:r>
              <a:rPr lang="tr-TR" dirty="0"/>
              <a:t>    Geleneksel bir aile tipidir, özellikle az gelişmiş ülke ve bölgelerin kırsal kesimlerinde daha yaygındır.</a:t>
            </a:r>
          </a:p>
          <a:p>
            <a:pPr algn="just">
              <a:buFont typeface="Wingdings" pitchFamily="2" charset="2"/>
              <a:buChar char="q"/>
            </a:pPr>
            <a:r>
              <a:rPr lang="tr-TR" dirty="0"/>
              <a:t>      Birkaç kuşağın bir arada yaşadığı ailelerdir. </a:t>
            </a:r>
          </a:p>
          <a:p>
            <a:pPr algn="just">
              <a:buFont typeface="Wingdings" pitchFamily="2" charset="2"/>
              <a:buChar char="q"/>
            </a:pPr>
            <a:r>
              <a:rPr lang="tr-TR" dirty="0"/>
              <a:t>      Büyük ölçüde ataerkil otoriteye ve baba soyuna dayalıdır. </a:t>
            </a:r>
          </a:p>
          <a:p>
            <a:pPr algn="just">
              <a:buFont typeface="Wingdings" pitchFamily="2" charset="2"/>
              <a:buChar char="q"/>
            </a:pPr>
            <a:r>
              <a:rPr lang="tr-TR" dirty="0"/>
              <a:t>      Oturma yeri baba evidir.</a:t>
            </a:r>
          </a:p>
          <a:p>
            <a:pPr algn="just">
              <a:buFont typeface="Wingdings" pitchFamily="2" charset="2"/>
              <a:buChar char="q"/>
            </a:pPr>
            <a:r>
              <a:rPr lang="tr-TR" dirty="0"/>
              <a:t>      Evlenme yaşı küçüktür.</a:t>
            </a:r>
          </a:p>
          <a:p>
            <a:pPr algn="just">
              <a:buFont typeface="Wingdings" pitchFamily="2" charset="2"/>
              <a:buChar char="q"/>
            </a:pPr>
            <a:r>
              <a:rPr lang="tr-TR" dirty="0"/>
              <a:t>      Eş seçimi aileler tarafından yapılır.  </a:t>
            </a:r>
          </a:p>
          <a:p>
            <a:pPr algn="just">
              <a:buFont typeface="Wingdings" pitchFamily="2" charset="2"/>
              <a:buChar char="q"/>
            </a:pPr>
            <a:r>
              <a:rPr lang="tr-TR" dirty="0"/>
              <a:t>      Aile içi kurallar daha katı ve davranış özgürlüğü  sınırlıdır. </a:t>
            </a:r>
          </a:p>
          <a:p>
            <a:pPr algn="just">
              <a:buFont typeface="Wingdings" pitchFamily="2" charset="2"/>
              <a:buChar char="q"/>
            </a:pPr>
            <a:r>
              <a:rPr lang="tr-TR" dirty="0"/>
              <a:t>      Üyelerinin eğitimi, meslek, statü ve tercihleri aile tarafından belirlendiğinden sosyal hareketlilik sınırlıdır.</a:t>
            </a:r>
          </a:p>
        </p:txBody>
      </p:sp>
    </p:spTree>
    <p:extLst>
      <p:ext uri="{BB962C8B-B14F-4D97-AF65-F5344CB8AC3E}">
        <p14:creationId xmlns:p14="http://schemas.microsoft.com/office/powerpoint/2010/main" val="1014708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dirty="0">
                <a:solidFill>
                  <a:schemeClr val="bg1"/>
                </a:solidFill>
              </a:rPr>
              <a:t>ki </a:t>
            </a:r>
            <a:r>
              <a:rPr lang="tr-TR" b="1" dirty="0">
                <a:solidFill>
                  <a:srgbClr val="FF0000"/>
                </a:solidFill>
              </a:rPr>
              <a:t>ÇEKİRDEK AİLE</a:t>
            </a:r>
          </a:p>
          <a:p>
            <a:endParaRPr lang="tr-TR" b="1" dirty="0">
              <a:solidFill>
                <a:schemeClr val="tx1"/>
              </a:solidFill>
            </a:endParaRPr>
          </a:p>
          <a:p>
            <a:pPr algn="just"/>
            <a:r>
              <a:rPr lang="tr-TR" b="1" dirty="0">
                <a:solidFill>
                  <a:schemeClr val="tx1"/>
                </a:solidFill>
              </a:rPr>
              <a:t>    </a:t>
            </a:r>
            <a:r>
              <a:rPr lang="tr-TR" dirty="0">
                <a:solidFill>
                  <a:schemeClr val="tx1"/>
                </a:solidFill>
              </a:rPr>
              <a:t>Toplumsal değişim süreci içinde, endüstrileşme ile gelen sosyal değişmeler sonucu ortaya çıkmıştır.   </a:t>
            </a:r>
          </a:p>
          <a:p>
            <a:pPr algn="just"/>
            <a:r>
              <a:rPr lang="tr-TR" dirty="0">
                <a:solidFill>
                  <a:schemeClr val="tx1"/>
                </a:solidFill>
              </a:rPr>
              <a:t>    Endüstrileşme toprağa bağlı üretimden ve kırsal alandan uzaklaşma eğilimini artırmış, ülkenin sanayileşmiş bölgelerinde toplanan insanlar hızlı bir kentleşmeye neden olmuştur. Yeni kentsel yaşam biçimi ve kent kültürü aile yapısını da etkilemiştir.  </a:t>
            </a:r>
          </a:p>
          <a:p>
            <a:pPr algn="just"/>
            <a:r>
              <a:rPr lang="tr-TR" dirty="0">
                <a:solidFill>
                  <a:schemeClr val="tx1"/>
                </a:solidFill>
              </a:rPr>
              <a:t>    Çekirdek aile anne baba çocuklar olmak üzere iki kuşaktan oluşmaktadır.</a:t>
            </a:r>
          </a:p>
        </p:txBody>
      </p:sp>
    </p:spTree>
    <p:extLst>
      <p:ext uri="{BB962C8B-B14F-4D97-AF65-F5344CB8AC3E}">
        <p14:creationId xmlns:p14="http://schemas.microsoft.com/office/powerpoint/2010/main" val="862823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Çekirdek ailede ailenin akrabaları ile karşılıklı sorumlulukları ve baskı kontrolü daha sınırlıdır.</a:t>
            </a:r>
          </a:p>
          <a:p>
            <a:pPr algn="just"/>
            <a:r>
              <a:rPr lang="tr-TR" dirty="0"/>
              <a:t> Yaşam yerleri ve buna bağlı olarak yaşama biçimleri birbirinden bağımsızdır.</a:t>
            </a:r>
          </a:p>
          <a:p>
            <a:pPr algn="just"/>
            <a:r>
              <a:rPr lang="tr-TR" dirty="0"/>
              <a:t>Doğurganlık denetim altındadır ve çocuk sayısı eşler tarafından kararlaştırılır.</a:t>
            </a:r>
          </a:p>
          <a:p>
            <a:pPr algn="just"/>
            <a:r>
              <a:rPr lang="tr-TR" dirty="0"/>
              <a:t>Eşler arasındaki duygusal dengeyi ve uyumu sağlamak eşlerin kendi kontrolündedir.</a:t>
            </a:r>
          </a:p>
          <a:p>
            <a:pPr marL="0" indent="0">
              <a:buNone/>
            </a:pPr>
            <a:endParaRPr lang="tr-TR" dirty="0"/>
          </a:p>
        </p:txBody>
      </p:sp>
    </p:spTree>
    <p:extLst>
      <p:ext uri="{BB962C8B-B14F-4D97-AF65-F5344CB8AC3E}">
        <p14:creationId xmlns:p14="http://schemas.microsoft.com/office/powerpoint/2010/main" val="1186243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solidFill>
                  <a:srgbClr val="FF0000"/>
                </a:solidFill>
              </a:rPr>
              <a:t>GEÇİŞ AİLESİ</a:t>
            </a:r>
          </a:p>
          <a:p>
            <a:endParaRPr lang="tr-TR" b="1" dirty="0">
              <a:solidFill>
                <a:schemeClr val="tx1"/>
              </a:solidFill>
            </a:endParaRPr>
          </a:p>
          <a:p>
            <a:pPr algn="just"/>
            <a:r>
              <a:rPr lang="tr-TR" dirty="0">
                <a:solidFill>
                  <a:schemeClr val="tx1"/>
                </a:solidFill>
              </a:rPr>
              <a:t>    Nüfus artışı, </a:t>
            </a:r>
            <a:r>
              <a:rPr lang="tr-TR" dirty="0" err="1">
                <a:solidFill>
                  <a:schemeClr val="tx1"/>
                </a:solidFill>
              </a:rPr>
              <a:t>işşizlik</a:t>
            </a:r>
            <a:r>
              <a:rPr lang="tr-TR" dirty="0">
                <a:solidFill>
                  <a:schemeClr val="tx1"/>
                </a:solidFill>
              </a:rPr>
              <a:t>,  toprağa bağlı üretimden endüstrileşmeye geçiş, makineleşme </a:t>
            </a:r>
            <a:r>
              <a:rPr lang="tr-TR" dirty="0" err="1">
                <a:solidFill>
                  <a:schemeClr val="tx1"/>
                </a:solidFill>
              </a:rPr>
              <a:t>vb</a:t>
            </a:r>
            <a:r>
              <a:rPr lang="tr-TR" dirty="0">
                <a:solidFill>
                  <a:schemeClr val="tx1"/>
                </a:solidFill>
              </a:rPr>
              <a:t> etmenler köyden kente göçü , iç göç de gecekondulaşmayı beraberinde getirmiştir. Kentlere göç eden aileler dış görünüşte çekirdek aileyi yansıttıkları halde, düşünceleri, değer yargıları, aile içi etkileşim açısından bireyselleşememiş, geleneksel toplumla çağdaş toplum arasında bir </a:t>
            </a:r>
            <a:r>
              <a:rPr lang="tr-TR" i="1" dirty="0">
                <a:solidFill>
                  <a:schemeClr val="tx1"/>
                </a:solidFill>
              </a:rPr>
              <a:t>geçiş</a:t>
            </a:r>
            <a:r>
              <a:rPr lang="tr-TR" dirty="0">
                <a:solidFill>
                  <a:schemeClr val="tx1"/>
                </a:solidFill>
              </a:rPr>
              <a:t> içinde yaşamlarını sürdürmektedirler. </a:t>
            </a:r>
          </a:p>
          <a:p>
            <a:endParaRPr lang="tr-TR" dirty="0"/>
          </a:p>
        </p:txBody>
      </p:sp>
    </p:spTree>
    <p:extLst>
      <p:ext uri="{BB962C8B-B14F-4D97-AF65-F5344CB8AC3E}">
        <p14:creationId xmlns:p14="http://schemas.microsoft.com/office/powerpoint/2010/main" val="267639950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74</TotalTime>
  <Words>954</Words>
  <Application>Microsoft Office PowerPoint</Application>
  <PresentationFormat>Geniş ekran</PresentationFormat>
  <Paragraphs>83</Paragraphs>
  <Slides>17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17</vt:i4>
      </vt:variant>
    </vt:vector>
  </HeadingPairs>
  <TitlesOfParts>
    <vt:vector size="23" baseType="lpstr">
      <vt:lpstr>Arial</vt:lpstr>
      <vt:lpstr>Century Gothic</vt:lpstr>
      <vt:lpstr>Comic Sans MS</vt:lpstr>
      <vt:lpstr>Wingdings</vt:lpstr>
      <vt:lpstr>Wingdings 3</vt:lpstr>
      <vt:lpstr>Duman</vt:lpstr>
      <vt:lpstr>AİLE  YAŞAM DİNAMİĞİ</vt:lpstr>
      <vt:lpstr>PowerPoint Sunusu</vt:lpstr>
      <vt:lpstr>PowerPoint Sunusu</vt:lpstr>
      <vt:lpstr>PowerPoint Sunusu</vt:lpstr>
      <vt:lpstr>PowerPoint Sunusu</vt:lpstr>
      <vt:lpstr>PowerPoint Sunusu</vt:lpstr>
      <vt:lpstr>PowerPoint Sunusu</vt:lpstr>
      <vt:lpstr>PowerPoint Sunusu</vt:lpstr>
      <vt:lpstr>PowerPoint Sunusu</vt:lpstr>
      <vt:lpstr>TARİHSEL Gelişim süreci içinde aile </vt:lpstr>
      <vt:lpstr>MODERN DEMOKRATİK AİLENİN ÖZELLİKLERİ</vt:lpstr>
      <vt:lpstr>EVLİLİK</vt:lpstr>
      <vt:lpstr>EŞ seçme KURAMLARI </vt:lpstr>
      <vt:lpstr>PowerPoint Sunusu</vt:lpstr>
      <vt:lpstr>PowerPoint Sunusu</vt:lpstr>
      <vt:lpstr>PowerPoint Sunusu</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gülen</dc:creator>
  <cp:lastModifiedBy>Selim Tosun</cp:lastModifiedBy>
  <cp:revision>18</cp:revision>
  <dcterms:created xsi:type="dcterms:W3CDTF">2017-08-01T09:57:24Z</dcterms:created>
  <dcterms:modified xsi:type="dcterms:W3CDTF">2020-05-04T15:22:43Z</dcterms:modified>
</cp:coreProperties>
</file>