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err="1"/>
              <a:t>Gombrowicz’in</a:t>
            </a:r>
            <a:r>
              <a:rPr lang="tr-TR" b="1" dirty="0"/>
              <a:t> Romanında Başkahraman</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06131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pl-PL" b="1" i="1" dirty="0"/>
              <a:t> WITOLD GOMBROWİCZ </a:t>
            </a:r>
            <a:endParaRPr lang="tr-TR" dirty="0"/>
          </a:p>
        </p:txBody>
      </p:sp>
      <p:sp>
        <p:nvSpPr>
          <p:cNvPr id="3" name="İçerik Yer Tutucusu 2"/>
          <p:cNvSpPr>
            <a:spLocks noGrp="1"/>
          </p:cNvSpPr>
          <p:nvPr>
            <p:ph idx="1"/>
          </p:nvPr>
        </p:nvSpPr>
        <p:spPr/>
        <p:txBody>
          <a:bodyPr>
            <a:normAutofit lnSpcReduction="10000"/>
          </a:bodyPr>
          <a:lstStyle/>
          <a:p>
            <a:r>
              <a:rPr lang="tr-TR" dirty="0"/>
              <a:t>Varşova’da hukuk fakültesini bitiren, Paris’te felsefe ve ekonomi eğitimi alan, kısa bir süre avukatlık yaptıktan sonra tamamen edebiyatla ilgilenmeye başlayan </a:t>
            </a:r>
            <a:r>
              <a:rPr lang="tr-TR" dirty="0" err="1"/>
              <a:t>Gombrowicz</a:t>
            </a:r>
            <a:r>
              <a:rPr lang="tr-TR" dirty="0"/>
              <a:t>, Polonya’da </a:t>
            </a:r>
            <a:r>
              <a:rPr lang="tr-TR" dirty="0" err="1"/>
              <a:t>avangard</a:t>
            </a:r>
            <a:r>
              <a:rPr lang="tr-TR" dirty="0"/>
              <a:t> yazarlar topluluğu içinde yer almıştır. Eserleri sırasıyla Naziler, Stalinciler ve Polonya hükümetince yasaklanınca yirmi beş yıl (1937-63) boyunca </a:t>
            </a:r>
            <a:r>
              <a:rPr lang="tr-TR" dirty="0" err="1"/>
              <a:t>Arjatin’de</a:t>
            </a:r>
            <a:r>
              <a:rPr lang="tr-TR" dirty="0"/>
              <a:t> sürgün yaşamıştır. Sonunda Avrupa’ya dönse de yaşamının geri kalan bölümünü Fransa’da geçirmiştir.</a:t>
            </a:r>
          </a:p>
          <a:p>
            <a:endParaRPr lang="tr-TR" dirty="0"/>
          </a:p>
        </p:txBody>
      </p:sp>
    </p:spTree>
    <p:extLst>
      <p:ext uri="{BB962C8B-B14F-4D97-AF65-F5344CB8AC3E}">
        <p14:creationId xmlns:p14="http://schemas.microsoft.com/office/powerpoint/2010/main" val="45218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Savaş sonrasında yazdığı </a:t>
            </a:r>
            <a:r>
              <a:rPr lang="tr-TR" i="1" dirty="0"/>
              <a:t>Atlantik Ötesi, Pornografi ve </a:t>
            </a:r>
            <a:r>
              <a:rPr lang="tr-TR" i="1" dirty="0" err="1"/>
              <a:t>Kosmos</a:t>
            </a:r>
            <a:r>
              <a:rPr lang="tr-TR" dirty="0"/>
              <a:t> adlı eserleri kendi ülkesi dışında yayımlanmıştır. </a:t>
            </a:r>
            <a:r>
              <a:rPr lang="tr-TR" i="1" dirty="0"/>
              <a:t>Evlilik, Operet, Burgunda Prensesi </a:t>
            </a:r>
            <a:r>
              <a:rPr lang="tr-TR" i="1" dirty="0" err="1"/>
              <a:t>İvona</a:t>
            </a:r>
            <a:r>
              <a:rPr lang="tr-TR" dirty="0"/>
              <a:t> adlı oyunları ise içerdikleri kara mizah ve acayip diyaloglar yüzünden </a:t>
            </a:r>
            <a:r>
              <a:rPr lang="tr-TR" i="1" dirty="0"/>
              <a:t>Uyumsuz Tiyatro</a:t>
            </a:r>
            <a:r>
              <a:rPr lang="tr-TR" dirty="0"/>
              <a:t> geleneği içinde kabul edilir. </a:t>
            </a:r>
          </a:p>
          <a:p>
            <a:endParaRPr lang="tr-TR" dirty="0"/>
          </a:p>
        </p:txBody>
      </p:sp>
    </p:spTree>
    <p:extLst>
      <p:ext uri="{BB962C8B-B14F-4D97-AF65-F5344CB8AC3E}">
        <p14:creationId xmlns:p14="http://schemas.microsoft.com/office/powerpoint/2010/main" val="3629301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Çalışmaları, toplumsal değerler ve diğer insanların etkisiyle biçimlenen insanın derin psikolojik analizini içerir. Bu analiz, bireyin başkalarıyla etkileşimde olan kimliğinin incelenmesini, olgunluk ve gençlik </a:t>
            </a:r>
            <a:r>
              <a:rPr lang="tr-TR" dirty="0" err="1"/>
              <a:t>sorunubu</a:t>
            </a:r>
            <a:r>
              <a:rPr lang="tr-TR" dirty="0"/>
              <a:t>, sınıfsal rolleri ve  toplum tarafından benimsenen geleneksel değerlere ilişkin </a:t>
            </a:r>
            <a:r>
              <a:rPr lang="tr-TR" dirty="0" err="1"/>
              <a:t>ikonikleştirme</a:t>
            </a:r>
            <a:r>
              <a:rPr lang="tr-TR" dirty="0"/>
              <a:t>, milliyetçilik ve romantizm eleştirisini içerir.</a:t>
            </a:r>
          </a:p>
        </p:txBody>
      </p:sp>
    </p:spTree>
    <p:extLst>
      <p:ext uri="{BB962C8B-B14F-4D97-AF65-F5344CB8AC3E}">
        <p14:creationId xmlns:p14="http://schemas.microsoft.com/office/powerpoint/2010/main" val="69833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Günlüklerini topladığı </a:t>
            </a:r>
            <a:r>
              <a:rPr lang="tr-TR" i="1" dirty="0" err="1"/>
              <a:t>Dziennik</a:t>
            </a:r>
            <a:r>
              <a:rPr lang="tr-TR" dirty="0"/>
              <a:t> adlı yapıtında sanatsal ve felsefi görüşleri yer alır. Öyküleri </a:t>
            </a:r>
            <a:r>
              <a:rPr lang="tr-TR" i="1" dirty="0"/>
              <a:t>Bir Ergenlik Çağı Günlüğü</a:t>
            </a:r>
            <a:r>
              <a:rPr lang="tr-TR" dirty="0"/>
              <a:t> ve </a:t>
            </a:r>
            <a:r>
              <a:rPr lang="tr-TR" i="1" dirty="0" err="1"/>
              <a:t>Bakakaj</a:t>
            </a:r>
            <a:r>
              <a:rPr lang="tr-TR" dirty="0"/>
              <a:t> adlı yapıtlarında toplanmıştır. </a:t>
            </a:r>
            <a:endParaRPr lang="tr-TR" dirty="0" smtClean="0"/>
          </a:p>
          <a:p>
            <a:r>
              <a:rPr lang="tr-TR" dirty="0" err="1"/>
              <a:t>Gombrowicz</a:t>
            </a:r>
            <a:r>
              <a:rPr lang="tr-TR" dirty="0"/>
              <a:t> eserlerini oluştururken, hiçbir felsefeden, ideolojiden ya da herhangi bir dinsel fikirden yararlanmadığını ve eserlerinde politik ve ya toplumsal içerikli herhangi bir mesaj yollamadığını açıkça belirtmiştir. Kendisinin oluşturduğu felsefede ise, okuyucunun karşısına en belirgin olarak </a:t>
            </a:r>
            <a:r>
              <a:rPr lang="tr-TR" i="1" dirty="0"/>
              <a:t>çıplaklık, olgunlaşmamışlık, gençlik ve maskeler</a:t>
            </a:r>
            <a:r>
              <a:rPr lang="tr-TR" dirty="0"/>
              <a:t> kavramları çıkacaktır. </a:t>
            </a:r>
          </a:p>
          <a:p>
            <a:endParaRPr lang="tr-TR" dirty="0"/>
          </a:p>
          <a:p>
            <a:endParaRPr lang="tr-TR" dirty="0"/>
          </a:p>
        </p:txBody>
      </p:sp>
    </p:spTree>
    <p:extLst>
      <p:ext uri="{BB962C8B-B14F-4D97-AF65-F5344CB8AC3E}">
        <p14:creationId xmlns:p14="http://schemas.microsoft.com/office/powerpoint/2010/main" val="697151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Zengin bir ailenin çocuğu olarak dünyaya gelmiş olan </a:t>
            </a:r>
            <a:r>
              <a:rPr lang="tr-TR" dirty="0" err="1"/>
              <a:t>Gombrowicz</a:t>
            </a:r>
            <a:r>
              <a:rPr lang="tr-TR" dirty="0"/>
              <a:t>, ilk önce kendi soyluluğunu gösteren kıyafetlerinden tiksinmeye başlamıştır. Herkesin çıplak olduğunda, insanların yargılarının sadece fikirlere göre belirlenebileceğini düşünür. Bu temel üzerine kurulu olan düşünce yapısında, elbiseler gelişerek maskelere dönüşmektedir. </a:t>
            </a:r>
            <a:endParaRPr lang="tr-TR" dirty="0" smtClean="0"/>
          </a:p>
          <a:p>
            <a:r>
              <a:rPr lang="tr-TR" dirty="0" smtClean="0"/>
              <a:t>Yazarın bu çarpıcı düşüncelerini öncelikle romanlarında görmek mümkündür.</a:t>
            </a:r>
            <a:endParaRPr lang="tr-TR" dirty="0"/>
          </a:p>
        </p:txBody>
      </p:sp>
    </p:spTree>
    <p:extLst>
      <p:ext uri="{BB962C8B-B14F-4D97-AF65-F5344CB8AC3E}">
        <p14:creationId xmlns:p14="http://schemas.microsoft.com/office/powerpoint/2010/main" val="2094204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Gombrowicz</a:t>
            </a:r>
            <a:r>
              <a:rPr lang="tr-TR" dirty="0"/>
              <a:t>, </a:t>
            </a:r>
            <a:r>
              <a:rPr lang="tr-TR" dirty="0" err="1"/>
              <a:t>Witold</a:t>
            </a:r>
            <a:r>
              <a:rPr lang="tr-TR" dirty="0"/>
              <a:t>. </a:t>
            </a:r>
            <a:r>
              <a:rPr lang="tr-TR" i="1" dirty="0"/>
              <a:t>Günlük 1953-1958. </a:t>
            </a:r>
            <a:r>
              <a:rPr lang="tr-TR" i="1" dirty="0" err="1"/>
              <a:t>I.Cilt</a:t>
            </a:r>
            <a:r>
              <a:rPr lang="tr-TR" i="1" dirty="0"/>
              <a:t>.</a:t>
            </a:r>
            <a:r>
              <a:rPr lang="tr-TR" dirty="0"/>
              <a:t> </a:t>
            </a:r>
            <a:r>
              <a:rPr lang="tr-TR" dirty="0" err="1"/>
              <a:t>Çev</a:t>
            </a:r>
            <a:r>
              <a:rPr lang="tr-TR" dirty="0"/>
              <a:t>: Neşe </a:t>
            </a:r>
            <a:r>
              <a:rPr lang="tr-TR" dirty="0" err="1"/>
              <a:t>Taluy</a:t>
            </a:r>
            <a:r>
              <a:rPr lang="tr-TR" dirty="0"/>
              <a:t> Yüce. </a:t>
            </a:r>
            <a:r>
              <a:rPr lang="tr-TR"/>
              <a:t>İstanbul: YKY, 2015.</a:t>
            </a:r>
          </a:p>
          <a:p>
            <a:endParaRPr lang="tr-TR"/>
          </a:p>
        </p:txBody>
      </p:sp>
    </p:spTree>
    <p:extLst>
      <p:ext uri="{BB962C8B-B14F-4D97-AF65-F5344CB8AC3E}">
        <p14:creationId xmlns:p14="http://schemas.microsoft.com/office/powerpoint/2010/main" val="658234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303</Words>
  <Application>Microsoft Office PowerPoint</Application>
  <PresentationFormat>Ekran Gösterisi (4:3)</PresentationFormat>
  <Paragraphs>11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Gombrowicz’in Romanında Başkahraman</vt:lpstr>
      <vt:lpstr> WITOLD GOMBROWİCZ </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Gombrowicz’in Romanında Başkahraman</dc:title>
  <dc:creator>nevra vardal</dc:creator>
  <cp:lastModifiedBy>nevra vardal</cp:lastModifiedBy>
  <cp:revision>7</cp:revision>
  <dcterms:created xsi:type="dcterms:W3CDTF">2020-05-11T13:40:06Z</dcterms:created>
  <dcterms:modified xsi:type="dcterms:W3CDTF">2020-05-20T08:36:50Z</dcterms:modified>
</cp:coreProperties>
</file>