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52"/>
  </p:notesMasterIdLst>
  <p:sldIdLst>
    <p:sldId id="256" r:id="rId2"/>
    <p:sldId id="266" r:id="rId3"/>
    <p:sldId id="267" r:id="rId4"/>
    <p:sldId id="283" r:id="rId5"/>
    <p:sldId id="268" r:id="rId6"/>
    <p:sldId id="269" r:id="rId7"/>
    <p:sldId id="270" r:id="rId8"/>
    <p:sldId id="284" r:id="rId9"/>
    <p:sldId id="285" r:id="rId10"/>
    <p:sldId id="271" r:id="rId11"/>
    <p:sldId id="272" r:id="rId12"/>
    <p:sldId id="286" r:id="rId13"/>
    <p:sldId id="287" r:id="rId14"/>
    <p:sldId id="288" r:id="rId15"/>
    <p:sldId id="289" r:id="rId16"/>
    <p:sldId id="290" r:id="rId17"/>
    <p:sldId id="291" r:id="rId18"/>
    <p:sldId id="273" r:id="rId19"/>
    <p:sldId id="292" r:id="rId20"/>
    <p:sldId id="293" r:id="rId21"/>
    <p:sldId id="274" r:id="rId22"/>
    <p:sldId id="313" r:id="rId23"/>
    <p:sldId id="275" r:id="rId24"/>
    <p:sldId id="294" r:id="rId25"/>
    <p:sldId id="296" r:id="rId26"/>
    <p:sldId id="297" r:id="rId27"/>
    <p:sldId id="298" r:id="rId28"/>
    <p:sldId id="299" r:id="rId29"/>
    <p:sldId id="301" r:id="rId30"/>
    <p:sldId id="302" r:id="rId31"/>
    <p:sldId id="303" r:id="rId32"/>
    <p:sldId id="304" r:id="rId33"/>
    <p:sldId id="309" r:id="rId34"/>
    <p:sldId id="310" r:id="rId35"/>
    <p:sldId id="311" r:id="rId36"/>
    <p:sldId id="312" r:id="rId37"/>
    <p:sldId id="277" r:id="rId38"/>
    <p:sldId id="278" r:id="rId39"/>
    <p:sldId id="279" r:id="rId40"/>
    <p:sldId id="280" r:id="rId41"/>
    <p:sldId id="281" r:id="rId42"/>
    <p:sldId id="282" r:id="rId43"/>
    <p:sldId id="261" r:id="rId44"/>
    <p:sldId id="314" r:id="rId45"/>
    <p:sldId id="315" r:id="rId46"/>
    <p:sldId id="316" r:id="rId47"/>
    <p:sldId id="317" r:id="rId48"/>
    <p:sldId id="321" r:id="rId49"/>
    <p:sldId id="318" r:id="rId50"/>
    <p:sldId id="320" r:id="rId5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116" d="100"/>
          <a:sy n="116" d="100"/>
        </p:scale>
        <p:origin x="39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0BD220-F3E3-4FAC-82A6-8AF4553F2921}" type="datetimeFigureOut">
              <a:rPr lang="tr-TR" smtClean="0"/>
              <a:t>3.11.2017</a:t>
            </a:fld>
            <a:endParaRPr lang="tr-T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8415D8-BF71-4F11-9134-49264EE7DC55}" type="slidenum">
              <a:rPr lang="tr-TR" smtClean="0"/>
              <a:t>‹#›</a:t>
            </a:fld>
            <a:endParaRPr lang="tr-TR"/>
          </a:p>
        </p:txBody>
      </p:sp>
    </p:spTree>
    <p:extLst>
      <p:ext uri="{BB962C8B-B14F-4D97-AF65-F5344CB8AC3E}">
        <p14:creationId xmlns:p14="http://schemas.microsoft.com/office/powerpoint/2010/main" val="38175531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9D0A1DF-6133-4479-983E-A12CA706A726}" type="slidenum">
              <a:rPr lang="tr-TR" altLang="tr-TR"/>
              <a:pPr eaLnBrk="1" hangingPunct="1"/>
              <a:t>10</a:t>
            </a:fld>
            <a:endParaRPr lang="tr-TR" altLang="tr-T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tr-TR" altLang="tr-TR" smtClean="0">
                <a:latin typeface="Arial" panose="020B0604020202020204" pitchFamily="34" charset="0"/>
              </a:rPr>
              <a:t>Vignetting’e bak – airy diski içinde toplayabildiği ışık yüzdesi</a:t>
            </a:r>
          </a:p>
        </p:txBody>
      </p:sp>
    </p:spTree>
    <p:extLst>
      <p:ext uri="{BB962C8B-B14F-4D97-AF65-F5344CB8AC3E}">
        <p14:creationId xmlns:p14="http://schemas.microsoft.com/office/powerpoint/2010/main" val="2405163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ED63EC5-29E4-4B48-B6C4-961F43EC1CDA}" type="slidenum">
              <a:rPr lang="tr-TR" altLang="tr-TR"/>
              <a:pPr eaLnBrk="1" hangingPunct="1"/>
              <a:t>21</a:t>
            </a:fld>
            <a:endParaRPr lang="tr-TR" altLang="tr-T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smtClean="0">
              <a:latin typeface="Arial" panose="020B0604020202020204" pitchFamily="34" charset="0"/>
            </a:endParaRPr>
          </a:p>
        </p:txBody>
      </p:sp>
    </p:spTree>
    <p:extLst>
      <p:ext uri="{BB962C8B-B14F-4D97-AF65-F5344CB8AC3E}">
        <p14:creationId xmlns:p14="http://schemas.microsoft.com/office/powerpoint/2010/main" val="815075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2D4C472-65C2-45B2-84E6-83617094022F}" type="slidenum">
              <a:rPr lang="tr-TR" altLang="tr-TR"/>
              <a:pPr eaLnBrk="1" hangingPunct="1"/>
              <a:t>23</a:t>
            </a:fld>
            <a:endParaRPr lang="tr-TR" altLang="tr-T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tr-TR" altLang="tr-TR" smtClean="0">
                <a:latin typeface="Arial" panose="020B0604020202020204" pitchFamily="34" charset="0"/>
              </a:rPr>
              <a:t>Tek teleskop gibi davrandığını vurgula. </a:t>
            </a:r>
          </a:p>
          <a:p>
            <a:pPr eaLnBrk="1" hangingPunct="1"/>
            <a:endParaRPr lang="tr-TR" altLang="tr-TR" smtClean="0">
              <a:latin typeface="Arial" panose="020B0604020202020204" pitchFamily="34" charset="0"/>
            </a:endParaRPr>
          </a:p>
          <a:p>
            <a:pPr eaLnBrk="1" hangingPunct="1"/>
            <a:r>
              <a:rPr lang="tr-TR" altLang="tr-TR" smtClean="0">
                <a:latin typeface="Arial" panose="020B0604020202020204" pitchFamily="34" charset="0"/>
              </a:rPr>
              <a:t>Basit toplam olmadığından bahset. </a:t>
            </a:r>
          </a:p>
          <a:p>
            <a:pPr eaLnBrk="1" hangingPunct="1"/>
            <a:endParaRPr lang="tr-TR" altLang="tr-TR" smtClean="0">
              <a:latin typeface="Arial" panose="020B0604020202020204" pitchFamily="34" charset="0"/>
            </a:endParaRPr>
          </a:p>
          <a:p>
            <a:pPr eaLnBrk="1" hangingPunct="1"/>
            <a:r>
              <a:rPr lang="tr-TR" altLang="tr-TR" smtClean="0">
                <a:latin typeface="Arial" panose="020B0604020202020204" pitchFamily="34" charset="0"/>
              </a:rPr>
              <a:t>Aynalı en büyük – keck – grandtechan</a:t>
            </a:r>
          </a:p>
          <a:p>
            <a:pPr eaLnBrk="1" hangingPunct="1"/>
            <a:endParaRPr lang="tr-TR" altLang="tr-TR" smtClean="0">
              <a:latin typeface="Arial" panose="020B0604020202020204" pitchFamily="34" charset="0"/>
            </a:endParaRPr>
          </a:p>
        </p:txBody>
      </p:sp>
    </p:spTree>
    <p:extLst>
      <p:ext uri="{BB962C8B-B14F-4D97-AF65-F5344CB8AC3E}">
        <p14:creationId xmlns:p14="http://schemas.microsoft.com/office/powerpoint/2010/main" val="1197364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E7F2001-5F45-4803-86A2-1273E9192295}" type="slidenum">
              <a:rPr lang="tr-TR" altLang="tr-TR"/>
              <a:pPr eaLnBrk="1" hangingPunct="1"/>
              <a:t>37</a:t>
            </a:fld>
            <a:endParaRPr lang="tr-TR" altLang="tr-T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tr-TR" altLang="tr-TR" smtClean="0">
                <a:latin typeface="Arial" panose="020B0604020202020204" pitchFamily="34" charset="0"/>
              </a:rPr>
              <a:t>Dobsonian dan bahset kısaca</a:t>
            </a:r>
          </a:p>
          <a:p>
            <a:pPr eaLnBrk="1" hangingPunct="1"/>
            <a:endParaRPr lang="tr-TR" altLang="tr-TR" smtClean="0">
              <a:latin typeface="Arial" panose="020B0604020202020204" pitchFamily="34" charset="0"/>
            </a:endParaRPr>
          </a:p>
          <a:p>
            <a:pPr eaLnBrk="1" hangingPunct="1"/>
            <a:r>
              <a:rPr lang="tr-TR" altLang="tr-TR" smtClean="0">
                <a:latin typeface="Arial" panose="020B0604020202020204" pitchFamily="34" charset="0"/>
              </a:rPr>
              <a:t>Transit teleskoplardan bahset kısaca – meridyende sabit, tek koordinat – örnek buna da kor carlsberg</a:t>
            </a:r>
          </a:p>
          <a:p>
            <a:pPr eaLnBrk="1" hangingPunct="1"/>
            <a:endParaRPr lang="tr-TR" altLang="tr-TR" smtClean="0">
              <a:latin typeface="Arial" panose="020B0604020202020204" pitchFamily="34" charset="0"/>
            </a:endParaRPr>
          </a:p>
        </p:txBody>
      </p:sp>
    </p:spTree>
    <p:extLst>
      <p:ext uri="{BB962C8B-B14F-4D97-AF65-F5344CB8AC3E}">
        <p14:creationId xmlns:p14="http://schemas.microsoft.com/office/powerpoint/2010/main" val="2082646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A0CE0A5-2066-4FE3-A5FF-161B4599E5C3}" type="slidenum">
              <a:rPr lang="tr-TR" altLang="tr-TR"/>
              <a:pPr eaLnBrk="1" hangingPunct="1"/>
              <a:t>40</a:t>
            </a:fld>
            <a:endParaRPr lang="tr-TR" altLang="tr-T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tr-TR" altLang="tr-TR" smtClean="0">
                <a:latin typeface="Arial" panose="020B0604020202020204" pitchFamily="34" charset="0"/>
              </a:rPr>
              <a:t>Açıklık :300 mm.</a:t>
            </a:r>
          </a:p>
          <a:p>
            <a:pPr eaLnBrk="1" hangingPunct="1"/>
            <a:r>
              <a:rPr lang="tr-TR" altLang="tr-TR" smtClean="0">
                <a:latin typeface="Arial" panose="020B0604020202020204" pitchFamily="34" charset="0"/>
              </a:rPr>
              <a:t>Odak Oranı :f/16</a:t>
            </a:r>
          </a:p>
          <a:p>
            <a:pPr eaLnBrk="1" hangingPunct="1"/>
            <a:r>
              <a:rPr lang="tr-TR" altLang="tr-TR" smtClean="0">
                <a:latin typeface="Arial" panose="020B0604020202020204" pitchFamily="34" charset="0"/>
              </a:rPr>
              <a:t>Odak Uzunluğu :4800 mm.</a:t>
            </a:r>
          </a:p>
          <a:p>
            <a:pPr eaLnBrk="1" hangingPunct="1"/>
            <a:r>
              <a:rPr lang="tr-TR" altLang="tr-TR" smtClean="0">
                <a:latin typeface="Arial" panose="020B0604020202020204" pitchFamily="34" charset="0"/>
              </a:rPr>
              <a:t>Görüntü Ölçeği :43 yaysn/mm</a:t>
            </a:r>
          </a:p>
          <a:p>
            <a:pPr eaLnBrk="1" hangingPunct="1"/>
            <a:endParaRPr lang="tr-TR" altLang="tr-TR" smtClean="0">
              <a:latin typeface="Arial" panose="020B0604020202020204" pitchFamily="34" charset="0"/>
            </a:endParaRPr>
          </a:p>
          <a:p>
            <a:pPr eaLnBrk="1" hangingPunct="1"/>
            <a:r>
              <a:rPr lang="tr-TR" altLang="tr-TR" smtClean="0">
                <a:latin typeface="Arial" panose="020B0604020202020204" pitchFamily="34" charset="0"/>
              </a:rPr>
              <a:t>Üretici :E. Popp Tele-Optik, Zürih</a:t>
            </a:r>
          </a:p>
        </p:txBody>
      </p:sp>
    </p:spTree>
    <p:extLst>
      <p:ext uri="{BB962C8B-B14F-4D97-AF65-F5344CB8AC3E}">
        <p14:creationId xmlns:p14="http://schemas.microsoft.com/office/powerpoint/2010/main" val="32461910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A4A048C-59DB-461A-9089-B1EFAB6232D5}" type="slidenum">
              <a:rPr lang="tr-TR" altLang="tr-TR"/>
              <a:pPr eaLnBrk="1" hangingPunct="1"/>
              <a:t>41</a:t>
            </a:fld>
            <a:endParaRPr lang="tr-TR" altLang="tr-T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tr-TR" altLang="tr-TR" smtClean="0">
                <a:latin typeface="Arial" panose="020B0604020202020204" pitchFamily="34" charset="0"/>
              </a:rPr>
              <a:t>Açıklık :406 mm</a:t>
            </a:r>
          </a:p>
          <a:p>
            <a:pPr eaLnBrk="1" hangingPunct="1"/>
            <a:r>
              <a:rPr lang="tr-TR" altLang="tr-TR" smtClean="0">
                <a:latin typeface="Arial" panose="020B0604020202020204" pitchFamily="34" charset="0"/>
              </a:rPr>
              <a:t>.Odak Oranı :f/10</a:t>
            </a:r>
          </a:p>
          <a:p>
            <a:pPr eaLnBrk="1" hangingPunct="1"/>
            <a:r>
              <a:rPr lang="tr-TR" altLang="tr-TR" smtClean="0">
                <a:latin typeface="Arial" panose="020B0604020202020204" pitchFamily="34" charset="0"/>
              </a:rPr>
              <a:t>Odak Uzunluğu :4064 mm.</a:t>
            </a:r>
          </a:p>
          <a:p>
            <a:pPr eaLnBrk="1" hangingPunct="1"/>
            <a:r>
              <a:rPr lang="tr-TR" altLang="tr-TR" smtClean="0">
                <a:latin typeface="Arial" panose="020B0604020202020204" pitchFamily="34" charset="0"/>
              </a:rPr>
              <a:t>Görüntü Ölçeği :51 yaysn/mm</a:t>
            </a:r>
          </a:p>
          <a:p>
            <a:pPr eaLnBrk="1" hangingPunct="1"/>
            <a:endParaRPr lang="tr-TR" altLang="tr-TR" smtClean="0">
              <a:latin typeface="Arial" panose="020B0604020202020204" pitchFamily="34" charset="0"/>
            </a:endParaRPr>
          </a:p>
          <a:p>
            <a:pPr eaLnBrk="1" hangingPunct="1"/>
            <a:endParaRPr lang="tr-TR" altLang="tr-TR" smtClean="0">
              <a:latin typeface="Arial" panose="020B0604020202020204" pitchFamily="34" charset="0"/>
            </a:endParaRPr>
          </a:p>
          <a:p>
            <a:pPr eaLnBrk="1" hangingPunct="1"/>
            <a:r>
              <a:rPr lang="tr-TR" altLang="tr-TR" smtClean="0">
                <a:latin typeface="Arial" panose="020B0604020202020204" pitchFamily="34" charset="0"/>
              </a:rPr>
              <a:t>Üretici :Meade Instruments Corp., California</a:t>
            </a:r>
          </a:p>
        </p:txBody>
      </p:sp>
    </p:spTree>
    <p:extLst>
      <p:ext uri="{BB962C8B-B14F-4D97-AF65-F5344CB8AC3E}">
        <p14:creationId xmlns:p14="http://schemas.microsoft.com/office/powerpoint/2010/main" val="3412214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69B50FE-A233-4137-88C5-ABBDE882BF38}" type="slidenum">
              <a:rPr lang="tr-TR" altLang="tr-TR"/>
              <a:pPr eaLnBrk="1" hangingPunct="1"/>
              <a:t>42</a:t>
            </a:fld>
            <a:endParaRPr lang="tr-TR" altLang="tr-T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tr-TR" altLang="tr-TR" smtClean="0">
                <a:latin typeface="Arial" panose="020B0604020202020204" pitchFamily="34" charset="0"/>
              </a:rPr>
              <a:t>Açıklık :150 mm.</a:t>
            </a:r>
          </a:p>
          <a:p>
            <a:pPr eaLnBrk="1" hangingPunct="1"/>
            <a:r>
              <a:rPr lang="tr-TR" altLang="tr-TR" smtClean="0">
                <a:latin typeface="Arial" panose="020B0604020202020204" pitchFamily="34" charset="0"/>
              </a:rPr>
              <a:t>Odak Oranı :f/15Odak </a:t>
            </a:r>
          </a:p>
          <a:p>
            <a:pPr eaLnBrk="1" hangingPunct="1"/>
            <a:r>
              <a:rPr lang="tr-TR" altLang="tr-TR" smtClean="0">
                <a:latin typeface="Arial" panose="020B0604020202020204" pitchFamily="34" charset="0"/>
              </a:rPr>
              <a:t>Uzunluğu :2250 mm.</a:t>
            </a:r>
          </a:p>
          <a:p>
            <a:pPr eaLnBrk="1" hangingPunct="1"/>
            <a:r>
              <a:rPr lang="tr-TR" altLang="tr-TR" smtClean="0">
                <a:latin typeface="Arial" panose="020B0604020202020204" pitchFamily="34" charset="0"/>
              </a:rPr>
              <a:t>Görüntü Ölçeği :92 yaysn/mm</a:t>
            </a:r>
          </a:p>
          <a:p>
            <a:pPr eaLnBrk="1" hangingPunct="1"/>
            <a:endParaRPr lang="tr-TR" altLang="tr-TR" smtClean="0">
              <a:latin typeface="Arial" panose="020B0604020202020204" pitchFamily="34" charset="0"/>
            </a:endParaRPr>
          </a:p>
          <a:p>
            <a:pPr eaLnBrk="1" hangingPunct="1"/>
            <a:endParaRPr lang="tr-TR" altLang="tr-TR" smtClean="0">
              <a:latin typeface="Arial" panose="020B0604020202020204" pitchFamily="34" charset="0"/>
            </a:endParaRPr>
          </a:p>
          <a:p>
            <a:pPr eaLnBrk="1" hangingPunct="1"/>
            <a:r>
              <a:rPr lang="tr-TR" altLang="tr-TR" smtClean="0">
                <a:latin typeface="Arial" panose="020B0604020202020204" pitchFamily="34" charset="0"/>
              </a:rPr>
              <a:t>Üretici :ZEISS-Oberkochen, Württemberg</a:t>
            </a:r>
          </a:p>
        </p:txBody>
      </p:sp>
    </p:spTree>
    <p:extLst>
      <p:ext uri="{BB962C8B-B14F-4D97-AF65-F5344CB8AC3E}">
        <p14:creationId xmlns:p14="http://schemas.microsoft.com/office/powerpoint/2010/main" val="1142539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ECD19FB2-3AAB-4D03-B13A-2960828C78E3}" type="datetimeFigureOut">
              <a:rPr lang="en-US" dirty="0"/>
              <a:t>11/3/2017</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80C674-7DFC-42FE-B9CD-82963CDB1557}" type="datetimeFigureOut">
              <a:rPr lang="en-US" dirty="0"/>
              <a:t>11/3/2017</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76456F-F47D-4F25-8053-2A695DA0CA7D}" type="datetimeFigureOut">
              <a:rPr lang="en-US" dirty="0"/>
              <a:t>11/3/2017</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6C7379-69CC-4837-9905-BEBA22830C8A}" type="datetimeFigureOut">
              <a:rPr lang="en-US" dirty="0"/>
              <a:t>11/3/2017</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EB8B7E-8AEE-4F10-BFEE-C999AD004D36}" type="datetimeFigureOut">
              <a:rPr lang="en-US" dirty="0"/>
              <a:t>11/3/2017</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8668F3F9-58BC-440B-B37B-805B9055EF92}" type="datetimeFigureOut">
              <a:rPr lang="en-US" dirty="0"/>
              <a:t>11/3/2017</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0D5A53AF-48EA-489D-8260-9DCAB666386A}" type="datetimeFigureOut">
              <a:rPr lang="en-US" dirty="0"/>
              <a:t>11/3/2017</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dirty="0"/>
              <a:t>11/3/2017</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dirty="0"/>
              <a:t>11/3/2017</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x">
  <p:cSld name="Başlık, İçerik ve Metin">
    <p:spTree>
      <p:nvGrpSpPr>
        <p:cNvPr id="1" name=""/>
        <p:cNvGrpSpPr/>
        <p:nvPr/>
      </p:nvGrpSpPr>
      <p:grpSpPr>
        <a:xfrm>
          <a:off x="0" y="0"/>
          <a:ext cx="0" cy="0"/>
          <a:chOff x="0" y="0"/>
          <a:chExt cx="0" cy="0"/>
        </a:xfrm>
      </p:grpSpPr>
      <p:sp>
        <p:nvSpPr>
          <p:cNvPr id="2" name="1 Başlık"/>
          <p:cNvSpPr>
            <a:spLocks noGrp="1"/>
          </p:cNvSpPr>
          <p:nvPr>
            <p:ph type="title"/>
          </p:nvPr>
        </p:nvSpPr>
        <p:spPr>
          <a:xfrm>
            <a:off x="609600" y="277814"/>
            <a:ext cx="10972800" cy="1139825"/>
          </a:xfrm>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609600" y="1600201"/>
            <a:ext cx="5384800" cy="4530725"/>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6197600" y="1600201"/>
            <a:ext cx="5384800" cy="4530725"/>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Rectangle 12"/>
          <p:cNvSpPr>
            <a:spLocks noGrp="1" noChangeArrowheads="1"/>
          </p:cNvSpPr>
          <p:nvPr>
            <p:ph type="dt" sz="half" idx="10"/>
          </p:nvPr>
        </p:nvSpPr>
        <p:spPr>
          <a:ln/>
        </p:spPr>
        <p:txBody>
          <a:bodyPr/>
          <a:lstStyle>
            <a:lvl1pPr>
              <a:defRPr/>
            </a:lvl1pPr>
          </a:lstStyle>
          <a:p>
            <a:pPr>
              <a:defRPr/>
            </a:pPr>
            <a:endParaRPr lang="tr-TR"/>
          </a:p>
        </p:txBody>
      </p:sp>
      <p:sp>
        <p:nvSpPr>
          <p:cNvPr id="6" name="Rectangle 13"/>
          <p:cNvSpPr>
            <a:spLocks noGrp="1" noChangeArrowheads="1"/>
          </p:cNvSpPr>
          <p:nvPr>
            <p:ph type="ftr" sz="quarter" idx="11"/>
          </p:nvPr>
        </p:nvSpPr>
        <p:spPr>
          <a:ln/>
        </p:spPr>
        <p:txBody>
          <a:bodyPr/>
          <a:lstStyle>
            <a:lvl1pPr>
              <a:defRPr/>
            </a:lvl1pPr>
          </a:lstStyle>
          <a:p>
            <a:pPr>
              <a:defRPr/>
            </a:pPr>
            <a:endParaRPr lang="tr-TR"/>
          </a:p>
        </p:txBody>
      </p:sp>
      <p:sp>
        <p:nvSpPr>
          <p:cNvPr id="7" name="Rectangle 14"/>
          <p:cNvSpPr>
            <a:spLocks noGrp="1" noChangeArrowheads="1"/>
          </p:cNvSpPr>
          <p:nvPr>
            <p:ph type="sldNum" sz="quarter" idx="12"/>
          </p:nvPr>
        </p:nvSpPr>
        <p:spPr>
          <a:ln/>
        </p:spPr>
        <p:txBody>
          <a:bodyPr/>
          <a:lstStyle>
            <a:lvl1pPr>
              <a:defRPr/>
            </a:lvl1pPr>
          </a:lstStyle>
          <a:p>
            <a:fld id="{203660E9-8535-4EBF-B60F-D86E47A7DFC2}" type="slidenum">
              <a:rPr lang="tr-TR" altLang="tr-TR"/>
              <a:pPr/>
              <a:t>‹#›</a:t>
            </a:fld>
            <a:endParaRPr lang="tr-TR" altLang="tr-TR"/>
          </a:p>
        </p:txBody>
      </p:sp>
    </p:spTree>
    <p:extLst>
      <p:ext uri="{BB962C8B-B14F-4D97-AF65-F5344CB8AC3E}">
        <p14:creationId xmlns:p14="http://schemas.microsoft.com/office/powerpoint/2010/main" val="3611438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dirty="0"/>
              <a:t>11/3/2017</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F39F4F5-F4D2-4D2A-AB60-88D37ADCB869}" type="datetimeFigureOut">
              <a:rPr lang="en-US" dirty="0"/>
              <a:t>11/3/2017</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dirty="0"/>
              <a:t>11/3/2017</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dirty="0"/>
              <a:t>11/3/2017</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dirty="0"/>
              <a:t>11/3/2017</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dirty="0"/>
              <a:t>11/3/2017</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D1BD23-6E54-4D9D-AD88-A2813C73CC25}" type="datetimeFigureOut">
              <a:rPr lang="en-US" dirty="0"/>
              <a:t>11/3/2017</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71A834-4F3C-4AF9-9C74-05EC35A0F292}" type="datetimeFigureOut">
              <a:rPr lang="en-US" dirty="0"/>
              <a:t>11/3/2017</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1CF1133-3259-4C45-BABA-5B62D9C6F78D}" type="datetimeFigureOut">
              <a:rPr lang="en-US" dirty="0"/>
              <a:t>11/3/2017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r>
              <a:rPr lang="en-US" dirty="0"/>
              <a:t>
              </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 id="2147483669" r:id="rId18"/>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emf"/><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gif"/></Relationships>
</file>

<file path=ppt/slides/_rels/slide4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tr-TR" dirty="0" smtClean="0"/>
              <a:t>Teleskoplar</a:t>
            </a:r>
            <a:endParaRPr lang="tr-TR" dirty="0"/>
          </a:p>
        </p:txBody>
      </p:sp>
      <p:sp>
        <p:nvSpPr>
          <p:cNvPr id="3" name="Subtitle 2"/>
          <p:cNvSpPr>
            <a:spLocks noGrp="1"/>
          </p:cNvSpPr>
          <p:nvPr>
            <p:ph type="subTitle" idx="1"/>
          </p:nvPr>
        </p:nvSpPr>
        <p:spPr/>
        <p:txBody>
          <a:bodyPr/>
          <a:lstStyle/>
          <a:p>
            <a:r>
              <a:rPr lang="tr-TR" dirty="0" smtClean="0"/>
              <a:t>GDM417 Astronomi</a:t>
            </a:r>
            <a:endParaRPr lang="tr-TR" dirty="0"/>
          </a:p>
        </p:txBody>
      </p:sp>
      <p:pic>
        <p:nvPicPr>
          <p:cNvPr id="15368" name="Picture 8" descr="http://discovermagazine.com/%7E/media/import/images/5/d/f/telescop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0072" y="1705595"/>
            <a:ext cx="4403727" cy="1988780"/>
          </a:xfrm>
          <a:prstGeom prst="rect">
            <a:avLst/>
          </a:prstGeom>
          <a:noFill/>
          <a:extLst>
            <a:ext uri="{909E8E84-426E-40DD-AFC4-6F175D3DCCD1}">
              <a14:hiddenFill xmlns:a14="http://schemas.microsoft.com/office/drawing/2010/main">
                <a:solidFill>
                  <a:srgbClr val="FFFFFF"/>
                </a:solidFill>
              </a14:hiddenFill>
            </a:ext>
          </a:extLst>
        </p:spPr>
      </p:pic>
      <p:pic>
        <p:nvPicPr>
          <p:cNvPr id="15370" name="Picture 10" descr="https://www.astro.virginia.edu/class/clark107images/image_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2041" y="904046"/>
            <a:ext cx="4068568" cy="2710645"/>
          </a:xfrm>
          <a:prstGeom prst="rect">
            <a:avLst/>
          </a:prstGeom>
          <a:noFill/>
          <a:extLst>
            <a:ext uri="{909E8E84-426E-40DD-AFC4-6F175D3DCCD1}">
              <a14:hiddenFill xmlns:a14="http://schemas.microsoft.com/office/drawing/2010/main">
                <a:solidFill>
                  <a:srgbClr val="FFFFFF"/>
                </a:solidFill>
              </a14:hiddenFill>
            </a:ext>
          </a:extLst>
        </p:spPr>
      </p:pic>
      <p:pic>
        <p:nvPicPr>
          <p:cNvPr id="15372" name="Picture 12" descr="http://upload.wikimedia.org/wikipedia/commons/9/9f/Two_Unit_Telescopes_VL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0051" y="3889612"/>
            <a:ext cx="4070557" cy="2708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66847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defRPr/>
            </a:pPr>
            <a:r>
              <a:rPr lang="tr-TR" dirty="0" smtClean="0">
                <a:solidFill>
                  <a:srgbClr val="FFC000"/>
                </a:solidFill>
              </a:rPr>
              <a:t>Optik Teleskoplar</a:t>
            </a:r>
          </a:p>
        </p:txBody>
      </p:sp>
      <p:sp>
        <p:nvSpPr>
          <p:cNvPr id="67587" name="Rectangle 3"/>
          <p:cNvSpPr>
            <a:spLocks noGrp="1" noChangeArrowheads="1"/>
          </p:cNvSpPr>
          <p:nvPr>
            <p:ph type="body" idx="1"/>
          </p:nvPr>
        </p:nvSpPr>
        <p:spPr/>
        <p:txBody>
          <a:bodyPr/>
          <a:lstStyle/>
          <a:p>
            <a:pPr eaLnBrk="1" hangingPunct="1">
              <a:defRPr/>
            </a:pPr>
            <a:r>
              <a:rPr lang="tr-TR" dirty="0" smtClean="0"/>
              <a:t>Mercekli</a:t>
            </a:r>
          </a:p>
          <a:p>
            <a:pPr eaLnBrk="1" hangingPunct="1">
              <a:defRPr/>
            </a:pPr>
            <a:r>
              <a:rPr lang="tr-TR" dirty="0" smtClean="0"/>
              <a:t>Aynalı</a:t>
            </a:r>
          </a:p>
          <a:p>
            <a:pPr eaLnBrk="1" hangingPunct="1">
              <a:defRPr/>
            </a:pPr>
            <a:r>
              <a:rPr lang="tr-TR" dirty="0" err="1" smtClean="0"/>
              <a:t>Katadioptrik</a:t>
            </a:r>
            <a:r>
              <a:rPr lang="tr-TR" dirty="0" smtClean="0"/>
              <a:t> (aynalı-mercekli)</a:t>
            </a:r>
          </a:p>
        </p:txBody>
      </p:sp>
    </p:spTree>
    <p:extLst>
      <p:ext uri="{BB962C8B-B14F-4D97-AF65-F5344CB8AC3E}">
        <p14:creationId xmlns:p14="http://schemas.microsoft.com/office/powerpoint/2010/main" val="29546592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defRPr/>
            </a:pPr>
            <a:r>
              <a:rPr lang="tr-TR" dirty="0" smtClean="0">
                <a:solidFill>
                  <a:srgbClr val="FFC000"/>
                </a:solidFill>
              </a:rPr>
              <a:t>Mercekli Teleskoplar</a:t>
            </a:r>
          </a:p>
        </p:txBody>
      </p:sp>
      <p:pic>
        <p:nvPicPr>
          <p:cNvPr id="35842" name="Picture 2" descr="http://www.bbc.co.uk/staticarchive/2648417c1b83c1609086caa1279537d9e33ebd9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190" y="1848632"/>
            <a:ext cx="5200650" cy="2895601"/>
          </a:xfrm>
          <a:prstGeom prst="rect">
            <a:avLst/>
          </a:prstGeom>
          <a:noFill/>
          <a:extLst>
            <a:ext uri="{909E8E84-426E-40DD-AFC4-6F175D3DCCD1}">
              <a14:hiddenFill xmlns:a14="http://schemas.microsoft.com/office/drawing/2010/main">
                <a:solidFill>
                  <a:srgbClr val="FFFFFF"/>
                </a:solidFill>
              </a14:hiddenFill>
            </a:ext>
          </a:extLst>
        </p:spPr>
      </p:pic>
      <p:pic>
        <p:nvPicPr>
          <p:cNvPr id="35844" name="Picture 4" descr="http://images.hayneedle.com/mgen/master:CELE24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3419" y="1390437"/>
            <a:ext cx="4962525" cy="4962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86113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solidFill>
                  <a:srgbClr val="FFC000"/>
                </a:solidFill>
              </a:rPr>
              <a:t>Mercekli Teleskoplar</a:t>
            </a:r>
            <a:endParaRPr lang="en-GB" dirty="0"/>
          </a:p>
        </p:txBody>
      </p:sp>
      <p:pic>
        <p:nvPicPr>
          <p:cNvPr id="4" name="Content Placeholder 3"/>
          <p:cNvPicPr>
            <a:picLocks noGrp="1" noChangeAspect="1"/>
          </p:cNvPicPr>
          <p:nvPr>
            <p:ph idx="1"/>
          </p:nvPr>
        </p:nvPicPr>
        <p:blipFill>
          <a:blip r:embed="rId2"/>
          <a:stretch>
            <a:fillRect/>
          </a:stretch>
        </p:blipFill>
        <p:spPr>
          <a:xfrm>
            <a:off x="1343670" y="1388896"/>
            <a:ext cx="9286086" cy="5257564"/>
          </a:xfrm>
          <a:prstGeom prst="rect">
            <a:avLst/>
          </a:prstGeom>
        </p:spPr>
      </p:pic>
    </p:spTree>
    <p:extLst>
      <p:ext uri="{BB962C8B-B14F-4D97-AF65-F5344CB8AC3E}">
        <p14:creationId xmlns:p14="http://schemas.microsoft.com/office/powerpoint/2010/main" val="17609593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solidFill>
                  <a:srgbClr val="FFC000"/>
                </a:solidFill>
              </a:rPr>
              <a:t>Aynalı Teleskoplar</a:t>
            </a:r>
            <a:endParaRPr lang="en-GB" dirty="0">
              <a:solidFill>
                <a:srgbClr val="FFC000"/>
              </a:solidFill>
            </a:endParaRPr>
          </a:p>
        </p:txBody>
      </p:sp>
      <p:pic>
        <p:nvPicPr>
          <p:cNvPr id="16386" name="Picture 2" descr="http://www.derbyastronomy.org/images/NewtonianReflectorDiagram.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89433" y="2377992"/>
            <a:ext cx="4143375" cy="2809875"/>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http://d1jqu7g1y74ds1.cloudfront.net/wp-content/uploads/2008/07/telescope_with_newtonian_reflect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6314" y="1934368"/>
            <a:ext cx="2971800" cy="413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95036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solidFill>
                  <a:srgbClr val="FFC000"/>
                </a:solidFill>
              </a:rPr>
              <a:t>Aynalı Teleskoplar</a:t>
            </a:r>
            <a:endParaRPr lang="en-GB" dirty="0"/>
          </a:p>
        </p:txBody>
      </p:sp>
      <p:pic>
        <p:nvPicPr>
          <p:cNvPr id="49154" name="Picture 2" descr="http://www.bbc.co.uk/staticarchive/4d2837a01269607d33a14791d3e142cec0621cc7.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222664" y="600501"/>
            <a:ext cx="5131136" cy="344895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570242" y="4284828"/>
            <a:ext cx="10803322" cy="2129620"/>
          </a:xfrm>
          <a:prstGeom prst="rect">
            <a:avLst/>
          </a:prstGeom>
        </p:spPr>
      </p:pic>
    </p:spTree>
    <p:extLst>
      <p:ext uri="{BB962C8B-B14F-4D97-AF65-F5344CB8AC3E}">
        <p14:creationId xmlns:p14="http://schemas.microsoft.com/office/powerpoint/2010/main" val="4072743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solidFill>
                  <a:srgbClr val="FFC000"/>
                </a:solidFill>
              </a:rPr>
              <a:t>Aynalı Teleskoplar</a:t>
            </a:r>
            <a:endParaRPr lang="en-GB" dirty="0"/>
          </a:p>
        </p:txBody>
      </p:sp>
      <p:pic>
        <p:nvPicPr>
          <p:cNvPr id="4" name="Content Placeholder 3"/>
          <p:cNvPicPr>
            <a:picLocks noGrp="1" noChangeAspect="1"/>
          </p:cNvPicPr>
          <p:nvPr>
            <p:ph idx="1"/>
          </p:nvPr>
        </p:nvPicPr>
        <p:blipFill>
          <a:blip r:embed="rId2"/>
          <a:stretch>
            <a:fillRect/>
          </a:stretch>
        </p:blipFill>
        <p:spPr>
          <a:xfrm>
            <a:off x="1733287" y="1429841"/>
            <a:ext cx="8966558" cy="4962932"/>
          </a:xfrm>
          <a:prstGeom prst="rect">
            <a:avLst/>
          </a:prstGeom>
        </p:spPr>
      </p:pic>
    </p:spTree>
    <p:extLst>
      <p:ext uri="{BB962C8B-B14F-4D97-AF65-F5344CB8AC3E}">
        <p14:creationId xmlns:p14="http://schemas.microsoft.com/office/powerpoint/2010/main" val="5435662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smtClean="0">
                <a:solidFill>
                  <a:srgbClr val="FFC000"/>
                </a:solidFill>
              </a:rPr>
              <a:t>Katadioptrik</a:t>
            </a:r>
            <a:r>
              <a:rPr lang="tr-TR" dirty="0" smtClean="0">
                <a:solidFill>
                  <a:srgbClr val="FFC000"/>
                </a:solidFill>
              </a:rPr>
              <a:t> Teleskoplar</a:t>
            </a:r>
            <a:endParaRPr lang="en-GB" dirty="0">
              <a:solidFill>
                <a:srgbClr val="FFC000"/>
              </a:solidFill>
            </a:endParaRPr>
          </a:p>
        </p:txBody>
      </p:sp>
      <p:pic>
        <p:nvPicPr>
          <p:cNvPr id="4" name="Content Placeholder 3"/>
          <p:cNvPicPr>
            <a:picLocks noGrp="1" noChangeAspect="1"/>
          </p:cNvPicPr>
          <p:nvPr>
            <p:ph idx="1"/>
          </p:nvPr>
        </p:nvPicPr>
        <p:blipFill>
          <a:blip r:embed="rId2"/>
          <a:stretch>
            <a:fillRect/>
          </a:stretch>
        </p:blipFill>
        <p:spPr>
          <a:xfrm>
            <a:off x="838200" y="1417731"/>
            <a:ext cx="10127022" cy="4805647"/>
          </a:xfrm>
          <a:prstGeom prst="rect">
            <a:avLst/>
          </a:prstGeom>
        </p:spPr>
      </p:pic>
    </p:spTree>
    <p:extLst>
      <p:ext uri="{BB962C8B-B14F-4D97-AF65-F5344CB8AC3E}">
        <p14:creationId xmlns:p14="http://schemas.microsoft.com/office/powerpoint/2010/main" val="33078277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solidFill>
                  <a:srgbClr val="FFC000"/>
                </a:solidFill>
              </a:rPr>
              <a:t>Katadioptrik</a:t>
            </a:r>
            <a:r>
              <a:rPr lang="tr-TR" dirty="0">
                <a:solidFill>
                  <a:srgbClr val="FFC000"/>
                </a:solidFill>
              </a:rPr>
              <a:t> Teleskoplar</a:t>
            </a:r>
            <a:endParaRPr lang="en-GB" dirty="0"/>
          </a:p>
        </p:txBody>
      </p:sp>
      <p:pic>
        <p:nvPicPr>
          <p:cNvPr id="4" name="Content Placeholder 3"/>
          <p:cNvPicPr>
            <a:picLocks noGrp="1" noChangeAspect="1"/>
          </p:cNvPicPr>
          <p:nvPr>
            <p:ph idx="1"/>
          </p:nvPr>
        </p:nvPicPr>
        <p:blipFill>
          <a:blip r:embed="rId2"/>
          <a:stretch>
            <a:fillRect/>
          </a:stretch>
        </p:blipFill>
        <p:spPr>
          <a:xfrm>
            <a:off x="1324486" y="1690688"/>
            <a:ext cx="3957065" cy="4351338"/>
          </a:xfrm>
          <a:prstGeom prst="rect">
            <a:avLst/>
          </a:prstGeom>
        </p:spPr>
      </p:pic>
      <p:pic>
        <p:nvPicPr>
          <p:cNvPr id="5" name="Picture 4"/>
          <p:cNvPicPr>
            <a:picLocks noChangeAspect="1"/>
          </p:cNvPicPr>
          <p:nvPr/>
        </p:nvPicPr>
        <p:blipFill>
          <a:blip r:embed="rId3"/>
          <a:stretch>
            <a:fillRect/>
          </a:stretch>
        </p:blipFill>
        <p:spPr>
          <a:xfrm>
            <a:off x="5641293" y="1690688"/>
            <a:ext cx="5352765" cy="4385486"/>
          </a:xfrm>
          <a:prstGeom prst="rect">
            <a:avLst/>
          </a:prstGeom>
        </p:spPr>
      </p:pic>
    </p:spTree>
    <p:extLst>
      <p:ext uri="{BB962C8B-B14F-4D97-AF65-F5344CB8AC3E}">
        <p14:creationId xmlns:p14="http://schemas.microsoft.com/office/powerpoint/2010/main" val="27866238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defRPr/>
            </a:pPr>
            <a:r>
              <a:rPr lang="tr-TR" dirty="0" smtClean="0">
                <a:solidFill>
                  <a:srgbClr val="FFC000"/>
                </a:solidFill>
              </a:rPr>
              <a:t>Tasarım Türüne Göre Teleskoplar</a:t>
            </a:r>
          </a:p>
        </p:txBody>
      </p:sp>
      <p:pic>
        <p:nvPicPr>
          <p:cNvPr id="19459" name="Picture 5" descr="reflect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6663" y="1399227"/>
            <a:ext cx="6542087" cy="490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 Box 7"/>
          <p:cNvSpPr txBox="1">
            <a:spLocks noChangeArrowheads="1"/>
          </p:cNvSpPr>
          <p:nvPr/>
        </p:nvSpPr>
        <p:spPr bwMode="auto">
          <a:xfrm>
            <a:off x="9048750" y="2133601"/>
            <a:ext cx="5032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tr-TR" altLang="tr-TR"/>
          </a:p>
        </p:txBody>
      </p:sp>
    </p:spTree>
    <p:extLst>
      <p:ext uri="{BB962C8B-B14F-4D97-AF65-F5344CB8AC3E}">
        <p14:creationId xmlns:p14="http://schemas.microsoft.com/office/powerpoint/2010/main" val="7178601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
            </a:r>
            <a:br>
              <a:rPr lang="en-GB" dirty="0"/>
            </a:br>
            <a:r>
              <a:rPr lang="en-GB" dirty="0">
                <a:solidFill>
                  <a:srgbClr val="FFC000"/>
                </a:solidFill>
              </a:rPr>
              <a:t>Newtonian </a:t>
            </a:r>
            <a:r>
              <a:rPr lang="en-GB" dirty="0" err="1">
                <a:solidFill>
                  <a:srgbClr val="FFC000"/>
                </a:solidFill>
              </a:rPr>
              <a:t>Teleskoplar</a:t>
            </a:r>
            <a:r>
              <a:rPr lang="en-GB" dirty="0"/>
              <a:t/>
            </a:r>
            <a:br>
              <a:rPr lang="en-GB" dirty="0"/>
            </a:br>
            <a:endParaRPr lang="en-GB" dirty="0"/>
          </a:p>
        </p:txBody>
      </p:sp>
      <p:pic>
        <p:nvPicPr>
          <p:cNvPr id="4" name="Content Placeholder 3"/>
          <p:cNvPicPr>
            <a:picLocks noGrp="1" noChangeAspect="1"/>
          </p:cNvPicPr>
          <p:nvPr>
            <p:ph idx="1"/>
          </p:nvPr>
        </p:nvPicPr>
        <p:blipFill>
          <a:blip r:embed="rId2"/>
          <a:stretch>
            <a:fillRect/>
          </a:stretch>
        </p:blipFill>
        <p:spPr>
          <a:xfrm>
            <a:off x="1517183" y="1347952"/>
            <a:ext cx="9157634" cy="5176519"/>
          </a:xfrm>
          <a:prstGeom prst="rect">
            <a:avLst/>
          </a:prstGeom>
        </p:spPr>
      </p:pic>
    </p:spTree>
    <p:extLst>
      <p:ext uri="{BB962C8B-B14F-4D97-AF65-F5344CB8AC3E}">
        <p14:creationId xmlns:p14="http://schemas.microsoft.com/office/powerpoint/2010/main" val="59586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defRPr/>
            </a:pPr>
            <a:r>
              <a:rPr lang="tr-TR" dirty="0" smtClean="0">
                <a:solidFill>
                  <a:srgbClr val="FFC000"/>
                </a:solidFill>
              </a:rPr>
              <a:t>Atmosferik Geçirgenlik</a:t>
            </a:r>
          </a:p>
        </p:txBody>
      </p:sp>
      <p:pic>
        <p:nvPicPr>
          <p:cNvPr id="9219" name="Picture 6" descr="atmosfer pencereleri"/>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909432" y="1413611"/>
            <a:ext cx="8053433" cy="5125629"/>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9933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
            </a:r>
            <a:br>
              <a:rPr lang="en-GB" dirty="0"/>
            </a:br>
            <a:r>
              <a:rPr lang="en-GB" dirty="0" err="1">
                <a:solidFill>
                  <a:srgbClr val="FFC000"/>
                </a:solidFill>
              </a:rPr>
              <a:t>Cassegrain</a:t>
            </a:r>
            <a:r>
              <a:rPr lang="en-GB" dirty="0">
                <a:solidFill>
                  <a:srgbClr val="FFC000"/>
                </a:solidFill>
              </a:rPr>
              <a:t> </a:t>
            </a:r>
            <a:r>
              <a:rPr lang="en-GB" dirty="0" err="1">
                <a:solidFill>
                  <a:srgbClr val="FFC000"/>
                </a:solidFill>
              </a:rPr>
              <a:t>Teleskoplar</a:t>
            </a:r>
            <a:r>
              <a:rPr lang="en-GB" dirty="0"/>
              <a:t/>
            </a:r>
            <a:br>
              <a:rPr lang="en-GB" dirty="0"/>
            </a:br>
            <a:endParaRPr lang="en-GB" dirty="0"/>
          </a:p>
        </p:txBody>
      </p:sp>
      <p:pic>
        <p:nvPicPr>
          <p:cNvPr id="4" name="Content Placeholder 3"/>
          <p:cNvPicPr>
            <a:picLocks noGrp="1" noChangeAspect="1"/>
          </p:cNvPicPr>
          <p:nvPr>
            <p:ph idx="1"/>
          </p:nvPr>
        </p:nvPicPr>
        <p:blipFill>
          <a:blip r:embed="rId2"/>
          <a:stretch>
            <a:fillRect/>
          </a:stretch>
        </p:blipFill>
        <p:spPr>
          <a:xfrm>
            <a:off x="986148" y="1361601"/>
            <a:ext cx="9752654" cy="4970959"/>
          </a:xfrm>
          <a:prstGeom prst="rect">
            <a:avLst/>
          </a:prstGeom>
        </p:spPr>
      </p:pic>
    </p:spTree>
    <p:extLst>
      <p:ext uri="{BB962C8B-B14F-4D97-AF65-F5344CB8AC3E}">
        <p14:creationId xmlns:p14="http://schemas.microsoft.com/office/powerpoint/2010/main" val="29799475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pPr eaLnBrk="1" hangingPunct="1">
              <a:defRPr/>
            </a:pPr>
            <a:r>
              <a:rPr lang="tr-TR" dirty="0" smtClean="0">
                <a:solidFill>
                  <a:srgbClr val="FFC000"/>
                </a:solidFill>
              </a:rPr>
              <a:t>Radyo Teleskopları</a:t>
            </a:r>
          </a:p>
        </p:txBody>
      </p:sp>
      <p:pic>
        <p:nvPicPr>
          <p:cNvPr id="37891" name="Picture 5" descr="radio_telescope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575051" y="1268414"/>
            <a:ext cx="4968875" cy="5373687"/>
          </a:xfrm>
          <a:noFill/>
          <a:extLst>
            <a:ext uri="{909E8E84-426E-40DD-AFC4-6F175D3DCCD1}">
              <a14:hiddenFill xmlns:a14="http://schemas.microsoft.com/office/drawing/2010/main">
                <a:solidFill>
                  <a:srgbClr val="FFFFFF"/>
                </a:solidFill>
              </a14:hiddenFill>
            </a:ext>
          </a:extLst>
        </p:spPr>
      </p:pic>
      <p:sp>
        <p:nvSpPr>
          <p:cNvPr id="37892" name="Text Box 6"/>
          <p:cNvSpPr txBox="1">
            <a:spLocks noChangeArrowheads="1"/>
          </p:cNvSpPr>
          <p:nvPr/>
        </p:nvSpPr>
        <p:spPr bwMode="auto">
          <a:xfrm>
            <a:off x="1847851" y="5516563"/>
            <a:ext cx="20161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tr-TR" altLang="tr-TR"/>
              <a:t>1 mm -10 m</a:t>
            </a:r>
          </a:p>
        </p:txBody>
      </p:sp>
    </p:spTree>
    <p:extLst>
      <p:ext uri="{BB962C8B-B14F-4D97-AF65-F5344CB8AC3E}">
        <p14:creationId xmlns:p14="http://schemas.microsoft.com/office/powerpoint/2010/main" val="7004781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938" name="Picture 2" descr="F03-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9300" y="155575"/>
            <a:ext cx="8153400" cy="6548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82165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defRPr/>
            </a:pPr>
            <a:r>
              <a:rPr lang="tr-TR" dirty="0" err="1" smtClean="0">
                <a:solidFill>
                  <a:srgbClr val="FFC000"/>
                </a:solidFill>
              </a:rPr>
              <a:t>Interferometre</a:t>
            </a:r>
            <a:endParaRPr lang="tr-TR" dirty="0" smtClean="0">
              <a:solidFill>
                <a:srgbClr val="FFC000"/>
              </a:solidFill>
            </a:endParaRPr>
          </a:p>
        </p:txBody>
      </p:sp>
      <p:pic>
        <p:nvPicPr>
          <p:cNvPr id="39939" name="Picture 9" descr="tascope_05_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5050" y="1700214"/>
            <a:ext cx="5257800"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Text Box 11"/>
          <p:cNvSpPr txBox="1">
            <a:spLocks noChangeArrowheads="1"/>
          </p:cNvSpPr>
          <p:nvPr/>
        </p:nvSpPr>
        <p:spPr bwMode="auto">
          <a:xfrm>
            <a:off x="2337441" y="6245628"/>
            <a:ext cx="81010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tr-TR" altLang="tr-TR" dirty="0"/>
              <a:t>Tek bir teleskop gibi </a:t>
            </a:r>
            <a:r>
              <a:rPr lang="tr-TR" altLang="tr-TR" dirty="0" err="1"/>
              <a:t>davarnırlar</a:t>
            </a:r>
            <a:r>
              <a:rPr lang="tr-TR" altLang="tr-TR" dirty="0"/>
              <a:t>. Böylelikle sinyal ve ayırma gücü artar.</a:t>
            </a:r>
          </a:p>
        </p:txBody>
      </p:sp>
    </p:spTree>
    <p:extLst>
      <p:ext uri="{BB962C8B-B14F-4D97-AF65-F5344CB8AC3E}">
        <p14:creationId xmlns:p14="http://schemas.microsoft.com/office/powerpoint/2010/main" val="4030472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solidFill>
                  <a:srgbClr val="FFC000"/>
                </a:solidFill>
              </a:rPr>
              <a:t>Uzay Teleskopları</a:t>
            </a:r>
            <a:endParaRPr lang="en-GB" dirty="0">
              <a:solidFill>
                <a:srgbClr val="FFC000"/>
              </a:solidFill>
            </a:endParaRPr>
          </a:p>
        </p:txBody>
      </p:sp>
      <p:pic>
        <p:nvPicPr>
          <p:cNvPr id="50178" name="Picture 2" descr="http://www.spaceanswers.com/wp-content/uploads/2012/05/insidehubble.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457136"/>
            <a:ext cx="4822306" cy="4351338"/>
          </a:xfrm>
          <a:prstGeom prst="rect">
            <a:avLst/>
          </a:prstGeom>
          <a:noFill/>
          <a:extLst>
            <a:ext uri="{909E8E84-426E-40DD-AFC4-6F175D3DCCD1}">
              <a14:hiddenFill xmlns:a14="http://schemas.microsoft.com/office/drawing/2010/main">
                <a:solidFill>
                  <a:srgbClr val="FFFFFF"/>
                </a:solidFill>
              </a14:hiddenFill>
            </a:ext>
          </a:extLst>
        </p:spPr>
      </p:pic>
      <p:pic>
        <p:nvPicPr>
          <p:cNvPr id="50180" name="Picture 4" descr="http://upload.wikimedia.org/wikipedia/commons/0/07/Spacecraft_labeled_m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2349" y="1555844"/>
            <a:ext cx="5441451" cy="34321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111311" y="5155021"/>
            <a:ext cx="2560766" cy="369332"/>
          </a:xfrm>
          <a:prstGeom prst="rect">
            <a:avLst/>
          </a:prstGeom>
        </p:spPr>
        <p:txBody>
          <a:bodyPr wrap="none">
            <a:spAutoFit/>
          </a:bodyPr>
          <a:lstStyle/>
          <a:p>
            <a:r>
              <a:rPr lang="tr-TR" dirty="0" err="1"/>
              <a:t>Chandra</a:t>
            </a:r>
            <a:r>
              <a:rPr lang="tr-TR" dirty="0"/>
              <a:t> </a:t>
            </a:r>
            <a:r>
              <a:rPr lang="tr-TR" dirty="0" smtClean="0"/>
              <a:t>X-ışın Teleskobu</a:t>
            </a:r>
            <a:endParaRPr lang="en-GB" dirty="0"/>
          </a:p>
        </p:txBody>
      </p:sp>
      <p:sp>
        <p:nvSpPr>
          <p:cNvPr id="5" name="Rectangle 4"/>
          <p:cNvSpPr/>
          <p:nvPr/>
        </p:nvSpPr>
        <p:spPr>
          <a:xfrm>
            <a:off x="2073005" y="5946591"/>
            <a:ext cx="2392001" cy="369332"/>
          </a:xfrm>
          <a:prstGeom prst="rect">
            <a:avLst/>
          </a:prstGeom>
        </p:spPr>
        <p:txBody>
          <a:bodyPr wrap="none">
            <a:spAutoFit/>
          </a:bodyPr>
          <a:lstStyle/>
          <a:p>
            <a:r>
              <a:rPr lang="tr-TR" dirty="0" smtClean="0"/>
              <a:t>Hubble Uzay Teleskobu</a:t>
            </a:r>
            <a:endParaRPr lang="en-GB" dirty="0"/>
          </a:p>
        </p:txBody>
      </p:sp>
    </p:spTree>
    <p:extLst>
      <p:ext uri="{BB962C8B-B14F-4D97-AF65-F5344CB8AC3E}">
        <p14:creationId xmlns:p14="http://schemas.microsoft.com/office/powerpoint/2010/main" val="20283356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 </a:t>
            </a:r>
            <a:r>
              <a:rPr lang="tr-TR" b="1" dirty="0" smtClean="0">
                <a:solidFill>
                  <a:srgbClr val="FFC000"/>
                </a:solidFill>
              </a:rPr>
              <a:t>Teleskopların Montajı</a:t>
            </a:r>
            <a:endParaRPr lang="en-US" b="1" dirty="0">
              <a:solidFill>
                <a:srgbClr val="FFC000"/>
              </a:solidFill>
            </a:endParaRPr>
          </a:p>
        </p:txBody>
      </p:sp>
      <p:sp>
        <p:nvSpPr>
          <p:cNvPr id="3" name="Content Placeholder 2"/>
          <p:cNvSpPr>
            <a:spLocks noGrp="1"/>
          </p:cNvSpPr>
          <p:nvPr>
            <p:ph idx="1"/>
          </p:nvPr>
        </p:nvSpPr>
        <p:spPr>
          <a:xfrm>
            <a:off x="1120000" y="1470784"/>
            <a:ext cx="10233800" cy="4351338"/>
          </a:xfrm>
        </p:spPr>
        <p:txBody>
          <a:bodyPr/>
          <a:lstStyle/>
          <a:p>
            <a:pPr marL="0" indent="0">
              <a:buNone/>
            </a:pPr>
            <a:r>
              <a:rPr lang="tr-TR" dirty="0" smtClean="0"/>
              <a:t>İki temel montaj türü vardır:</a:t>
            </a:r>
          </a:p>
          <a:p>
            <a:pPr lvl="1"/>
            <a:r>
              <a:rPr lang="tr-TR" dirty="0" smtClean="0"/>
              <a:t>Alt/Az</a:t>
            </a:r>
            <a:r>
              <a:rPr lang="en-US" dirty="0" smtClean="0"/>
              <a:t> </a:t>
            </a:r>
            <a:r>
              <a:rPr lang="en-US" dirty="0" err="1" smtClean="0"/>
              <a:t>Montaj</a:t>
            </a:r>
            <a:r>
              <a:rPr lang="tr-TR" dirty="0" smtClean="0"/>
              <a:t> </a:t>
            </a:r>
          </a:p>
          <a:p>
            <a:pPr lvl="1"/>
            <a:r>
              <a:rPr lang="tr-TR" dirty="0" err="1" smtClean="0"/>
              <a:t>Ekvatoryal</a:t>
            </a:r>
            <a:r>
              <a:rPr lang="tr-TR" dirty="0" smtClean="0"/>
              <a:t> </a:t>
            </a:r>
            <a:r>
              <a:rPr lang="en-US" dirty="0" err="1" smtClean="0"/>
              <a:t>Montaj</a:t>
            </a:r>
            <a:endParaRPr lang="en-US" dirty="0"/>
          </a:p>
        </p:txBody>
      </p:sp>
      <p:pic>
        <p:nvPicPr>
          <p:cNvPr id="1026" name="Picture 2" descr="http://www.astro.virginia.edu/class/oconnell/astr1230/im/alt-az-vs-eq-mount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8222" y="2796347"/>
            <a:ext cx="6621192" cy="3672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60854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15000"/>
            <a:ext cx="10515600" cy="1325563"/>
          </a:xfrm>
        </p:spPr>
        <p:txBody>
          <a:bodyPr/>
          <a:lstStyle/>
          <a:p>
            <a:r>
              <a:rPr lang="tr-TR" dirty="0" smtClean="0">
                <a:solidFill>
                  <a:srgbClr val="FFC000"/>
                </a:solidFill>
              </a:rPr>
              <a:t>Alt-</a:t>
            </a:r>
            <a:r>
              <a:rPr lang="tr-TR" dirty="0" err="1" smtClean="0">
                <a:solidFill>
                  <a:srgbClr val="FFC000"/>
                </a:solidFill>
              </a:rPr>
              <a:t>Azimuth</a:t>
            </a:r>
            <a:r>
              <a:rPr lang="tr-TR" dirty="0" smtClean="0">
                <a:solidFill>
                  <a:srgbClr val="FFC000"/>
                </a:solidFill>
              </a:rPr>
              <a:t> Montaj</a:t>
            </a:r>
            <a:endParaRPr lang="en-US" dirty="0">
              <a:solidFill>
                <a:srgbClr val="FFC000"/>
              </a:solidFill>
            </a:endParaRPr>
          </a:p>
        </p:txBody>
      </p:sp>
      <p:sp>
        <p:nvSpPr>
          <p:cNvPr id="3" name="Content Placeholder 2"/>
          <p:cNvSpPr>
            <a:spLocks noGrp="1"/>
          </p:cNvSpPr>
          <p:nvPr>
            <p:ph idx="1"/>
          </p:nvPr>
        </p:nvSpPr>
        <p:spPr>
          <a:xfrm>
            <a:off x="1849804" y="4645925"/>
            <a:ext cx="8229600" cy="1981200"/>
          </a:xfrm>
        </p:spPr>
        <p:txBody>
          <a:bodyPr>
            <a:normAutofit/>
          </a:bodyPr>
          <a:lstStyle/>
          <a:p>
            <a:pPr marL="0" indent="0" algn="just">
              <a:buNone/>
            </a:pPr>
            <a:r>
              <a:rPr lang="tr-TR" sz="2000" dirty="0"/>
              <a:t>Alt/az montajda teleskop bir yatay bir de dikey eksen etrafında döner. Teleskobu bir cisme yönlerdirirken, önce yatay pozisyonu ayarlamak için onu ufuk boyunca (azimut ekseni) döndürmek, ardından dikey pozisyonu ayarlamak için yükseklik ekseni boyunca eğmek gerekir.  Bu montaj türünü kullanmak oldukça kolaydır ve maliyeti düşük teleskoplarda en çok tercih edilendir. </a:t>
            </a:r>
          </a:p>
          <a:p>
            <a:pPr marL="0" indent="0">
              <a:buNone/>
            </a:pPr>
            <a:endParaRPr lang="tr-TR" dirty="0" smtClean="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6831" y="1183942"/>
            <a:ext cx="2632808"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76883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b="1" dirty="0" smtClean="0"/>
              <a:t>Alt-Azimut </a:t>
            </a:r>
            <a:r>
              <a:rPr lang="tr-TR" b="1" dirty="0"/>
              <a:t>Montaj</a:t>
            </a:r>
            <a:endParaRPr lang="tr-TR" dirty="0"/>
          </a:p>
        </p:txBody>
      </p:sp>
      <p:pic>
        <p:nvPicPr>
          <p:cNvPr id="4" name="Content Placeholder 3"/>
          <p:cNvPicPr>
            <a:picLocks noGrp="1" noChangeAspect="1"/>
          </p:cNvPicPr>
          <p:nvPr>
            <p:ph idx="1"/>
          </p:nvPr>
        </p:nvPicPr>
        <p:blipFill>
          <a:blip r:embed="rId2"/>
          <a:stretch>
            <a:fillRect/>
          </a:stretch>
        </p:blipFill>
        <p:spPr>
          <a:xfrm>
            <a:off x="1923330" y="1450076"/>
            <a:ext cx="8230633" cy="4896133"/>
          </a:xfrm>
          <a:prstGeom prst="rect">
            <a:avLst/>
          </a:prstGeom>
        </p:spPr>
      </p:pic>
    </p:spTree>
    <p:extLst>
      <p:ext uri="{BB962C8B-B14F-4D97-AF65-F5344CB8AC3E}">
        <p14:creationId xmlns:p14="http://schemas.microsoft.com/office/powerpoint/2010/main" val="21619055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Alt/Az Montaja Örnekler</a:t>
            </a:r>
            <a:endParaRPr lang="tr-TR" dirty="0"/>
          </a:p>
        </p:txBody>
      </p:sp>
      <p:pic>
        <p:nvPicPr>
          <p:cNvPr id="4" name="Content Placeholder 3"/>
          <p:cNvPicPr>
            <a:picLocks noGrp="1" noChangeAspect="1"/>
          </p:cNvPicPr>
          <p:nvPr>
            <p:ph idx="1"/>
          </p:nvPr>
        </p:nvPicPr>
        <p:blipFill>
          <a:blip r:embed="rId2"/>
          <a:stretch>
            <a:fillRect/>
          </a:stretch>
        </p:blipFill>
        <p:spPr>
          <a:xfrm>
            <a:off x="1122406" y="1368189"/>
            <a:ext cx="9045175" cy="5182027"/>
          </a:xfrm>
          <a:prstGeom prst="rect">
            <a:avLst/>
          </a:prstGeom>
        </p:spPr>
      </p:pic>
    </p:spTree>
    <p:extLst>
      <p:ext uri="{BB962C8B-B14F-4D97-AF65-F5344CB8AC3E}">
        <p14:creationId xmlns:p14="http://schemas.microsoft.com/office/powerpoint/2010/main" val="19950415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smtClean="0">
                <a:solidFill>
                  <a:srgbClr val="FFC000"/>
                </a:solidFill>
              </a:rPr>
              <a:t>Ekvatoryal</a:t>
            </a:r>
            <a:r>
              <a:rPr lang="tr-TR" dirty="0" smtClean="0">
                <a:solidFill>
                  <a:srgbClr val="FFC000"/>
                </a:solidFill>
              </a:rPr>
              <a:t> Montaj</a:t>
            </a:r>
            <a:endParaRPr lang="en-US" dirty="0">
              <a:solidFill>
                <a:srgbClr val="FFC000"/>
              </a:solidFill>
            </a:endParaRPr>
          </a:p>
        </p:txBody>
      </p:sp>
      <p:sp>
        <p:nvSpPr>
          <p:cNvPr id="3" name="Content Placeholder 2"/>
          <p:cNvSpPr>
            <a:spLocks noGrp="1"/>
          </p:cNvSpPr>
          <p:nvPr>
            <p:ph idx="1"/>
          </p:nvPr>
        </p:nvSpPr>
        <p:spPr>
          <a:xfrm>
            <a:off x="1665027" y="4546979"/>
            <a:ext cx="8229600" cy="1852612"/>
          </a:xfrm>
        </p:spPr>
        <p:txBody>
          <a:bodyPr>
            <a:normAutofit/>
          </a:bodyPr>
          <a:lstStyle/>
          <a:p>
            <a:pPr algn="just"/>
            <a:r>
              <a:rPr lang="tr-TR" sz="2000" dirty="0"/>
              <a:t>Alt/az montajdaki dikey ekseni dünyanın dünyanın dönme eksenine paralel olacak şekilde yani eksenin ucu kutbu gösterecek şekilde eğerek oluşturulan montaj türüne ekvatoryal montaj denir. </a:t>
            </a:r>
          </a:p>
          <a:p>
            <a:pPr algn="just"/>
            <a:r>
              <a:rPr lang="tr-TR" sz="2000" dirty="0"/>
              <a:t>Dünyanın dönme eksenine paralel olan eksen kutup ekseni, ve buna dik olan eksen deklinasyon ekseni olarak bilinir. </a:t>
            </a:r>
            <a:endParaRPr lang="en-US" sz="20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5771" y="665327"/>
            <a:ext cx="3600175" cy="37721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26428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defRPr/>
            </a:pPr>
            <a:r>
              <a:rPr lang="tr-TR" dirty="0" smtClean="0">
                <a:solidFill>
                  <a:srgbClr val="FFC000"/>
                </a:solidFill>
              </a:rPr>
              <a:t>Teleskoplar</a:t>
            </a:r>
          </a:p>
        </p:txBody>
      </p:sp>
      <p:sp>
        <p:nvSpPr>
          <p:cNvPr id="65539" name="Rectangle 3"/>
          <p:cNvSpPr>
            <a:spLocks noGrp="1" noChangeArrowheads="1"/>
          </p:cNvSpPr>
          <p:nvPr>
            <p:ph type="body" idx="1"/>
          </p:nvPr>
        </p:nvSpPr>
        <p:spPr/>
        <p:txBody>
          <a:bodyPr/>
          <a:lstStyle/>
          <a:p>
            <a:pPr eaLnBrk="1" hangingPunct="1">
              <a:lnSpc>
                <a:spcPct val="90000"/>
              </a:lnSpc>
              <a:defRPr/>
            </a:pPr>
            <a:r>
              <a:rPr lang="tr-TR" dirty="0" smtClean="0"/>
              <a:t>Optik Teleskoplar</a:t>
            </a:r>
          </a:p>
          <a:p>
            <a:pPr eaLnBrk="1" hangingPunct="1">
              <a:lnSpc>
                <a:spcPct val="90000"/>
              </a:lnSpc>
              <a:defRPr/>
            </a:pPr>
            <a:r>
              <a:rPr lang="tr-TR" dirty="0" smtClean="0"/>
              <a:t>Radyo Teleskopları </a:t>
            </a:r>
          </a:p>
          <a:p>
            <a:pPr eaLnBrk="1" hangingPunct="1">
              <a:lnSpc>
                <a:spcPct val="90000"/>
              </a:lnSpc>
              <a:buFont typeface="Wingdings" panose="05000000000000000000" pitchFamily="2" charset="2"/>
              <a:buNone/>
              <a:defRPr/>
            </a:pPr>
            <a:endParaRPr lang="tr-TR" dirty="0" smtClean="0"/>
          </a:p>
          <a:p>
            <a:pPr eaLnBrk="1" hangingPunct="1">
              <a:lnSpc>
                <a:spcPct val="90000"/>
              </a:lnSpc>
              <a:defRPr/>
            </a:pPr>
            <a:r>
              <a:rPr lang="tr-TR" dirty="0" smtClean="0"/>
              <a:t>X-ışın Teleskopları</a:t>
            </a:r>
          </a:p>
          <a:p>
            <a:pPr eaLnBrk="1" hangingPunct="1">
              <a:lnSpc>
                <a:spcPct val="90000"/>
              </a:lnSpc>
              <a:defRPr/>
            </a:pPr>
            <a:r>
              <a:rPr lang="tr-TR" dirty="0" smtClean="0">
                <a:latin typeface="Symbol" pitchFamily="18" charset="2"/>
              </a:rPr>
              <a:t>g</a:t>
            </a:r>
            <a:r>
              <a:rPr lang="tr-TR" dirty="0" smtClean="0"/>
              <a:t>-ışın Teleskopları</a:t>
            </a:r>
          </a:p>
          <a:p>
            <a:pPr eaLnBrk="1" hangingPunct="1">
              <a:lnSpc>
                <a:spcPct val="90000"/>
              </a:lnSpc>
              <a:defRPr/>
            </a:pPr>
            <a:r>
              <a:rPr lang="tr-TR" dirty="0" smtClean="0"/>
              <a:t>UV Teleskopları</a:t>
            </a:r>
          </a:p>
          <a:p>
            <a:pPr eaLnBrk="1" hangingPunct="1">
              <a:lnSpc>
                <a:spcPct val="90000"/>
              </a:lnSpc>
              <a:defRPr/>
            </a:pPr>
            <a:r>
              <a:rPr lang="tr-TR" dirty="0" smtClean="0"/>
              <a:t>Uzak kırmızı öte Teleskopları</a:t>
            </a:r>
          </a:p>
          <a:p>
            <a:pPr marL="0" indent="0" eaLnBrk="1" hangingPunct="1">
              <a:lnSpc>
                <a:spcPct val="90000"/>
              </a:lnSpc>
              <a:buNone/>
              <a:defRPr/>
            </a:pPr>
            <a:endParaRPr lang="tr-TR" dirty="0" smtClean="0"/>
          </a:p>
        </p:txBody>
      </p:sp>
    </p:spTree>
    <p:extLst>
      <p:ext uri="{BB962C8B-B14F-4D97-AF65-F5344CB8AC3E}">
        <p14:creationId xmlns:p14="http://schemas.microsoft.com/office/powerpoint/2010/main" val="226286812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1143000"/>
          </a:xfrm>
        </p:spPr>
        <p:txBody>
          <a:bodyPr/>
          <a:lstStyle/>
          <a:p>
            <a:r>
              <a:rPr lang="tr-TR" b="1" dirty="0" err="1" smtClean="0">
                <a:solidFill>
                  <a:srgbClr val="FFC000"/>
                </a:solidFill>
              </a:rPr>
              <a:t>Ekvatoryal</a:t>
            </a:r>
            <a:r>
              <a:rPr lang="tr-TR" b="1" dirty="0" smtClean="0">
                <a:solidFill>
                  <a:srgbClr val="FFC000"/>
                </a:solidFill>
              </a:rPr>
              <a:t> Montaj</a:t>
            </a:r>
            <a:endParaRPr lang="en-US" b="1" dirty="0">
              <a:solidFill>
                <a:srgbClr val="FFC000"/>
              </a:solidFill>
            </a:endParaRPr>
          </a:p>
        </p:txBody>
      </p:sp>
      <p:sp>
        <p:nvSpPr>
          <p:cNvPr id="3" name="Content Placeholder 2"/>
          <p:cNvSpPr>
            <a:spLocks noGrp="1"/>
          </p:cNvSpPr>
          <p:nvPr>
            <p:ph idx="1"/>
          </p:nvPr>
        </p:nvSpPr>
        <p:spPr>
          <a:xfrm>
            <a:off x="764275" y="1143000"/>
            <a:ext cx="9446525" cy="5562600"/>
          </a:xfrm>
        </p:spPr>
        <p:txBody>
          <a:bodyPr>
            <a:normAutofit fontScale="92500" lnSpcReduction="20000"/>
          </a:bodyPr>
          <a:lstStyle/>
          <a:p>
            <a:pPr algn="just"/>
            <a:r>
              <a:rPr lang="en-US" dirty="0" err="1" smtClean="0"/>
              <a:t>Ekvatoryal</a:t>
            </a:r>
            <a:r>
              <a:rPr lang="en-US" dirty="0" smtClean="0"/>
              <a:t> </a:t>
            </a:r>
            <a:r>
              <a:rPr lang="en-US" dirty="0" err="1"/>
              <a:t>montajlı</a:t>
            </a:r>
            <a:r>
              <a:rPr lang="en-US" dirty="0"/>
              <a:t> </a:t>
            </a:r>
            <a:r>
              <a:rPr lang="en-US" dirty="0" err="1"/>
              <a:t>teleskolarda</a:t>
            </a:r>
            <a:r>
              <a:rPr lang="en-US" dirty="0"/>
              <a:t> </a:t>
            </a:r>
            <a:r>
              <a:rPr lang="en-US" dirty="0" err="1"/>
              <a:t>gök</a:t>
            </a:r>
            <a:r>
              <a:rPr lang="en-US" dirty="0"/>
              <a:t> </a:t>
            </a:r>
            <a:r>
              <a:rPr lang="en-US" dirty="0" err="1"/>
              <a:t>cisminin</a:t>
            </a:r>
            <a:r>
              <a:rPr lang="en-US" dirty="0"/>
              <a:t> </a:t>
            </a:r>
            <a:r>
              <a:rPr lang="en-US" dirty="0" err="1"/>
              <a:t>dik</a:t>
            </a:r>
            <a:r>
              <a:rPr lang="en-US" dirty="0"/>
              <a:t> </a:t>
            </a:r>
            <a:r>
              <a:rPr lang="en-US" dirty="0" err="1"/>
              <a:t>açıklığı</a:t>
            </a:r>
            <a:r>
              <a:rPr lang="en-US" dirty="0"/>
              <a:t> </a:t>
            </a:r>
            <a:r>
              <a:rPr lang="en-US" dirty="0" err="1"/>
              <a:t>ve</a:t>
            </a:r>
            <a:r>
              <a:rPr lang="en-US" dirty="0"/>
              <a:t> </a:t>
            </a:r>
            <a:r>
              <a:rPr lang="en-US" dirty="0" err="1"/>
              <a:t>saat</a:t>
            </a:r>
            <a:r>
              <a:rPr lang="en-US" dirty="0"/>
              <a:t> </a:t>
            </a:r>
            <a:r>
              <a:rPr lang="en-US" dirty="0" err="1"/>
              <a:t>açısı</a:t>
            </a:r>
            <a:r>
              <a:rPr lang="en-US" dirty="0"/>
              <a:t> </a:t>
            </a:r>
            <a:r>
              <a:rPr lang="en-US" dirty="0" err="1"/>
              <a:t>kullanılır</a:t>
            </a:r>
            <a:r>
              <a:rPr lang="en-US" dirty="0" smtClean="0"/>
              <a:t>.</a:t>
            </a:r>
            <a:endParaRPr lang="tr-TR" dirty="0" smtClean="0"/>
          </a:p>
          <a:p>
            <a:pPr algn="just"/>
            <a:endParaRPr lang="en-US" dirty="0"/>
          </a:p>
          <a:p>
            <a:pPr algn="just"/>
            <a:r>
              <a:rPr lang="tr-TR" dirty="0" smtClean="0"/>
              <a:t>Yı</a:t>
            </a:r>
            <a:r>
              <a:rPr lang="en-US" dirty="0" err="1" smtClean="0"/>
              <a:t>ldızların</a:t>
            </a:r>
            <a:r>
              <a:rPr lang="en-US" dirty="0" smtClean="0"/>
              <a:t> </a:t>
            </a:r>
            <a:r>
              <a:rPr lang="en-US" dirty="0" err="1"/>
              <a:t>sağaçıklığı</a:t>
            </a:r>
            <a:r>
              <a:rPr lang="en-US" dirty="0"/>
              <a:t> </a:t>
            </a:r>
            <a:r>
              <a:rPr lang="en-US" dirty="0" err="1"/>
              <a:t>ve</a:t>
            </a:r>
            <a:r>
              <a:rPr lang="en-US" dirty="0"/>
              <a:t> </a:t>
            </a:r>
            <a:r>
              <a:rPr lang="en-US" dirty="0" err="1"/>
              <a:t>dikaçıklığı</a:t>
            </a:r>
            <a:r>
              <a:rPr lang="en-US" dirty="0"/>
              <a:t> </a:t>
            </a:r>
            <a:r>
              <a:rPr lang="en-US" dirty="0" err="1"/>
              <a:t>günlük</a:t>
            </a:r>
            <a:r>
              <a:rPr lang="en-US" dirty="0"/>
              <a:t> </a:t>
            </a:r>
            <a:r>
              <a:rPr lang="en-US" dirty="0" err="1"/>
              <a:t>hareketleri</a:t>
            </a:r>
            <a:r>
              <a:rPr lang="en-US" dirty="0"/>
              <a:t> </a:t>
            </a:r>
            <a:r>
              <a:rPr lang="en-US" dirty="0" err="1"/>
              <a:t>boyunca</a:t>
            </a:r>
            <a:r>
              <a:rPr lang="en-US" dirty="0"/>
              <a:t> </a:t>
            </a:r>
            <a:r>
              <a:rPr lang="en-US" dirty="0" err="1"/>
              <a:t>değişmez</a:t>
            </a:r>
            <a:r>
              <a:rPr lang="en-US" dirty="0" smtClean="0"/>
              <a:t>.</a:t>
            </a:r>
            <a:endParaRPr lang="tr-TR" dirty="0" smtClean="0"/>
          </a:p>
          <a:p>
            <a:pPr algn="just"/>
            <a:endParaRPr lang="en-US" dirty="0"/>
          </a:p>
          <a:p>
            <a:pPr algn="just"/>
            <a:r>
              <a:rPr lang="en-US" dirty="0" err="1" smtClean="0"/>
              <a:t>Yıldızın</a:t>
            </a:r>
            <a:r>
              <a:rPr lang="en-US" dirty="0" smtClean="0"/>
              <a:t> </a:t>
            </a:r>
            <a:r>
              <a:rPr lang="en-US" dirty="0" err="1"/>
              <a:t>dikaçıklık</a:t>
            </a:r>
            <a:r>
              <a:rPr lang="en-US" dirty="0"/>
              <a:t> </a:t>
            </a:r>
            <a:r>
              <a:rPr lang="en-US" dirty="0" err="1"/>
              <a:t>değeri</a:t>
            </a:r>
            <a:r>
              <a:rPr lang="en-US" dirty="0"/>
              <a:t> </a:t>
            </a:r>
            <a:r>
              <a:rPr lang="en-US" dirty="0" err="1"/>
              <a:t>teleskoba</a:t>
            </a:r>
            <a:r>
              <a:rPr lang="en-US" dirty="0"/>
              <a:t> </a:t>
            </a:r>
            <a:r>
              <a:rPr lang="en-US" dirty="0" err="1"/>
              <a:t>doğrudan</a:t>
            </a:r>
            <a:r>
              <a:rPr lang="en-US" dirty="0"/>
              <a:t> </a:t>
            </a:r>
            <a:r>
              <a:rPr lang="en-US" dirty="0" err="1"/>
              <a:t>girilir</a:t>
            </a:r>
            <a:r>
              <a:rPr lang="en-US" dirty="0" smtClean="0"/>
              <a:t>.</a:t>
            </a:r>
            <a:endParaRPr lang="tr-TR" dirty="0" smtClean="0"/>
          </a:p>
          <a:p>
            <a:pPr algn="just"/>
            <a:endParaRPr lang="en-US" dirty="0"/>
          </a:p>
          <a:p>
            <a:pPr algn="just"/>
            <a:r>
              <a:rPr lang="en-US" dirty="0" err="1" smtClean="0"/>
              <a:t>Saat</a:t>
            </a:r>
            <a:r>
              <a:rPr lang="en-US" dirty="0" smtClean="0"/>
              <a:t> </a:t>
            </a:r>
            <a:r>
              <a:rPr lang="en-US" dirty="0" err="1" smtClean="0"/>
              <a:t>açısı</a:t>
            </a:r>
            <a:r>
              <a:rPr lang="tr-TR" dirty="0"/>
              <a:t> </a:t>
            </a:r>
            <a:r>
              <a:rPr lang="tr-TR" dirty="0" smtClean="0"/>
              <a:t>(</a:t>
            </a:r>
            <a:r>
              <a:rPr lang="en-US" dirty="0" smtClean="0"/>
              <a:t>s</a:t>
            </a:r>
            <a:r>
              <a:rPr lang="tr-TR" dirty="0" smtClean="0"/>
              <a:t>), y</a:t>
            </a:r>
            <a:r>
              <a:rPr lang="en-US" dirty="0" err="1" smtClean="0"/>
              <a:t>ıldız</a:t>
            </a:r>
            <a:r>
              <a:rPr lang="en-US" dirty="0" smtClean="0"/>
              <a:t> </a:t>
            </a:r>
            <a:r>
              <a:rPr lang="tr-TR" dirty="0" smtClean="0"/>
              <a:t>za</a:t>
            </a:r>
            <a:r>
              <a:rPr lang="en-US" dirty="0" err="1" smtClean="0"/>
              <a:t>manı</a:t>
            </a:r>
            <a:r>
              <a:rPr lang="en-US" dirty="0" smtClean="0"/>
              <a:t> –</a:t>
            </a:r>
            <a:r>
              <a:rPr lang="tr-TR" dirty="0" smtClean="0"/>
              <a:t> </a:t>
            </a:r>
            <a:r>
              <a:rPr lang="el-GR" dirty="0" smtClean="0"/>
              <a:t>α</a:t>
            </a:r>
            <a:r>
              <a:rPr lang="tr-TR" dirty="0" smtClean="0"/>
              <a:t> </a:t>
            </a:r>
            <a:r>
              <a:rPr lang="en-US" dirty="0" err="1" smtClean="0"/>
              <a:t>formülünden</a:t>
            </a:r>
            <a:r>
              <a:rPr lang="en-US" dirty="0" smtClean="0"/>
              <a:t> </a:t>
            </a:r>
            <a:r>
              <a:rPr lang="en-US" dirty="0" err="1"/>
              <a:t>hesaplanılarak</a:t>
            </a:r>
            <a:r>
              <a:rPr lang="en-US" dirty="0"/>
              <a:t> </a:t>
            </a:r>
            <a:r>
              <a:rPr lang="en-US" dirty="0" err="1"/>
              <a:t>teleskoba</a:t>
            </a:r>
            <a:r>
              <a:rPr lang="en-US" dirty="0"/>
              <a:t> </a:t>
            </a:r>
            <a:r>
              <a:rPr lang="en-US" dirty="0" err="1"/>
              <a:t>girilir</a:t>
            </a:r>
            <a:r>
              <a:rPr lang="en-US" dirty="0" smtClean="0"/>
              <a:t>.</a:t>
            </a:r>
            <a:endParaRPr lang="tr-TR" dirty="0" smtClean="0"/>
          </a:p>
          <a:p>
            <a:pPr algn="just"/>
            <a:endParaRPr lang="en-US" dirty="0"/>
          </a:p>
          <a:p>
            <a:pPr algn="just"/>
            <a:r>
              <a:rPr lang="en-US" dirty="0" err="1" smtClean="0"/>
              <a:t>Gece</a:t>
            </a:r>
            <a:r>
              <a:rPr lang="en-US" dirty="0" smtClean="0"/>
              <a:t> </a:t>
            </a:r>
            <a:r>
              <a:rPr lang="en-US" dirty="0" err="1"/>
              <a:t>boyunca</a:t>
            </a:r>
            <a:r>
              <a:rPr lang="en-US" dirty="0"/>
              <a:t> </a:t>
            </a:r>
            <a:r>
              <a:rPr lang="en-US" dirty="0" err="1"/>
              <a:t>sadece</a:t>
            </a:r>
            <a:r>
              <a:rPr lang="en-US" dirty="0"/>
              <a:t> </a:t>
            </a:r>
            <a:r>
              <a:rPr lang="en-US" dirty="0" err="1"/>
              <a:t>saat</a:t>
            </a:r>
            <a:r>
              <a:rPr lang="en-US" dirty="0"/>
              <a:t> </a:t>
            </a:r>
            <a:r>
              <a:rPr lang="en-US" dirty="0" err="1"/>
              <a:t>açısı</a:t>
            </a:r>
            <a:r>
              <a:rPr lang="en-US" dirty="0"/>
              <a:t> </a:t>
            </a:r>
            <a:r>
              <a:rPr lang="en-US" dirty="0" err="1"/>
              <a:t>düzenli</a:t>
            </a:r>
            <a:r>
              <a:rPr lang="en-US" dirty="0"/>
              <a:t> </a:t>
            </a:r>
            <a:r>
              <a:rPr lang="en-US" dirty="0" err="1"/>
              <a:t>olarak</a:t>
            </a:r>
            <a:r>
              <a:rPr lang="en-US" dirty="0"/>
              <a:t> </a:t>
            </a:r>
            <a:r>
              <a:rPr lang="en-US" dirty="0" err="1"/>
              <a:t>değişeceğinden</a:t>
            </a:r>
            <a:r>
              <a:rPr lang="en-US" dirty="0"/>
              <a:t>, </a:t>
            </a:r>
            <a:r>
              <a:rPr lang="en-US" dirty="0" err="1"/>
              <a:t>bu</a:t>
            </a:r>
            <a:r>
              <a:rPr lang="en-US" dirty="0"/>
              <a:t> </a:t>
            </a:r>
            <a:r>
              <a:rPr lang="en-US" dirty="0" err="1"/>
              <a:t>montaj</a:t>
            </a:r>
            <a:r>
              <a:rPr lang="en-US" dirty="0"/>
              <a:t> </a:t>
            </a:r>
            <a:r>
              <a:rPr lang="en-US" dirty="0" err="1"/>
              <a:t>türünde</a:t>
            </a:r>
            <a:r>
              <a:rPr lang="en-US" dirty="0"/>
              <a:t>, </a:t>
            </a:r>
            <a:r>
              <a:rPr lang="en-US" dirty="0" err="1"/>
              <a:t>bir</a:t>
            </a:r>
            <a:r>
              <a:rPr lang="en-US" dirty="0"/>
              <a:t> </a:t>
            </a:r>
            <a:r>
              <a:rPr lang="en-US" dirty="0" err="1"/>
              <a:t>yıldızın</a:t>
            </a:r>
            <a:r>
              <a:rPr lang="en-US" dirty="0"/>
              <a:t> </a:t>
            </a:r>
            <a:r>
              <a:rPr lang="en-US" dirty="0" err="1"/>
              <a:t>takip</a:t>
            </a:r>
            <a:r>
              <a:rPr lang="en-US" dirty="0"/>
              <a:t> </a:t>
            </a:r>
            <a:r>
              <a:rPr lang="en-US" dirty="0" err="1"/>
              <a:t>edilebilmesi</a:t>
            </a:r>
            <a:r>
              <a:rPr lang="en-US" dirty="0"/>
              <a:t> </a:t>
            </a:r>
            <a:r>
              <a:rPr lang="en-US" dirty="0" err="1"/>
              <a:t>için</a:t>
            </a:r>
            <a:r>
              <a:rPr lang="en-US" dirty="0"/>
              <a:t> </a:t>
            </a:r>
            <a:r>
              <a:rPr lang="en-US" dirty="0" err="1"/>
              <a:t>sabit</a:t>
            </a:r>
            <a:r>
              <a:rPr lang="en-US" dirty="0"/>
              <a:t> </a:t>
            </a:r>
            <a:r>
              <a:rPr lang="en-US" dirty="0" err="1"/>
              <a:t>hızda</a:t>
            </a:r>
            <a:r>
              <a:rPr lang="en-US" dirty="0"/>
              <a:t> </a:t>
            </a:r>
            <a:r>
              <a:rPr lang="en-US" dirty="0" err="1"/>
              <a:t>tek</a:t>
            </a:r>
            <a:r>
              <a:rPr lang="en-US" dirty="0"/>
              <a:t> </a:t>
            </a:r>
            <a:r>
              <a:rPr lang="en-US" dirty="0" err="1"/>
              <a:t>bir</a:t>
            </a:r>
            <a:r>
              <a:rPr lang="en-US" dirty="0"/>
              <a:t> </a:t>
            </a:r>
            <a:r>
              <a:rPr lang="en-US" dirty="0" err="1"/>
              <a:t>motorun</a:t>
            </a:r>
            <a:r>
              <a:rPr lang="en-US" dirty="0"/>
              <a:t> (</a:t>
            </a:r>
            <a:r>
              <a:rPr lang="en-US" dirty="0" err="1"/>
              <a:t>saat</a:t>
            </a:r>
            <a:r>
              <a:rPr lang="en-US" dirty="0"/>
              <a:t> </a:t>
            </a:r>
            <a:r>
              <a:rPr lang="en-US" dirty="0" err="1"/>
              <a:t>açısını</a:t>
            </a:r>
            <a:r>
              <a:rPr lang="en-US" dirty="0"/>
              <a:t> </a:t>
            </a:r>
            <a:r>
              <a:rPr lang="en-US" dirty="0" err="1"/>
              <a:t>değiştiren</a:t>
            </a:r>
            <a:r>
              <a:rPr lang="en-US" dirty="0"/>
              <a:t> motor) </a:t>
            </a:r>
            <a:r>
              <a:rPr lang="en-US" dirty="0" err="1"/>
              <a:t>gece</a:t>
            </a:r>
            <a:r>
              <a:rPr lang="en-US" dirty="0"/>
              <a:t> </a:t>
            </a:r>
            <a:r>
              <a:rPr lang="en-US" dirty="0" err="1"/>
              <a:t>boyunca</a:t>
            </a:r>
            <a:r>
              <a:rPr lang="en-US" dirty="0"/>
              <a:t> </a:t>
            </a:r>
            <a:r>
              <a:rPr lang="en-US" dirty="0" err="1"/>
              <a:t>çalışması</a:t>
            </a:r>
            <a:r>
              <a:rPr lang="en-US" dirty="0"/>
              <a:t> </a:t>
            </a:r>
            <a:r>
              <a:rPr lang="en-US" dirty="0" err="1"/>
              <a:t>yeterlidir</a:t>
            </a:r>
            <a:r>
              <a:rPr lang="en-US" dirty="0"/>
              <a:t>.</a:t>
            </a:r>
          </a:p>
          <a:p>
            <a:pPr algn="just"/>
            <a:endParaRPr lang="en-US" dirty="0"/>
          </a:p>
        </p:txBody>
      </p:sp>
    </p:spTree>
    <p:extLst>
      <p:ext uri="{BB962C8B-B14F-4D97-AF65-F5344CB8AC3E}">
        <p14:creationId xmlns:p14="http://schemas.microsoft.com/office/powerpoint/2010/main" val="7646695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tr-TR"/>
          </a:p>
        </p:txBody>
      </p:sp>
      <p:pic>
        <p:nvPicPr>
          <p:cNvPr id="4" name="Content Placeholder 3"/>
          <p:cNvPicPr>
            <a:picLocks noGrp="1" noChangeAspect="1"/>
          </p:cNvPicPr>
          <p:nvPr>
            <p:ph idx="1"/>
          </p:nvPr>
        </p:nvPicPr>
        <p:blipFill>
          <a:blip r:embed="rId2"/>
          <a:stretch>
            <a:fillRect/>
          </a:stretch>
        </p:blipFill>
        <p:spPr>
          <a:xfrm>
            <a:off x="1397887" y="365124"/>
            <a:ext cx="9622801" cy="6131209"/>
          </a:xfrm>
          <a:prstGeom prst="rect">
            <a:avLst/>
          </a:prstGeom>
        </p:spPr>
      </p:pic>
    </p:spTree>
    <p:extLst>
      <p:ext uri="{BB962C8B-B14F-4D97-AF65-F5344CB8AC3E}">
        <p14:creationId xmlns:p14="http://schemas.microsoft.com/office/powerpoint/2010/main" val="3946283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52400"/>
            <a:ext cx="8229600" cy="1143000"/>
          </a:xfrm>
        </p:spPr>
        <p:txBody>
          <a:bodyPr>
            <a:normAutofit/>
          </a:bodyPr>
          <a:lstStyle/>
          <a:p>
            <a:r>
              <a:rPr lang="tr-TR" b="1" dirty="0" err="1" smtClean="0"/>
              <a:t>Ekvatoryal</a:t>
            </a:r>
            <a:r>
              <a:rPr lang="tr-TR" b="1" dirty="0" smtClean="0"/>
              <a:t> Montaj Türleri</a:t>
            </a:r>
            <a:endParaRPr lang="en-US" b="1" dirty="0"/>
          </a:p>
        </p:txBody>
      </p:sp>
      <p:pic>
        <p:nvPicPr>
          <p:cNvPr id="5122" name="Picture 2" descr="http://tleaves.com/wp-content/uploads/2011/04/polarm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990601"/>
            <a:ext cx="5791200" cy="5791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37546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tr-TR"/>
          </a:p>
        </p:txBody>
      </p:sp>
      <p:pic>
        <p:nvPicPr>
          <p:cNvPr id="4" name="Content Placeholder 3"/>
          <p:cNvPicPr>
            <a:picLocks noGrp="1" noChangeAspect="1"/>
          </p:cNvPicPr>
          <p:nvPr>
            <p:ph idx="1"/>
          </p:nvPr>
        </p:nvPicPr>
        <p:blipFill>
          <a:blip r:embed="rId2"/>
          <a:stretch>
            <a:fillRect/>
          </a:stretch>
        </p:blipFill>
        <p:spPr>
          <a:xfrm>
            <a:off x="1073262" y="365125"/>
            <a:ext cx="9244445" cy="6150907"/>
          </a:xfrm>
          <a:prstGeom prst="rect">
            <a:avLst/>
          </a:prstGeom>
        </p:spPr>
      </p:pic>
    </p:spTree>
    <p:extLst>
      <p:ext uri="{BB962C8B-B14F-4D97-AF65-F5344CB8AC3E}">
        <p14:creationId xmlns:p14="http://schemas.microsoft.com/office/powerpoint/2010/main" val="29012677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b="1" dirty="0" err="1" smtClean="0"/>
              <a:t>Ekvatoryal</a:t>
            </a:r>
            <a:r>
              <a:rPr lang="tr-TR" b="1" dirty="0" smtClean="0"/>
              <a:t> </a:t>
            </a:r>
            <a:r>
              <a:rPr lang="tr-TR" b="1" dirty="0"/>
              <a:t>Montaj: Çatal M.</a:t>
            </a:r>
            <a:endParaRPr lang="en-US" b="1" dirty="0"/>
          </a:p>
        </p:txBody>
      </p:sp>
      <p:pic>
        <p:nvPicPr>
          <p:cNvPr id="8194" name="Picture 2" descr="http://www.cloudynights.com/ubbthreads/attachments/3317644-_DSC227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828800"/>
            <a:ext cx="6757324"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651411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tr-TR"/>
          </a:p>
        </p:txBody>
      </p:sp>
      <p:pic>
        <p:nvPicPr>
          <p:cNvPr id="6" name="Content Placeholder 5"/>
          <p:cNvPicPr>
            <a:picLocks noGrp="1" noChangeAspect="1"/>
          </p:cNvPicPr>
          <p:nvPr>
            <p:ph idx="1"/>
          </p:nvPr>
        </p:nvPicPr>
        <p:blipFill>
          <a:blip r:embed="rId2"/>
          <a:stretch>
            <a:fillRect/>
          </a:stretch>
        </p:blipFill>
        <p:spPr>
          <a:xfrm>
            <a:off x="1175983" y="542545"/>
            <a:ext cx="9573220" cy="5803663"/>
          </a:xfrm>
          <a:prstGeom prst="rect">
            <a:avLst/>
          </a:prstGeom>
        </p:spPr>
      </p:pic>
    </p:spTree>
    <p:extLst>
      <p:ext uri="{BB962C8B-B14F-4D97-AF65-F5344CB8AC3E}">
        <p14:creationId xmlns:p14="http://schemas.microsoft.com/office/powerpoint/2010/main" val="22898786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tr-TR"/>
          </a:p>
        </p:txBody>
      </p:sp>
      <p:pic>
        <p:nvPicPr>
          <p:cNvPr id="4" name="Content Placeholder 3"/>
          <p:cNvPicPr>
            <a:picLocks noGrp="1" noChangeAspect="1"/>
          </p:cNvPicPr>
          <p:nvPr>
            <p:ph idx="1"/>
          </p:nvPr>
        </p:nvPicPr>
        <p:blipFill>
          <a:blip r:embed="rId2"/>
          <a:stretch>
            <a:fillRect/>
          </a:stretch>
        </p:blipFill>
        <p:spPr>
          <a:xfrm>
            <a:off x="1981201" y="274639"/>
            <a:ext cx="8224269" cy="5961827"/>
          </a:xfrm>
          <a:prstGeom prst="rect">
            <a:avLst/>
          </a:prstGeom>
        </p:spPr>
      </p:pic>
      <p:pic>
        <p:nvPicPr>
          <p:cNvPr id="2050" name="Picture 2" descr="http://www.astronomyasylum.com/img/splitr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9638" y="3733801"/>
            <a:ext cx="4572000" cy="29051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www.fortworthastro.com/images/englishmoun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990601"/>
            <a:ext cx="6162208" cy="4929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9265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838200" y="201352"/>
            <a:ext cx="10515600" cy="1325563"/>
          </a:xfrm>
        </p:spPr>
        <p:txBody>
          <a:bodyPr/>
          <a:lstStyle/>
          <a:p>
            <a:pPr eaLnBrk="1" hangingPunct="1">
              <a:defRPr/>
            </a:pPr>
            <a:r>
              <a:rPr lang="tr-TR" dirty="0" smtClean="0">
                <a:solidFill>
                  <a:srgbClr val="FFC000"/>
                </a:solidFill>
              </a:rPr>
              <a:t>Alt-Azimut</a:t>
            </a:r>
          </a:p>
        </p:txBody>
      </p:sp>
      <p:pic>
        <p:nvPicPr>
          <p:cNvPr id="41987" name="Picture 4" descr="fork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75" y="1268413"/>
            <a:ext cx="5403850" cy="551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49256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pPr eaLnBrk="1" hangingPunct="1">
              <a:defRPr/>
            </a:pPr>
            <a:r>
              <a:rPr lang="tr-TR" dirty="0" err="1" smtClean="0">
                <a:solidFill>
                  <a:srgbClr val="FFC000"/>
                </a:solidFill>
              </a:rPr>
              <a:t>Ekvatoryal</a:t>
            </a:r>
            <a:endParaRPr lang="tr-TR" dirty="0" smtClean="0">
              <a:solidFill>
                <a:srgbClr val="FFC000"/>
              </a:solidFill>
            </a:endParaRPr>
          </a:p>
        </p:txBody>
      </p:sp>
      <p:pic>
        <p:nvPicPr>
          <p:cNvPr id="43011" name="Picture 4" descr="fork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5413" y="1196976"/>
            <a:ext cx="4468812"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354334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a:xfrm>
            <a:off x="1919288" y="476251"/>
            <a:ext cx="8229600" cy="1139825"/>
          </a:xfrm>
        </p:spPr>
        <p:txBody>
          <a:bodyPr>
            <a:normAutofit fontScale="90000"/>
          </a:bodyPr>
          <a:lstStyle/>
          <a:p>
            <a:pPr eaLnBrk="1" hangingPunct="1">
              <a:defRPr/>
            </a:pPr>
            <a:r>
              <a:rPr lang="tr-TR" sz="4000" dirty="0">
                <a:solidFill>
                  <a:srgbClr val="FFC000"/>
                </a:solidFill>
              </a:rPr>
              <a:t>Ankara Üniversitesi Rasathanesinin Teleskopları</a:t>
            </a:r>
            <a:r>
              <a:rPr lang="tr-TR" sz="4000" dirty="0"/>
              <a:t/>
            </a:r>
            <a:br>
              <a:rPr lang="tr-TR" sz="4000" dirty="0"/>
            </a:br>
            <a:endParaRPr lang="tr-TR" sz="4000" dirty="0"/>
          </a:p>
        </p:txBody>
      </p:sp>
      <p:sp>
        <p:nvSpPr>
          <p:cNvPr id="203779" name="Rectangle 3"/>
          <p:cNvSpPr>
            <a:spLocks noGrp="1" noChangeArrowheads="1"/>
          </p:cNvSpPr>
          <p:nvPr>
            <p:ph type="body" idx="1"/>
          </p:nvPr>
        </p:nvSpPr>
        <p:spPr>
          <a:xfrm>
            <a:off x="1919288" y="2133601"/>
            <a:ext cx="8229600" cy="4530725"/>
          </a:xfrm>
        </p:spPr>
        <p:txBody>
          <a:bodyPr/>
          <a:lstStyle/>
          <a:p>
            <a:pPr eaLnBrk="1" hangingPunct="1">
              <a:defRPr/>
            </a:pPr>
            <a:r>
              <a:rPr lang="tr-TR" dirty="0" smtClean="0"/>
              <a:t>Ankara </a:t>
            </a:r>
            <a:r>
              <a:rPr lang="tr-TR" dirty="0" err="1" smtClean="0"/>
              <a:t>Ünivesitesi</a:t>
            </a:r>
            <a:r>
              <a:rPr lang="tr-TR" dirty="0" smtClean="0"/>
              <a:t> </a:t>
            </a:r>
            <a:r>
              <a:rPr lang="tr-TR" dirty="0" err="1" smtClean="0"/>
              <a:t>Rasathane’sinde</a:t>
            </a:r>
            <a:r>
              <a:rPr lang="tr-TR" dirty="0" smtClean="0"/>
              <a:t> 5 tane teleskop bulunmaktadır. Bunlar 40 ve 35 cm çaplı MEADE, 30 cm çaplı </a:t>
            </a:r>
            <a:r>
              <a:rPr lang="tr-TR" dirty="0" err="1" smtClean="0"/>
              <a:t>Maksutov</a:t>
            </a:r>
            <a:r>
              <a:rPr lang="tr-TR" dirty="0" smtClean="0"/>
              <a:t>, 15 cm çaplı COUDE ve 12.5 cm çaplı ETX teleskoplarıdır. </a:t>
            </a:r>
          </a:p>
        </p:txBody>
      </p:sp>
    </p:spTree>
    <p:extLst>
      <p:ext uri="{BB962C8B-B14F-4D97-AF65-F5344CB8AC3E}">
        <p14:creationId xmlns:p14="http://schemas.microsoft.com/office/powerpoint/2010/main" val="39916554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solidFill>
                  <a:srgbClr val="FFC000"/>
                </a:solidFill>
              </a:rPr>
              <a:t>Teleskoplar</a:t>
            </a:r>
            <a:endParaRPr lang="en-GB" dirty="0"/>
          </a:p>
        </p:txBody>
      </p:sp>
      <p:pic>
        <p:nvPicPr>
          <p:cNvPr id="4" name="Content Placeholder 3"/>
          <p:cNvPicPr>
            <a:picLocks noGrp="1" noChangeAspect="1"/>
          </p:cNvPicPr>
          <p:nvPr>
            <p:ph idx="1"/>
          </p:nvPr>
        </p:nvPicPr>
        <p:blipFill>
          <a:blip r:embed="rId2"/>
          <a:stretch>
            <a:fillRect/>
          </a:stretch>
        </p:blipFill>
        <p:spPr>
          <a:xfrm>
            <a:off x="1372960" y="1443488"/>
            <a:ext cx="9627136" cy="5248343"/>
          </a:xfrm>
          <a:prstGeom prst="rect">
            <a:avLst/>
          </a:prstGeom>
        </p:spPr>
      </p:pic>
    </p:spTree>
    <p:extLst>
      <p:ext uri="{BB962C8B-B14F-4D97-AF65-F5344CB8AC3E}">
        <p14:creationId xmlns:p14="http://schemas.microsoft.com/office/powerpoint/2010/main" val="29326471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128" name="Rectangle 120"/>
          <p:cNvSpPr>
            <a:spLocks noGrp="1" noChangeArrowheads="1"/>
          </p:cNvSpPr>
          <p:nvPr>
            <p:ph type="title"/>
          </p:nvPr>
        </p:nvSpPr>
        <p:spPr/>
        <p:txBody>
          <a:bodyPr/>
          <a:lstStyle/>
          <a:p>
            <a:pPr eaLnBrk="1" hangingPunct="1">
              <a:defRPr/>
            </a:pPr>
            <a:r>
              <a:rPr lang="tr-TR" dirty="0" err="1" smtClean="0">
                <a:solidFill>
                  <a:srgbClr val="FFC000"/>
                </a:solidFill>
              </a:rPr>
              <a:t>Maksutov</a:t>
            </a:r>
            <a:r>
              <a:rPr lang="tr-TR" dirty="0" smtClean="0">
                <a:solidFill>
                  <a:srgbClr val="FFC000"/>
                </a:solidFill>
              </a:rPr>
              <a:t> Teleskobu</a:t>
            </a:r>
          </a:p>
        </p:txBody>
      </p:sp>
      <p:pic>
        <p:nvPicPr>
          <p:cNvPr id="54275" name="Picture 5" descr="maksuto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328" y="1498600"/>
            <a:ext cx="59055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Rectangle 124"/>
          <p:cNvSpPr>
            <a:spLocks noChangeArrowheads="1"/>
          </p:cNvSpPr>
          <p:nvPr/>
        </p:nvSpPr>
        <p:spPr bwMode="auto">
          <a:xfrm>
            <a:off x="7319963" y="2205038"/>
            <a:ext cx="4572000"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tr-TR" altLang="tr-TR" dirty="0"/>
              <a:t>Odak Oranı </a:t>
            </a:r>
            <a:r>
              <a:rPr lang="tr-TR" altLang="tr-TR" dirty="0" smtClean="0"/>
              <a:t>: f/16</a:t>
            </a:r>
            <a:endParaRPr lang="tr-TR" altLang="tr-TR" dirty="0"/>
          </a:p>
          <a:p>
            <a:pPr eaLnBrk="1" hangingPunct="1"/>
            <a:r>
              <a:rPr lang="tr-TR" altLang="tr-TR" dirty="0"/>
              <a:t>Odak Uzunluğu </a:t>
            </a:r>
            <a:r>
              <a:rPr lang="tr-TR" altLang="tr-TR" dirty="0" smtClean="0"/>
              <a:t>: 4800 </a:t>
            </a:r>
            <a:r>
              <a:rPr lang="tr-TR" altLang="tr-TR" dirty="0"/>
              <a:t>mm.</a:t>
            </a:r>
          </a:p>
          <a:p>
            <a:pPr eaLnBrk="1" hangingPunct="1"/>
            <a:r>
              <a:rPr lang="tr-TR" altLang="tr-TR" dirty="0"/>
              <a:t>Görüntü Ölçeği </a:t>
            </a:r>
            <a:r>
              <a:rPr lang="tr-TR" altLang="tr-TR" dirty="0" smtClean="0"/>
              <a:t>: 43 </a:t>
            </a:r>
            <a:r>
              <a:rPr lang="tr-TR" altLang="tr-TR" dirty="0" err="1"/>
              <a:t>yaysn</a:t>
            </a:r>
            <a:r>
              <a:rPr lang="tr-TR" altLang="tr-TR" dirty="0"/>
              <a:t>/mm</a:t>
            </a:r>
          </a:p>
          <a:p>
            <a:pPr eaLnBrk="1" hangingPunct="1"/>
            <a:endParaRPr lang="tr-TR" altLang="tr-TR" dirty="0"/>
          </a:p>
          <a:p>
            <a:pPr eaLnBrk="1" hangingPunct="1"/>
            <a:r>
              <a:rPr lang="tr-TR" altLang="tr-TR" dirty="0"/>
              <a:t>Üretici </a:t>
            </a:r>
            <a:r>
              <a:rPr lang="tr-TR" altLang="tr-TR" dirty="0" smtClean="0"/>
              <a:t>:Tele-Optik</a:t>
            </a:r>
            <a:r>
              <a:rPr lang="tr-TR" altLang="tr-TR" dirty="0"/>
              <a:t>, Zürih</a:t>
            </a:r>
          </a:p>
        </p:txBody>
      </p:sp>
    </p:spTree>
    <p:extLst>
      <p:ext uri="{BB962C8B-B14F-4D97-AF65-F5344CB8AC3E}">
        <p14:creationId xmlns:p14="http://schemas.microsoft.com/office/powerpoint/2010/main" val="31520312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descr="kreik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751" y="1125538"/>
            <a:ext cx="4468813" cy="530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Rectangle 5"/>
          <p:cNvSpPr>
            <a:spLocks noChangeArrowheads="1"/>
          </p:cNvSpPr>
          <p:nvPr/>
        </p:nvSpPr>
        <p:spPr bwMode="auto">
          <a:xfrm>
            <a:off x="6959600" y="1773239"/>
            <a:ext cx="4572000"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tr-TR" altLang="tr-TR" dirty="0"/>
              <a:t>Açıklık </a:t>
            </a:r>
            <a:r>
              <a:rPr lang="tr-TR" altLang="tr-TR" dirty="0" smtClean="0"/>
              <a:t>: 406 </a:t>
            </a:r>
            <a:r>
              <a:rPr lang="tr-TR" altLang="tr-TR" dirty="0"/>
              <a:t>mm</a:t>
            </a:r>
          </a:p>
          <a:p>
            <a:pPr eaLnBrk="1" hangingPunct="1"/>
            <a:r>
              <a:rPr lang="tr-TR" altLang="tr-TR" dirty="0"/>
              <a:t>.Odak Oranı </a:t>
            </a:r>
            <a:r>
              <a:rPr lang="tr-TR" altLang="tr-TR" dirty="0" smtClean="0"/>
              <a:t>: f/10</a:t>
            </a:r>
            <a:endParaRPr lang="tr-TR" altLang="tr-TR" dirty="0"/>
          </a:p>
          <a:p>
            <a:pPr eaLnBrk="1" hangingPunct="1"/>
            <a:r>
              <a:rPr lang="tr-TR" altLang="tr-TR" dirty="0"/>
              <a:t>Odak Uzunluğu :4064 mm.</a:t>
            </a:r>
          </a:p>
          <a:p>
            <a:pPr eaLnBrk="1" hangingPunct="1"/>
            <a:r>
              <a:rPr lang="tr-TR" altLang="tr-TR" dirty="0"/>
              <a:t>Görüntü Ölçeği :51 </a:t>
            </a:r>
            <a:r>
              <a:rPr lang="tr-TR" altLang="tr-TR" dirty="0" err="1"/>
              <a:t>yaysn</a:t>
            </a:r>
            <a:r>
              <a:rPr lang="tr-TR" altLang="tr-TR" dirty="0"/>
              <a:t>/mm</a:t>
            </a:r>
          </a:p>
          <a:p>
            <a:pPr eaLnBrk="1" hangingPunct="1"/>
            <a:endParaRPr lang="tr-TR" altLang="tr-TR" dirty="0"/>
          </a:p>
          <a:p>
            <a:pPr eaLnBrk="1" hangingPunct="1"/>
            <a:endParaRPr lang="tr-TR" altLang="tr-TR" dirty="0"/>
          </a:p>
          <a:p>
            <a:pPr eaLnBrk="1" hangingPunct="1"/>
            <a:r>
              <a:rPr lang="tr-TR" altLang="tr-TR" dirty="0"/>
              <a:t>Üretici :</a:t>
            </a:r>
            <a:r>
              <a:rPr lang="tr-TR" altLang="tr-TR" dirty="0" err="1"/>
              <a:t>Meade</a:t>
            </a:r>
            <a:r>
              <a:rPr lang="tr-TR" altLang="tr-TR" dirty="0"/>
              <a:t> Instruments </a:t>
            </a:r>
            <a:r>
              <a:rPr lang="tr-TR" altLang="tr-TR" dirty="0" err="1"/>
              <a:t>Corp</a:t>
            </a:r>
            <a:r>
              <a:rPr lang="tr-TR" altLang="tr-TR" dirty="0"/>
              <a:t>., California</a:t>
            </a:r>
          </a:p>
        </p:txBody>
      </p:sp>
      <p:sp>
        <p:nvSpPr>
          <p:cNvPr id="176134" name="Rectangle 6"/>
          <p:cNvSpPr>
            <a:spLocks noGrp="1" noChangeArrowheads="1"/>
          </p:cNvSpPr>
          <p:nvPr>
            <p:ph type="title"/>
          </p:nvPr>
        </p:nvSpPr>
        <p:spPr>
          <a:xfrm>
            <a:off x="838200" y="187704"/>
            <a:ext cx="10515600" cy="1325563"/>
          </a:xfrm>
        </p:spPr>
        <p:txBody>
          <a:bodyPr/>
          <a:lstStyle/>
          <a:p>
            <a:pPr eaLnBrk="1" hangingPunct="1">
              <a:defRPr/>
            </a:pPr>
            <a:r>
              <a:rPr lang="tr-TR" dirty="0" err="1" smtClean="0">
                <a:solidFill>
                  <a:srgbClr val="FFC000"/>
                </a:solidFill>
              </a:rPr>
              <a:t>Kreiken</a:t>
            </a:r>
            <a:r>
              <a:rPr lang="tr-TR" dirty="0" smtClean="0">
                <a:solidFill>
                  <a:srgbClr val="FFC000"/>
                </a:solidFill>
              </a:rPr>
              <a:t> Teleskobu</a:t>
            </a:r>
          </a:p>
        </p:txBody>
      </p:sp>
    </p:spTree>
    <p:extLst>
      <p:ext uri="{BB962C8B-B14F-4D97-AF65-F5344CB8AC3E}">
        <p14:creationId xmlns:p14="http://schemas.microsoft.com/office/powerpoint/2010/main" val="46870577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4" descr="cou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1" y="1125539"/>
            <a:ext cx="3871913" cy="515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5"/>
          <p:cNvSpPr>
            <a:spLocks noChangeArrowheads="1"/>
          </p:cNvSpPr>
          <p:nvPr/>
        </p:nvSpPr>
        <p:spPr bwMode="auto">
          <a:xfrm>
            <a:off x="6096000" y="2060575"/>
            <a:ext cx="4572000"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tr-TR" altLang="tr-TR"/>
              <a:t>Açıklık :150 mm.</a:t>
            </a:r>
          </a:p>
          <a:p>
            <a:pPr eaLnBrk="1" hangingPunct="1"/>
            <a:r>
              <a:rPr lang="tr-TR" altLang="tr-TR"/>
              <a:t>Odak Oranı :f/15Odak </a:t>
            </a:r>
          </a:p>
          <a:p>
            <a:pPr eaLnBrk="1" hangingPunct="1"/>
            <a:r>
              <a:rPr lang="tr-TR" altLang="tr-TR"/>
              <a:t>Uzunluğu :2250 mm.</a:t>
            </a:r>
          </a:p>
          <a:p>
            <a:pPr eaLnBrk="1" hangingPunct="1"/>
            <a:r>
              <a:rPr lang="tr-TR" altLang="tr-TR"/>
              <a:t>Görüntü Ölçeği :92 yaysn/mm</a:t>
            </a:r>
          </a:p>
          <a:p>
            <a:pPr eaLnBrk="1" hangingPunct="1"/>
            <a:endParaRPr lang="tr-TR" altLang="tr-TR"/>
          </a:p>
          <a:p>
            <a:pPr eaLnBrk="1" hangingPunct="1"/>
            <a:endParaRPr lang="tr-TR" altLang="tr-TR"/>
          </a:p>
          <a:p>
            <a:pPr eaLnBrk="1" hangingPunct="1"/>
            <a:r>
              <a:rPr lang="tr-TR" altLang="tr-TR"/>
              <a:t>Üretici :ZEISS-Oberkochen, Württemberg</a:t>
            </a:r>
          </a:p>
        </p:txBody>
      </p:sp>
      <p:sp>
        <p:nvSpPr>
          <p:cNvPr id="179206" name="Rectangle 6"/>
          <p:cNvSpPr>
            <a:spLocks noGrp="1" noChangeArrowheads="1"/>
          </p:cNvSpPr>
          <p:nvPr>
            <p:ph type="title"/>
          </p:nvPr>
        </p:nvSpPr>
        <p:spPr>
          <a:xfrm>
            <a:off x="838200" y="0"/>
            <a:ext cx="10515600" cy="1325563"/>
          </a:xfrm>
        </p:spPr>
        <p:txBody>
          <a:bodyPr/>
          <a:lstStyle/>
          <a:p>
            <a:pPr eaLnBrk="1" hangingPunct="1">
              <a:defRPr/>
            </a:pPr>
            <a:r>
              <a:rPr lang="tr-TR" dirty="0" err="1" smtClean="0">
                <a:solidFill>
                  <a:srgbClr val="FFC000"/>
                </a:solidFill>
              </a:rPr>
              <a:t>Coude</a:t>
            </a:r>
            <a:r>
              <a:rPr lang="tr-TR" dirty="0" smtClean="0">
                <a:solidFill>
                  <a:srgbClr val="FFC000"/>
                </a:solidFill>
              </a:rPr>
              <a:t> Teleskobu</a:t>
            </a:r>
          </a:p>
        </p:txBody>
      </p:sp>
    </p:spTree>
    <p:extLst>
      <p:ext uri="{BB962C8B-B14F-4D97-AF65-F5344CB8AC3E}">
        <p14:creationId xmlns:p14="http://schemas.microsoft.com/office/powerpoint/2010/main" val="341758929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64" name="Rectangle 8"/>
          <p:cNvSpPr>
            <a:spLocks noChangeArrowheads="1"/>
          </p:cNvSpPr>
          <p:nvPr/>
        </p:nvSpPr>
        <p:spPr bwMode="auto">
          <a:xfrm>
            <a:off x="2057400" y="304800"/>
            <a:ext cx="7772400" cy="1143000"/>
          </a:xfrm>
          <a:prstGeom prst="rect">
            <a:avLst/>
          </a:prstGeom>
          <a:noFill/>
          <a:ln>
            <a:noFill/>
          </a:ln>
          <a:effectLst/>
          <a:extLst>
            <a:ext uri="{909E8E84-426E-40DD-AFC4-6F175D3DCCD1}">
              <a14:hiddenFill xmlns:a14="http://schemas.microsoft.com/office/drawing/2010/main">
                <a:solidFill>
                  <a:srgbClr val="00CCCC"/>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anchor="ct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defRPr>
            </a:lvl9pPr>
          </a:lstStyle>
          <a:p>
            <a:pPr algn="ctr"/>
            <a:r>
              <a:rPr lang="tr-TR" altLang="tr-TR" sz="4400" dirty="0">
                <a:solidFill>
                  <a:srgbClr val="FFC000"/>
                </a:solidFill>
                <a:latin typeface="Times New Roman" panose="02020603050405020304" pitchFamily="18" charset="0"/>
                <a:cs typeface="Times New Roman" panose="02020603050405020304" pitchFamily="18" charset="0"/>
              </a:rPr>
              <a:t>Astronomlar yıldız gözlemlerinde iki büyük engelle karşı karşıyadır </a:t>
            </a:r>
            <a:endParaRPr lang="tr-TR" altLang="tr-TR" dirty="0">
              <a:solidFill>
                <a:srgbClr val="FFC000"/>
              </a:solidFill>
            </a:endParaRPr>
          </a:p>
        </p:txBody>
      </p:sp>
      <p:sp>
        <p:nvSpPr>
          <p:cNvPr id="429063" name="Rectangle 7"/>
          <p:cNvSpPr>
            <a:spLocks noChangeArrowheads="1"/>
          </p:cNvSpPr>
          <p:nvPr/>
        </p:nvSpPr>
        <p:spPr bwMode="auto">
          <a:xfrm>
            <a:off x="2057400" y="1676400"/>
            <a:ext cx="8077200" cy="1447800"/>
          </a:xfrm>
          <a:prstGeom prst="rect">
            <a:avLst/>
          </a:prstGeom>
          <a:noFill/>
          <a:ln>
            <a:noFill/>
          </a:ln>
          <a:effectLst/>
          <a:extLst>
            <a:ext uri="{909E8E84-426E-40DD-AFC4-6F175D3DCCD1}">
              <a14:hiddenFill xmlns:a14="http://schemas.microsoft.com/office/drawing/2010/main">
                <a:solidFill>
                  <a:srgbClr val="00CCCC"/>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Clr>
                <a:schemeClr val="tx2"/>
              </a:buClr>
              <a:buSzPct val="75000"/>
              <a:buFont typeface="Wingdings" panose="05000000000000000000" pitchFamily="2" charset="2"/>
              <a:buChar char="n"/>
            </a:pPr>
            <a:r>
              <a:rPr lang="tr-TR" altLang="tr-TR" sz="3200" dirty="0">
                <a:latin typeface="Times New Roman" panose="02020603050405020304" pitchFamily="18" charset="0"/>
                <a:cs typeface="Times New Roman" panose="02020603050405020304" pitchFamily="18" charset="0"/>
              </a:rPr>
              <a:t>Şehirlerdeki Işık Kirlenmesi </a:t>
            </a:r>
            <a:endParaRPr lang="tr-TR" altLang="tr-TR" sz="1600" dirty="0"/>
          </a:p>
          <a:p>
            <a:pPr>
              <a:spcBef>
                <a:spcPct val="20000"/>
              </a:spcBef>
              <a:buClr>
                <a:schemeClr val="tx2"/>
              </a:buClr>
              <a:buSzPct val="75000"/>
              <a:buFont typeface="Wingdings" panose="05000000000000000000" pitchFamily="2" charset="2"/>
              <a:buChar char="n"/>
            </a:pPr>
            <a:r>
              <a:rPr lang="tr-TR" altLang="tr-TR" sz="3200" dirty="0">
                <a:latin typeface="Times New Roman" panose="02020603050405020304" pitchFamily="18" charset="0"/>
                <a:cs typeface="Times New Roman" panose="02020603050405020304" pitchFamily="18" charset="0"/>
              </a:rPr>
              <a:t>Yer atmosferinin Işık Titreşme etkisi </a:t>
            </a:r>
            <a:endParaRPr lang="tr-TR" altLang="tr-TR" dirty="0"/>
          </a:p>
        </p:txBody>
      </p:sp>
      <p:pic>
        <p:nvPicPr>
          <p:cNvPr id="429062" name="Picture 6" descr="F03-23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3695700"/>
            <a:ext cx="2997200" cy="2247900"/>
          </a:xfrm>
          <a:prstGeom prst="rect">
            <a:avLst/>
          </a:prstGeom>
          <a:noFill/>
          <a:ln w="76200">
            <a:solidFill>
              <a:srgbClr val="0066FF"/>
            </a:solidFill>
            <a:miter lim="800000"/>
            <a:headEnd/>
            <a:tailEnd/>
          </a:ln>
          <a:extLst>
            <a:ext uri="{909E8E84-426E-40DD-AFC4-6F175D3DCCD1}">
              <a14:hiddenFill xmlns:a14="http://schemas.microsoft.com/office/drawing/2010/main">
                <a:solidFill>
                  <a:srgbClr val="FFFFFF"/>
                </a:solidFill>
              </a14:hiddenFill>
            </a:ext>
          </a:extLst>
        </p:spPr>
      </p:pic>
      <p:pic>
        <p:nvPicPr>
          <p:cNvPr id="429061" name="Picture 5" descr="F03-23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3657601"/>
            <a:ext cx="2895600" cy="2252663"/>
          </a:xfrm>
          <a:prstGeom prst="rect">
            <a:avLst/>
          </a:prstGeom>
          <a:noFill/>
          <a:ln w="76200">
            <a:solidFill>
              <a:srgbClr val="0066FF"/>
            </a:solidFill>
            <a:miter lim="800000"/>
            <a:headEnd/>
            <a:tailEnd/>
          </a:ln>
          <a:extLst>
            <a:ext uri="{909E8E84-426E-40DD-AFC4-6F175D3DCCD1}">
              <a14:hiddenFill xmlns:a14="http://schemas.microsoft.com/office/drawing/2010/main">
                <a:solidFill>
                  <a:srgbClr val="FFFFFF"/>
                </a:solidFill>
              </a14:hiddenFill>
            </a:ext>
          </a:extLst>
        </p:spPr>
      </p:pic>
      <p:sp>
        <p:nvSpPr>
          <p:cNvPr id="429060" name="Text Box 4"/>
          <p:cNvSpPr txBox="1">
            <a:spLocks noChangeArrowheads="1"/>
          </p:cNvSpPr>
          <p:nvPr/>
        </p:nvSpPr>
        <p:spPr bwMode="auto">
          <a:xfrm>
            <a:off x="4343400" y="3048000"/>
            <a:ext cx="2590800" cy="457200"/>
          </a:xfrm>
          <a:prstGeom prst="rect">
            <a:avLst/>
          </a:prstGeom>
          <a:noFill/>
          <a:ln>
            <a:noFill/>
          </a:ln>
          <a:effectLst/>
          <a:extLst>
            <a:ext uri="{909E8E84-426E-40DD-AFC4-6F175D3DCCD1}">
              <a14:hiddenFill xmlns:a14="http://schemas.microsoft.com/office/drawing/2010/main">
                <a:solidFill>
                  <a:srgbClr val="00CCCC"/>
                </a:solidFill>
              </a14:hiddenFill>
            </a:ext>
            <a:ext uri="{91240B29-F687-4F45-9708-019B960494DF}">
              <a14:hiddenLine xmlns:a14="http://schemas.microsoft.com/office/drawing/2010/main" w="12700" cap="sq">
                <a:solidFill>
                  <a:srgbClr val="FFFFFF"/>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a:spAutoFit/>
          </a:bodyPr>
          <a:lstStyle/>
          <a:p>
            <a:pPr>
              <a:spcBef>
                <a:spcPct val="50000"/>
              </a:spcBef>
            </a:pPr>
            <a:r>
              <a:rPr lang="tr-TR" altLang="tr-TR" sz="2400" dirty="0" err="1">
                <a:latin typeface="Times New Roman" panose="02020603050405020304" pitchFamily="18" charset="0"/>
                <a:cs typeface="Times New Roman" panose="02020603050405020304" pitchFamily="18" charset="0"/>
              </a:rPr>
              <a:t>Tucson</a:t>
            </a:r>
            <a:r>
              <a:rPr lang="tr-TR" altLang="tr-TR" sz="2400" dirty="0">
                <a:latin typeface="Times New Roman" panose="02020603050405020304" pitchFamily="18" charset="0"/>
                <a:cs typeface="Times New Roman" panose="02020603050405020304" pitchFamily="18" charset="0"/>
              </a:rPr>
              <a:t>, Arizona </a:t>
            </a:r>
            <a:endParaRPr lang="tr-TR" altLang="tr-TR" dirty="0"/>
          </a:p>
        </p:txBody>
      </p:sp>
      <p:sp>
        <p:nvSpPr>
          <p:cNvPr id="429059" name="Text Box 3"/>
          <p:cNvSpPr txBox="1">
            <a:spLocks noChangeArrowheads="1"/>
          </p:cNvSpPr>
          <p:nvPr/>
        </p:nvSpPr>
        <p:spPr bwMode="auto">
          <a:xfrm>
            <a:off x="3048000" y="6096000"/>
            <a:ext cx="914400" cy="457200"/>
          </a:xfrm>
          <a:prstGeom prst="rect">
            <a:avLst/>
          </a:prstGeom>
          <a:noFill/>
          <a:ln>
            <a:noFill/>
          </a:ln>
          <a:effectLst/>
          <a:extLst>
            <a:ext uri="{909E8E84-426E-40DD-AFC4-6F175D3DCCD1}">
              <a14:hiddenFill xmlns:a14="http://schemas.microsoft.com/office/drawing/2010/main">
                <a:solidFill>
                  <a:srgbClr val="00CCCC"/>
                </a:solidFill>
              </a14:hiddenFill>
            </a:ext>
            <a:ext uri="{91240B29-F687-4F45-9708-019B960494DF}">
              <a14:hiddenLine xmlns:a14="http://schemas.microsoft.com/office/drawing/2010/main" w="12700" cap="sq">
                <a:solidFill>
                  <a:srgbClr val="FFFFFF"/>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a:spAutoFit/>
          </a:bodyPr>
          <a:lstStyle/>
          <a:p>
            <a:pPr>
              <a:spcBef>
                <a:spcPct val="50000"/>
              </a:spcBef>
            </a:pPr>
            <a:r>
              <a:rPr lang="tr-TR" altLang="tr-TR" sz="2400" dirty="0">
                <a:effectLst>
                  <a:outerShdw blurRad="38100" dist="38100" dir="2700000" algn="tl">
                    <a:srgbClr val="C0C0C0"/>
                  </a:outerShdw>
                </a:effectLst>
                <a:latin typeface="Times New Roman" panose="02020603050405020304" pitchFamily="18" charset="0"/>
                <a:cs typeface="Times New Roman" panose="02020603050405020304" pitchFamily="18" charset="0"/>
              </a:rPr>
              <a:t>1959 </a:t>
            </a:r>
            <a:endParaRPr lang="tr-TR" altLang="tr-TR" dirty="0"/>
          </a:p>
        </p:txBody>
      </p:sp>
      <p:sp>
        <p:nvSpPr>
          <p:cNvPr id="429058" name="Text Box 2"/>
          <p:cNvSpPr txBox="1">
            <a:spLocks noChangeArrowheads="1"/>
          </p:cNvSpPr>
          <p:nvPr/>
        </p:nvSpPr>
        <p:spPr bwMode="auto">
          <a:xfrm>
            <a:off x="7086600" y="6096000"/>
            <a:ext cx="914400" cy="457200"/>
          </a:xfrm>
          <a:prstGeom prst="rect">
            <a:avLst/>
          </a:prstGeom>
          <a:noFill/>
          <a:ln>
            <a:noFill/>
          </a:ln>
          <a:effectLst/>
          <a:extLst>
            <a:ext uri="{909E8E84-426E-40DD-AFC4-6F175D3DCCD1}">
              <a14:hiddenFill xmlns:a14="http://schemas.microsoft.com/office/drawing/2010/main">
                <a:solidFill>
                  <a:srgbClr val="00CCCC"/>
                </a:solidFill>
              </a14:hiddenFill>
            </a:ext>
            <a:ext uri="{91240B29-F687-4F45-9708-019B960494DF}">
              <a14:hiddenLine xmlns:a14="http://schemas.microsoft.com/office/drawing/2010/main" w="12700" cap="sq">
                <a:solidFill>
                  <a:srgbClr val="FFFFFF"/>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a:spAutoFit/>
          </a:bodyPr>
          <a:lstStyle/>
          <a:p>
            <a:pPr>
              <a:spcBef>
                <a:spcPct val="50000"/>
              </a:spcBef>
            </a:pPr>
            <a:r>
              <a:rPr lang="tr-TR" altLang="tr-TR" sz="2400" dirty="0">
                <a:effectLst>
                  <a:outerShdw blurRad="38100" dist="38100" dir="2700000" algn="tl">
                    <a:srgbClr val="C0C0C0"/>
                  </a:outerShdw>
                </a:effectLst>
                <a:latin typeface="Times New Roman" panose="02020603050405020304" pitchFamily="18" charset="0"/>
                <a:cs typeface="Times New Roman" panose="02020603050405020304" pitchFamily="18" charset="0"/>
              </a:rPr>
              <a:t>1980 </a:t>
            </a:r>
            <a:endParaRPr lang="tr-TR" altLang="tr-TR" dirty="0"/>
          </a:p>
        </p:txBody>
      </p:sp>
    </p:spTree>
    <p:extLst>
      <p:ext uri="{BB962C8B-B14F-4D97-AF65-F5344CB8AC3E}">
        <p14:creationId xmlns:p14="http://schemas.microsoft.com/office/powerpoint/2010/main" val="2436972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tr-TR" altLang="tr-TR" dirty="0" smtClean="0">
                <a:solidFill>
                  <a:srgbClr val="FFC000"/>
                </a:solidFill>
              </a:rPr>
              <a:t>Gözlemevleri için ideal şartlar</a:t>
            </a:r>
            <a:endParaRPr lang="en-US" altLang="tr-TR" dirty="0" smtClean="0">
              <a:solidFill>
                <a:srgbClr val="FFC000"/>
              </a:solidFill>
            </a:endParaRPr>
          </a:p>
        </p:txBody>
      </p:sp>
      <p:sp>
        <p:nvSpPr>
          <p:cNvPr id="3" name="Content Placeholder 2"/>
          <p:cNvSpPr>
            <a:spLocks noGrp="1"/>
          </p:cNvSpPr>
          <p:nvPr>
            <p:ph idx="1"/>
          </p:nvPr>
        </p:nvSpPr>
        <p:spPr>
          <a:xfrm>
            <a:off x="1120000" y="1825625"/>
            <a:ext cx="10233800" cy="2170178"/>
          </a:xfrm>
        </p:spPr>
        <p:txBody>
          <a:bodyPr>
            <a:normAutofit/>
          </a:bodyPr>
          <a:lstStyle/>
          <a:p>
            <a:pPr marL="640080" lvl="1" indent="-246888">
              <a:buFont typeface="Wingdings 2"/>
              <a:buChar char=""/>
              <a:defRPr/>
            </a:pPr>
            <a:r>
              <a:rPr lang="tr-TR" dirty="0" smtClean="0"/>
              <a:t>Optik elemanlar sıcaklıkla dengede  olmalıdır.</a:t>
            </a:r>
          </a:p>
          <a:p>
            <a:pPr marL="640080" lvl="1" indent="-246888">
              <a:buFont typeface="Wingdings 2"/>
              <a:buChar char=""/>
              <a:defRPr/>
            </a:pPr>
            <a:r>
              <a:rPr lang="tr-TR" dirty="0" smtClean="0"/>
              <a:t>Hava kuru olmalıdır,</a:t>
            </a:r>
          </a:p>
          <a:p>
            <a:pPr marL="640080" lvl="1" indent="-246888">
              <a:buFont typeface="Wingdings 2"/>
              <a:buChar char=""/>
              <a:defRPr/>
            </a:pPr>
            <a:r>
              <a:rPr lang="tr-TR" dirty="0" smtClean="0"/>
              <a:t>Yüksek rakımda  yer almalıdır,</a:t>
            </a:r>
          </a:p>
          <a:p>
            <a:pPr marL="640080" lvl="1" indent="-246888">
              <a:buFont typeface="Wingdings 2"/>
              <a:buChar char=""/>
              <a:defRPr/>
            </a:pPr>
            <a:r>
              <a:rPr lang="tr-TR" dirty="0" smtClean="0"/>
              <a:t>Karanlık olmalıdır,</a:t>
            </a:r>
          </a:p>
          <a:p>
            <a:pPr marL="640080" lvl="1" indent="-246888">
              <a:buFont typeface="Wingdings 2"/>
              <a:buChar char=""/>
              <a:defRPr/>
            </a:pPr>
            <a:r>
              <a:rPr lang="tr-TR" dirty="0" smtClean="0"/>
              <a:t>Kararlı bir atmosfere sahip olmalıdır,</a:t>
            </a:r>
          </a:p>
        </p:txBody>
      </p:sp>
    </p:spTree>
    <p:extLst>
      <p:ext uri="{BB962C8B-B14F-4D97-AF65-F5344CB8AC3E}">
        <p14:creationId xmlns:p14="http://schemas.microsoft.com/office/powerpoint/2010/main" val="176188409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solidFill>
                  <a:srgbClr val="FFC000"/>
                </a:solidFill>
              </a:rPr>
              <a:t>Astronomik Görüş</a:t>
            </a:r>
            <a:endParaRPr lang="tr-TR" dirty="0">
              <a:solidFill>
                <a:srgbClr val="FFC000"/>
              </a:solidFill>
            </a:endParaRPr>
          </a:p>
        </p:txBody>
      </p:sp>
      <p:pic>
        <p:nvPicPr>
          <p:cNvPr id="14338" name="Picture 2" descr="http://www.worldsciencefestival.com/general-images/saturnblur.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70941" y="2615406"/>
            <a:ext cx="4762500" cy="2771775"/>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www.astronomynotes.com/telescop/twinkl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23266" y="2463005"/>
            <a:ext cx="5657850" cy="2924176"/>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http://upload.wikimedia.org/wikipedia/commons/e/ef/Seeing_Moon.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528791" y="2743199"/>
            <a:ext cx="2301009" cy="2301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1375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40"/>
                                        </p:tgtEl>
                                        <p:attrNameLst>
                                          <p:attrName>style.visibility</p:attrName>
                                        </p:attrNameLst>
                                      </p:cBhvr>
                                      <p:to>
                                        <p:strVal val="visible"/>
                                      </p:to>
                                    </p:set>
                                    <p:anim calcmode="lin" valueType="num">
                                      <p:cBhvr additive="base">
                                        <p:cTn id="7" dur="500" fill="hold"/>
                                        <p:tgtEl>
                                          <p:spTgt spid="14340"/>
                                        </p:tgtEl>
                                        <p:attrNameLst>
                                          <p:attrName>ppt_x</p:attrName>
                                        </p:attrNameLst>
                                      </p:cBhvr>
                                      <p:tavLst>
                                        <p:tav tm="0">
                                          <p:val>
                                            <p:strVal val="#ppt_x"/>
                                          </p:val>
                                        </p:tav>
                                        <p:tav tm="100000">
                                          <p:val>
                                            <p:strVal val="#ppt_x"/>
                                          </p:val>
                                        </p:tav>
                                      </p:tavLst>
                                    </p:anim>
                                    <p:anim calcmode="lin" valueType="num">
                                      <p:cBhvr additive="base">
                                        <p:cTn id="8" dur="500" fill="hold"/>
                                        <p:tgtEl>
                                          <p:spTgt spid="1434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342"/>
                                        </p:tgtEl>
                                        <p:attrNameLst>
                                          <p:attrName>style.visibility</p:attrName>
                                        </p:attrNameLst>
                                      </p:cBhvr>
                                      <p:to>
                                        <p:strVal val="visible"/>
                                      </p:to>
                                    </p:set>
                                    <p:anim calcmode="lin" valueType="num">
                                      <p:cBhvr additive="base">
                                        <p:cTn id="11" dur="500" fill="hold"/>
                                        <p:tgtEl>
                                          <p:spTgt spid="14342"/>
                                        </p:tgtEl>
                                        <p:attrNameLst>
                                          <p:attrName>ppt_x</p:attrName>
                                        </p:attrNameLst>
                                      </p:cBhvr>
                                      <p:tavLst>
                                        <p:tav tm="0">
                                          <p:val>
                                            <p:strVal val="#ppt_x"/>
                                          </p:val>
                                        </p:tav>
                                        <p:tav tm="100000">
                                          <p:val>
                                            <p:strVal val="#ppt_x"/>
                                          </p:val>
                                        </p:tav>
                                      </p:tavLst>
                                    </p:anim>
                                    <p:anim calcmode="lin" valueType="num">
                                      <p:cBhvr additive="base">
                                        <p:cTn id="12" dur="500" fill="hold"/>
                                        <p:tgtEl>
                                          <p:spTgt spid="143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5"/>
          <p:cNvSpPr>
            <a:spLocks noGrp="1" noChangeArrowheads="1"/>
          </p:cNvSpPr>
          <p:nvPr>
            <p:ph type="title"/>
          </p:nvPr>
        </p:nvSpPr>
        <p:spPr>
          <a:xfrm>
            <a:off x="1524000" y="274638"/>
            <a:ext cx="9144000" cy="1143000"/>
          </a:xfrm>
        </p:spPr>
        <p:txBody>
          <a:bodyPr>
            <a:normAutofit/>
          </a:bodyPr>
          <a:lstStyle/>
          <a:p>
            <a:pPr eaLnBrk="1" hangingPunct="1"/>
            <a:r>
              <a:rPr lang="en-US" altLang="tr-TR" sz="4000" dirty="0" smtClean="0"/>
              <a:t>Mauna </a:t>
            </a:r>
            <a:r>
              <a:rPr lang="en-US" altLang="tr-TR" sz="4000" dirty="0"/>
              <a:t>Kea, Hawaii </a:t>
            </a:r>
            <a:r>
              <a:rPr lang="en-US" altLang="tr-TR" sz="4000" dirty="0" smtClean="0"/>
              <a:t>(4</a:t>
            </a:r>
            <a:r>
              <a:rPr lang="tr-TR" altLang="tr-TR" sz="4000" dirty="0" smtClean="0"/>
              <a:t>200</a:t>
            </a:r>
            <a:r>
              <a:rPr lang="en-US" altLang="tr-TR" sz="4000" dirty="0" smtClean="0"/>
              <a:t> </a:t>
            </a:r>
            <a:r>
              <a:rPr lang="tr-TR" altLang="tr-TR" sz="4000" dirty="0" smtClean="0"/>
              <a:t>m</a:t>
            </a:r>
            <a:r>
              <a:rPr lang="en-US" altLang="tr-TR" sz="4000" dirty="0" smtClean="0"/>
              <a:t>)</a:t>
            </a:r>
            <a:endParaRPr lang="en-US" altLang="tr-TR" sz="4000" dirty="0"/>
          </a:p>
        </p:txBody>
      </p:sp>
      <p:pic>
        <p:nvPicPr>
          <p:cNvPr id="2051" name="Picture 4" descr="fig06-0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670176" y="1600201"/>
            <a:ext cx="6850063" cy="4525963"/>
          </a:xfrm>
          <a:noFill/>
        </p:spPr>
      </p:pic>
    </p:spTree>
    <p:extLst>
      <p:ext uri="{BB962C8B-B14F-4D97-AF65-F5344CB8AC3E}">
        <p14:creationId xmlns:p14="http://schemas.microsoft.com/office/powerpoint/2010/main" val="344694517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tr-TR"/>
          </a:p>
        </p:txBody>
      </p:sp>
      <p:pic>
        <p:nvPicPr>
          <p:cNvPr id="15362" name="Picture 2" descr="http://upload.wikimedia.org/wikipedia/commons/thumb/d/d7/Not_telescope_sunset_2001.jpg/1280px-Not_telescope_sunset_200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53259" y="1825625"/>
            <a:ext cx="6568057"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606216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Türkiye’nin En Büyük Teleskobu</a:t>
            </a:r>
            <a:endParaRPr lang="en-GB" dirty="0"/>
          </a:p>
        </p:txBody>
      </p:sp>
      <p:pic>
        <p:nvPicPr>
          <p:cNvPr id="51202" name="Picture 2" descr="http://tug.tubitak.gov.tr/sites/images/rtt150s.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516334"/>
            <a:ext cx="3518495" cy="4591636"/>
          </a:xfrm>
          <a:prstGeom prst="rect">
            <a:avLst/>
          </a:prstGeom>
          <a:noFill/>
          <a:extLst>
            <a:ext uri="{909E8E84-426E-40DD-AFC4-6F175D3DCCD1}">
              <a14:hiddenFill xmlns:a14="http://schemas.microsoft.com/office/drawing/2010/main">
                <a:solidFill>
                  <a:srgbClr val="FFFFFF"/>
                </a:solidFill>
              </a14:hiddenFill>
            </a:ext>
          </a:extLst>
        </p:spPr>
      </p:pic>
      <p:pic>
        <p:nvPicPr>
          <p:cNvPr id="51204" name="Picture 4" descr="http://www.odatv.com/images/resimler/tug_building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2207" y="1516334"/>
            <a:ext cx="6891859" cy="459163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502822" y="6301433"/>
            <a:ext cx="7092776" cy="369332"/>
          </a:xfrm>
          <a:prstGeom prst="rect">
            <a:avLst/>
          </a:prstGeom>
        </p:spPr>
        <p:txBody>
          <a:bodyPr wrap="none">
            <a:spAutoFit/>
          </a:bodyPr>
          <a:lstStyle/>
          <a:p>
            <a:r>
              <a:rPr lang="tr-TR" dirty="0"/>
              <a:t>RTT150 </a:t>
            </a:r>
            <a:r>
              <a:rPr lang="tr-TR" dirty="0" smtClean="0"/>
              <a:t>TÜBİTAK </a:t>
            </a:r>
            <a:r>
              <a:rPr lang="tr-TR" dirty="0"/>
              <a:t>ULUSAL </a:t>
            </a:r>
            <a:r>
              <a:rPr lang="tr-TR" dirty="0" smtClean="0"/>
              <a:t>GÖZLEMEVİ, Antalya, </a:t>
            </a:r>
            <a:r>
              <a:rPr lang="tr-TR" dirty="0" err="1" smtClean="0"/>
              <a:t>Bakırlıtepe</a:t>
            </a:r>
            <a:r>
              <a:rPr lang="tr-TR" dirty="0" smtClean="0"/>
              <a:t>, 2500 metre</a:t>
            </a:r>
            <a:endParaRPr lang="en-GB" dirty="0"/>
          </a:p>
        </p:txBody>
      </p:sp>
    </p:spTree>
    <p:extLst>
      <p:ext uri="{BB962C8B-B14F-4D97-AF65-F5344CB8AC3E}">
        <p14:creationId xmlns:p14="http://schemas.microsoft.com/office/powerpoint/2010/main" val="34267699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smtClean="0">
                <a:solidFill>
                  <a:srgbClr val="FFC000"/>
                </a:solidFill>
              </a:rPr>
              <a:t>Adaptif</a:t>
            </a:r>
            <a:r>
              <a:rPr lang="tr-TR" dirty="0" smtClean="0">
                <a:solidFill>
                  <a:srgbClr val="FFC000"/>
                </a:solidFill>
              </a:rPr>
              <a:t> Optik</a:t>
            </a:r>
            <a:endParaRPr lang="tr-TR" dirty="0">
              <a:solidFill>
                <a:srgbClr val="FFC000"/>
              </a:solidFill>
            </a:endParaRPr>
          </a:p>
        </p:txBody>
      </p:sp>
      <p:pic>
        <p:nvPicPr>
          <p:cNvPr id="16386" name="Picture 2" descr="http://www.astronomywise.com/wp-content/uploads/2014/08/keck-week-lasers2-670x440-13031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24337" y="1825625"/>
            <a:ext cx="6625901"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3944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lstStyle/>
          <a:p>
            <a:pPr eaLnBrk="1" hangingPunct="1">
              <a:defRPr/>
            </a:pPr>
            <a:r>
              <a:rPr lang="tr-TR" dirty="0" smtClean="0">
                <a:solidFill>
                  <a:srgbClr val="FFC000"/>
                </a:solidFill>
              </a:rPr>
              <a:t>Kavramlar</a:t>
            </a:r>
          </a:p>
        </p:txBody>
      </p:sp>
      <p:pic>
        <p:nvPicPr>
          <p:cNvPr id="11267" name="Picture 4" descr="Astro4-Achromat100m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4783" y="1513267"/>
            <a:ext cx="3804196" cy="5319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Rectangle 5"/>
          <p:cNvSpPr>
            <a:spLocks noChangeArrowheads="1"/>
          </p:cNvSpPr>
          <p:nvPr/>
        </p:nvSpPr>
        <p:spPr bwMode="auto">
          <a:xfrm>
            <a:off x="5620201" y="2385657"/>
            <a:ext cx="48641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tr-TR" altLang="tr-TR" sz="2200" dirty="0"/>
              <a:t>Teleskopların ışığı toplayan yüzeyine </a:t>
            </a:r>
          </a:p>
          <a:p>
            <a:pPr eaLnBrk="1" hangingPunct="1"/>
            <a:r>
              <a:rPr lang="tr-TR" altLang="tr-TR" sz="2200" dirty="0">
                <a:solidFill>
                  <a:srgbClr val="FFC000"/>
                </a:solidFill>
              </a:rPr>
              <a:t>açıklık</a:t>
            </a:r>
            <a:r>
              <a:rPr lang="tr-TR" altLang="tr-TR" sz="2200" dirty="0">
                <a:solidFill>
                  <a:srgbClr val="FF0000"/>
                </a:solidFill>
              </a:rPr>
              <a:t> </a:t>
            </a:r>
            <a:r>
              <a:rPr lang="tr-TR" altLang="tr-TR" sz="2200" dirty="0"/>
              <a:t>denir. </a:t>
            </a:r>
          </a:p>
        </p:txBody>
      </p:sp>
    </p:spTree>
    <p:extLst>
      <p:ext uri="{BB962C8B-B14F-4D97-AF65-F5344CB8AC3E}">
        <p14:creationId xmlns:p14="http://schemas.microsoft.com/office/powerpoint/2010/main" val="10832383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Content Placeholder 5"/>
          <p:cNvSpPr>
            <a:spLocks noGrp="1"/>
          </p:cNvSpPr>
          <p:nvPr>
            <p:ph idx="1"/>
          </p:nvPr>
        </p:nvSpPr>
        <p:spPr>
          <a:xfrm>
            <a:off x="1103313" y="5205413"/>
            <a:ext cx="9323387" cy="1042987"/>
          </a:xfrm>
        </p:spPr>
        <p:txBody>
          <a:bodyPr>
            <a:normAutofit fontScale="92500" lnSpcReduction="10000"/>
          </a:bodyPr>
          <a:lstStyle/>
          <a:p>
            <a:r>
              <a:rPr lang="tr-TR" altLang="tr-TR" smtClean="0"/>
              <a:t>Adaptif optik teknolojisiyle HD 18940 çift sistemin gözlemi. Soldaki resimde adaptif optik sistem kapalı, sağda ise açık iken elde edilen görüntü</a:t>
            </a:r>
          </a:p>
        </p:txBody>
      </p:sp>
      <p:pic>
        <p:nvPicPr>
          <p:cNvPr id="6861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6300" y="1333500"/>
            <a:ext cx="6861175" cy="372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endParaRPr lang="tr-TR"/>
          </a:p>
        </p:txBody>
      </p:sp>
    </p:spTree>
    <p:extLst>
      <p:ext uri="{BB962C8B-B14F-4D97-AF65-F5344CB8AC3E}">
        <p14:creationId xmlns:p14="http://schemas.microsoft.com/office/powerpoint/2010/main" val="12053468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p:txBody>
          <a:bodyPr/>
          <a:lstStyle/>
          <a:p>
            <a:pPr eaLnBrk="1" hangingPunct="1">
              <a:defRPr/>
            </a:pPr>
            <a:r>
              <a:rPr lang="tr-TR" dirty="0" smtClean="0">
                <a:solidFill>
                  <a:srgbClr val="FFC000"/>
                </a:solidFill>
              </a:rPr>
              <a:t>Kavramlar</a:t>
            </a:r>
          </a:p>
        </p:txBody>
      </p:sp>
      <p:sp>
        <p:nvSpPr>
          <p:cNvPr id="12291" name="Rectangle 4"/>
          <p:cNvSpPr>
            <a:spLocks noChangeArrowheads="1"/>
          </p:cNvSpPr>
          <p:nvPr/>
        </p:nvSpPr>
        <p:spPr bwMode="auto">
          <a:xfrm>
            <a:off x="1684338" y="2053263"/>
            <a:ext cx="907011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tr-TR" altLang="tr-TR" sz="2200" dirty="0"/>
              <a:t>Bir optik sistemde, mercekten veya birinci aynadan itibaren teleskobun </a:t>
            </a:r>
          </a:p>
          <a:p>
            <a:pPr eaLnBrk="1" hangingPunct="1"/>
            <a:r>
              <a:rPr lang="tr-TR" altLang="tr-TR" sz="2200" dirty="0"/>
              <a:t>odak noktasına olan uzaklığa </a:t>
            </a:r>
            <a:r>
              <a:rPr lang="tr-TR" altLang="tr-TR" sz="2200" dirty="0">
                <a:solidFill>
                  <a:srgbClr val="FFC000"/>
                </a:solidFill>
              </a:rPr>
              <a:t>odak uzaklığı </a:t>
            </a:r>
            <a:r>
              <a:rPr lang="tr-TR" altLang="tr-TR" sz="2200" dirty="0"/>
              <a:t>denir. </a:t>
            </a:r>
          </a:p>
          <a:p>
            <a:pPr eaLnBrk="1" hangingPunct="1"/>
            <a:endParaRPr lang="tr-TR" altLang="tr-TR" sz="2200" dirty="0"/>
          </a:p>
          <a:p>
            <a:pPr eaLnBrk="1" hangingPunct="1"/>
            <a:r>
              <a:rPr lang="tr-TR" altLang="tr-TR" sz="2200" dirty="0"/>
              <a:t>Odak uzaklığı = açıklık (mm) × odak oranı</a:t>
            </a:r>
          </a:p>
        </p:txBody>
      </p:sp>
    </p:spTree>
    <p:extLst>
      <p:ext uri="{BB962C8B-B14F-4D97-AF65-F5344CB8AC3E}">
        <p14:creationId xmlns:p14="http://schemas.microsoft.com/office/powerpoint/2010/main" val="7683298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p:txBody>
          <a:bodyPr/>
          <a:lstStyle/>
          <a:p>
            <a:pPr eaLnBrk="1" hangingPunct="1">
              <a:defRPr/>
            </a:pPr>
            <a:r>
              <a:rPr lang="tr-TR" dirty="0" smtClean="0">
                <a:solidFill>
                  <a:srgbClr val="FFC000"/>
                </a:solidFill>
              </a:rPr>
              <a:t>Odak Oranı</a:t>
            </a:r>
          </a:p>
        </p:txBody>
      </p:sp>
      <p:pic>
        <p:nvPicPr>
          <p:cNvPr id="1331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0" y="1773239"/>
            <a:ext cx="8172450" cy="293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 Box 5"/>
          <p:cNvSpPr txBox="1">
            <a:spLocks noChangeArrowheads="1"/>
          </p:cNvSpPr>
          <p:nvPr/>
        </p:nvSpPr>
        <p:spPr bwMode="auto">
          <a:xfrm>
            <a:off x="3648076" y="3213100"/>
            <a:ext cx="3960813"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tr-TR" altLang="tr-TR" sz="2200" dirty="0">
                <a:solidFill>
                  <a:srgbClr val="C00000"/>
                </a:solidFill>
              </a:rPr>
              <a:t>F= Odak Uzaklığı= 750 mm</a:t>
            </a:r>
          </a:p>
        </p:txBody>
      </p:sp>
      <p:sp>
        <p:nvSpPr>
          <p:cNvPr id="13317" name="Text Box 6"/>
          <p:cNvSpPr txBox="1">
            <a:spLocks noChangeArrowheads="1"/>
          </p:cNvSpPr>
          <p:nvPr/>
        </p:nvSpPr>
        <p:spPr bwMode="auto">
          <a:xfrm rot="5400000">
            <a:off x="8575676" y="3390901"/>
            <a:ext cx="24495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tr-TR" altLang="tr-TR" dirty="0">
                <a:solidFill>
                  <a:srgbClr val="FF0000"/>
                </a:solidFill>
              </a:rPr>
              <a:t>R= Açıklık = 150 mm</a:t>
            </a:r>
          </a:p>
        </p:txBody>
      </p:sp>
      <p:sp>
        <p:nvSpPr>
          <p:cNvPr id="13318" name="Text Box 7"/>
          <p:cNvSpPr txBox="1">
            <a:spLocks noChangeArrowheads="1"/>
          </p:cNvSpPr>
          <p:nvPr/>
        </p:nvSpPr>
        <p:spPr bwMode="auto">
          <a:xfrm>
            <a:off x="7248525" y="1773238"/>
            <a:ext cx="431800" cy="3667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tr-TR" altLang="tr-TR"/>
          </a:p>
        </p:txBody>
      </p:sp>
      <p:sp>
        <p:nvSpPr>
          <p:cNvPr id="13319" name="Text Box 8"/>
          <p:cNvSpPr txBox="1">
            <a:spLocks noChangeArrowheads="1"/>
          </p:cNvSpPr>
          <p:nvPr/>
        </p:nvSpPr>
        <p:spPr bwMode="auto">
          <a:xfrm>
            <a:off x="4224338" y="5157788"/>
            <a:ext cx="5759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tr-TR" altLang="tr-TR" sz="2400"/>
              <a:t>Odak Oranı = F/R = 750/150 = f/5</a:t>
            </a:r>
          </a:p>
        </p:txBody>
      </p:sp>
    </p:spTree>
    <p:extLst>
      <p:ext uri="{BB962C8B-B14F-4D97-AF65-F5344CB8AC3E}">
        <p14:creationId xmlns:p14="http://schemas.microsoft.com/office/powerpoint/2010/main" val="17288879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3" name="Rectangle 3"/>
          <p:cNvSpPr>
            <a:spLocks noChangeArrowheads="1"/>
          </p:cNvSpPr>
          <p:nvPr/>
        </p:nvSpPr>
        <p:spPr bwMode="auto">
          <a:xfrm>
            <a:off x="1600200" y="990600"/>
            <a:ext cx="8991600" cy="762000"/>
          </a:xfrm>
          <a:prstGeom prst="rect">
            <a:avLst/>
          </a:prstGeom>
          <a:noFill/>
          <a:ln>
            <a:noFill/>
          </a:ln>
          <a:effectLst/>
          <a:extLst>
            <a:ext uri="{909E8E84-426E-40DD-AFC4-6F175D3DCCD1}">
              <a14:hiddenFill xmlns:a14="http://schemas.microsoft.com/office/drawing/2010/main">
                <a:solidFill>
                  <a:srgbClr val="00CCCC"/>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anchor="ct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defRPr>
            </a:lvl9pPr>
          </a:lstStyle>
          <a:p>
            <a:pPr algn="ctr"/>
            <a:r>
              <a:rPr lang="tr-TR" altLang="tr-TR" sz="4400" dirty="0">
                <a:solidFill>
                  <a:srgbClr val="FFC000"/>
                </a:solidFill>
                <a:latin typeface="Times New Roman" panose="02020603050405020304" pitchFamily="18" charset="0"/>
                <a:cs typeface="Times New Roman" panose="02020603050405020304" pitchFamily="18" charset="0"/>
              </a:rPr>
              <a:t>Bir teleskobun üç ana görevi vardır</a:t>
            </a:r>
            <a:br>
              <a:rPr lang="tr-TR" altLang="tr-TR" sz="4400" dirty="0">
                <a:solidFill>
                  <a:srgbClr val="FFC000"/>
                </a:solidFill>
                <a:latin typeface="Times New Roman" panose="02020603050405020304" pitchFamily="18" charset="0"/>
                <a:cs typeface="Times New Roman" panose="02020603050405020304" pitchFamily="18" charset="0"/>
              </a:rPr>
            </a:br>
            <a:endParaRPr lang="tr-TR" altLang="tr-TR" dirty="0">
              <a:solidFill>
                <a:srgbClr val="FFC000"/>
              </a:solidFill>
            </a:endParaRPr>
          </a:p>
        </p:txBody>
      </p:sp>
      <p:sp>
        <p:nvSpPr>
          <p:cNvPr id="430082" name="Rectangle 2"/>
          <p:cNvSpPr>
            <a:spLocks noChangeArrowheads="1"/>
          </p:cNvSpPr>
          <p:nvPr/>
        </p:nvSpPr>
        <p:spPr bwMode="auto">
          <a:xfrm>
            <a:off x="1828800" y="1752600"/>
            <a:ext cx="8763000" cy="4114800"/>
          </a:xfrm>
          <a:prstGeom prst="rect">
            <a:avLst/>
          </a:prstGeom>
          <a:noFill/>
          <a:ln>
            <a:noFill/>
          </a:ln>
          <a:effectLst/>
          <a:extLst>
            <a:ext uri="{909E8E84-426E-40DD-AFC4-6F175D3DCCD1}">
              <a14:hiddenFill xmlns:a14="http://schemas.microsoft.com/office/drawing/2010/main">
                <a:solidFill>
                  <a:srgbClr val="00CCCC"/>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20000"/>
              </a:spcBef>
              <a:buClr>
                <a:schemeClr val="tx2"/>
              </a:buClr>
              <a:buSzPct val="75000"/>
              <a:buFont typeface="Wingdings" panose="05000000000000000000" pitchFamily="2" charset="2"/>
              <a:buChar char="n"/>
            </a:pPr>
            <a:r>
              <a:rPr lang="tr-TR" altLang="tr-TR" sz="3200" dirty="0">
                <a:solidFill>
                  <a:srgbClr val="FFFF00"/>
                </a:solidFill>
                <a:latin typeface="Times New Roman" panose="02020603050405020304" pitchFamily="18" charset="0"/>
                <a:cs typeface="Times New Roman" panose="02020603050405020304" pitchFamily="18" charset="0"/>
              </a:rPr>
              <a:t>Parlaklık</a:t>
            </a:r>
            <a:r>
              <a:rPr lang="tr-TR" altLang="tr-TR" sz="3200" dirty="0">
                <a:solidFill>
                  <a:srgbClr val="C00000"/>
                </a:solidFill>
                <a:latin typeface="Times New Roman" panose="02020603050405020304" pitchFamily="18" charset="0"/>
                <a:cs typeface="Times New Roman" panose="02020603050405020304" pitchFamily="18" charset="0"/>
              </a:rPr>
              <a:t> </a:t>
            </a:r>
            <a:endParaRPr lang="tr-TR" altLang="tr-TR" sz="1600" dirty="0">
              <a:solidFill>
                <a:srgbClr val="C00000"/>
              </a:solidFill>
            </a:endParaRPr>
          </a:p>
          <a:p>
            <a:pPr lvl="1">
              <a:spcBef>
                <a:spcPct val="20000"/>
              </a:spcBef>
            </a:pPr>
            <a:r>
              <a:rPr lang="tr-TR" altLang="tr-TR" sz="2800" i="1" dirty="0">
                <a:latin typeface="Times New Roman" panose="02020603050405020304" pitchFamily="18" charset="0"/>
                <a:cs typeface="Times New Roman" panose="02020603050405020304" pitchFamily="18" charset="0"/>
              </a:rPr>
              <a:t>(ışık toplama gücü) </a:t>
            </a:r>
            <a:r>
              <a:rPr lang="tr-TR" altLang="tr-TR" sz="2800" dirty="0">
                <a:latin typeface="Times New Roman" panose="02020603050405020304" pitchFamily="18" charset="0"/>
                <a:cs typeface="Times New Roman" panose="02020603050405020304" pitchFamily="18" charset="0"/>
              </a:rPr>
              <a:t>Teleskobun çapı ile doğru orantılı </a:t>
            </a:r>
            <a:endParaRPr lang="tr-TR" altLang="tr-TR" sz="1600" dirty="0"/>
          </a:p>
          <a:p>
            <a:pPr>
              <a:spcBef>
                <a:spcPct val="20000"/>
              </a:spcBef>
              <a:buClr>
                <a:schemeClr val="tx2"/>
              </a:buClr>
              <a:buSzPct val="75000"/>
              <a:buFont typeface="Wingdings" panose="05000000000000000000" pitchFamily="2" charset="2"/>
              <a:buChar char="n"/>
            </a:pPr>
            <a:r>
              <a:rPr lang="tr-TR" altLang="tr-TR" sz="3200" dirty="0">
                <a:solidFill>
                  <a:srgbClr val="FFFF00"/>
                </a:solidFill>
                <a:latin typeface="Times New Roman" panose="02020603050405020304" pitchFamily="18" charset="0"/>
                <a:cs typeface="Times New Roman" panose="02020603050405020304" pitchFamily="18" charset="0"/>
              </a:rPr>
              <a:t>İnce ayrıntıyı gösterebilmesi </a:t>
            </a:r>
            <a:endParaRPr lang="tr-TR" altLang="tr-TR" sz="1600" dirty="0">
              <a:solidFill>
                <a:srgbClr val="FFFF00"/>
              </a:solidFill>
            </a:endParaRPr>
          </a:p>
          <a:p>
            <a:pPr lvl="1">
              <a:spcBef>
                <a:spcPct val="20000"/>
              </a:spcBef>
            </a:pPr>
            <a:r>
              <a:rPr lang="tr-TR" altLang="tr-TR" sz="2800" i="1" dirty="0">
                <a:latin typeface="Times New Roman" panose="02020603050405020304" pitchFamily="18" charset="0"/>
                <a:cs typeface="Times New Roman" panose="02020603050405020304" pitchFamily="18" charset="0"/>
              </a:rPr>
              <a:t>(ayırma gücü) </a:t>
            </a:r>
            <a:r>
              <a:rPr lang="tr-TR" altLang="tr-TR" sz="2800" dirty="0">
                <a:latin typeface="Times New Roman" panose="02020603050405020304" pitchFamily="18" charset="0"/>
                <a:cs typeface="Times New Roman" panose="02020603050405020304" pitchFamily="18" charset="0"/>
              </a:rPr>
              <a:t>Teleskobun boyutu ve atmosferik “görüş” ile ilgili</a:t>
            </a:r>
            <a:r>
              <a:rPr lang="tr-TR" altLang="tr-TR" sz="3200" dirty="0">
                <a:latin typeface="Times New Roman" panose="02020603050405020304" pitchFamily="18" charset="0"/>
                <a:cs typeface="Times New Roman" panose="02020603050405020304" pitchFamily="18" charset="0"/>
              </a:rPr>
              <a:t> </a:t>
            </a:r>
            <a:endParaRPr lang="tr-TR" altLang="tr-TR" sz="1600" dirty="0"/>
          </a:p>
          <a:p>
            <a:pPr lvl="1">
              <a:spcBef>
                <a:spcPct val="20000"/>
              </a:spcBef>
            </a:pPr>
            <a:r>
              <a:rPr lang="tr-TR" altLang="tr-TR" sz="2800" dirty="0">
                <a:latin typeface="Times New Roman" panose="02020603050405020304" pitchFamily="18" charset="0"/>
                <a:cs typeface="Times New Roman" panose="02020603050405020304" pitchFamily="18" charset="0"/>
              </a:rPr>
              <a:t>ve daha az önemli olan, </a:t>
            </a:r>
            <a:endParaRPr lang="tr-TR" altLang="tr-TR" sz="1600" dirty="0"/>
          </a:p>
          <a:p>
            <a:pPr>
              <a:spcBef>
                <a:spcPct val="20000"/>
              </a:spcBef>
              <a:buClr>
                <a:schemeClr val="tx2"/>
              </a:buClr>
              <a:buSzPct val="75000"/>
              <a:buFont typeface="Wingdings" panose="05000000000000000000" pitchFamily="2" charset="2"/>
              <a:buChar char="n"/>
            </a:pPr>
            <a:r>
              <a:rPr lang="tr-TR" altLang="tr-TR" sz="3200" dirty="0">
                <a:solidFill>
                  <a:srgbClr val="FFFF00"/>
                </a:solidFill>
                <a:latin typeface="Times New Roman" panose="02020603050405020304" pitchFamily="18" charset="0"/>
                <a:cs typeface="Times New Roman" panose="02020603050405020304" pitchFamily="18" charset="0"/>
              </a:rPr>
              <a:t>Büyütmesi </a:t>
            </a:r>
            <a:endParaRPr lang="tr-TR" altLang="tr-TR" sz="1600" dirty="0">
              <a:solidFill>
                <a:srgbClr val="FFFF00"/>
              </a:solidFill>
            </a:endParaRPr>
          </a:p>
          <a:p>
            <a:pPr>
              <a:spcBef>
                <a:spcPct val="20000"/>
              </a:spcBef>
            </a:pPr>
            <a:r>
              <a:rPr lang="tr-TR" altLang="tr-TR" sz="2000" dirty="0">
                <a:latin typeface="Times New Roman" panose="02020603050405020304" pitchFamily="18" charset="0"/>
                <a:cs typeface="Times New Roman" panose="02020603050405020304" pitchFamily="18" charset="0"/>
              </a:rPr>
              <a:t>Büyütme gücü = (objektif merceğin odak uzaklığı  </a:t>
            </a:r>
            <a:r>
              <a:rPr lang="tr-TR" altLang="tr-TR" sz="2400" dirty="0">
                <a:latin typeface="Times New Roman" panose="02020603050405020304" pitchFamily="18" charset="0"/>
                <a:cs typeface="Times New Roman" panose="02020603050405020304" pitchFamily="18" charset="0"/>
              </a:rPr>
              <a:t>/</a:t>
            </a:r>
            <a:r>
              <a:rPr lang="tr-TR" altLang="tr-TR" sz="2000" dirty="0">
                <a:latin typeface="Times New Roman" panose="02020603050405020304" pitchFamily="18" charset="0"/>
                <a:cs typeface="Times New Roman" panose="02020603050405020304" pitchFamily="18" charset="0"/>
              </a:rPr>
              <a:t> </a:t>
            </a:r>
            <a:r>
              <a:rPr lang="tr-TR" altLang="tr-TR" sz="2000" dirty="0" err="1">
                <a:latin typeface="Times New Roman" panose="02020603050405020304" pitchFamily="18" charset="0"/>
                <a:cs typeface="Times New Roman" panose="02020603050405020304" pitchFamily="18" charset="0"/>
              </a:rPr>
              <a:t>gözmerceğinin</a:t>
            </a:r>
            <a:r>
              <a:rPr lang="tr-TR" altLang="tr-TR" sz="2000" dirty="0">
                <a:latin typeface="Times New Roman" panose="02020603050405020304" pitchFamily="18" charset="0"/>
                <a:cs typeface="Times New Roman" panose="02020603050405020304" pitchFamily="18" charset="0"/>
              </a:rPr>
              <a:t> odak uzaklığı )</a:t>
            </a:r>
            <a:r>
              <a:rPr lang="tr-TR" altLang="tr-TR" sz="2800" dirty="0">
                <a:latin typeface="Times New Roman" panose="02020603050405020304" pitchFamily="18" charset="0"/>
                <a:cs typeface="Times New Roman" panose="02020603050405020304" pitchFamily="18" charset="0"/>
              </a:rPr>
              <a:t> </a:t>
            </a:r>
            <a:endParaRPr lang="tr-TR" altLang="tr-TR" dirty="0"/>
          </a:p>
        </p:txBody>
      </p:sp>
    </p:spTree>
    <p:extLst>
      <p:ext uri="{BB962C8B-B14F-4D97-AF65-F5344CB8AC3E}">
        <p14:creationId xmlns:p14="http://schemas.microsoft.com/office/powerpoint/2010/main" val="15180725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b="1" dirty="0">
                <a:solidFill>
                  <a:srgbClr val="FFC000"/>
                </a:solidFill>
              </a:rPr>
              <a:t>Teleskobun Büyütmesi</a:t>
            </a:r>
            <a:endParaRPr lang="en-GB" dirty="0"/>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04516" y="1429840"/>
            <a:ext cx="8131080" cy="5093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3029948"/>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Depth</Template>
  <TotalTime>221</TotalTime>
  <Words>752</Words>
  <Application>Microsoft Office PowerPoint</Application>
  <PresentationFormat>Widescreen</PresentationFormat>
  <Paragraphs>157</Paragraphs>
  <Slides>50</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50</vt:i4>
      </vt:variant>
    </vt:vector>
  </HeadingPairs>
  <TitlesOfParts>
    <vt:vector size="58" baseType="lpstr">
      <vt:lpstr>Arial</vt:lpstr>
      <vt:lpstr>Calibri</vt:lpstr>
      <vt:lpstr>Corbel</vt:lpstr>
      <vt:lpstr>Symbol</vt:lpstr>
      <vt:lpstr>Times New Roman</vt:lpstr>
      <vt:lpstr>Wingdings</vt:lpstr>
      <vt:lpstr>Wingdings 2</vt:lpstr>
      <vt:lpstr>Depth</vt:lpstr>
      <vt:lpstr>Teleskoplar</vt:lpstr>
      <vt:lpstr>Atmosferik Geçirgenlik</vt:lpstr>
      <vt:lpstr>Teleskoplar</vt:lpstr>
      <vt:lpstr>Teleskoplar</vt:lpstr>
      <vt:lpstr>Kavramlar</vt:lpstr>
      <vt:lpstr>Kavramlar</vt:lpstr>
      <vt:lpstr>Odak Oranı</vt:lpstr>
      <vt:lpstr>PowerPoint Presentation</vt:lpstr>
      <vt:lpstr>Teleskobun Büyütmesi</vt:lpstr>
      <vt:lpstr>Optik Teleskoplar</vt:lpstr>
      <vt:lpstr>Mercekli Teleskoplar</vt:lpstr>
      <vt:lpstr>Mercekli Teleskoplar</vt:lpstr>
      <vt:lpstr>Aynalı Teleskoplar</vt:lpstr>
      <vt:lpstr>Aynalı Teleskoplar</vt:lpstr>
      <vt:lpstr>Aynalı Teleskoplar</vt:lpstr>
      <vt:lpstr>Katadioptrik Teleskoplar</vt:lpstr>
      <vt:lpstr>Katadioptrik Teleskoplar</vt:lpstr>
      <vt:lpstr>Tasarım Türüne Göre Teleskoplar</vt:lpstr>
      <vt:lpstr> Newtonian Teleskoplar </vt:lpstr>
      <vt:lpstr> Cassegrain Teleskoplar </vt:lpstr>
      <vt:lpstr>Radyo Teleskopları</vt:lpstr>
      <vt:lpstr>PowerPoint Presentation</vt:lpstr>
      <vt:lpstr>Interferometre</vt:lpstr>
      <vt:lpstr>Uzay Teleskopları</vt:lpstr>
      <vt:lpstr> Teleskopların Montajı</vt:lpstr>
      <vt:lpstr>Alt-Azimuth Montaj</vt:lpstr>
      <vt:lpstr>Alt-Azimut Montaj</vt:lpstr>
      <vt:lpstr>Alt/Az Montaja Örnekler</vt:lpstr>
      <vt:lpstr>Ekvatoryal Montaj</vt:lpstr>
      <vt:lpstr>Ekvatoryal Montaj</vt:lpstr>
      <vt:lpstr>PowerPoint Presentation</vt:lpstr>
      <vt:lpstr>Ekvatoryal Montaj Türleri</vt:lpstr>
      <vt:lpstr>PowerPoint Presentation</vt:lpstr>
      <vt:lpstr>Ekvatoryal Montaj: Çatal M.</vt:lpstr>
      <vt:lpstr>PowerPoint Presentation</vt:lpstr>
      <vt:lpstr>PowerPoint Presentation</vt:lpstr>
      <vt:lpstr>Alt-Azimut</vt:lpstr>
      <vt:lpstr>Ekvatoryal</vt:lpstr>
      <vt:lpstr>Ankara Üniversitesi Rasathanesinin Teleskopları </vt:lpstr>
      <vt:lpstr>Maksutov Teleskobu</vt:lpstr>
      <vt:lpstr>Kreiken Teleskobu</vt:lpstr>
      <vt:lpstr>Coude Teleskobu</vt:lpstr>
      <vt:lpstr>PowerPoint Presentation</vt:lpstr>
      <vt:lpstr>Gözlemevleri için ideal şartlar</vt:lpstr>
      <vt:lpstr>Astronomik Görüş</vt:lpstr>
      <vt:lpstr>Mauna Kea, Hawaii (4200 m)</vt:lpstr>
      <vt:lpstr>PowerPoint Presentation</vt:lpstr>
      <vt:lpstr>Türkiye’nin En Büyük Teleskobu</vt:lpstr>
      <vt:lpstr>Adaptif Optik</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Tayf ve Tayfçekerler</dc:title>
  <dc:creator>Mesut Yilmaz</dc:creator>
  <cp:lastModifiedBy>Mesut</cp:lastModifiedBy>
  <cp:revision>18</cp:revision>
  <dcterms:created xsi:type="dcterms:W3CDTF">2014-12-04T08:42:43Z</dcterms:created>
  <dcterms:modified xsi:type="dcterms:W3CDTF">2017-11-03T15:53:11Z</dcterms:modified>
</cp:coreProperties>
</file>