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350" r:id="rId2"/>
    <p:sldId id="362" r:id="rId3"/>
    <p:sldId id="260" r:id="rId4"/>
    <p:sldId id="329" r:id="rId5"/>
    <p:sldId id="364" r:id="rId6"/>
    <p:sldId id="366" r:id="rId7"/>
    <p:sldId id="261" r:id="rId8"/>
    <p:sldId id="271" r:id="rId9"/>
    <p:sldId id="274" r:id="rId10"/>
    <p:sldId id="269" r:id="rId11"/>
    <p:sldId id="273" r:id="rId12"/>
    <p:sldId id="371" r:id="rId13"/>
    <p:sldId id="372" r:id="rId14"/>
    <p:sldId id="375" r:id="rId15"/>
    <p:sldId id="379" r:id="rId16"/>
    <p:sldId id="330" r:id="rId17"/>
    <p:sldId id="264" r:id="rId18"/>
    <p:sldId id="265" r:id="rId19"/>
    <p:sldId id="381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638"/>
    <a:srgbClr val="BB4E11"/>
    <a:srgbClr val="FFCCCC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901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01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E60B-07B1-4FE0-9DDF-2593CE634B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9093-9366-4449-8E53-02E5BD324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BF13-6171-4402-A737-0AD062592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85-FADB-402A-A009-11DE4A1812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C359-88BD-4D6A-8631-B49B0DF1C1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1BCA-F8AB-4F34-8D98-DEEE3AC437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166A-F4CD-4CFC-954A-A5E717E1E0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56EB-33AD-491B-AB06-3E340CBC9D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1C0-32EE-46E4-BCD0-5433021AEE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0605-2244-405D-852A-8318CFA323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3933-A0D0-443C-9091-CEFD60356C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1F3A-1D11-4012-9546-2D6DEC36B9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8C0E-79FA-4B6B-994A-8CAC804136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F886-95F1-4FB1-AB87-67AF747AB1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90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0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91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891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91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91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91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42369-0DF9-402C-A511-D7C1E40E61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24035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TBS’ de ÜRETİM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  <a:t>(HAZIRLAMA VE PİŞİRME)</a:t>
            </a:r>
            <a:br>
              <a:rPr lang="tr-TR" sz="4000" dirty="0" smtClean="0">
                <a:effectLst/>
                <a:latin typeface="Andalus" pitchFamily="2" charset="-78"/>
                <a:cs typeface="Andalus" pitchFamily="2" charset="-78"/>
              </a:rPr>
            </a:br>
            <a:endParaRPr lang="tr-TR" sz="40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88432" cy="287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b="1" dirty="0" smtClean="0">
                <a:latin typeface="Andalus" pitchFamily="2" charset="-78"/>
                <a:cs typeface="Andalus" pitchFamily="2" charset="-78"/>
              </a:rPr>
              <a:t>Koku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196975"/>
            <a:ext cx="7272808" cy="48990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  Koku algısı yemek üretimi ve tüketimi sırasında önem taşır.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Yemeğin kokusu, içine konan yiyeceklerin yapılarında bulunan koku maddelerinden ileri geldiği gibi nane, maydanoz, kekik, yenibahar, karabiber vb. çeşni veren otlar ve baharat kullanılarak da artırılabilir. </a:t>
            </a:r>
          </a:p>
        </p:txBody>
      </p:sp>
      <p:pic>
        <p:nvPicPr>
          <p:cNvPr id="72706" name="Picture 2" descr="https://encrypted-tbn1.gstatic.com/images?q=tbn:ANd9GcSKyXrO66JMw0cl393EdVDUHogOGJZhDl0u_PBizd2lJbjLII0IkK3NVWft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1552575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298458"/>
            <a:ext cx="5760640" cy="4530725"/>
          </a:xfrm>
        </p:spPr>
        <p:txBody>
          <a:bodyPr/>
          <a:lstStyle/>
          <a:p>
            <a:pPr algn="just" eaLnBrk="1" hangingPunct="1">
              <a:defRPr/>
            </a:pPr>
            <a:endParaRPr lang="tr-TR" sz="36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ctr" eaLnBrk="1" hangingPunct="1"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/>
            </a:r>
            <a:b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</a:br>
            <a:r>
              <a:rPr lang="tr-TR" sz="4400" b="1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Koku Bileşikleri </a:t>
            </a:r>
            <a:br>
              <a:rPr lang="tr-TR" sz="4400" b="1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</a:br>
            <a:endParaRPr lang="tr-TR" sz="3600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Picture 2" descr="https://encrypted-tbn3.gstatic.com/images?q=tbn:ANd9GcQ3haI4tfAQ7An7XOGS2ay_N9EU2D1eb9dbWYDHficG4LLD0N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26799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368151"/>
          </a:xfrm>
        </p:spPr>
        <p:txBody>
          <a:bodyPr/>
          <a:lstStyle/>
          <a:p>
            <a:r>
              <a:rPr lang="tr-TR" sz="4000" b="1" dirty="0" err="1" smtClean="0">
                <a:latin typeface="Andalus" pitchFamily="2" charset="-78"/>
                <a:cs typeface="Andalus" pitchFamily="2" charset="-78"/>
              </a:rPr>
              <a:t>Tekstür</a:t>
            </a:r>
            <a:r>
              <a:rPr lang="tr-TR" sz="4000" b="1" dirty="0" smtClean="0">
                <a:latin typeface="Andalus" pitchFamily="2" charset="-78"/>
                <a:cs typeface="Andalus" pitchFamily="2" charset="-78"/>
              </a:rPr>
              <a:t> Faktörleri</a:t>
            </a:r>
            <a:br>
              <a:rPr lang="tr-TR" sz="4000" b="1" dirty="0" smtClean="0">
                <a:latin typeface="Andalus" pitchFamily="2" charset="-78"/>
                <a:cs typeface="Andalus" pitchFamily="2" charset="-78"/>
              </a:rPr>
            </a:br>
            <a:r>
              <a:rPr lang="tr-TR" sz="4000" b="1" dirty="0" smtClean="0">
                <a:latin typeface="Andalus" pitchFamily="2" charset="-78"/>
                <a:cs typeface="Andalus" pitchFamily="2" charset="-78"/>
              </a:rPr>
              <a:t>(Doku-</a:t>
            </a:r>
            <a:r>
              <a:rPr lang="tr-TR" sz="4000" b="1" dirty="0" err="1" smtClean="0">
                <a:latin typeface="Andalus" pitchFamily="2" charset="-78"/>
                <a:cs typeface="Andalus" pitchFamily="2" charset="-78"/>
              </a:rPr>
              <a:t>Kinestetik</a:t>
            </a:r>
            <a:r>
              <a:rPr lang="tr-TR" sz="4000" b="1" dirty="0" smtClean="0">
                <a:latin typeface="Andalus" pitchFamily="2" charset="-78"/>
                <a:cs typeface="Andalus" pitchFamily="2" charset="-78"/>
              </a:rPr>
              <a:t> özellikler)</a:t>
            </a:r>
            <a:endParaRPr lang="tr-TR" sz="4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3068960"/>
            <a:ext cx="7200800" cy="3061965"/>
          </a:xfrm>
        </p:spPr>
        <p:txBody>
          <a:bodyPr/>
          <a:lstStyle/>
          <a:p>
            <a:pPr algn="just" eaLnBrk="1" hangingPunct="1"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Dokunma ve hissetme terimleriyle gıdaların duyusal</a:t>
            </a:r>
          </a:p>
          <a:p>
            <a:pPr algn="just" eaLnBrk="1" hangingPunct="1"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özelliklerinin ifade edilmesidir. </a:t>
            </a:r>
          </a:p>
          <a:p>
            <a:pPr algn="just" eaLnBrk="1" hangingPunct="1"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Bu nedenle doku, besinlerin temel özelliklerinden birisi</a:t>
            </a:r>
          </a:p>
          <a:p>
            <a:pPr algn="just" eaLnBrk="1" hangingPunct="1">
              <a:buNone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olarak önem kazanmaktadır. 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664295"/>
          </a:xfrm>
        </p:spPr>
        <p:txBody>
          <a:bodyPr/>
          <a:lstStyle/>
          <a:p>
            <a:pPr lvl="0">
              <a:spcBef>
                <a:spcPct val="20000"/>
              </a:spcBef>
              <a:buClr>
                <a:srgbClr val="5454C6"/>
              </a:buClr>
              <a:buSzPct val="65000"/>
            </a:pPr>
            <a:r>
              <a:rPr lang="tr-TR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tr-TR" b="1" dirty="0" smtClean="0">
                <a:latin typeface="Andalus" pitchFamily="2" charset="-78"/>
                <a:cs typeface="Andalus" pitchFamily="2" charset="-78"/>
              </a:rPr>
            </a:br>
            <a:r>
              <a:rPr lang="tr-TR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tr-TR" b="1" dirty="0" smtClean="0">
                <a:latin typeface="Andalus" pitchFamily="2" charset="-78"/>
                <a:cs typeface="Andalus" pitchFamily="2" charset="-78"/>
              </a:rPr>
            </a:br>
            <a:r>
              <a:rPr lang="tr-TR" b="1" dirty="0" smtClean="0">
                <a:latin typeface="Andalus" pitchFamily="2" charset="-78"/>
                <a:cs typeface="Andalus" pitchFamily="2" charset="-78"/>
              </a:rPr>
              <a:t>Parmak Hissi Dokusal Özellikleri </a:t>
            </a:r>
            <a:br>
              <a:rPr lang="tr-TR" b="1" dirty="0" smtClean="0">
                <a:latin typeface="Andalus" pitchFamily="2" charset="-78"/>
                <a:cs typeface="Andalus" pitchFamily="2" charset="-78"/>
              </a:rPr>
            </a:br>
            <a:r>
              <a:rPr lang="tr-TR" b="1" dirty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>Ağız Hissi </a:t>
            </a:r>
            <a:r>
              <a:rPr lang="tr-TR" b="1" dirty="0" err="1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>Dokusal</a:t>
            </a:r>
            <a:r>
              <a:rPr lang="tr-TR" b="1" dirty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b="1" dirty="0" smtClean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>Özellikleri</a:t>
            </a:r>
            <a:br>
              <a:rPr lang="tr-TR" b="1" dirty="0" smtClean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</a:br>
            <a:r>
              <a:rPr lang="tr-TR" b="1" dirty="0" smtClean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> (</a:t>
            </a:r>
            <a:r>
              <a:rPr lang="tr-TR" sz="3600" dirty="0" err="1" smtClean="0">
                <a:solidFill>
                  <a:srgbClr val="000000"/>
                </a:solidFill>
                <a:effectLst/>
                <a:latin typeface="Andalus" pitchFamily="2" charset="-78"/>
                <a:ea typeface="+mn-ea"/>
                <a:cs typeface="Andalus" pitchFamily="2" charset="-78"/>
              </a:rPr>
              <a:t>Unluluk</a:t>
            </a:r>
            <a:r>
              <a:rPr lang="tr-TR" sz="3600" dirty="0" smtClean="0">
                <a:solidFill>
                  <a:srgbClr val="000000"/>
                </a:solidFill>
                <a:effectLst/>
                <a:latin typeface="Andalus" pitchFamily="2" charset="-78"/>
                <a:ea typeface="+mn-ea"/>
                <a:cs typeface="Andalus" pitchFamily="2" charset="-78"/>
              </a:rPr>
              <a:t>, Yapışkanlık, Kayganlık)</a:t>
            </a:r>
            <a:r>
              <a:rPr lang="tr-TR" b="1" dirty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tr-TR" b="1" dirty="0">
                <a:solidFill>
                  <a:srgbClr val="000000"/>
                </a:solidFill>
                <a:latin typeface="Andalus" pitchFamily="2" charset="-78"/>
                <a:cs typeface="Andalus" pitchFamily="2" charset="-78"/>
              </a:rPr>
            </a:br>
            <a:r>
              <a:rPr lang="tr-TR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tr-TR" b="1" dirty="0" smtClean="0">
                <a:latin typeface="Andalus" pitchFamily="2" charset="-78"/>
                <a:cs typeface="Andalus" pitchFamily="2" charset="-78"/>
              </a:rPr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Görünüş Faktörleri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132857"/>
            <a:ext cx="8280920" cy="2880320"/>
          </a:xfrm>
        </p:spPr>
        <p:txBody>
          <a:bodyPr/>
          <a:lstStyle/>
          <a:p>
            <a:pPr algn="just"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Göz yardımı ve görme duyusu ile karar verilebilen faktörlerdir. </a:t>
            </a:r>
          </a:p>
          <a:p>
            <a:pPr algn="just" eaLnBrk="1" hangingPunct="1"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Bir yemeğin tüketici tarafından ilk izlenimini görünüş ile ilgili optik ve fiziksel şekil (</a:t>
            </a:r>
            <a:r>
              <a:rPr lang="tr-TR" sz="3600" i="1" dirty="0" smtClean="0">
                <a:effectLst/>
                <a:latin typeface="Andalus" pitchFamily="2" charset="-78"/>
                <a:cs typeface="Andalus" pitchFamily="2" charset="-78"/>
              </a:rPr>
              <a:t>renk, parlaklık, şekil, büyüklük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gibi</a:t>
            </a:r>
            <a:r>
              <a:rPr lang="tr-TR" sz="3600" i="1" dirty="0" smtClean="0">
                <a:effectLst/>
                <a:latin typeface="Andalus" pitchFamily="2" charset="-78"/>
                <a:cs typeface="Andalus" pitchFamily="2" charset="-78"/>
              </a:rPr>
              <a:t>)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özellikleri oluşturmaktadır.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06971"/>
          </a:xfrm>
        </p:spPr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Optik Özellikler 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836713"/>
            <a:ext cx="8075240" cy="4392488"/>
          </a:xfrm>
        </p:spPr>
        <p:txBody>
          <a:bodyPr/>
          <a:lstStyle/>
          <a:p>
            <a:pPr>
              <a:buNone/>
            </a:pPr>
            <a:endParaRPr lang="tr-TR" dirty="0" smtClean="0">
              <a:effectLst/>
            </a:endParaRPr>
          </a:p>
          <a:p>
            <a:pPr>
              <a:buNone/>
            </a:pPr>
            <a:endParaRPr lang="tr-TR" dirty="0" smtClean="0">
              <a:effectLst/>
            </a:endParaRPr>
          </a:p>
          <a:p>
            <a:pPr algn="just"/>
            <a:r>
              <a:rPr lang="tr-TR" b="1" dirty="0" smtClean="0">
                <a:effectLst/>
                <a:latin typeface="Andalus" pitchFamily="2" charset="-78"/>
                <a:cs typeface="Andalus" pitchFamily="2" charset="-78"/>
              </a:rPr>
              <a:t>Geçirgenlik Derecesi (</a:t>
            </a:r>
            <a:r>
              <a:rPr lang="tr-TR" b="1" dirty="0" err="1" smtClean="0">
                <a:effectLst/>
                <a:latin typeface="Andalus" pitchFamily="2" charset="-78"/>
                <a:cs typeface="Andalus" pitchFamily="2" charset="-78"/>
              </a:rPr>
              <a:t>Opaklık</a:t>
            </a:r>
            <a:r>
              <a:rPr lang="tr-TR" b="1" dirty="0" smtClean="0">
                <a:effectLst/>
                <a:latin typeface="Andalus" pitchFamily="2" charset="-78"/>
                <a:cs typeface="Andalus" pitchFamily="2" charset="-78"/>
              </a:rPr>
              <a:t> Derecesi)</a:t>
            </a:r>
          </a:p>
          <a:p>
            <a:pPr algn="just"/>
            <a:r>
              <a:rPr lang="tr-TR" b="1" dirty="0" smtClean="0">
                <a:effectLst/>
                <a:latin typeface="Andalus" pitchFamily="2" charset="-78"/>
                <a:cs typeface="Andalus" pitchFamily="2" charset="-78"/>
              </a:rPr>
              <a:t>Doymuşluk (Kroma)</a:t>
            </a:r>
          </a:p>
          <a:p>
            <a:pPr algn="just"/>
            <a:r>
              <a:rPr lang="tr-TR" b="1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Parlaklık ve </a:t>
            </a:r>
            <a:r>
              <a:rPr lang="tr-TR" b="1" dirty="0" smtClean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Matlık</a:t>
            </a:r>
          </a:p>
          <a:p>
            <a:pPr algn="just"/>
            <a:r>
              <a:rPr lang="tr-TR" b="1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Homojenlik (bir örneklik</a:t>
            </a:r>
            <a:r>
              <a:rPr lang="tr-TR" b="1" dirty="0" smtClean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)</a:t>
            </a:r>
          </a:p>
          <a:p>
            <a:pPr algn="just"/>
            <a:r>
              <a:rPr lang="tr-TR" b="1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Görsel lezzet</a:t>
            </a:r>
            <a:endParaRPr lang="tr-TR" b="1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/>
            <a:endParaRPr lang="tr-TR" sz="1800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1829"/>
            <a:ext cx="8229600" cy="2575123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dirty="0" smtClean="0">
                <a:latin typeface="Andalus" pitchFamily="2" charset="-78"/>
                <a:cs typeface="Andalus" pitchFamily="2" charset="-78"/>
              </a:rPr>
              <a:t>RENK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996952"/>
            <a:ext cx="7859216" cy="313397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Yemeğin rengini içine konan yiyeceklerin rengi ve uygulanan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hazırlama ve pişirme yöntemleri sonucu meydana gelen fiziksel ve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kimyasal değişiklikler oluşturur.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80928"/>
            <a:ext cx="6132513" cy="3349997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4400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Gıdalara renk </a:t>
            </a:r>
            <a:r>
              <a:rPr lang="tr-TR" sz="4400" i="1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veren </a:t>
            </a:r>
            <a:r>
              <a:rPr lang="tr-TR" sz="4400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maddeler</a:t>
            </a: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7412" name="Picture 4" descr="che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980728"/>
            <a:ext cx="2411412" cy="3384550"/>
          </a:xfrm>
          <a:noFill/>
        </p:spPr>
      </p:pic>
      <p:pic>
        <p:nvPicPr>
          <p:cNvPr id="61442" name="Picture 2" descr="https://encrypted-tbn0.gstatic.com/images?q=tbn:ANd9GcTmXP1a6Yjfy9mPvjVkqXA2itb5_FgbLq2P0bTqFQ8k53JEQt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85184"/>
            <a:ext cx="2924175" cy="1562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Bu renk maddelerinin bazıları;</a:t>
            </a:r>
          </a:p>
          <a:p>
            <a:pPr algn="just" eaLnBrk="1" hangingPunct="1">
              <a:buNone/>
              <a:defRPr/>
            </a:pPr>
            <a:endParaRPr lang="tr-TR" sz="28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None/>
              <a:defRPr/>
            </a:pPr>
            <a:endParaRPr lang="tr-TR" sz="28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etkisinde değişikliğe uğrarlar.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3" name="2 Sağ Ok"/>
          <p:cNvSpPr/>
          <p:nvPr/>
        </p:nvSpPr>
        <p:spPr>
          <a:xfrm>
            <a:off x="768456" y="3140968"/>
            <a:ext cx="978408" cy="854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ısı,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3 Sağ Ok"/>
          <p:cNvSpPr/>
          <p:nvPr/>
        </p:nvSpPr>
        <p:spPr>
          <a:xfrm rot="1398115">
            <a:off x="2193021" y="3217178"/>
            <a:ext cx="978408" cy="883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asit,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4 Sağ Ok"/>
          <p:cNvSpPr/>
          <p:nvPr/>
        </p:nvSpPr>
        <p:spPr>
          <a:xfrm rot="1206412">
            <a:off x="3325301" y="3167343"/>
            <a:ext cx="1944216" cy="648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alkali,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6" name="5 Sağ Ok"/>
          <p:cNvSpPr/>
          <p:nvPr/>
        </p:nvSpPr>
        <p:spPr>
          <a:xfrm>
            <a:off x="5377612" y="3934408"/>
            <a:ext cx="119443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ışık</a:t>
            </a:r>
            <a:endParaRPr lang="tr-TR" sz="2800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6 Sağ Ok"/>
          <p:cNvSpPr/>
          <p:nvPr/>
        </p:nvSpPr>
        <p:spPr>
          <a:xfrm rot="420678">
            <a:off x="6738778" y="3403074"/>
            <a:ext cx="194421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oksijen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FİZİKSEL ŞEKİL ÖZELLİKLERİ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340768"/>
            <a:ext cx="7776864" cy="4790157"/>
          </a:xfrm>
        </p:spPr>
        <p:txBody>
          <a:bodyPr/>
          <a:lstStyle/>
          <a:p>
            <a:pPr algn="just">
              <a:buNone/>
            </a:pPr>
            <a:endParaRPr lang="tr-TR" sz="2800" b="1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buNone/>
            </a:pPr>
            <a:endParaRPr lang="tr-TR" sz="2800" b="1" dirty="0">
              <a:effectLst/>
              <a:latin typeface="Andalus" pitchFamily="2" charset="-78"/>
              <a:cs typeface="Andalus" pitchFamily="2" charset="-78"/>
            </a:endParaRPr>
          </a:p>
          <a:p>
            <a:pPr algn="just">
              <a:buNone/>
            </a:pPr>
            <a:r>
              <a:rPr lang="tr-TR" sz="2800" b="1" dirty="0" smtClean="0">
                <a:effectLst/>
                <a:latin typeface="Andalus" pitchFamily="2" charset="-78"/>
                <a:cs typeface="Andalus" pitchFamily="2" charset="-78"/>
              </a:rPr>
              <a:t>İrilik (büyüklük) ve şekil</a:t>
            </a:r>
          </a:p>
          <a:p>
            <a:pPr algn="just">
              <a:buNone/>
            </a:pPr>
            <a:r>
              <a:rPr lang="tr-TR" b="1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Yüzey </a:t>
            </a:r>
            <a:r>
              <a:rPr lang="tr-TR" b="1" dirty="0" smtClean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dokusu</a:t>
            </a:r>
          </a:p>
          <a:p>
            <a:pPr algn="just">
              <a:buNone/>
            </a:pPr>
            <a:r>
              <a:rPr lang="tr-TR" b="1" dirty="0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Görsel kıvam-</a:t>
            </a:r>
            <a:r>
              <a:rPr lang="tr-TR" b="1" dirty="0" err="1">
                <a:solidFill>
                  <a:srgbClr val="000000"/>
                </a:solidFill>
                <a:effectLst/>
                <a:latin typeface="Andalus" pitchFamily="2" charset="-78"/>
                <a:cs typeface="Andalus" pitchFamily="2" charset="-78"/>
              </a:rPr>
              <a:t>viskosite</a:t>
            </a:r>
            <a:endParaRPr lang="tr-TR" sz="2800" dirty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696" y="2276872"/>
            <a:ext cx="2736304" cy="238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2880321"/>
          </a:xfrm>
        </p:spPr>
        <p:txBody>
          <a:bodyPr/>
          <a:lstStyle/>
          <a:p>
            <a:pPr algn="ctr">
              <a:buNone/>
            </a:pPr>
            <a:r>
              <a:rPr lang="tr-TR" sz="4800" dirty="0" smtClean="0">
                <a:latin typeface="Andalus" pitchFamily="2" charset="-78"/>
                <a:cs typeface="Andalus" pitchFamily="2" charset="-78"/>
              </a:rPr>
              <a:t>YEMEK KALİTESİNE ETKİ EDEN ETMENLER</a:t>
            </a:r>
            <a:endParaRPr lang="tr-TR" sz="48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1556791"/>
            <a:ext cx="8064896" cy="3960441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Birinci aşama yemek üretiminde kullanılacak besin maddelerinin tohumundan, ekimine, hasat edilmesi ve taşınmasına kadar olan </a:t>
            </a:r>
            <a:r>
              <a:rPr lang="tr-TR" i="1" dirty="0" smtClean="0">
                <a:solidFill>
                  <a:srgbClr val="C00000"/>
                </a:solidFill>
                <a:effectLst/>
                <a:latin typeface="Andalus" pitchFamily="2" charset="-78"/>
                <a:cs typeface="Andalus" pitchFamily="2" charset="-78"/>
              </a:rPr>
              <a:t>süreç</a:t>
            </a:r>
          </a:p>
          <a:p>
            <a:pPr algn="just" eaLnBrk="1" hangingPunct="1"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İkinci aşama bu süreçleri takiben, </a:t>
            </a:r>
            <a:r>
              <a:rPr lang="tr-TR" dirty="0" smtClean="0">
                <a:solidFill>
                  <a:srgbClr val="C00000"/>
                </a:solidFill>
                <a:effectLst/>
                <a:latin typeface="Andalus" pitchFamily="2" charset="-78"/>
                <a:cs typeface="Andalus" pitchFamily="2" charset="-78"/>
              </a:rPr>
              <a:t>hazırlama ve pişirmede uygulanan yöntemler </a:t>
            </a:r>
          </a:p>
          <a:p>
            <a:pPr algn="just" eaLnBrk="1" hangingPunct="1"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Son aşama </a:t>
            </a:r>
            <a:r>
              <a:rPr lang="tr-TR" dirty="0" smtClean="0">
                <a:solidFill>
                  <a:srgbClr val="C00000"/>
                </a:solidFill>
                <a:effectLst/>
                <a:latin typeface="Andalus" pitchFamily="2" charset="-78"/>
                <a:cs typeface="Andalus" pitchFamily="2" charset="-78"/>
              </a:rPr>
              <a:t>yemek servis süreci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96944" cy="32401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Üretilen yemeklerin tüketiciler tarafından beğenilmesine etki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eden;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C00000"/>
                </a:solidFill>
                <a:effectLst/>
                <a:latin typeface="Andalus" pitchFamily="2" charset="-78"/>
                <a:cs typeface="Andalus" pitchFamily="2" charset="-78"/>
              </a:rPr>
              <a:t>DUYUSAL KALİTE ÖZELLİKLERİDİR.</a:t>
            </a:r>
          </a:p>
          <a:p>
            <a:pPr eaLnBrk="1" hangingPunct="1"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79"/>
            <a:ext cx="8229600" cy="872133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ndalus" pitchFamily="2" charset="-78"/>
                <a:cs typeface="Andalus" pitchFamily="2" charset="-78"/>
              </a:rPr>
              <a:t>Duyusal Kalite Özellikleri </a:t>
            </a:r>
            <a:br>
              <a:rPr lang="tr-TR" dirty="0" smtClean="0">
                <a:latin typeface="Andalus" pitchFamily="2" charset="-78"/>
                <a:cs typeface="Andalus" pitchFamily="2" charset="-78"/>
              </a:rPr>
            </a:b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1988840"/>
            <a:ext cx="6048672" cy="4142085"/>
          </a:xfrm>
        </p:spPr>
        <p:txBody>
          <a:bodyPr/>
          <a:lstStyle/>
          <a:p>
            <a:pPr marL="514350" indent="-514350" algn="just">
              <a:buNone/>
            </a:pPr>
            <a:r>
              <a:rPr lang="tr-TR" sz="4400" dirty="0" smtClean="0">
                <a:effectLst/>
                <a:latin typeface="Andalus" pitchFamily="2" charset="-78"/>
                <a:cs typeface="Andalus" pitchFamily="2" charset="-78"/>
              </a:rPr>
              <a:t>1.Tat-koku faktörleri</a:t>
            </a:r>
          </a:p>
          <a:p>
            <a:pPr marL="514350" indent="-514350" algn="just">
              <a:buNone/>
            </a:pPr>
            <a:r>
              <a:rPr lang="tr-TR" sz="4400" dirty="0" smtClean="0">
                <a:effectLst/>
                <a:latin typeface="Andalus" pitchFamily="2" charset="-78"/>
                <a:cs typeface="Andalus" pitchFamily="2" charset="-78"/>
              </a:rPr>
              <a:t>2. </a:t>
            </a:r>
            <a:r>
              <a:rPr lang="tr-TR" sz="4400" dirty="0" err="1" smtClean="0">
                <a:effectLst/>
                <a:latin typeface="Andalus" pitchFamily="2" charset="-78"/>
                <a:cs typeface="Andalus" pitchFamily="2" charset="-78"/>
              </a:rPr>
              <a:t>Tekstür</a:t>
            </a:r>
            <a:r>
              <a:rPr lang="tr-TR" sz="4400" dirty="0" smtClean="0">
                <a:effectLst/>
                <a:latin typeface="Andalus" pitchFamily="2" charset="-78"/>
                <a:cs typeface="Andalus" pitchFamily="2" charset="-78"/>
              </a:rPr>
              <a:t> faktörleri </a:t>
            </a:r>
          </a:p>
          <a:p>
            <a:pPr marL="514350" indent="-514350" algn="just">
              <a:buNone/>
            </a:pPr>
            <a:r>
              <a:rPr lang="tr-TR" sz="4400" dirty="0" smtClean="0">
                <a:effectLst/>
                <a:latin typeface="Andalus" pitchFamily="2" charset="-78"/>
                <a:cs typeface="Andalus" pitchFamily="2" charset="-78"/>
              </a:rPr>
              <a:t>3. Görünüş faktörleri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5"/>
            <a:ext cx="8229600" cy="728117"/>
          </a:xfrm>
        </p:spPr>
        <p:txBody>
          <a:bodyPr/>
          <a:lstStyle/>
          <a:p>
            <a:r>
              <a:rPr lang="tr-TR" dirty="0" smtClean="0">
                <a:latin typeface="Andalus" pitchFamily="2" charset="-78"/>
                <a:cs typeface="Andalus" pitchFamily="2" charset="-78"/>
              </a:rPr>
              <a:t>Tat – Koku Faktörleri </a:t>
            </a:r>
            <a:endParaRPr lang="tr-TR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5 Oval"/>
          <p:cNvSpPr/>
          <p:nvPr/>
        </p:nvSpPr>
        <p:spPr>
          <a:xfrm>
            <a:off x="611560" y="2348880"/>
            <a:ext cx="2808312" cy="32403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DİL</a:t>
            </a:r>
            <a:endParaRPr lang="tr-TR" sz="4800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2771800" y="1484784"/>
            <a:ext cx="2808312" cy="45307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r-TR" sz="4000" dirty="0" smtClean="0">
                <a:solidFill>
                  <a:srgbClr val="C00000"/>
                </a:solidFill>
                <a:effectLst/>
                <a:latin typeface="Andalus" pitchFamily="2" charset="-78"/>
                <a:cs typeface="Andalus" pitchFamily="2" charset="-78"/>
              </a:rPr>
              <a:t>GENİZ</a:t>
            </a:r>
            <a:endParaRPr lang="tr-TR" sz="4000" dirty="0">
              <a:solidFill>
                <a:srgbClr val="C00000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9 Oval"/>
          <p:cNvSpPr/>
          <p:nvPr/>
        </p:nvSpPr>
        <p:spPr>
          <a:xfrm>
            <a:off x="4716016" y="2492896"/>
            <a:ext cx="3024336" cy="32403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BURUN</a:t>
            </a:r>
            <a:endParaRPr lang="tr-TR" sz="4400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tr-TR" sz="4800" b="1" dirty="0" smtClean="0">
                <a:latin typeface="Andalus" pitchFamily="2" charset="-78"/>
                <a:cs typeface="Andalus" pitchFamily="2" charset="-78"/>
              </a:rPr>
            </a:br>
            <a:r>
              <a:rPr lang="tr-TR" sz="4800" b="1" dirty="0" smtClean="0">
                <a:latin typeface="Andalus" pitchFamily="2" charset="-78"/>
                <a:cs typeface="Andalus" pitchFamily="2" charset="-78"/>
              </a:rPr>
              <a:t>LEZZET = TAT + AROMA  </a:t>
            </a:r>
            <a:br>
              <a:rPr lang="tr-TR" sz="4800" b="1" dirty="0" smtClean="0">
                <a:latin typeface="Andalus" pitchFamily="2" charset="-78"/>
                <a:cs typeface="Andalus" pitchFamily="2" charset="-78"/>
              </a:rPr>
            </a:br>
            <a:endParaRPr lang="tr-TR" sz="4800" b="1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775"/>
            <a:ext cx="8352160" cy="2665413"/>
          </a:xfrm>
        </p:spPr>
        <p:txBody>
          <a:bodyPr/>
          <a:lstStyle/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Lezzet algısı genel olarak dil ile algılanan tat, burun ile algılanan koku ve burun ve geniz ile algılanan aromanın toplu algılanmasına verilen isimdir. </a:t>
            </a:r>
          </a:p>
        </p:txBody>
      </p:sp>
      <p:pic>
        <p:nvPicPr>
          <p:cNvPr id="13316" name="Picture 4" descr="image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3500438"/>
            <a:ext cx="3419475" cy="3033712"/>
          </a:xfrm>
          <a:noFill/>
        </p:spPr>
      </p:pic>
      <p:pic>
        <p:nvPicPr>
          <p:cNvPr id="13317" name="Picture 5" descr="girisres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3789363"/>
            <a:ext cx="2808287" cy="2674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tr-TR" sz="5400" b="1" dirty="0" smtClean="0">
                <a:latin typeface="Andalus" pitchFamily="2" charset="-78"/>
                <a:cs typeface="Andalus" pitchFamily="2" charset="-78"/>
              </a:rPr>
              <a:t>TAT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7"/>
            <a:ext cx="8229600" cy="4752529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Tat, besin maddelerinin dil tarafından algılanan özelliklerindendir.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  Dilimiz 4 ana tadı algılamaktadır.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00B050"/>
                </a:solidFill>
                <a:effectLst/>
                <a:latin typeface="Andalus" pitchFamily="2" charset="-78"/>
                <a:cs typeface="Andalus" pitchFamily="2" charset="-78"/>
              </a:rPr>
              <a:t>           tatlı ,  tuzlu ,  acı , ekşi </a:t>
            </a: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Tat duyusu (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gustation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), ağzın çeşitli bölümlerinde ve dil üstünde bulunan tat tomurcukları (reseptörleri) tarafından alınır ve beyne ulaşması ile de bir tat hissi algılanır.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327650" cy="4471988"/>
          </a:xfrm>
        </p:spPr>
        <p:txBody>
          <a:bodyPr/>
          <a:lstStyle/>
          <a:p>
            <a:pPr algn="just" eaLnBrk="1" hangingPunct="1">
              <a:defRPr/>
            </a:pPr>
            <a:endParaRPr lang="tr-TR" sz="4400" b="1" dirty="0" smtClean="0">
              <a:solidFill>
                <a:srgbClr val="000000"/>
              </a:solidFill>
              <a:latin typeface="Andalus" pitchFamily="2" charset="-78"/>
              <a:ea typeface="+mj-ea"/>
              <a:cs typeface="Andalus" pitchFamily="2" charset="-78"/>
            </a:endParaRPr>
          </a:p>
          <a:p>
            <a:pPr algn="just" eaLnBrk="1" hangingPunct="1">
              <a:defRPr/>
            </a:pPr>
            <a:endParaRPr lang="tr-TR" sz="4400" b="1" dirty="0">
              <a:solidFill>
                <a:srgbClr val="000000"/>
              </a:solidFill>
              <a:latin typeface="Andalus" pitchFamily="2" charset="-78"/>
              <a:ea typeface="+mj-ea"/>
              <a:cs typeface="Andalus" pitchFamily="2" charset="-78"/>
            </a:endParaRPr>
          </a:p>
          <a:p>
            <a:pPr algn="ctr" eaLnBrk="1" hangingPunct="1">
              <a:defRPr/>
            </a:pPr>
            <a:r>
              <a:rPr lang="tr-TR" sz="4400" b="1" dirty="0" smtClean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Tat </a:t>
            </a:r>
            <a:r>
              <a:rPr lang="tr-TR" sz="4400" b="1" dirty="0">
                <a:solidFill>
                  <a:srgbClr val="000000"/>
                </a:solidFill>
                <a:latin typeface="Andalus" pitchFamily="2" charset="-78"/>
                <a:ea typeface="+mj-ea"/>
                <a:cs typeface="Andalus" pitchFamily="2" charset="-78"/>
              </a:rPr>
              <a:t>Bileşikleri</a:t>
            </a: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73730" name="Picture 2" descr="https://encrypted-tbn2.gstatic.com/images?q=tbn:ANd9GcSMjcRK1M0y9t-s7Zx2C8WYiVyarDQnd12ArSgRa9H47ygw07jQ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4581128"/>
            <a:ext cx="2286000" cy="1340768"/>
          </a:xfrm>
          <a:prstGeom prst="rect">
            <a:avLst/>
          </a:prstGeom>
          <a:noFill/>
        </p:spPr>
      </p:pic>
      <p:pic>
        <p:nvPicPr>
          <p:cNvPr id="73734" name="Picture 6" descr="https://encrypted-tbn3.gstatic.com/images?q=tbn:ANd9GcRcW3SH2xDNWBOd8cxF-B8SKwCt_VEPuTltJ5FPZ0XKId_O866zqkQhZqM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4135" y="548680"/>
            <a:ext cx="2088232" cy="1495426"/>
          </a:xfrm>
          <a:prstGeom prst="rect">
            <a:avLst/>
          </a:prstGeom>
          <a:noFill/>
        </p:spPr>
      </p:pic>
      <p:pic>
        <p:nvPicPr>
          <p:cNvPr id="73736" name="Picture 8" descr="https://encrypted-tbn2.gstatic.com/images?q=tbn:ANd9GcRiZdJIhFsPb7LZ81-PI6jg7FA_nUYEHL910aJ0csmwpxYklO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168432"/>
            <a:ext cx="2619375" cy="1554436"/>
          </a:xfrm>
          <a:prstGeom prst="rect">
            <a:avLst/>
          </a:prstGeom>
          <a:noFill/>
        </p:spPr>
      </p:pic>
      <p:pic>
        <p:nvPicPr>
          <p:cNvPr id="73738" name="Picture 10" descr="https://encrypted-tbn2.gstatic.com/images?q=tbn:ANd9GcTgmSCZkioxF7LKZICdglYLDBc2ZE0LbSZ7Yw195F6XohxLzDeF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717032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lanço">
  <a:themeElements>
    <a:clrScheme name="Bilanço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Bilanço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1972</TotalTime>
  <Words>336</Words>
  <Application>Microsoft Office PowerPoint</Application>
  <PresentationFormat>Ekran Gösterisi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Andalus</vt:lpstr>
      <vt:lpstr>Arial</vt:lpstr>
      <vt:lpstr>Tahoma</vt:lpstr>
      <vt:lpstr>Wingdings</vt:lpstr>
      <vt:lpstr>Bilanço</vt:lpstr>
      <vt:lpstr>   TBS’ de ÜRETİM  (HAZIRLAMA VE PİŞİRME) </vt:lpstr>
      <vt:lpstr>PowerPoint Sunusu</vt:lpstr>
      <vt:lpstr>PowerPoint Sunusu</vt:lpstr>
      <vt:lpstr>PowerPoint Sunusu</vt:lpstr>
      <vt:lpstr> Duyusal Kalite Özellikleri  </vt:lpstr>
      <vt:lpstr>Tat – Koku Faktörleri </vt:lpstr>
      <vt:lpstr> LEZZET = TAT + AROMA   </vt:lpstr>
      <vt:lpstr>TAT</vt:lpstr>
      <vt:lpstr>PowerPoint Sunusu</vt:lpstr>
      <vt:lpstr>Koku</vt:lpstr>
      <vt:lpstr>PowerPoint Sunusu</vt:lpstr>
      <vt:lpstr>Tekstür Faktörleri (Doku-Kinestetik özellikler)</vt:lpstr>
      <vt:lpstr>  Parmak Hissi Dokusal Özellikleri  Ağız Hissi Dokusal Özellikleri  (Unluluk, Yapışkanlık, Kayganlık)   </vt:lpstr>
      <vt:lpstr>  Görünüş Faktörleri   </vt:lpstr>
      <vt:lpstr> Optik Özellikler </vt:lpstr>
      <vt:lpstr>RENK</vt:lpstr>
      <vt:lpstr>PowerPoint Sunusu</vt:lpstr>
      <vt:lpstr>PowerPoint Sunusu</vt:lpstr>
      <vt:lpstr>FİZİKSEL ŞEKİL ÖZELLİKLERİ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creaa</dc:creator>
  <cp:lastModifiedBy>exper</cp:lastModifiedBy>
  <cp:revision>296</cp:revision>
  <dcterms:created xsi:type="dcterms:W3CDTF">2010-03-03T09:50:38Z</dcterms:created>
  <dcterms:modified xsi:type="dcterms:W3CDTF">2017-01-31T12:56:14Z</dcterms:modified>
</cp:coreProperties>
</file>