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350" r:id="rId2"/>
    <p:sldId id="362" r:id="rId3"/>
    <p:sldId id="260" r:id="rId4"/>
    <p:sldId id="329" r:id="rId5"/>
    <p:sldId id="364" r:id="rId6"/>
    <p:sldId id="366" r:id="rId7"/>
    <p:sldId id="261" r:id="rId8"/>
    <p:sldId id="271" r:id="rId9"/>
    <p:sldId id="274" r:id="rId10"/>
    <p:sldId id="269" r:id="rId11"/>
    <p:sldId id="273" r:id="rId12"/>
    <p:sldId id="371" r:id="rId13"/>
    <p:sldId id="372" r:id="rId14"/>
    <p:sldId id="375" r:id="rId15"/>
    <p:sldId id="379" r:id="rId16"/>
    <p:sldId id="330" r:id="rId17"/>
    <p:sldId id="264" r:id="rId18"/>
    <p:sldId id="265" r:id="rId19"/>
    <p:sldId id="381" r:id="rId2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638"/>
    <a:srgbClr val="BB4E11"/>
    <a:srgbClr val="FFCCCC"/>
    <a:srgbClr val="00FF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901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901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CE60B-07B1-4FE0-9DDF-2593CE634B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19093-9366-4449-8E53-02E5BD3249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BBF13-6171-4402-A737-0AD0625925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0785-FADB-402A-A009-11DE4A1812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C359-88BD-4D6A-8631-B49B0DF1C14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F1BCA-F8AB-4F34-8D98-DEEE3AC437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0166A-F4CD-4CFC-954A-A5E717E1E0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956EB-33AD-491B-AB06-3E340CBC9D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CB1C0-32EE-46E4-BCD0-5433021AEE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C0605-2244-405D-852A-8318CFA323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B3933-A0D0-443C-9091-CEFD60356CB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C1F3A-1D11-4012-9546-2D6DEC36B9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08C0E-79FA-4B6B-994A-8CAC804136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F886-95F1-4FB1-AB87-67AF747AB1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90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891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891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91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42369-0DF9-402C-A511-D7C1E40E61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3240359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TBS’ de ÜRETİM 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(HAZIRLAMA VE PİŞİRME)</a:t>
            </a:r>
            <a:b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</a:br>
            <a:endParaRPr lang="tr-TR" sz="40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645024"/>
            <a:ext cx="3888432" cy="2870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pPr eaLnBrk="1" hangingPunct="1">
              <a:defRPr/>
            </a:pPr>
            <a:r>
              <a:rPr lang="tr-TR" sz="4800" b="1" dirty="0" smtClean="0">
                <a:latin typeface="Andalus" pitchFamily="2" charset="-78"/>
                <a:cs typeface="Andalus" pitchFamily="2" charset="-78"/>
              </a:rPr>
              <a:t>Koku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1196975"/>
            <a:ext cx="7272808" cy="48990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  Koku algısı yemek üretimi ve tüketimi sırasında önem taşır.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Yemeğin kokusu, içine konan yiyeceklerin yapılarında bulunan koku maddelerinden ileri geldiği gibi nane, maydanoz, kekik, yenibahar, karabiber vb. çeşni veren otlar ve baharat kullanılarak da artırılabilir. </a:t>
            </a:r>
          </a:p>
        </p:txBody>
      </p:sp>
      <p:pic>
        <p:nvPicPr>
          <p:cNvPr id="72706" name="Picture 2" descr="https://encrypted-tbn1.gstatic.com/images?q=tbn:ANd9GcSKyXrO66JMw0cl393EdVDUHogOGJZhDl0u_PBizd2lJbjLII0IkK3NVWftb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1552575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2298458"/>
            <a:ext cx="5760640" cy="4530725"/>
          </a:xfrm>
        </p:spPr>
        <p:txBody>
          <a:bodyPr/>
          <a:lstStyle/>
          <a:p>
            <a:pPr algn="just" eaLnBrk="1" hangingPunct="1">
              <a:defRPr/>
            </a:pPr>
            <a:endParaRPr lang="tr-TR" sz="36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ctr" eaLnBrk="1" hangingPunct="1"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/>
            </a:r>
            <a:b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</a:br>
            <a:r>
              <a:rPr lang="tr-TR" sz="4400" b="1" dirty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  <a:t>Koku Bileşikleri </a:t>
            </a:r>
            <a:br>
              <a:rPr lang="tr-TR" sz="4400" b="1" dirty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</a:br>
            <a:endParaRPr lang="tr-TR" sz="3600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4" name="Picture 2" descr="https://encrypted-tbn3.gstatic.com/images?q=tbn:ANd9GcQ3haI4tfAQ7An7XOGS2ay_N9EU2D1eb9dbWYDHficG4LLD0Np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052736"/>
            <a:ext cx="2679948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368151"/>
          </a:xfrm>
        </p:spPr>
        <p:txBody>
          <a:bodyPr/>
          <a:lstStyle/>
          <a:p>
            <a:r>
              <a:rPr lang="tr-TR" sz="4000" b="1" dirty="0" err="1" smtClean="0">
                <a:latin typeface="Andalus" pitchFamily="2" charset="-78"/>
                <a:cs typeface="Andalus" pitchFamily="2" charset="-78"/>
              </a:rPr>
              <a:t>Tekstür</a:t>
            </a:r>
            <a:r>
              <a:rPr lang="tr-TR" sz="4000" b="1" dirty="0" smtClean="0">
                <a:latin typeface="Andalus" pitchFamily="2" charset="-78"/>
                <a:cs typeface="Andalus" pitchFamily="2" charset="-78"/>
              </a:rPr>
              <a:t> Faktörleri</a:t>
            </a:r>
            <a:br>
              <a:rPr lang="tr-TR" sz="4000" b="1" dirty="0" smtClean="0">
                <a:latin typeface="Andalus" pitchFamily="2" charset="-78"/>
                <a:cs typeface="Andalus" pitchFamily="2" charset="-78"/>
              </a:rPr>
            </a:br>
            <a:r>
              <a:rPr lang="tr-TR" sz="4000" b="1" dirty="0" smtClean="0">
                <a:latin typeface="Andalus" pitchFamily="2" charset="-78"/>
                <a:cs typeface="Andalus" pitchFamily="2" charset="-78"/>
              </a:rPr>
              <a:t>(Doku-</a:t>
            </a:r>
            <a:r>
              <a:rPr lang="tr-TR" sz="4000" b="1" dirty="0" err="1" smtClean="0">
                <a:latin typeface="Andalus" pitchFamily="2" charset="-78"/>
                <a:cs typeface="Andalus" pitchFamily="2" charset="-78"/>
              </a:rPr>
              <a:t>Kinestetik</a:t>
            </a:r>
            <a:r>
              <a:rPr lang="tr-TR" sz="4000" b="1" dirty="0" smtClean="0">
                <a:latin typeface="Andalus" pitchFamily="2" charset="-78"/>
                <a:cs typeface="Andalus" pitchFamily="2" charset="-78"/>
              </a:rPr>
              <a:t> özellikler)</a:t>
            </a:r>
            <a:endParaRPr lang="tr-TR" sz="40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3068960"/>
            <a:ext cx="7200800" cy="3061965"/>
          </a:xfrm>
        </p:spPr>
        <p:txBody>
          <a:bodyPr/>
          <a:lstStyle/>
          <a:p>
            <a:pPr algn="just" eaLnBrk="1" hangingPunct="1"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Dokunma ve hissetme terimleriyle gıdaların duyusal</a:t>
            </a:r>
          </a:p>
          <a:p>
            <a:pPr algn="just" eaLnBrk="1" hangingPunct="1"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özelliklerinin ifade edilmesidir. </a:t>
            </a:r>
          </a:p>
          <a:p>
            <a:pPr algn="just" eaLnBrk="1" hangingPunct="1"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Bu nedenle doku, besinlerin temel özelliklerinden birisi</a:t>
            </a:r>
          </a:p>
          <a:p>
            <a:pPr algn="just" eaLnBrk="1" hangingPunct="1"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olarak önem kazanmaktadır. </a:t>
            </a:r>
          </a:p>
          <a:p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60848"/>
            <a:ext cx="8229600" cy="2664295"/>
          </a:xfrm>
        </p:spPr>
        <p:txBody>
          <a:bodyPr/>
          <a:lstStyle/>
          <a:p>
            <a:pPr lvl="0">
              <a:spcBef>
                <a:spcPct val="20000"/>
              </a:spcBef>
              <a:buClr>
                <a:srgbClr val="5454C6"/>
              </a:buClr>
              <a:buSzPct val="65000"/>
            </a:pPr>
            <a:r>
              <a:rPr lang="tr-TR" b="1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tr-TR" b="1" dirty="0" smtClean="0">
                <a:latin typeface="Andalus" pitchFamily="2" charset="-78"/>
                <a:cs typeface="Andalus" pitchFamily="2" charset="-78"/>
              </a:rPr>
            </a:br>
            <a:r>
              <a:rPr lang="tr-TR" b="1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tr-TR" b="1" dirty="0" smtClean="0">
                <a:latin typeface="Andalus" pitchFamily="2" charset="-78"/>
                <a:cs typeface="Andalus" pitchFamily="2" charset="-78"/>
              </a:rPr>
            </a:br>
            <a:r>
              <a:rPr lang="tr-TR" b="1" dirty="0" smtClean="0">
                <a:latin typeface="Andalus" pitchFamily="2" charset="-78"/>
                <a:cs typeface="Andalus" pitchFamily="2" charset="-78"/>
              </a:rPr>
              <a:t>Parmak Hissi Dokusal Özellikleri </a:t>
            </a:r>
            <a:br>
              <a:rPr lang="tr-TR" b="1" dirty="0" smtClean="0">
                <a:latin typeface="Andalus" pitchFamily="2" charset="-78"/>
                <a:cs typeface="Andalus" pitchFamily="2" charset="-78"/>
              </a:rPr>
            </a:br>
            <a:r>
              <a:rPr lang="tr-TR" b="1" dirty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  <a:t>Ağız Hissi </a:t>
            </a:r>
            <a:r>
              <a:rPr lang="tr-TR" b="1" dirty="0" err="1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  <a:t>Dokusal</a:t>
            </a:r>
            <a:r>
              <a:rPr lang="tr-TR" b="1" dirty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b="1" dirty="0" smtClean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  <a:t>Özellikleri</a:t>
            </a:r>
            <a:br>
              <a:rPr lang="tr-TR" b="1" dirty="0" smtClean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</a:br>
            <a:r>
              <a:rPr lang="tr-TR" b="1" dirty="0" smtClean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  <a:t> (</a:t>
            </a:r>
            <a:r>
              <a:rPr lang="tr-TR" sz="3600" dirty="0" err="1" smtClean="0">
                <a:solidFill>
                  <a:srgbClr val="000000"/>
                </a:solidFill>
                <a:effectLst/>
                <a:latin typeface="Andalus" pitchFamily="2" charset="-78"/>
                <a:ea typeface="+mn-ea"/>
                <a:cs typeface="Andalus" pitchFamily="2" charset="-78"/>
              </a:rPr>
              <a:t>Unluluk</a:t>
            </a:r>
            <a:r>
              <a:rPr lang="tr-TR" sz="3600" dirty="0" smtClean="0">
                <a:solidFill>
                  <a:srgbClr val="000000"/>
                </a:solidFill>
                <a:effectLst/>
                <a:latin typeface="Andalus" pitchFamily="2" charset="-78"/>
                <a:ea typeface="+mn-ea"/>
                <a:cs typeface="Andalus" pitchFamily="2" charset="-78"/>
              </a:rPr>
              <a:t>, Yapışkanlık, Kayganlık)</a:t>
            </a:r>
            <a:r>
              <a:rPr lang="tr-TR" b="1" dirty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tr-TR" b="1" dirty="0">
                <a:solidFill>
                  <a:srgbClr val="000000"/>
                </a:solidFill>
                <a:latin typeface="Andalus" pitchFamily="2" charset="-78"/>
                <a:cs typeface="Andalus" pitchFamily="2" charset="-78"/>
              </a:rPr>
            </a:br>
            <a:r>
              <a:rPr lang="tr-TR" b="1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tr-TR" b="1" dirty="0" smtClean="0">
                <a:latin typeface="Andalus" pitchFamily="2" charset="-78"/>
                <a:cs typeface="Andalus" pitchFamily="2" charset="-78"/>
              </a:rPr>
            </a:b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6931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Görünüş Faktörleri 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2132857"/>
            <a:ext cx="8280920" cy="2880320"/>
          </a:xfrm>
        </p:spPr>
        <p:txBody>
          <a:bodyPr/>
          <a:lstStyle/>
          <a:p>
            <a:pPr algn="just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Göz yardımı ve görme duyusu ile karar verilebilen faktörlerdir. </a:t>
            </a:r>
          </a:p>
          <a:p>
            <a:pPr algn="just" eaLnBrk="1" hangingPunct="1"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Bir yemeğin tüketici tarafından ilk izlenimini görünüş ile ilgili optik ve fiziksel şekil (</a:t>
            </a:r>
            <a:r>
              <a:rPr lang="tr-TR" sz="3600" i="1" dirty="0" smtClean="0">
                <a:effectLst/>
                <a:latin typeface="Andalus" pitchFamily="2" charset="-78"/>
                <a:cs typeface="Andalus" pitchFamily="2" charset="-78"/>
              </a:rPr>
              <a:t>renk, parlaklık, şekil, büyüklük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gibi</a:t>
            </a:r>
            <a:r>
              <a:rPr lang="tr-TR" sz="3600" i="1" dirty="0" smtClean="0">
                <a:effectLst/>
                <a:latin typeface="Andalus" pitchFamily="2" charset="-78"/>
                <a:cs typeface="Andalus" pitchFamily="2" charset="-78"/>
              </a:rPr>
              <a:t>)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özellikleri oluşturmaktadır.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206971"/>
          </a:xfrm>
        </p:spPr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Optik Özellikler 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836713"/>
            <a:ext cx="8075240" cy="4392488"/>
          </a:xfrm>
        </p:spPr>
        <p:txBody>
          <a:bodyPr/>
          <a:lstStyle/>
          <a:p>
            <a:pPr>
              <a:buNone/>
            </a:pPr>
            <a:endParaRPr lang="tr-TR" dirty="0" smtClean="0">
              <a:effectLst/>
            </a:endParaRPr>
          </a:p>
          <a:p>
            <a:pPr>
              <a:buNone/>
            </a:pPr>
            <a:endParaRPr lang="tr-TR" dirty="0" smtClean="0">
              <a:effectLst/>
            </a:endParaRPr>
          </a:p>
          <a:p>
            <a:pPr algn="just"/>
            <a:r>
              <a:rPr lang="tr-TR" b="1" dirty="0" smtClean="0">
                <a:effectLst/>
                <a:latin typeface="Andalus" pitchFamily="2" charset="-78"/>
                <a:cs typeface="Andalus" pitchFamily="2" charset="-78"/>
              </a:rPr>
              <a:t>Geçirgenlik Derecesi (</a:t>
            </a:r>
            <a:r>
              <a:rPr lang="tr-TR" b="1" dirty="0" err="1" smtClean="0">
                <a:effectLst/>
                <a:latin typeface="Andalus" pitchFamily="2" charset="-78"/>
                <a:cs typeface="Andalus" pitchFamily="2" charset="-78"/>
              </a:rPr>
              <a:t>Opaklık</a:t>
            </a:r>
            <a:r>
              <a:rPr lang="tr-TR" b="1" dirty="0" smtClean="0">
                <a:effectLst/>
                <a:latin typeface="Andalus" pitchFamily="2" charset="-78"/>
                <a:cs typeface="Andalus" pitchFamily="2" charset="-78"/>
              </a:rPr>
              <a:t> Derecesi)</a:t>
            </a:r>
          </a:p>
          <a:p>
            <a:pPr algn="just"/>
            <a:r>
              <a:rPr lang="tr-TR" b="1" dirty="0" smtClean="0">
                <a:effectLst/>
                <a:latin typeface="Andalus" pitchFamily="2" charset="-78"/>
                <a:cs typeface="Andalus" pitchFamily="2" charset="-78"/>
              </a:rPr>
              <a:t>Doymuşluk (Kroma)</a:t>
            </a:r>
          </a:p>
          <a:p>
            <a:pPr algn="just"/>
            <a:r>
              <a:rPr lang="tr-TR" b="1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Parlaklık ve </a:t>
            </a:r>
            <a:r>
              <a:rPr lang="tr-TR" b="1" dirty="0" smtClean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Matlık</a:t>
            </a:r>
          </a:p>
          <a:p>
            <a:pPr algn="just"/>
            <a:r>
              <a:rPr lang="tr-TR" b="1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Homojenlik (bir örneklik</a:t>
            </a:r>
            <a:r>
              <a:rPr lang="tr-TR" b="1" dirty="0" smtClean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)</a:t>
            </a:r>
          </a:p>
          <a:p>
            <a:pPr algn="just"/>
            <a:r>
              <a:rPr lang="tr-TR" b="1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Görsel lezzet</a:t>
            </a:r>
            <a:endParaRPr lang="tr-TR" b="1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/>
            <a:endParaRPr lang="tr-TR" sz="1800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1829"/>
            <a:ext cx="8229600" cy="2575123"/>
          </a:xfrm>
        </p:spPr>
        <p:txBody>
          <a:bodyPr/>
          <a:lstStyle/>
          <a:p>
            <a:pPr eaLnBrk="1" hangingPunct="1">
              <a:defRPr/>
            </a:pPr>
            <a:r>
              <a:rPr lang="tr-TR" sz="4800" dirty="0" smtClean="0">
                <a:latin typeface="Andalus" pitchFamily="2" charset="-78"/>
                <a:cs typeface="Andalus" pitchFamily="2" charset="-78"/>
              </a:rPr>
              <a:t>RENK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996952"/>
            <a:ext cx="7859216" cy="313397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Yemeğin rengini içine konan yiyeceklerin rengi ve uygulanan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hazırlama ve pişirme yöntemleri sonucu meydana gelen fiziksel ve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kimyasal değişiklikler oluşturur.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80928"/>
            <a:ext cx="6132513" cy="3349997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sz="4400" dirty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  <a:t>Gıdalara renk </a:t>
            </a:r>
            <a:r>
              <a:rPr lang="tr-TR" sz="4400" i="1" dirty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  <a:t>veren </a:t>
            </a:r>
            <a:r>
              <a:rPr lang="tr-TR" sz="4400" dirty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  <a:t>maddeler</a:t>
            </a: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17412" name="Picture 4" descr="che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88224" y="980728"/>
            <a:ext cx="2411412" cy="3384550"/>
          </a:xfrm>
          <a:noFill/>
        </p:spPr>
      </p:pic>
      <p:pic>
        <p:nvPicPr>
          <p:cNvPr id="61442" name="Picture 2" descr="https://encrypted-tbn0.gstatic.com/images?q=tbn:ANd9GcTmXP1a6Yjfy9mPvjVkqXA2itb5_FgbLq2P0bTqFQ8k53JEQtB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5085184"/>
            <a:ext cx="2924175" cy="1562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420888"/>
            <a:ext cx="8229600" cy="367511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Bu renk maddelerinin bazıları;</a:t>
            </a:r>
          </a:p>
          <a:p>
            <a:pPr algn="just" eaLnBrk="1" hangingPunct="1">
              <a:buNone/>
              <a:defRPr/>
            </a:pPr>
            <a:endParaRPr lang="tr-TR" sz="28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None/>
              <a:defRPr/>
            </a:pPr>
            <a:endParaRPr lang="tr-TR" sz="28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etkisinde değişikliğe uğrarlar.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3" name="2 Sağ Ok"/>
          <p:cNvSpPr/>
          <p:nvPr/>
        </p:nvSpPr>
        <p:spPr>
          <a:xfrm>
            <a:off x="768456" y="3140968"/>
            <a:ext cx="978408" cy="8545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 ısı, 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4" name="3 Sağ Ok"/>
          <p:cNvSpPr/>
          <p:nvPr/>
        </p:nvSpPr>
        <p:spPr>
          <a:xfrm rot="1398115">
            <a:off x="2193021" y="3217178"/>
            <a:ext cx="978408" cy="883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asit,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4 Sağ Ok"/>
          <p:cNvSpPr/>
          <p:nvPr/>
        </p:nvSpPr>
        <p:spPr>
          <a:xfrm rot="1206412">
            <a:off x="3325301" y="3167343"/>
            <a:ext cx="1944216" cy="648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alkali,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6" name="5 Sağ Ok"/>
          <p:cNvSpPr/>
          <p:nvPr/>
        </p:nvSpPr>
        <p:spPr>
          <a:xfrm>
            <a:off x="5377612" y="3934408"/>
            <a:ext cx="1194432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ışık</a:t>
            </a:r>
            <a:endParaRPr lang="tr-TR" sz="2800" dirty="0">
              <a:solidFill>
                <a:srgbClr val="FF0000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7" name="6 Sağ Ok"/>
          <p:cNvSpPr/>
          <p:nvPr/>
        </p:nvSpPr>
        <p:spPr>
          <a:xfrm rot="420678">
            <a:off x="6738778" y="3403074"/>
            <a:ext cx="194421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oksijen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FİZİKSEL ŞEKİL ÖZELLİKLERİ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340768"/>
            <a:ext cx="7776864" cy="4790157"/>
          </a:xfrm>
        </p:spPr>
        <p:txBody>
          <a:bodyPr/>
          <a:lstStyle/>
          <a:p>
            <a:pPr algn="just">
              <a:buNone/>
            </a:pPr>
            <a:endParaRPr lang="tr-TR" sz="2800" b="1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>
              <a:buNone/>
            </a:pPr>
            <a:endParaRPr lang="tr-TR" sz="2800" b="1" dirty="0">
              <a:effectLst/>
              <a:latin typeface="Andalus" pitchFamily="2" charset="-78"/>
              <a:cs typeface="Andalus" pitchFamily="2" charset="-78"/>
            </a:endParaRPr>
          </a:p>
          <a:p>
            <a:pPr algn="just">
              <a:buNone/>
            </a:pPr>
            <a:r>
              <a:rPr lang="tr-TR" sz="2800" b="1" dirty="0" smtClean="0">
                <a:effectLst/>
                <a:latin typeface="Andalus" pitchFamily="2" charset="-78"/>
                <a:cs typeface="Andalus" pitchFamily="2" charset="-78"/>
              </a:rPr>
              <a:t>İrilik (büyüklük) ve şekil</a:t>
            </a:r>
          </a:p>
          <a:p>
            <a:pPr algn="just">
              <a:buNone/>
            </a:pPr>
            <a:r>
              <a:rPr lang="tr-TR" b="1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Yüzey </a:t>
            </a:r>
            <a:r>
              <a:rPr lang="tr-TR" b="1" dirty="0" smtClean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dokusu</a:t>
            </a:r>
          </a:p>
          <a:p>
            <a:pPr algn="just">
              <a:buNone/>
            </a:pPr>
            <a:r>
              <a:rPr lang="tr-TR" b="1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Görsel kıvam-</a:t>
            </a:r>
            <a:r>
              <a:rPr lang="tr-TR" b="1" dirty="0" err="1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viskosite</a:t>
            </a:r>
            <a:endParaRPr lang="tr-TR" sz="28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1136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7696" y="2276872"/>
            <a:ext cx="2736304" cy="2380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2880321"/>
          </a:xfrm>
        </p:spPr>
        <p:txBody>
          <a:bodyPr/>
          <a:lstStyle/>
          <a:p>
            <a:pPr algn="ctr">
              <a:buNone/>
            </a:pPr>
            <a:r>
              <a:rPr lang="tr-TR" sz="4800" dirty="0" smtClean="0">
                <a:latin typeface="Andalus" pitchFamily="2" charset="-78"/>
                <a:cs typeface="Andalus" pitchFamily="2" charset="-78"/>
              </a:rPr>
              <a:t>YEMEK KALİTESİNE ETKİ EDEN ETMENLER</a:t>
            </a:r>
            <a:endParaRPr lang="tr-TR" sz="4800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3" y="1556791"/>
            <a:ext cx="8064896" cy="3960441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Birinci aşama yemek üretiminde kullanılacak besin maddelerinin tohumundan, ekimine, hasat edilmesi ve taşınmasına kadar olan </a:t>
            </a:r>
            <a:r>
              <a:rPr lang="tr-TR" i="1" dirty="0" smtClean="0">
                <a:solidFill>
                  <a:srgbClr val="C00000"/>
                </a:solidFill>
                <a:effectLst/>
                <a:latin typeface="Andalus" pitchFamily="2" charset="-78"/>
                <a:cs typeface="Andalus" pitchFamily="2" charset="-78"/>
              </a:rPr>
              <a:t>süreç</a:t>
            </a:r>
          </a:p>
          <a:p>
            <a:pPr algn="just" eaLnBrk="1" hangingPunct="1"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İkinci aşama bu süreçleri takiben, </a:t>
            </a:r>
            <a:r>
              <a:rPr lang="tr-TR" dirty="0" smtClean="0">
                <a:solidFill>
                  <a:srgbClr val="C00000"/>
                </a:solidFill>
                <a:effectLst/>
                <a:latin typeface="Andalus" pitchFamily="2" charset="-78"/>
                <a:cs typeface="Andalus" pitchFamily="2" charset="-78"/>
              </a:rPr>
              <a:t>hazırlama ve pişirmede uygulanan yöntemler </a:t>
            </a:r>
          </a:p>
          <a:p>
            <a:pPr algn="just" eaLnBrk="1" hangingPunct="1"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Son aşama </a:t>
            </a:r>
            <a:r>
              <a:rPr lang="tr-TR" dirty="0" smtClean="0">
                <a:solidFill>
                  <a:srgbClr val="C00000"/>
                </a:solidFill>
                <a:effectLst/>
                <a:latin typeface="Andalus" pitchFamily="2" charset="-78"/>
                <a:cs typeface="Andalus" pitchFamily="2" charset="-78"/>
              </a:rPr>
              <a:t>yemek servis süreci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772816"/>
            <a:ext cx="8496944" cy="3240137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Üretilen yemeklerin tüketiciler tarafından beğenilmesine etki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eden;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C00000"/>
                </a:solidFill>
                <a:effectLst/>
                <a:latin typeface="Andalus" pitchFamily="2" charset="-78"/>
                <a:cs typeface="Andalus" pitchFamily="2" charset="-78"/>
              </a:rPr>
              <a:t>DUYUSAL KALİTE ÖZELLİKLERİDİR.</a:t>
            </a:r>
          </a:p>
          <a:p>
            <a:pPr eaLnBrk="1" hangingPunct="1">
              <a:buNone/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48679"/>
            <a:ext cx="8229600" cy="872133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Duyusal Kalite Özellikleri 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1988840"/>
            <a:ext cx="6048672" cy="4142085"/>
          </a:xfrm>
        </p:spPr>
        <p:txBody>
          <a:bodyPr/>
          <a:lstStyle/>
          <a:p>
            <a:pPr marL="514350" indent="-514350" algn="just">
              <a:buNone/>
            </a:pPr>
            <a:r>
              <a:rPr lang="tr-TR" sz="4400" dirty="0" smtClean="0">
                <a:effectLst/>
                <a:latin typeface="Andalus" pitchFamily="2" charset="-78"/>
                <a:cs typeface="Andalus" pitchFamily="2" charset="-78"/>
              </a:rPr>
              <a:t>1.Tat-koku faktörleri</a:t>
            </a:r>
          </a:p>
          <a:p>
            <a:pPr marL="514350" indent="-514350" algn="just">
              <a:buNone/>
            </a:pPr>
            <a:r>
              <a:rPr lang="tr-TR" sz="4400" dirty="0" smtClean="0">
                <a:effectLst/>
                <a:latin typeface="Andalus" pitchFamily="2" charset="-78"/>
                <a:cs typeface="Andalus" pitchFamily="2" charset="-78"/>
              </a:rPr>
              <a:t>2. </a:t>
            </a:r>
            <a:r>
              <a:rPr lang="tr-TR" sz="4400" dirty="0" err="1" smtClean="0">
                <a:effectLst/>
                <a:latin typeface="Andalus" pitchFamily="2" charset="-78"/>
                <a:cs typeface="Andalus" pitchFamily="2" charset="-78"/>
              </a:rPr>
              <a:t>Tekstür</a:t>
            </a:r>
            <a:r>
              <a:rPr lang="tr-TR" sz="4400" dirty="0" smtClean="0">
                <a:effectLst/>
                <a:latin typeface="Andalus" pitchFamily="2" charset="-78"/>
                <a:cs typeface="Andalus" pitchFamily="2" charset="-78"/>
              </a:rPr>
              <a:t> faktörleri </a:t>
            </a:r>
          </a:p>
          <a:p>
            <a:pPr marL="514350" indent="-514350" algn="just">
              <a:buNone/>
            </a:pPr>
            <a:r>
              <a:rPr lang="tr-TR" sz="4400" dirty="0" smtClean="0">
                <a:effectLst/>
                <a:latin typeface="Andalus" pitchFamily="2" charset="-78"/>
                <a:cs typeface="Andalus" pitchFamily="2" charset="-78"/>
              </a:rPr>
              <a:t>3. Görünüş faktörleri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92695"/>
            <a:ext cx="8229600" cy="728117"/>
          </a:xfrm>
        </p:spPr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Tat – Koku Faktörleri 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6" name="5 Oval"/>
          <p:cNvSpPr/>
          <p:nvPr/>
        </p:nvSpPr>
        <p:spPr>
          <a:xfrm>
            <a:off x="611560" y="2348880"/>
            <a:ext cx="2808312" cy="32403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800" dirty="0" smtClean="0">
                <a:solidFill>
                  <a:srgbClr val="C00000"/>
                </a:solidFill>
                <a:latin typeface="Andalus" pitchFamily="2" charset="-78"/>
                <a:cs typeface="Andalus" pitchFamily="2" charset="-78"/>
              </a:rPr>
              <a:t>DİL</a:t>
            </a:r>
            <a:endParaRPr lang="tr-TR" sz="4800" dirty="0">
              <a:solidFill>
                <a:srgbClr val="C00000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2771800" y="1484784"/>
            <a:ext cx="2808312" cy="453072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tr-TR" sz="4000" dirty="0" smtClean="0">
                <a:solidFill>
                  <a:srgbClr val="C00000"/>
                </a:solidFill>
                <a:effectLst/>
                <a:latin typeface="Andalus" pitchFamily="2" charset="-78"/>
                <a:cs typeface="Andalus" pitchFamily="2" charset="-78"/>
              </a:rPr>
              <a:t>GENİZ</a:t>
            </a:r>
            <a:endParaRPr lang="tr-TR" sz="4000" dirty="0">
              <a:solidFill>
                <a:srgbClr val="C00000"/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0" name="9 Oval"/>
          <p:cNvSpPr/>
          <p:nvPr/>
        </p:nvSpPr>
        <p:spPr>
          <a:xfrm>
            <a:off x="4716016" y="2492896"/>
            <a:ext cx="3024336" cy="324036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 smtClean="0">
                <a:solidFill>
                  <a:srgbClr val="C00000"/>
                </a:solidFill>
                <a:latin typeface="Andalus" pitchFamily="2" charset="-78"/>
                <a:cs typeface="Andalus" pitchFamily="2" charset="-78"/>
              </a:rPr>
              <a:t>BURUN</a:t>
            </a:r>
            <a:endParaRPr lang="tr-TR" sz="4400" dirty="0">
              <a:solidFill>
                <a:srgbClr val="C00000"/>
              </a:solidFill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800" b="1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tr-TR" sz="4800" b="1" dirty="0" smtClean="0">
                <a:latin typeface="Andalus" pitchFamily="2" charset="-78"/>
                <a:cs typeface="Andalus" pitchFamily="2" charset="-78"/>
              </a:rPr>
            </a:br>
            <a:r>
              <a:rPr lang="tr-TR" sz="4800" b="1" dirty="0" smtClean="0">
                <a:latin typeface="Andalus" pitchFamily="2" charset="-78"/>
                <a:cs typeface="Andalus" pitchFamily="2" charset="-78"/>
              </a:rPr>
              <a:t>LEZZET = TAT + AROMA  </a:t>
            </a:r>
            <a:br>
              <a:rPr lang="tr-TR" sz="4800" b="1" dirty="0" smtClean="0">
                <a:latin typeface="Andalus" pitchFamily="2" charset="-78"/>
                <a:cs typeface="Andalus" pitchFamily="2" charset="-78"/>
              </a:rPr>
            </a:br>
            <a:endParaRPr lang="tr-TR" sz="4800" b="1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628775"/>
            <a:ext cx="8352160" cy="2665413"/>
          </a:xfrm>
        </p:spPr>
        <p:txBody>
          <a:bodyPr/>
          <a:lstStyle/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Lezzet algısı genel olarak dil ile algılanan tat, burun ile algılanan koku ve burun ve geniz ile algılanan aromanın toplu algılanmasına verilen isimdir. </a:t>
            </a:r>
          </a:p>
        </p:txBody>
      </p:sp>
      <p:pic>
        <p:nvPicPr>
          <p:cNvPr id="13316" name="Picture 4" descr="images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24525" y="3500438"/>
            <a:ext cx="3419475" cy="3033712"/>
          </a:xfrm>
          <a:noFill/>
        </p:spPr>
      </p:pic>
      <p:pic>
        <p:nvPicPr>
          <p:cNvPr id="13317" name="Picture 5" descr="girisres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9388" y="3789363"/>
            <a:ext cx="2808287" cy="26749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tr-TR" sz="5400" b="1" dirty="0" smtClean="0">
                <a:latin typeface="Andalus" pitchFamily="2" charset="-78"/>
                <a:cs typeface="Andalus" pitchFamily="2" charset="-78"/>
              </a:rPr>
              <a:t>TAT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7"/>
            <a:ext cx="8229600" cy="4752529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Tat, besin maddelerinin dil tarafından algılanan özelliklerindendir.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  Dilimiz 4 ana tadı algılamaktadır.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dirty="0" smtClean="0">
                <a:solidFill>
                  <a:srgbClr val="00B050"/>
                </a:solidFill>
                <a:effectLst/>
                <a:latin typeface="Andalus" pitchFamily="2" charset="-78"/>
                <a:cs typeface="Andalus" pitchFamily="2" charset="-78"/>
              </a:rPr>
              <a:t>           tatlı ,  tuzlu ,  acı , ekşi </a:t>
            </a: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Tat duyusu (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gustation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), ağzın çeşitli bölümlerinde ve dil üstünde bulunan tat tomurcukları (reseptörleri) tarafından alınır ve beyne ulaşması ile de bir tat hissi algılanır.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28775"/>
            <a:ext cx="5327650" cy="4471988"/>
          </a:xfrm>
        </p:spPr>
        <p:txBody>
          <a:bodyPr/>
          <a:lstStyle/>
          <a:p>
            <a:pPr algn="just" eaLnBrk="1" hangingPunct="1">
              <a:defRPr/>
            </a:pPr>
            <a:endParaRPr lang="tr-TR" sz="4400" b="1" dirty="0" smtClean="0">
              <a:solidFill>
                <a:srgbClr val="000000"/>
              </a:solidFill>
              <a:latin typeface="Andalus" pitchFamily="2" charset="-78"/>
              <a:ea typeface="+mj-ea"/>
              <a:cs typeface="Andalus" pitchFamily="2" charset="-78"/>
            </a:endParaRPr>
          </a:p>
          <a:p>
            <a:pPr algn="just" eaLnBrk="1" hangingPunct="1">
              <a:defRPr/>
            </a:pPr>
            <a:endParaRPr lang="tr-TR" sz="4400" b="1" dirty="0">
              <a:solidFill>
                <a:srgbClr val="000000"/>
              </a:solidFill>
              <a:latin typeface="Andalus" pitchFamily="2" charset="-78"/>
              <a:ea typeface="+mj-ea"/>
              <a:cs typeface="Andalus" pitchFamily="2" charset="-78"/>
            </a:endParaRPr>
          </a:p>
          <a:p>
            <a:pPr algn="ctr" eaLnBrk="1" hangingPunct="1">
              <a:defRPr/>
            </a:pPr>
            <a:r>
              <a:rPr lang="tr-TR" sz="4400" b="1" dirty="0" smtClean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  <a:t>Tat </a:t>
            </a:r>
            <a:r>
              <a:rPr lang="tr-TR" sz="4400" b="1" dirty="0">
                <a:solidFill>
                  <a:srgbClr val="000000"/>
                </a:solidFill>
                <a:latin typeface="Andalus" pitchFamily="2" charset="-78"/>
                <a:ea typeface="+mj-ea"/>
                <a:cs typeface="Andalus" pitchFamily="2" charset="-78"/>
              </a:rPr>
              <a:t>Bileşikleri</a:t>
            </a: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73730" name="Picture 2" descr="https://encrypted-tbn2.gstatic.com/images?q=tbn:ANd9GcSMjcRK1M0y9t-s7Zx2C8WYiVyarDQnd12ArSgRa9H47ygw07jQO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4581128"/>
            <a:ext cx="2286000" cy="1340768"/>
          </a:xfrm>
          <a:prstGeom prst="rect">
            <a:avLst/>
          </a:prstGeom>
          <a:noFill/>
        </p:spPr>
      </p:pic>
      <p:pic>
        <p:nvPicPr>
          <p:cNvPr id="73734" name="Picture 6" descr="https://encrypted-tbn3.gstatic.com/images?q=tbn:ANd9GcRcW3SH2xDNWBOd8cxF-B8SKwCt_VEPuTltJ5FPZ0XKId_O866zqkQhZqM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74135" y="548680"/>
            <a:ext cx="2088232" cy="1495426"/>
          </a:xfrm>
          <a:prstGeom prst="rect">
            <a:avLst/>
          </a:prstGeom>
          <a:noFill/>
        </p:spPr>
      </p:pic>
      <p:pic>
        <p:nvPicPr>
          <p:cNvPr id="73736" name="Picture 8" descr="https://encrypted-tbn2.gstatic.com/images?q=tbn:ANd9GcRiZdJIhFsPb7LZ81-PI6jg7FA_nUYEHL910aJ0csmwpxYklO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1168432"/>
            <a:ext cx="2619375" cy="1554436"/>
          </a:xfrm>
          <a:prstGeom prst="rect">
            <a:avLst/>
          </a:prstGeom>
          <a:noFill/>
        </p:spPr>
      </p:pic>
      <p:pic>
        <p:nvPicPr>
          <p:cNvPr id="73738" name="Picture 10" descr="https://encrypted-tbn2.gstatic.com/images?q=tbn:ANd9GcTgmSCZkioxF7LKZICdglYLDBc2ZE0LbSZ7Yw195F6XohxLzDeFa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3717032"/>
            <a:ext cx="2352675" cy="1943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lanço">
  <a:themeElements>
    <a:clrScheme name="Bilanço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Bilanço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ilanço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lanço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1972</TotalTime>
  <Words>336</Words>
  <Application>Microsoft Office PowerPoint</Application>
  <PresentationFormat>Ekran Gösterisi (4:3)</PresentationFormat>
  <Paragraphs>71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Andalus</vt:lpstr>
      <vt:lpstr>Arial</vt:lpstr>
      <vt:lpstr>Tahoma</vt:lpstr>
      <vt:lpstr>Wingdings</vt:lpstr>
      <vt:lpstr>Bilanço</vt:lpstr>
      <vt:lpstr>   TBS’ de ÜRETİM  (HAZIRLAMA VE PİŞİRME) </vt:lpstr>
      <vt:lpstr>PowerPoint Sunusu</vt:lpstr>
      <vt:lpstr>PowerPoint Sunusu</vt:lpstr>
      <vt:lpstr>PowerPoint Sunusu</vt:lpstr>
      <vt:lpstr> Duyusal Kalite Özellikleri  </vt:lpstr>
      <vt:lpstr>Tat – Koku Faktörleri </vt:lpstr>
      <vt:lpstr> LEZZET = TAT + AROMA   </vt:lpstr>
      <vt:lpstr>TAT</vt:lpstr>
      <vt:lpstr>PowerPoint Sunusu</vt:lpstr>
      <vt:lpstr>Koku</vt:lpstr>
      <vt:lpstr>PowerPoint Sunusu</vt:lpstr>
      <vt:lpstr>Tekstür Faktörleri (Doku-Kinestetik özellikler)</vt:lpstr>
      <vt:lpstr>  Parmak Hissi Dokusal Özellikleri  Ağız Hissi Dokusal Özellikleri  (Unluluk, Yapışkanlık, Kayganlık)   </vt:lpstr>
      <vt:lpstr>  Görünüş Faktörleri   </vt:lpstr>
      <vt:lpstr> Optik Özellikler </vt:lpstr>
      <vt:lpstr>RENK</vt:lpstr>
      <vt:lpstr>PowerPoint Sunusu</vt:lpstr>
      <vt:lpstr>PowerPoint Sunusu</vt:lpstr>
      <vt:lpstr>FİZİKSEL ŞEKİL ÖZELLİKLERİ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creaa</dc:creator>
  <cp:lastModifiedBy>exper</cp:lastModifiedBy>
  <cp:revision>296</cp:revision>
  <dcterms:created xsi:type="dcterms:W3CDTF">2010-03-03T09:50:38Z</dcterms:created>
  <dcterms:modified xsi:type="dcterms:W3CDTF">2017-01-31T12:56:14Z</dcterms:modified>
</cp:coreProperties>
</file>