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4" r:id="rId1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handoutMaster" Target="handoutMasters/handoutMaster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E147FAD6-2114-374E-A4C8-9642E6507BC7}"/>
    <pc:docChg chg="modSld">
      <pc:chgData name="özge sakiyan" userId="b6bebe72cd1ac83e" providerId="LiveId" clId="{E147FAD6-2114-374E-A4C8-9642E6507BC7}" dt="2021-04-19T04:37:23.559" v="93" actId="20577"/>
      <pc:docMkLst>
        <pc:docMk/>
      </pc:docMkLst>
      <pc:sldChg chg="modSp">
        <pc:chgData name="özge sakiyan" userId="b6bebe72cd1ac83e" providerId="LiveId" clId="{E147FAD6-2114-374E-A4C8-9642E6507BC7}" dt="2021-04-19T04:37:23.559" v="93" actId="20577"/>
        <pc:sldMkLst>
          <pc:docMk/>
          <pc:sldMk cId="1035038048" sldId="276"/>
        </pc:sldMkLst>
        <pc:spChg chg="mod">
          <ac:chgData name="özge sakiyan" userId="b6bebe72cd1ac83e" providerId="LiveId" clId="{E147FAD6-2114-374E-A4C8-9642E6507BC7}" dt="2021-04-19T04:37:23.559" v="93" actId="20577"/>
          <ac:spMkLst>
            <pc:docMk/>
            <pc:sldMk cId="1035038048" sldId="276"/>
            <ac:spMk id="3" creationId="{00000000-0000-0000-0000-000000000000}"/>
          </ac:spMkLst>
        </pc:spChg>
      </pc:sldChg>
    </pc:docChg>
  </pc:docChgLst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964873" y="1752600"/>
            <a:ext cx="8158740" cy="1828800"/>
          </a:xfrm>
        </p:spPr>
        <p:txBody>
          <a:bodyPr rtlCol="0">
            <a:normAutofit/>
          </a:bodyPr>
          <a:lstStyle/>
          <a:p>
            <a:pPr rtl="0"/>
            <a:r>
              <a:rPr lang="tr" dirty="0"/>
              <a:t>Vitamin analysis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/>
              <a:t>19.04.2021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Chromatographic</a:t>
            </a:r>
            <a:r>
              <a:rPr lang="tr-TR" dirty="0"/>
              <a:t> </a:t>
            </a:r>
            <a:r>
              <a:rPr lang="tr-TR" dirty="0" err="1"/>
              <a:t>methods</a:t>
            </a:r>
            <a:endParaRPr lang="tr-TR" dirty="0"/>
          </a:p>
          <a:p>
            <a:r>
              <a:rPr lang="tr-TR" dirty="0" err="1"/>
              <a:t>Titration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34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Introduction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Vitamins are defined as relatively low-molecular</a:t>
            </a:r>
            <a:r>
              <a:rPr lang="tr-TR" dirty="0"/>
              <a:t> </a:t>
            </a:r>
            <a:r>
              <a:rPr lang="en-US" dirty="0"/>
              <a:t>weight</a:t>
            </a:r>
            <a:r>
              <a:rPr lang="tr-TR" dirty="0"/>
              <a:t> </a:t>
            </a:r>
            <a:r>
              <a:rPr lang="en-US" dirty="0"/>
              <a:t>compounds which humans, and for that matter,</a:t>
            </a:r>
            <a:r>
              <a:rPr lang="tr-TR" dirty="0"/>
              <a:t> </a:t>
            </a:r>
            <a:r>
              <a:rPr lang="en-US" dirty="0"/>
              <a:t>any living organism that depends on organic</a:t>
            </a:r>
            <a:r>
              <a:rPr lang="tr-TR" dirty="0"/>
              <a:t> </a:t>
            </a:r>
            <a:r>
              <a:rPr lang="en-US" dirty="0"/>
              <a:t>matter as a source of nutrients, require in small quantities</a:t>
            </a:r>
            <a:r>
              <a:rPr lang="tr-TR" dirty="0"/>
              <a:t> </a:t>
            </a:r>
            <a:r>
              <a:rPr lang="en-US" dirty="0"/>
              <a:t>for normal metabolism. With few exceptions,</a:t>
            </a:r>
            <a:r>
              <a:rPr lang="tr-TR" dirty="0"/>
              <a:t> </a:t>
            </a:r>
            <a:r>
              <a:rPr lang="en-US" dirty="0"/>
              <a:t>humans cannot synthesize most vitamins and therefore</a:t>
            </a:r>
            <a:r>
              <a:rPr lang="tr-TR" dirty="0"/>
              <a:t> </a:t>
            </a:r>
            <a:r>
              <a:rPr lang="en-US" dirty="0"/>
              <a:t>need to obtain them from food and supplements.</a:t>
            </a:r>
          </a:p>
          <a:p>
            <a:r>
              <a:rPr lang="en-US" dirty="0"/>
              <a:t>Insufficient levels of vitamins result in deficiency diseases</a:t>
            </a:r>
            <a:r>
              <a:rPr lang="tr-TR" dirty="0"/>
              <a:t> </a:t>
            </a:r>
            <a:r>
              <a:rPr lang="en-US" dirty="0"/>
              <a:t>[e.g., scurvy and pellagra, which are due to the</a:t>
            </a:r>
            <a:r>
              <a:rPr lang="tr-TR" dirty="0"/>
              <a:t> </a:t>
            </a:r>
            <a:r>
              <a:rPr lang="en-US" dirty="0"/>
              <a:t>lack of ascorbic acid (vitamin C) and niacin,</a:t>
            </a:r>
            <a:r>
              <a:rPr lang="tr-TR" dirty="0"/>
              <a:t> </a:t>
            </a:r>
            <a:r>
              <a:rPr lang="tr-TR" dirty="0" err="1"/>
              <a:t>respectively</a:t>
            </a:r>
            <a:r>
              <a:rPr lang="tr-TR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63408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Importance</a:t>
            </a:r>
            <a:r>
              <a:rPr lang="tr-TR" dirty="0"/>
              <a:t> of </a:t>
            </a:r>
            <a:r>
              <a:rPr lang="tr-TR" dirty="0" err="1"/>
              <a:t>analysis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 analysis of food and other biological samples</a:t>
            </a:r>
            <a:r>
              <a:rPr lang="tr-TR" dirty="0"/>
              <a:t> </a:t>
            </a:r>
            <a:r>
              <a:rPr lang="en-US" dirty="0"/>
              <a:t>has played a critical role in determining animal and</a:t>
            </a:r>
            <a:r>
              <a:rPr lang="tr-TR" dirty="0"/>
              <a:t> </a:t>
            </a:r>
            <a:r>
              <a:rPr lang="en-US" dirty="0"/>
              <a:t>human nutritional requirements. Furthermore, accurate</a:t>
            </a:r>
            <a:r>
              <a:rPr lang="tr-TR" dirty="0"/>
              <a:t> </a:t>
            </a:r>
            <a:r>
              <a:rPr lang="en-US" dirty="0"/>
              <a:t>food composition information is required to determine</a:t>
            </a:r>
            <a:r>
              <a:rPr lang="tr-TR" dirty="0"/>
              <a:t> </a:t>
            </a:r>
            <a:r>
              <a:rPr lang="en-US" dirty="0"/>
              <a:t>dietary intakes to assess diet adequacy and</a:t>
            </a:r>
            <a:r>
              <a:rPr lang="tr-TR" dirty="0"/>
              <a:t> </a:t>
            </a:r>
            <a:r>
              <a:rPr lang="en-US" dirty="0"/>
              <a:t>improve human nutrition worldwide. From the consumer</a:t>
            </a:r>
            <a:r>
              <a:rPr lang="tr-TR" dirty="0"/>
              <a:t> </a:t>
            </a:r>
            <a:r>
              <a:rPr lang="en-US" dirty="0"/>
              <a:t>and industry points of view, reliable assay</a:t>
            </a:r>
            <a:r>
              <a:rPr lang="tr-TR" dirty="0"/>
              <a:t> </a:t>
            </a:r>
            <a:r>
              <a:rPr lang="en-US" dirty="0"/>
              <a:t>methods are required to ensure accuracy of food </a:t>
            </a:r>
            <a:r>
              <a:rPr lang="en-US"/>
              <a:t>labeling.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the exception of some biological feeding studies,</a:t>
            </a:r>
            <a:r>
              <a:rPr lang="tr-TR" dirty="0"/>
              <a:t> </a:t>
            </a:r>
            <a:r>
              <a:rPr lang="en-US" dirty="0"/>
              <a:t>vitamin assays in most instances involve the extraction</a:t>
            </a:r>
            <a:r>
              <a:rPr lang="tr-TR" dirty="0"/>
              <a:t> </a:t>
            </a:r>
            <a:r>
              <a:rPr lang="en-US" dirty="0"/>
              <a:t>of a vitamin from its biological matrix prior to analysis.</a:t>
            </a:r>
          </a:p>
          <a:p>
            <a:r>
              <a:rPr lang="en-US" dirty="0"/>
              <a:t>This generally includes one or several of the following</a:t>
            </a:r>
            <a:r>
              <a:rPr lang="tr-TR" dirty="0"/>
              <a:t> </a:t>
            </a:r>
            <a:r>
              <a:rPr lang="en-US" dirty="0"/>
              <a:t>treatments: </a:t>
            </a:r>
            <a:r>
              <a:rPr lang="en-US" b="1" dirty="0"/>
              <a:t>heat</a:t>
            </a:r>
            <a:r>
              <a:rPr lang="en-US" dirty="0"/>
              <a:t>, </a:t>
            </a:r>
            <a:r>
              <a:rPr lang="en-US" b="1" dirty="0"/>
              <a:t>acid</a:t>
            </a:r>
            <a:r>
              <a:rPr lang="en-US" dirty="0"/>
              <a:t>, </a:t>
            </a:r>
            <a:r>
              <a:rPr lang="en-US" b="1" dirty="0"/>
              <a:t>alkali</a:t>
            </a:r>
            <a:r>
              <a:rPr lang="en-US" dirty="0"/>
              <a:t>, </a:t>
            </a:r>
            <a:r>
              <a:rPr lang="en-US" b="1" dirty="0"/>
              <a:t>solvents</a:t>
            </a:r>
            <a:r>
              <a:rPr lang="en-US" dirty="0"/>
              <a:t>, and </a:t>
            </a:r>
            <a:r>
              <a:rPr lang="en-US" b="1" dirty="0"/>
              <a:t>enzymes</a:t>
            </a:r>
            <a:r>
              <a:rPr lang="en-US" dirty="0"/>
              <a:t>.</a:t>
            </a:r>
          </a:p>
          <a:p>
            <a:r>
              <a:rPr lang="en-US" dirty="0"/>
              <a:t>In general, extraction procedures are specific for</a:t>
            </a:r>
            <a:r>
              <a:rPr lang="tr-TR" dirty="0"/>
              <a:t> </a:t>
            </a:r>
            <a:r>
              <a:rPr lang="en-US" dirty="0"/>
              <a:t>each vitamin and designed to stabilize the vitamin.</a:t>
            </a:r>
            <a:r>
              <a:rPr lang="tr-TR" dirty="0"/>
              <a:t> </a:t>
            </a:r>
            <a:r>
              <a:rPr lang="en-US" dirty="0"/>
              <a:t>Some procedures are applicable to the combined extraction</a:t>
            </a:r>
            <a:r>
              <a:rPr lang="tr-TR" dirty="0"/>
              <a:t> </a:t>
            </a:r>
            <a:r>
              <a:rPr lang="en-US" dirty="0"/>
              <a:t>of more than one vitamin, for example, for thiamin</a:t>
            </a:r>
            <a:r>
              <a:rPr lang="tr-TR" dirty="0"/>
              <a:t> </a:t>
            </a:r>
            <a:r>
              <a:rPr lang="en-US" dirty="0"/>
              <a:t>and riboflavin as well as some of the fat-soluble vitamins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42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7236" y="240145"/>
            <a:ext cx="10606378" cy="57415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 extraction procedures are as follows:</a:t>
            </a:r>
          </a:p>
          <a:p>
            <a:r>
              <a:rPr lang="en-US" i="1" dirty="0"/>
              <a:t>Ascorbic acid</a:t>
            </a:r>
            <a:r>
              <a:rPr lang="en-US" dirty="0"/>
              <a:t>: Cold extraction with </a:t>
            </a:r>
            <a:r>
              <a:rPr lang="en-US" i="1" dirty="0" err="1"/>
              <a:t>meta</a:t>
            </a:r>
            <a:r>
              <a:rPr lang="en-US" dirty="0" err="1"/>
              <a:t>phosphoric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/</a:t>
            </a:r>
            <a:r>
              <a:rPr lang="tr-TR" dirty="0" err="1"/>
              <a:t>acetic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.</a:t>
            </a:r>
          </a:p>
          <a:p>
            <a:r>
              <a:rPr lang="en-US" i="1" dirty="0"/>
              <a:t>Vitamin B1 and B2</a:t>
            </a:r>
            <a:r>
              <a:rPr lang="en-US" dirty="0"/>
              <a:t>: Boiling or autoclaving in acid</a:t>
            </a:r>
            <a:r>
              <a:rPr lang="tr-TR" dirty="0"/>
              <a:t> </a:t>
            </a:r>
            <a:r>
              <a:rPr lang="tr-TR" dirty="0" err="1"/>
              <a:t>plus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.</a:t>
            </a:r>
          </a:p>
          <a:p>
            <a:r>
              <a:rPr lang="en-US" i="1" dirty="0"/>
              <a:t>Niacin</a:t>
            </a:r>
            <a:r>
              <a:rPr lang="en-US" dirty="0"/>
              <a:t>: Autoclaving in acid (</a:t>
            </a:r>
            <a:r>
              <a:rPr lang="en-US" dirty="0" err="1"/>
              <a:t>noncereal</a:t>
            </a:r>
            <a:r>
              <a:rPr lang="en-US" dirty="0"/>
              <a:t> products) or</a:t>
            </a:r>
            <a:r>
              <a:rPr lang="tr-TR" dirty="0"/>
              <a:t>alkali (</a:t>
            </a:r>
            <a:r>
              <a:rPr lang="tr-TR" dirty="0" err="1"/>
              <a:t>cereal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).</a:t>
            </a:r>
          </a:p>
          <a:p>
            <a:r>
              <a:rPr lang="en-US" i="1" dirty="0"/>
              <a:t>Folate</a:t>
            </a:r>
            <a:r>
              <a:rPr lang="en-US" dirty="0"/>
              <a:t>: Enzyme extraction with α-amylase, protease,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l-GR" dirty="0"/>
              <a:t>γ-</a:t>
            </a:r>
            <a:r>
              <a:rPr lang="tr-TR" dirty="0" err="1"/>
              <a:t>glutamyl</a:t>
            </a:r>
            <a:r>
              <a:rPr lang="tr-TR" dirty="0"/>
              <a:t> </a:t>
            </a:r>
            <a:r>
              <a:rPr lang="tr-TR" dirty="0" err="1"/>
              <a:t>hydrolase</a:t>
            </a:r>
            <a:r>
              <a:rPr lang="tr-TR" dirty="0"/>
              <a:t> (</a:t>
            </a:r>
            <a:r>
              <a:rPr lang="tr-TR" dirty="0" err="1"/>
              <a:t>conjugase</a:t>
            </a:r>
            <a:r>
              <a:rPr lang="tr-TR" dirty="0"/>
              <a:t>).</a:t>
            </a:r>
          </a:p>
          <a:p>
            <a:r>
              <a:rPr lang="tr-TR" i="1" dirty="0" err="1"/>
              <a:t>Vitamins</a:t>
            </a:r>
            <a:r>
              <a:rPr lang="tr-TR" i="1" dirty="0"/>
              <a:t> A</a:t>
            </a:r>
            <a:r>
              <a:rPr lang="tr-TR" dirty="0"/>
              <a:t>, </a:t>
            </a:r>
            <a:r>
              <a:rPr lang="tr-TR" i="1" dirty="0"/>
              <a:t>E</a:t>
            </a:r>
            <a:r>
              <a:rPr lang="tr-TR" dirty="0"/>
              <a:t>, </a:t>
            </a:r>
            <a:r>
              <a:rPr lang="tr-TR" i="1" dirty="0" err="1"/>
              <a:t>or</a:t>
            </a:r>
            <a:r>
              <a:rPr lang="tr-TR" i="1" dirty="0"/>
              <a:t> D</a:t>
            </a:r>
            <a:r>
              <a:rPr lang="tr-TR" dirty="0"/>
              <a:t>: </a:t>
            </a:r>
            <a:r>
              <a:rPr lang="tr-TR" dirty="0" err="1"/>
              <a:t>Organic</a:t>
            </a:r>
            <a:r>
              <a:rPr lang="tr-TR" dirty="0"/>
              <a:t> </a:t>
            </a:r>
            <a:r>
              <a:rPr lang="tr-TR" dirty="0" err="1"/>
              <a:t>solvent</a:t>
            </a:r>
            <a:r>
              <a:rPr lang="tr-TR" dirty="0"/>
              <a:t> </a:t>
            </a:r>
            <a:r>
              <a:rPr lang="tr-TR" dirty="0" err="1"/>
              <a:t>extraction</a:t>
            </a:r>
            <a:r>
              <a:rPr lang="tr-TR" dirty="0"/>
              <a:t>, </a:t>
            </a:r>
            <a:r>
              <a:rPr lang="en-US" dirty="0"/>
              <a:t>saponification, and re-extraction with organic solvents.</a:t>
            </a:r>
            <a:r>
              <a:rPr lang="tr-TR" dirty="0"/>
              <a:t> </a:t>
            </a:r>
            <a:r>
              <a:rPr lang="en-US" dirty="0"/>
              <a:t>For unstable vitamins such as these, antioxidants</a:t>
            </a:r>
            <a:r>
              <a:rPr lang="tr-TR" dirty="0"/>
              <a:t> </a:t>
            </a:r>
            <a:r>
              <a:rPr lang="en-US" dirty="0"/>
              <a:t>are routinely added to inhibit oxidation.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8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 </a:t>
            </a:r>
            <a:r>
              <a:rPr lang="tr-TR" dirty="0" err="1"/>
              <a:t>assays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 assays can be classified as follows: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Bioassays </a:t>
            </a:r>
            <a:r>
              <a:rPr lang="en-US" dirty="0"/>
              <a:t>involving humans and animals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Microbiological assays </a:t>
            </a:r>
            <a:r>
              <a:rPr lang="en-US" dirty="0"/>
              <a:t>making use of protozoan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, </a:t>
            </a:r>
            <a:r>
              <a:rPr lang="tr-TR" dirty="0" err="1"/>
              <a:t>bacteria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yeast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Chemical assays </a:t>
            </a:r>
            <a:r>
              <a:rPr lang="en-US" dirty="0"/>
              <a:t>that include spectrophotometric,</a:t>
            </a:r>
            <a:r>
              <a:rPr lang="tr-TR" dirty="0"/>
              <a:t> </a:t>
            </a:r>
            <a:r>
              <a:rPr lang="tr-TR" dirty="0" err="1"/>
              <a:t>fluorometric</a:t>
            </a:r>
            <a:r>
              <a:rPr lang="tr-TR" dirty="0"/>
              <a:t>, </a:t>
            </a:r>
            <a:r>
              <a:rPr lang="tr-TR" dirty="0" err="1"/>
              <a:t>chromatographic</a:t>
            </a:r>
            <a:r>
              <a:rPr lang="tr-TR" dirty="0"/>
              <a:t>, </a:t>
            </a:r>
            <a:r>
              <a:rPr lang="tr-TR" dirty="0" err="1"/>
              <a:t>enzymatic</a:t>
            </a:r>
            <a:r>
              <a:rPr lang="tr-TR" dirty="0"/>
              <a:t>, </a:t>
            </a:r>
            <a:r>
              <a:rPr lang="tr-TR" dirty="0" err="1"/>
              <a:t>immunological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radiometric</a:t>
            </a:r>
            <a:r>
              <a:rPr lang="tr-TR" dirty="0"/>
              <a:t> </a:t>
            </a:r>
            <a:r>
              <a:rPr lang="tr-TR" dirty="0" err="1"/>
              <a:t>methods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86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assay</a:t>
            </a:r>
            <a:r>
              <a:rPr lang="tr-TR" dirty="0"/>
              <a:t> is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suitable</a:t>
            </a:r>
            <a:r>
              <a:rPr lang="tr-TR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selection criteria for a particular assay depend</a:t>
            </a:r>
            <a:r>
              <a:rPr lang="tr-TR" dirty="0"/>
              <a:t> </a:t>
            </a:r>
            <a:r>
              <a:rPr lang="en-US" dirty="0"/>
              <a:t>on a number of factors</a:t>
            </a:r>
            <a:r>
              <a:rPr lang="tr-TR" dirty="0"/>
              <a:t>;</a:t>
            </a:r>
          </a:p>
          <a:p>
            <a:r>
              <a:rPr lang="en-US" dirty="0"/>
              <a:t>accuracy and precision,</a:t>
            </a:r>
          </a:p>
          <a:p>
            <a:r>
              <a:rPr lang="en-US" dirty="0"/>
              <a:t>economic factors </a:t>
            </a:r>
            <a:endParaRPr lang="tr-TR" dirty="0"/>
          </a:p>
          <a:p>
            <a:r>
              <a:rPr lang="en-US" dirty="0"/>
              <a:t>sample load to</a:t>
            </a:r>
            <a:r>
              <a:rPr lang="tr-TR" dirty="0"/>
              <a:t> </a:t>
            </a:r>
            <a:r>
              <a:rPr lang="en-US" dirty="0"/>
              <a:t>be handled. </a:t>
            </a:r>
            <a:endParaRPr lang="tr-TR" dirty="0"/>
          </a:p>
          <a:p>
            <a:r>
              <a:rPr lang="tr-TR" dirty="0"/>
              <a:t>a</a:t>
            </a:r>
            <a:r>
              <a:rPr lang="en-US" dirty="0" err="1"/>
              <a:t>pplicability</a:t>
            </a:r>
            <a:r>
              <a:rPr lang="en-US" dirty="0"/>
              <a:t> for a</a:t>
            </a:r>
            <a:r>
              <a:rPr lang="tr-TR" dirty="0"/>
              <a:t> </a:t>
            </a:r>
            <a:r>
              <a:rPr lang="en-US" dirty="0"/>
              <a:t>particular matrix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70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Bioassay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Outside of vitamin bioavailability studies, bioassays at</a:t>
            </a:r>
            <a:r>
              <a:rPr lang="tr-TR" dirty="0"/>
              <a:t> </a:t>
            </a:r>
            <a:r>
              <a:rPr lang="en-US" dirty="0"/>
              <a:t>the present are used only for the analysis of </a:t>
            </a:r>
            <a:r>
              <a:rPr lang="en-US" b="1" dirty="0"/>
              <a:t>vitamins B12</a:t>
            </a:r>
            <a:r>
              <a:rPr lang="tr-TR" b="1" dirty="0"/>
              <a:t> </a:t>
            </a:r>
            <a:r>
              <a:rPr lang="en-US" dirty="0"/>
              <a:t>and </a:t>
            </a:r>
            <a:r>
              <a:rPr lang="en-US" b="1" dirty="0"/>
              <a:t>D</a:t>
            </a:r>
            <a:r>
              <a:rPr lang="en-US" dirty="0"/>
              <a:t>, and even for them, the bioassays have very limited</a:t>
            </a:r>
            <a:r>
              <a:rPr lang="tr-TR" dirty="0"/>
              <a:t> </a:t>
            </a:r>
            <a:r>
              <a:rPr lang="en-US" dirty="0"/>
              <a:t>use. </a:t>
            </a:r>
            <a:endParaRPr lang="tr-TR" dirty="0"/>
          </a:p>
          <a:p>
            <a:r>
              <a:rPr lang="en-US" dirty="0"/>
              <a:t>For vitamin D, the bioassay reference standard</a:t>
            </a:r>
            <a:r>
              <a:rPr lang="tr-TR" dirty="0"/>
              <a:t> </a:t>
            </a:r>
            <a:r>
              <a:rPr lang="en-US" dirty="0"/>
              <a:t>method is known as the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test </a:t>
            </a:r>
            <a:r>
              <a:rPr lang="en-US" dirty="0"/>
              <a:t>which is based on bone calcification. </a:t>
            </a:r>
            <a:endParaRPr lang="tr-TR" dirty="0"/>
          </a:p>
          <a:p>
            <a:r>
              <a:rPr lang="en-US" dirty="0"/>
              <a:t>Rats are</a:t>
            </a:r>
            <a:r>
              <a:rPr lang="tr-TR" dirty="0"/>
              <a:t> </a:t>
            </a:r>
            <a:r>
              <a:rPr lang="en-US" dirty="0"/>
              <a:t>initially fed a diet that depletes rats of vitamin D and then</a:t>
            </a:r>
            <a:r>
              <a:rPr lang="tr-TR" dirty="0"/>
              <a:t> </a:t>
            </a:r>
            <a:r>
              <a:rPr lang="en-US" dirty="0"/>
              <a:t>groups of the rats are fed a diet with known (for standard</a:t>
            </a:r>
            <a:r>
              <a:rPr lang="tr-TR" dirty="0"/>
              <a:t> </a:t>
            </a:r>
            <a:r>
              <a:rPr lang="en-US" dirty="0"/>
              <a:t>curve) or unknown (sample) amounts of vitamin D. The</a:t>
            </a:r>
            <a:r>
              <a:rPr lang="tr-TR" dirty="0"/>
              <a:t> </a:t>
            </a:r>
            <a:r>
              <a:rPr lang="en-US" dirty="0"/>
              <a:t>rats are then sacrificed, and the sections of specific bones</a:t>
            </a:r>
            <a:r>
              <a:rPr lang="tr-TR" dirty="0"/>
              <a:t> </a:t>
            </a:r>
            <a:r>
              <a:rPr lang="en-US" dirty="0"/>
              <a:t>are stained to show the extent of bone calcification.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27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Microbiological</a:t>
            </a:r>
            <a:r>
              <a:rPr lang="tr-TR" dirty="0"/>
              <a:t> </a:t>
            </a:r>
            <a:r>
              <a:rPr lang="tr-TR" dirty="0" err="1"/>
              <a:t>assays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growth of microorganisms is proportional to their</a:t>
            </a:r>
            <a:r>
              <a:rPr lang="tr-TR" dirty="0"/>
              <a:t> </a:t>
            </a:r>
            <a:r>
              <a:rPr lang="en-US" dirty="0"/>
              <a:t>requirement for a specific vitamin, if all other nutritional</a:t>
            </a:r>
            <a:r>
              <a:rPr lang="tr-TR" dirty="0"/>
              <a:t> </a:t>
            </a:r>
            <a:r>
              <a:rPr lang="en-US" dirty="0"/>
              <a:t>needs of the microorganisms are met. Thus, in</a:t>
            </a:r>
            <a:r>
              <a:rPr lang="tr-TR" dirty="0"/>
              <a:t> </a:t>
            </a:r>
            <a:r>
              <a:rPr lang="en-US" dirty="0"/>
              <a:t>microbiological assays the growth of a certain microorganism</a:t>
            </a:r>
            <a:r>
              <a:rPr lang="tr-TR" dirty="0"/>
              <a:t> </a:t>
            </a:r>
            <a:r>
              <a:rPr lang="en-US" dirty="0"/>
              <a:t>in an extract of a vitamin-containing sample</a:t>
            </a:r>
            <a:r>
              <a:rPr lang="tr-TR" dirty="0"/>
              <a:t> </a:t>
            </a:r>
            <a:r>
              <a:rPr lang="en-US" dirty="0"/>
              <a:t>is compared against the growth of this microorganism</a:t>
            </a:r>
            <a:r>
              <a:rPr lang="tr-TR" dirty="0"/>
              <a:t> </a:t>
            </a:r>
            <a:r>
              <a:rPr lang="en-US" dirty="0"/>
              <a:t>in the presence of known quantities of that vitamin.</a:t>
            </a:r>
          </a:p>
          <a:p>
            <a:r>
              <a:rPr lang="en-US" dirty="0"/>
              <a:t>Bacteria, yeast, or protozoans are used as test organisms.</a:t>
            </a:r>
            <a:endParaRPr lang="tr-TR" dirty="0"/>
          </a:p>
          <a:p>
            <a:r>
              <a:rPr lang="en-US" b="1" dirty="0"/>
              <a:t>Growth </a:t>
            </a:r>
            <a:r>
              <a:rPr lang="en-US" dirty="0"/>
              <a:t>can be measured in terms of </a:t>
            </a:r>
            <a:r>
              <a:rPr lang="en-US" b="1" dirty="0"/>
              <a:t>turbidity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b="1" dirty="0"/>
              <a:t>acid production</a:t>
            </a:r>
            <a:r>
              <a:rPr lang="en-US" dirty="0"/>
              <a:t>, </a:t>
            </a:r>
            <a:r>
              <a:rPr lang="en-US" b="1" dirty="0" err="1"/>
              <a:t>gravimetry</a:t>
            </a:r>
            <a:r>
              <a:rPr lang="en-US" dirty="0"/>
              <a:t>, or by </a:t>
            </a:r>
            <a:r>
              <a:rPr lang="en-US" b="1" dirty="0"/>
              <a:t>respiration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40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3003</TotalTime>
  <Words>693</Words>
  <Application>Microsoft Office PowerPoint</Application>
  <PresentationFormat>Geniş ekran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Doğa Çizimi 16x9</vt:lpstr>
      <vt:lpstr>Vitamin analysis</vt:lpstr>
      <vt:lpstr>Introduction</vt:lpstr>
      <vt:lpstr>Importance of analysis</vt:lpstr>
      <vt:lpstr>Extraction methods:</vt:lpstr>
      <vt:lpstr>PowerPoint Sunusu</vt:lpstr>
      <vt:lpstr>Vitamin assays</vt:lpstr>
      <vt:lpstr>How to determine which assay is more suitable?</vt:lpstr>
      <vt:lpstr>Bioassay methods:</vt:lpstr>
      <vt:lpstr>Microbiological assays</vt:lpstr>
      <vt:lpstr>Chemical Methods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özge sakiyan</cp:lastModifiedBy>
  <cp:revision>145</cp:revision>
  <dcterms:created xsi:type="dcterms:W3CDTF">2020-12-24T16:23:35Z</dcterms:created>
  <dcterms:modified xsi:type="dcterms:W3CDTF">2021-04-19T04:37:32Z</dcterms:modified>
</cp:coreProperties>
</file>