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FD4B-A96F-4ACC-BF85-73504D0B8380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4797F-AC95-43F8-917C-E758E4FD5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3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B61817-AB50-41BE-BE01-742F39E6BAE4}" type="slidenum">
              <a:rPr lang="en-US" altLang="tr-TR" smtClean="0"/>
              <a:pPr/>
              <a:t>6</a:t>
            </a:fld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58417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78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81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59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95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2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91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3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12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09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26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06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2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FIXATION</a:t>
            </a:r>
          </a:p>
        </p:txBody>
      </p:sp>
      <p:sp>
        <p:nvSpPr>
          <p:cNvPr id="305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Catalyst used to combine nitrogen and hydrogen forming ammonia.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pressure and temperature (600 deg. C).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Ammonia formed is used as a fertilizer.</a:t>
            </a:r>
          </a:p>
        </p:txBody>
      </p:sp>
    </p:spTree>
    <p:extLst>
      <p:ext uri="{BB962C8B-B14F-4D97-AF65-F5344CB8AC3E}">
        <p14:creationId xmlns:p14="http://schemas.microsoft.com/office/powerpoint/2010/main" val="261454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alf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35050"/>
            <a:ext cx="48006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3429000" y="5638800"/>
            <a:ext cx="2209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000" b="1"/>
              <a:t>MEDICAGO</a:t>
            </a:r>
          </a:p>
          <a:p>
            <a:r>
              <a:rPr lang="en-US" altLang="tr-TR" sz="2000" b="1"/>
              <a:t>(alfalfa)</a:t>
            </a:r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6019800" y="5638800"/>
            <a:ext cx="2209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000" b="1"/>
              <a:t>LOTUS</a:t>
            </a:r>
          </a:p>
          <a:p>
            <a:r>
              <a:rPr lang="en-US" altLang="tr-TR" sz="2000" b="1"/>
              <a:t>(birdsfoot trefoil)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2133601" y="304800"/>
            <a:ext cx="60452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Obvious signs of nodulation by common rhizobial species</a:t>
            </a:r>
          </a:p>
        </p:txBody>
      </p:sp>
    </p:spTree>
    <p:extLst>
      <p:ext uri="{BB962C8B-B14F-4D97-AF65-F5344CB8AC3E}">
        <p14:creationId xmlns:p14="http://schemas.microsoft.com/office/powerpoint/2010/main" val="197173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bigF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457200"/>
            <a:ext cx="40624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2057400" y="1066800"/>
            <a:ext cx="1184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olidFill>
                  <a:schemeClr val="tx2"/>
                </a:solidFill>
              </a:rPr>
              <a:t>Pea Plant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8153401" y="4343401"/>
            <a:ext cx="224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000" i="1">
                <a:solidFill>
                  <a:schemeClr val="tx2"/>
                </a:solidFill>
              </a:rPr>
              <a:t>R. leguminosarum</a:t>
            </a:r>
            <a:endParaRPr lang="en-US" altLang="tr-TR" sz="2000">
              <a:solidFill>
                <a:schemeClr val="tx2"/>
              </a:solidFill>
            </a:endParaRPr>
          </a:p>
          <a:p>
            <a:r>
              <a:rPr lang="en-US" altLang="tr-TR" sz="2000">
                <a:solidFill>
                  <a:schemeClr val="tx2"/>
                </a:solidFill>
              </a:rPr>
              <a:t>nodules</a:t>
            </a:r>
          </a:p>
        </p:txBody>
      </p:sp>
      <p:pic>
        <p:nvPicPr>
          <p:cNvPr id="31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114801"/>
            <a:ext cx="1990725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22" name="Line 6"/>
          <p:cNvSpPr>
            <a:spLocks noChangeShapeType="1"/>
          </p:cNvSpPr>
          <p:nvPr/>
        </p:nvSpPr>
        <p:spPr bwMode="auto">
          <a:xfrm flipH="1">
            <a:off x="2438400" y="3276600"/>
            <a:ext cx="2819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 flipV="1">
            <a:off x="4419600" y="34290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6424" name="Text Box 8"/>
          <p:cNvSpPr txBox="1">
            <a:spLocks noChangeArrowheads="1"/>
          </p:cNvSpPr>
          <p:nvPr/>
        </p:nvSpPr>
        <p:spPr bwMode="auto">
          <a:xfrm>
            <a:off x="1676400" y="6054726"/>
            <a:ext cx="4191000" cy="65087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Pink color is leghaemoglobin a protein that carries oxygen to the bacteroids</a:t>
            </a:r>
          </a:p>
        </p:txBody>
      </p:sp>
    </p:spTree>
    <p:extLst>
      <p:ext uri="{BB962C8B-B14F-4D97-AF65-F5344CB8AC3E}">
        <p14:creationId xmlns:p14="http://schemas.microsoft.com/office/powerpoint/2010/main" val="158707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90"/>
          <p:cNvSpPr>
            <a:spLocks noChangeArrowheads="1"/>
          </p:cNvSpPr>
          <p:nvPr/>
        </p:nvSpPr>
        <p:spPr bwMode="auto">
          <a:xfrm>
            <a:off x="1524000" y="3581400"/>
            <a:ext cx="9144000" cy="32766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pic>
        <p:nvPicPr>
          <p:cNvPr id="317443" name="Picture 62" descr="cl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76413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44" name="Group 66"/>
          <p:cNvGrpSpPr>
            <a:grpSpLocks/>
          </p:cNvGrpSpPr>
          <p:nvPr/>
        </p:nvGrpSpPr>
        <p:grpSpPr bwMode="auto">
          <a:xfrm>
            <a:off x="4343400" y="5181600"/>
            <a:ext cx="857250" cy="228600"/>
            <a:chOff x="1620" y="2976"/>
            <a:chExt cx="540" cy="144"/>
          </a:xfrm>
        </p:grpSpPr>
        <p:sp>
          <p:nvSpPr>
            <p:cNvPr id="317467" name="AutoShape 64"/>
            <p:cNvSpPr>
              <a:spLocks noChangeArrowheads="1"/>
            </p:cNvSpPr>
            <p:nvPr/>
          </p:nvSpPr>
          <p:spPr bwMode="auto">
            <a:xfrm>
              <a:off x="1872" y="2976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17468" name="Freeform 65"/>
            <p:cNvSpPr>
              <a:spLocks/>
            </p:cNvSpPr>
            <p:nvPr/>
          </p:nvSpPr>
          <p:spPr bwMode="auto">
            <a:xfrm>
              <a:off x="1620" y="3002"/>
              <a:ext cx="228" cy="106"/>
            </a:xfrm>
            <a:custGeom>
              <a:avLst/>
              <a:gdLst>
                <a:gd name="T0" fmla="*/ 228 w 228"/>
                <a:gd name="T1" fmla="*/ 70 h 106"/>
                <a:gd name="T2" fmla="*/ 144 w 228"/>
                <a:gd name="T3" fmla="*/ 22 h 106"/>
                <a:gd name="T4" fmla="*/ 132 w 228"/>
                <a:gd name="T5" fmla="*/ 58 h 106"/>
                <a:gd name="T6" fmla="*/ 24 w 228"/>
                <a:gd name="T7" fmla="*/ 46 h 106"/>
                <a:gd name="T8" fmla="*/ 0 w 228"/>
                <a:gd name="T9" fmla="*/ 82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" h="106">
                  <a:moveTo>
                    <a:pt x="228" y="70"/>
                  </a:moveTo>
                  <a:cubicBezTo>
                    <a:pt x="212" y="4"/>
                    <a:pt x="209" y="0"/>
                    <a:pt x="144" y="22"/>
                  </a:cubicBezTo>
                  <a:cubicBezTo>
                    <a:pt x="140" y="34"/>
                    <a:pt x="140" y="48"/>
                    <a:pt x="132" y="58"/>
                  </a:cubicBezTo>
                  <a:cubicBezTo>
                    <a:pt x="93" y="106"/>
                    <a:pt x="69" y="61"/>
                    <a:pt x="24" y="46"/>
                  </a:cubicBezTo>
                  <a:cubicBezTo>
                    <a:pt x="16" y="58"/>
                    <a:pt x="0" y="82"/>
                    <a:pt x="0" y="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17445" name="Group 67"/>
          <p:cNvGrpSpPr>
            <a:grpSpLocks/>
          </p:cNvGrpSpPr>
          <p:nvPr/>
        </p:nvGrpSpPr>
        <p:grpSpPr bwMode="auto">
          <a:xfrm>
            <a:off x="4724400" y="5562600"/>
            <a:ext cx="857250" cy="228600"/>
            <a:chOff x="1620" y="2976"/>
            <a:chExt cx="540" cy="144"/>
          </a:xfrm>
        </p:grpSpPr>
        <p:sp>
          <p:nvSpPr>
            <p:cNvPr id="317465" name="AutoShape 68"/>
            <p:cNvSpPr>
              <a:spLocks noChangeArrowheads="1"/>
            </p:cNvSpPr>
            <p:nvPr/>
          </p:nvSpPr>
          <p:spPr bwMode="auto">
            <a:xfrm>
              <a:off x="1872" y="2976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17466" name="Freeform 69"/>
            <p:cNvSpPr>
              <a:spLocks/>
            </p:cNvSpPr>
            <p:nvPr/>
          </p:nvSpPr>
          <p:spPr bwMode="auto">
            <a:xfrm>
              <a:off x="1620" y="3002"/>
              <a:ext cx="228" cy="106"/>
            </a:xfrm>
            <a:custGeom>
              <a:avLst/>
              <a:gdLst>
                <a:gd name="T0" fmla="*/ 228 w 228"/>
                <a:gd name="T1" fmla="*/ 70 h 106"/>
                <a:gd name="T2" fmla="*/ 144 w 228"/>
                <a:gd name="T3" fmla="*/ 22 h 106"/>
                <a:gd name="T4" fmla="*/ 132 w 228"/>
                <a:gd name="T5" fmla="*/ 58 h 106"/>
                <a:gd name="T6" fmla="*/ 24 w 228"/>
                <a:gd name="T7" fmla="*/ 46 h 106"/>
                <a:gd name="T8" fmla="*/ 0 w 228"/>
                <a:gd name="T9" fmla="*/ 82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" h="106">
                  <a:moveTo>
                    <a:pt x="228" y="70"/>
                  </a:moveTo>
                  <a:cubicBezTo>
                    <a:pt x="212" y="4"/>
                    <a:pt x="209" y="0"/>
                    <a:pt x="144" y="22"/>
                  </a:cubicBezTo>
                  <a:cubicBezTo>
                    <a:pt x="140" y="34"/>
                    <a:pt x="140" y="48"/>
                    <a:pt x="132" y="58"/>
                  </a:cubicBezTo>
                  <a:cubicBezTo>
                    <a:pt x="93" y="106"/>
                    <a:pt x="69" y="61"/>
                    <a:pt x="24" y="46"/>
                  </a:cubicBezTo>
                  <a:cubicBezTo>
                    <a:pt x="16" y="58"/>
                    <a:pt x="0" y="82"/>
                    <a:pt x="0" y="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17446" name="Group 70"/>
          <p:cNvGrpSpPr>
            <a:grpSpLocks/>
          </p:cNvGrpSpPr>
          <p:nvPr/>
        </p:nvGrpSpPr>
        <p:grpSpPr bwMode="auto">
          <a:xfrm>
            <a:off x="5334000" y="5334000"/>
            <a:ext cx="857250" cy="228600"/>
            <a:chOff x="1620" y="2976"/>
            <a:chExt cx="540" cy="144"/>
          </a:xfrm>
        </p:grpSpPr>
        <p:sp>
          <p:nvSpPr>
            <p:cNvPr id="317463" name="AutoShape 71"/>
            <p:cNvSpPr>
              <a:spLocks noChangeArrowheads="1"/>
            </p:cNvSpPr>
            <p:nvPr/>
          </p:nvSpPr>
          <p:spPr bwMode="auto">
            <a:xfrm>
              <a:off x="1872" y="2976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17464" name="Freeform 72"/>
            <p:cNvSpPr>
              <a:spLocks/>
            </p:cNvSpPr>
            <p:nvPr/>
          </p:nvSpPr>
          <p:spPr bwMode="auto">
            <a:xfrm>
              <a:off x="1620" y="3002"/>
              <a:ext cx="228" cy="106"/>
            </a:xfrm>
            <a:custGeom>
              <a:avLst/>
              <a:gdLst>
                <a:gd name="T0" fmla="*/ 228 w 228"/>
                <a:gd name="T1" fmla="*/ 70 h 106"/>
                <a:gd name="T2" fmla="*/ 144 w 228"/>
                <a:gd name="T3" fmla="*/ 22 h 106"/>
                <a:gd name="T4" fmla="*/ 132 w 228"/>
                <a:gd name="T5" fmla="*/ 58 h 106"/>
                <a:gd name="T6" fmla="*/ 24 w 228"/>
                <a:gd name="T7" fmla="*/ 46 h 106"/>
                <a:gd name="T8" fmla="*/ 0 w 228"/>
                <a:gd name="T9" fmla="*/ 82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" h="106">
                  <a:moveTo>
                    <a:pt x="228" y="70"/>
                  </a:moveTo>
                  <a:cubicBezTo>
                    <a:pt x="212" y="4"/>
                    <a:pt x="209" y="0"/>
                    <a:pt x="144" y="22"/>
                  </a:cubicBezTo>
                  <a:cubicBezTo>
                    <a:pt x="140" y="34"/>
                    <a:pt x="140" y="48"/>
                    <a:pt x="132" y="58"/>
                  </a:cubicBezTo>
                  <a:cubicBezTo>
                    <a:pt x="93" y="106"/>
                    <a:pt x="69" y="61"/>
                    <a:pt x="24" y="46"/>
                  </a:cubicBezTo>
                  <a:cubicBezTo>
                    <a:pt x="16" y="58"/>
                    <a:pt x="0" y="82"/>
                    <a:pt x="0" y="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17447" name="Group 73"/>
          <p:cNvGrpSpPr>
            <a:grpSpLocks/>
          </p:cNvGrpSpPr>
          <p:nvPr/>
        </p:nvGrpSpPr>
        <p:grpSpPr bwMode="auto">
          <a:xfrm>
            <a:off x="5105400" y="4953000"/>
            <a:ext cx="857250" cy="228600"/>
            <a:chOff x="1620" y="2976"/>
            <a:chExt cx="540" cy="144"/>
          </a:xfrm>
        </p:grpSpPr>
        <p:sp>
          <p:nvSpPr>
            <p:cNvPr id="317461" name="AutoShape 74"/>
            <p:cNvSpPr>
              <a:spLocks noChangeArrowheads="1"/>
            </p:cNvSpPr>
            <p:nvPr/>
          </p:nvSpPr>
          <p:spPr bwMode="auto">
            <a:xfrm>
              <a:off x="1872" y="2976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317462" name="Freeform 75"/>
            <p:cNvSpPr>
              <a:spLocks/>
            </p:cNvSpPr>
            <p:nvPr/>
          </p:nvSpPr>
          <p:spPr bwMode="auto">
            <a:xfrm>
              <a:off x="1620" y="3002"/>
              <a:ext cx="228" cy="106"/>
            </a:xfrm>
            <a:custGeom>
              <a:avLst/>
              <a:gdLst>
                <a:gd name="T0" fmla="*/ 228 w 228"/>
                <a:gd name="T1" fmla="*/ 70 h 106"/>
                <a:gd name="T2" fmla="*/ 144 w 228"/>
                <a:gd name="T3" fmla="*/ 22 h 106"/>
                <a:gd name="T4" fmla="*/ 132 w 228"/>
                <a:gd name="T5" fmla="*/ 58 h 106"/>
                <a:gd name="T6" fmla="*/ 24 w 228"/>
                <a:gd name="T7" fmla="*/ 46 h 106"/>
                <a:gd name="T8" fmla="*/ 0 w 228"/>
                <a:gd name="T9" fmla="*/ 82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" h="106">
                  <a:moveTo>
                    <a:pt x="228" y="70"/>
                  </a:moveTo>
                  <a:cubicBezTo>
                    <a:pt x="212" y="4"/>
                    <a:pt x="209" y="0"/>
                    <a:pt x="144" y="22"/>
                  </a:cubicBezTo>
                  <a:cubicBezTo>
                    <a:pt x="140" y="34"/>
                    <a:pt x="140" y="48"/>
                    <a:pt x="132" y="58"/>
                  </a:cubicBezTo>
                  <a:cubicBezTo>
                    <a:pt x="93" y="106"/>
                    <a:pt x="69" y="61"/>
                    <a:pt x="24" y="46"/>
                  </a:cubicBezTo>
                  <a:cubicBezTo>
                    <a:pt x="16" y="58"/>
                    <a:pt x="0" y="82"/>
                    <a:pt x="0" y="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cxnSp>
        <p:nvCxnSpPr>
          <p:cNvPr id="317448" name="AutoShape 76"/>
          <p:cNvCxnSpPr>
            <a:cxnSpLocks noChangeShapeType="1"/>
            <a:stCxn id="317443" idx="1"/>
          </p:cNvCxnSpPr>
          <p:nvPr/>
        </p:nvCxnSpPr>
        <p:spPr bwMode="auto">
          <a:xfrm rot="10800000" flipV="1">
            <a:off x="4267200" y="2692400"/>
            <a:ext cx="228600" cy="21844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449" name="AutoShape 77"/>
          <p:cNvCxnSpPr>
            <a:cxnSpLocks noChangeShapeType="1"/>
          </p:cNvCxnSpPr>
          <p:nvPr/>
        </p:nvCxnSpPr>
        <p:spPr bwMode="auto">
          <a:xfrm flipV="1">
            <a:off x="6329363" y="3667125"/>
            <a:ext cx="666750" cy="17145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50" name="Freeform 78"/>
          <p:cNvSpPr>
            <a:spLocks/>
          </p:cNvSpPr>
          <p:nvPr/>
        </p:nvSpPr>
        <p:spPr bwMode="auto">
          <a:xfrm>
            <a:off x="5715001" y="3581401"/>
            <a:ext cx="595313" cy="1300163"/>
          </a:xfrm>
          <a:custGeom>
            <a:avLst/>
            <a:gdLst>
              <a:gd name="T0" fmla="*/ 595313 w 375"/>
              <a:gd name="T1" fmla="*/ 23813 h 819"/>
              <a:gd name="T2" fmla="*/ 328613 w 375"/>
              <a:gd name="T3" fmla="*/ 42863 h 819"/>
              <a:gd name="T4" fmla="*/ 271463 w 375"/>
              <a:gd name="T5" fmla="*/ 138113 h 819"/>
              <a:gd name="T6" fmla="*/ 366713 w 375"/>
              <a:gd name="T7" fmla="*/ 442913 h 819"/>
              <a:gd name="T8" fmla="*/ 461963 w 375"/>
              <a:gd name="T9" fmla="*/ 595313 h 819"/>
              <a:gd name="T10" fmla="*/ 328613 w 375"/>
              <a:gd name="T11" fmla="*/ 804863 h 819"/>
              <a:gd name="T12" fmla="*/ 80963 w 375"/>
              <a:gd name="T13" fmla="*/ 1014413 h 819"/>
              <a:gd name="T14" fmla="*/ 42863 w 375"/>
              <a:gd name="T15" fmla="*/ 1300163 h 8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5" h="819">
                <a:moveTo>
                  <a:pt x="375" y="15"/>
                </a:moveTo>
                <a:cubicBezTo>
                  <a:pt x="314" y="0"/>
                  <a:pt x="267" y="12"/>
                  <a:pt x="207" y="27"/>
                </a:cubicBezTo>
                <a:cubicBezTo>
                  <a:pt x="195" y="47"/>
                  <a:pt x="174" y="64"/>
                  <a:pt x="171" y="87"/>
                </a:cubicBezTo>
                <a:cubicBezTo>
                  <a:pt x="159" y="169"/>
                  <a:pt x="192" y="217"/>
                  <a:pt x="231" y="279"/>
                </a:cubicBezTo>
                <a:cubicBezTo>
                  <a:pt x="251" y="311"/>
                  <a:pt x="291" y="375"/>
                  <a:pt x="291" y="375"/>
                </a:cubicBezTo>
                <a:cubicBezTo>
                  <a:pt x="275" y="439"/>
                  <a:pt x="247" y="454"/>
                  <a:pt x="207" y="507"/>
                </a:cubicBezTo>
                <a:cubicBezTo>
                  <a:pt x="181" y="585"/>
                  <a:pt x="127" y="614"/>
                  <a:pt x="51" y="639"/>
                </a:cubicBezTo>
                <a:cubicBezTo>
                  <a:pt x="0" y="715"/>
                  <a:pt x="27" y="661"/>
                  <a:pt x="27" y="8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451" name="Freeform 79"/>
          <p:cNvSpPr>
            <a:spLocks/>
          </p:cNvSpPr>
          <p:nvPr/>
        </p:nvSpPr>
        <p:spPr bwMode="auto">
          <a:xfrm>
            <a:off x="6019800" y="3581400"/>
            <a:ext cx="298450" cy="1162050"/>
          </a:xfrm>
          <a:custGeom>
            <a:avLst/>
            <a:gdLst>
              <a:gd name="T0" fmla="*/ 76200 w 188"/>
              <a:gd name="T1" fmla="*/ 0 h 732"/>
              <a:gd name="T2" fmla="*/ 0 w 188"/>
              <a:gd name="T3" fmla="*/ 285750 h 732"/>
              <a:gd name="T4" fmla="*/ 19050 w 188"/>
              <a:gd name="T5" fmla="*/ 419100 h 732"/>
              <a:gd name="T6" fmla="*/ 76200 w 188"/>
              <a:gd name="T7" fmla="*/ 457200 h 732"/>
              <a:gd name="T8" fmla="*/ 209550 w 188"/>
              <a:gd name="T9" fmla="*/ 552450 h 732"/>
              <a:gd name="T10" fmla="*/ 247650 w 188"/>
              <a:gd name="T11" fmla="*/ 704850 h 732"/>
              <a:gd name="T12" fmla="*/ 190500 w 188"/>
              <a:gd name="T13" fmla="*/ 742950 h 732"/>
              <a:gd name="T14" fmla="*/ 76200 w 188"/>
              <a:gd name="T15" fmla="*/ 857250 h 732"/>
              <a:gd name="T16" fmla="*/ 133350 w 188"/>
              <a:gd name="T17" fmla="*/ 1104900 h 732"/>
              <a:gd name="T18" fmla="*/ 190500 w 188"/>
              <a:gd name="T19" fmla="*/ 1162050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8" h="732">
                <a:moveTo>
                  <a:pt x="48" y="0"/>
                </a:moveTo>
                <a:cubicBezTo>
                  <a:pt x="21" y="67"/>
                  <a:pt x="11" y="106"/>
                  <a:pt x="0" y="180"/>
                </a:cubicBezTo>
                <a:cubicBezTo>
                  <a:pt x="4" y="208"/>
                  <a:pt x="1" y="238"/>
                  <a:pt x="12" y="264"/>
                </a:cubicBezTo>
                <a:cubicBezTo>
                  <a:pt x="18" y="277"/>
                  <a:pt x="37" y="279"/>
                  <a:pt x="48" y="288"/>
                </a:cubicBezTo>
                <a:cubicBezTo>
                  <a:pt x="121" y="349"/>
                  <a:pt x="43" y="304"/>
                  <a:pt x="132" y="348"/>
                </a:cubicBezTo>
                <a:cubicBezTo>
                  <a:pt x="160" y="385"/>
                  <a:pt x="188" y="396"/>
                  <a:pt x="156" y="444"/>
                </a:cubicBezTo>
                <a:cubicBezTo>
                  <a:pt x="148" y="456"/>
                  <a:pt x="131" y="458"/>
                  <a:pt x="120" y="468"/>
                </a:cubicBezTo>
                <a:cubicBezTo>
                  <a:pt x="95" y="491"/>
                  <a:pt x="48" y="540"/>
                  <a:pt x="48" y="540"/>
                </a:cubicBezTo>
                <a:cubicBezTo>
                  <a:pt x="35" y="592"/>
                  <a:pt x="37" y="658"/>
                  <a:pt x="84" y="696"/>
                </a:cubicBezTo>
                <a:cubicBezTo>
                  <a:pt x="128" y="731"/>
                  <a:pt x="120" y="682"/>
                  <a:pt x="120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452" name="Freeform 80"/>
          <p:cNvSpPr>
            <a:spLocks/>
          </p:cNvSpPr>
          <p:nvPr/>
        </p:nvSpPr>
        <p:spPr bwMode="auto">
          <a:xfrm>
            <a:off x="6172200" y="3581400"/>
            <a:ext cx="209550" cy="1181100"/>
          </a:xfrm>
          <a:custGeom>
            <a:avLst/>
            <a:gdLst>
              <a:gd name="T0" fmla="*/ 171450 w 132"/>
              <a:gd name="T1" fmla="*/ 0 h 744"/>
              <a:gd name="T2" fmla="*/ 38100 w 132"/>
              <a:gd name="T3" fmla="*/ 152400 h 744"/>
              <a:gd name="T4" fmla="*/ 0 w 132"/>
              <a:gd name="T5" fmla="*/ 209550 h 744"/>
              <a:gd name="T6" fmla="*/ 19050 w 132"/>
              <a:gd name="T7" fmla="*/ 419100 h 744"/>
              <a:gd name="T8" fmla="*/ 190500 w 132"/>
              <a:gd name="T9" fmla="*/ 742950 h 744"/>
              <a:gd name="T10" fmla="*/ 209550 w 132"/>
              <a:gd name="T11" fmla="*/ 1181100 h 7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" h="744">
                <a:moveTo>
                  <a:pt x="108" y="0"/>
                </a:moveTo>
                <a:cubicBezTo>
                  <a:pt x="48" y="40"/>
                  <a:pt x="80" y="12"/>
                  <a:pt x="24" y="96"/>
                </a:cubicBezTo>
                <a:cubicBezTo>
                  <a:pt x="16" y="108"/>
                  <a:pt x="0" y="132"/>
                  <a:pt x="0" y="132"/>
                </a:cubicBezTo>
                <a:cubicBezTo>
                  <a:pt x="4" y="176"/>
                  <a:pt x="2" y="221"/>
                  <a:pt x="12" y="264"/>
                </a:cubicBezTo>
                <a:cubicBezTo>
                  <a:pt x="29" y="337"/>
                  <a:pt x="92" y="398"/>
                  <a:pt x="120" y="468"/>
                </a:cubicBezTo>
                <a:cubicBezTo>
                  <a:pt x="124" y="560"/>
                  <a:pt x="132" y="744"/>
                  <a:pt x="132" y="7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453" name="Freeform 83"/>
          <p:cNvSpPr>
            <a:spLocks/>
          </p:cNvSpPr>
          <p:nvPr/>
        </p:nvSpPr>
        <p:spPr bwMode="auto">
          <a:xfrm>
            <a:off x="6400800" y="3581400"/>
            <a:ext cx="298450" cy="1162050"/>
          </a:xfrm>
          <a:custGeom>
            <a:avLst/>
            <a:gdLst>
              <a:gd name="T0" fmla="*/ 76200 w 188"/>
              <a:gd name="T1" fmla="*/ 0 h 732"/>
              <a:gd name="T2" fmla="*/ 0 w 188"/>
              <a:gd name="T3" fmla="*/ 285750 h 732"/>
              <a:gd name="T4" fmla="*/ 19050 w 188"/>
              <a:gd name="T5" fmla="*/ 419100 h 732"/>
              <a:gd name="T6" fmla="*/ 76200 w 188"/>
              <a:gd name="T7" fmla="*/ 457200 h 732"/>
              <a:gd name="T8" fmla="*/ 209550 w 188"/>
              <a:gd name="T9" fmla="*/ 552450 h 732"/>
              <a:gd name="T10" fmla="*/ 247650 w 188"/>
              <a:gd name="T11" fmla="*/ 704850 h 732"/>
              <a:gd name="T12" fmla="*/ 190500 w 188"/>
              <a:gd name="T13" fmla="*/ 742950 h 732"/>
              <a:gd name="T14" fmla="*/ 76200 w 188"/>
              <a:gd name="T15" fmla="*/ 857250 h 732"/>
              <a:gd name="T16" fmla="*/ 133350 w 188"/>
              <a:gd name="T17" fmla="*/ 1104900 h 732"/>
              <a:gd name="T18" fmla="*/ 190500 w 188"/>
              <a:gd name="T19" fmla="*/ 1162050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8" h="732">
                <a:moveTo>
                  <a:pt x="48" y="0"/>
                </a:moveTo>
                <a:cubicBezTo>
                  <a:pt x="21" y="67"/>
                  <a:pt x="11" y="106"/>
                  <a:pt x="0" y="180"/>
                </a:cubicBezTo>
                <a:cubicBezTo>
                  <a:pt x="4" y="208"/>
                  <a:pt x="1" y="238"/>
                  <a:pt x="12" y="264"/>
                </a:cubicBezTo>
                <a:cubicBezTo>
                  <a:pt x="18" y="277"/>
                  <a:pt x="37" y="279"/>
                  <a:pt x="48" y="288"/>
                </a:cubicBezTo>
                <a:cubicBezTo>
                  <a:pt x="121" y="349"/>
                  <a:pt x="43" y="304"/>
                  <a:pt x="132" y="348"/>
                </a:cubicBezTo>
                <a:cubicBezTo>
                  <a:pt x="160" y="385"/>
                  <a:pt x="188" y="396"/>
                  <a:pt x="156" y="444"/>
                </a:cubicBezTo>
                <a:cubicBezTo>
                  <a:pt x="148" y="456"/>
                  <a:pt x="131" y="458"/>
                  <a:pt x="120" y="468"/>
                </a:cubicBezTo>
                <a:cubicBezTo>
                  <a:pt x="95" y="491"/>
                  <a:pt x="48" y="540"/>
                  <a:pt x="48" y="540"/>
                </a:cubicBezTo>
                <a:cubicBezTo>
                  <a:pt x="35" y="592"/>
                  <a:pt x="37" y="658"/>
                  <a:pt x="84" y="696"/>
                </a:cubicBezTo>
                <a:cubicBezTo>
                  <a:pt x="128" y="731"/>
                  <a:pt x="120" y="682"/>
                  <a:pt x="120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454" name="Freeform 84"/>
          <p:cNvSpPr>
            <a:spLocks/>
          </p:cNvSpPr>
          <p:nvPr/>
        </p:nvSpPr>
        <p:spPr bwMode="auto">
          <a:xfrm>
            <a:off x="5334001" y="3581401"/>
            <a:ext cx="595313" cy="1300163"/>
          </a:xfrm>
          <a:custGeom>
            <a:avLst/>
            <a:gdLst>
              <a:gd name="T0" fmla="*/ 595313 w 375"/>
              <a:gd name="T1" fmla="*/ 23813 h 819"/>
              <a:gd name="T2" fmla="*/ 328613 w 375"/>
              <a:gd name="T3" fmla="*/ 42863 h 819"/>
              <a:gd name="T4" fmla="*/ 271463 w 375"/>
              <a:gd name="T5" fmla="*/ 138113 h 819"/>
              <a:gd name="T6" fmla="*/ 366713 w 375"/>
              <a:gd name="T7" fmla="*/ 442913 h 819"/>
              <a:gd name="T8" fmla="*/ 461963 w 375"/>
              <a:gd name="T9" fmla="*/ 595313 h 819"/>
              <a:gd name="T10" fmla="*/ 328613 w 375"/>
              <a:gd name="T11" fmla="*/ 804863 h 819"/>
              <a:gd name="T12" fmla="*/ 80963 w 375"/>
              <a:gd name="T13" fmla="*/ 1014413 h 819"/>
              <a:gd name="T14" fmla="*/ 42863 w 375"/>
              <a:gd name="T15" fmla="*/ 1300163 h 8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5" h="819">
                <a:moveTo>
                  <a:pt x="375" y="15"/>
                </a:moveTo>
                <a:cubicBezTo>
                  <a:pt x="314" y="0"/>
                  <a:pt x="267" y="12"/>
                  <a:pt x="207" y="27"/>
                </a:cubicBezTo>
                <a:cubicBezTo>
                  <a:pt x="195" y="47"/>
                  <a:pt x="174" y="64"/>
                  <a:pt x="171" y="87"/>
                </a:cubicBezTo>
                <a:cubicBezTo>
                  <a:pt x="159" y="169"/>
                  <a:pt x="192" y="217"/>
                  <a:pt x="231" y="279"/>
                </a:cubicBezTo>
                <a:cubicBezTo>
                  <a:pt x="251" y="311"/>
                  <a:pt x="291" y="375"/>
                  <a:pt x="291" y="375"/>
                </a:cubicBezTo>
                <a:cubicBezTo>
                  <a:pt x="275" y="439"/>
                  <a:pt x="247" y="454"/>
                  <a:pt x="207" y="507"/>
                </a:cubicBezTo>
                <a:cubicBezTo>
                  <a:pt x="181" y="585"/>
                  <a:pt x="127" y="614"/>
                  <a:pt x="51" y="639"/>
                </a:cubicBezTo>
                <a:cubicBezTo>
                  <a:pt x="0" y="715"/>
                  <a:pt x="27" y="661"/>
                  <a:pt x="27" y="8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455" name="Freeform 85"/>
          <p:cNvSpPr>
            <a:spLocks/>
          </p:cNvSpPr>
          <p:nvPr/>
        </p:nvSpPr>
        <p:spPr bwMode="auto">
          <a:xfrm>
            <a:off x="5257800" y="3581400"/>
            <a:ext cx="209550" cy="1181100"/>
          </a:xfrm>
          <a:custGeom>
            <a:avLst/>
            <a:gdLst>
              <a:gd name="T0" fmla="*/ 171450 w 132"/>
              <a:gd name="T1" fmla="*/ 0 h 744"/>
              <a:gd name="T2" fmla="*/ 38100 w 132"/>
              <a:gd name="T3" fmla="*/ 152400 h 744"/>
              <a:gd name="T4" fmla="*/ 0 w 132"/>
              <a:gd name="T5" fmla="*/ 209550 h 744"/>
              <a:gd name="T6" fmla="*/ 19050 w 132"/>
              <a:gd name="T7" fmla="*/ 419100 h 744"/>
              <a:gd name="T8" fmla="*/ 190500 w 132"/>
              <a:gd name="T9" fmla="*/ 742950 h 744"/>
              <a:gd name="T10" fmla="*/ 209550 w 132"/>
              <a:gd name="T11" fmla="*/ 1181100 h 7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" h="744">
                <a:moveTo>
                  <a:pt x="108" y="0"/>
                </a:moveTo>
                <a:cubicBezTo>
                  <a:pt x="48" y="40"/>
                  <a:pt x="80" y="12"/>
                  <a:pt x="24" y="96"/>
                </a:cubicBezTo>
                <a:cubicBezTo>
                  <a:pt x="16" y="108"/>
                  <a:pt x="0" y="132"/>
                  <a:pt x="0" y="132"/>
                </a:cubicBezTo>
                <a:cubicBezTo>
                  <a:pt x="4" y="176"/>
                  <a:pt x="2" y="221"/>
                  <a:pt x="12" y="264"/>
                </a:cubicBezTo>
                <a:cubicBezTo>
                  <a:pt x="29" y="337"/>
                  <a:pt x="92" y="398"/>
                  <a:pt x="120" y="468"/>
                </a:cubicBezTo>
                <a:cubicBezTo>
                  <a:pt x="124" y="560"/>
                  <a:pt x="132" y="744"/>
                  <a:pt x="132" y="7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456" name="Freeform 86"/>
          <p:cNvSpPr>
            <a:spLocks/>
          </p:cNvSpPr>
          <p:nvPr/>
        </p:nvSpPr>
        <p:spPr bwMode="auto">
          <a:xfrm>
            <a:off x="4953000" y="3581400"/>
            <a:ext cx="298450" cy="1162050"/>
          </a:xfrm>
          <a:custGeom>
            <a:avLst/>
            <a:gdLst>
              <a:gd name="T0" fmla="*/ 76200 w 188"/>
              <a:gd name="T1" fmla="*/ 0 h 732"/>
              <a:gd name="T2" fmla="*/ 0 w 188"/>
              <a:gd name="T3" fmla="*/ 285750 h 732"/>
              <a:gd name="T4" fmla="*/ 19050 w 188"/>
              <a:gd name="T5" fmla="*/ 419100 h 732"/>
              <a:gd name="T6" fmla="*/ 76200 w 188"/>
              <a:gd name="T7" fmla="*/ 457200 h 732"/>
              <a:gd name="T8" fmla="*/ 209550 w 188"/>
              <a:gd name="T9" fmla="*/ 552450 h 732"/>
              <a:gd name="T10" fmla="*/ 247650 w 188"/>
              <a:gd name="T11" fmla="*/ 704850 h 732"/>
              <a:gd name="T12" fmla="*/ 190500 w 188"/>
              <a:gd name="T13" fmla="*/ 742950 h 732"/>
              <a:gd name="T14" fmla="*/ 76200 w 188"/>
              <a:gd name="T15" fmla="*/ 857250 h 732"/>
              <a:gd name="T16" fmla="*/ 133350 w 188"/>
              <a:gd name="T17" fmla="*/ 1104900 h 732"/>
              <a:gd name="T18" fmla="*/ 190500 w 188"/>
              <a:gd name="T19" fmla="*/ 1162050 h 7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8" h="732">
                <a:moveTo>
                  <a:pt x="48" y="0"/>
                </a:moveTo>
                <a:cubicBezTo>
                  <a:pt x="21" y="67"/>
                  <a:pt x="11" y="106"/>
                  <a:pt x="0" y="180"/>
                </a:cubicBezTo>
                <a:cubicBezTo>
                  <a:pt x="4" y="208"/>
                  <a:pt x="1" y="238"/>
                  <a:pt x="12" y="264"/>
                </a:cubicBezTo>
                <a:cubicBezTo>
                  <a:pt x="18" y="277"/>
                  <a:pt x="37" y="279"/>
                  <a:pt x="48" y="288"/>
                </a:cubicBezTo>
                <a:cubicBezTo>
                  <a:pt x="121" y="349"/>
                  <a:pt x="43" y="304"/>
                  <a:pt x="132" y="348"/>
                </a:cubicBezTo>
                <a:cubicBezTo>
                  <a:pt x="160" y="385"/>
                  <a:pt x="188" y="396"/>
                  <a:pt x="156" y="444"/>
                </a:cubicBezTo>
                <a:cubicBezTo>
                  <a:pt x="148" y="456"/>
                  <a:pt x="131" y="458"/>
                  <a:pt x="120" y="468"/>
                </a:cubicBezTo>
                <a:cubicBezTo>
                  <a:pt x="95" y="491"/>
                  <a:pt x="48" y="540"/>
                  <a:pt x="48" y="540"/>
                </a:cubicBezTo>
                <a:cubicBezTo>
                  <a:pt x="35" y="592"/>
                  <a:pt x="37" y="658"/>
                  <a:pt x="84" y="696"/>
                </a:cubicBezTo>
                <a:cubicBezTo>
                  <a:pt x="128" y="731"/>
                  <a:pt x="120" y="682"/>
                  <a:pt x="120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457" name="Text Box 81"/>
          <p:cNvSpPr txBox="1">
            <a:spLocks noChangeArrowheads="1"/>
          </p:cNvSpPr>
          <p:nvPr/>
        </p:nvSpPr>
        <p:spPr bwMode="auto">
          <a:xfrm>
            <a:off x="4876800" y="3962400"/>
            <a:ext cx="1390124" cy="36933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olidFill>
                  <a:schemeClr val="bg2"/>
                </a:solidFill>
              </a:rPr>
              <a:t>rhizosphere</a:t>
            </a:r>
          </a:p>
        </p:txBody>
      </p:sp>
      <p:sp>
        <p:nvSpPr>
          <p:cNvPr id="317458" name="Text Box 87"/>
          <p:cNvSpPr txBox="1">
            <a:spLocks noChangeArrowheads="1"/>
          </p:cNvSpPr>
          <p:nvPr/>
        </p:nvSpPr>
        <p:spPr bwMode="auto">
          <a:xfrm>
            <a:off x="2438400" y="3886200"/>
            <a:ext cx="13003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Flavonoids</a:t>
            </a:r>
          </a:p>
          <a:p>
            <a:r>
              <a:rPr lang="en-US" altLang="tr-TR" i="1"/>
              <a:t>nod</a:t>
            </a:r>
            <a:r>
              <a:rPr lang="en-US" altLang="tr-TR"/>
              <a:t>-gene</a:t>
            </a:r>
          </a:p>
          <a:p>
            <a:r>
              <a:rPr lang="en-US" altLang="tr-TR"/>
              <a:t>inducers</a:t>
            </a:r>
          </a:p>
        </p:txBody>
      </p:sp>
      <p:sp>
        <p:nvSpPr>
          <p:cNvPr id="317459" name="Text Box 88"/>
          <p:cNvSpPr txBox="1">
            <a:spLocks noChangeArrowheads="1"/>
          </p:cNvSpPr>
          <p:nvPr/>
        </p:nvSpPr>
        <p:spPr bwMode="auto">
          <a:xfrm>
            <a:off x="7315200" y="4038601"/>
            <a:ext cx="1608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Nod-factor</a:t>
            </a:r>
          </a:p>
          <a:p>
            <a:endParaRPr lang="en-US" altLang="tr-TR"/>
          </a:p>
        </p:txBody>
      </p:sp>
      <p:sp>
        <p:nvSpPr>
          <p:cNvPr id="317460" name="Text Box 89"/>
          <p:cNvSpPr txBox="1">
            <a:spLocks noChangeArrowheads="1"/>
          </p:cNvSpPr>
          <p:nvPr/>
        </p:nvSpPr>
        <p:spPr bwMode="auto">
          <a:xfrm>
            <a:off x="1828801" y="674688"/>
            <a:ext cx="8639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800">
                <a:solidFill>
                  <a:schemeClr val="tx2"/>
                </a:solidFill>
              </a:rPr>
              <a:t>Very early events in the </a:t>
            </a:r>
            <a:r>
              <a:rPr lang="en-US" altLang="tr-TR" sz="2800" i="1">
                <a:solidFill>
                  <a:schemeClr val="tx2"/>
                </a:solidFill>
              </a:rPr>
              <a:t>Rhizobium</a:t>
            </a:r>
            <a:r>
              <a:rPr lang="en-US" altLang="tr-TR" sz="2800">
                <a:solidFill>
                  <a:schemeClr val="tx2"/>
                </a:solidFill>
              </a:rPr>
              <a:t>-legume symbiosis</a:t>
            </a:r>
          </a:p>
        </p:txBody>
      </p:sp>
    </p:spTree>
    <p:extLst>
      <p:ext uri="{BB962C8B-B14F-4D97-AF65-F5344CB8AC3E}">
        <p14:creationId xmlns:p14="http://schemas.microsoft.com/office/powerpoint/2010/main" val="388321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 descr="vetchin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371601"/>
            <a:ext cx="57150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7" name="Text Box 4"/>
          <p:cNvSpPr txBox="1">
            <a:spLocks noChangeArrowheads="1"/>
          </p:cNvSpPr>
          <p:nvPr/>
        </p:nvSpPr>
        <p:spPr bwMode="auto">
          <a:xfrm>
            <a:off x="5241925" y="6183313"/>
            <a:ext cx="481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400"/>
              <a:t>(From Quaedvlieg </a:t>
            </a:r>
            <a:r>
              <a:rPr lang="en-US" altLang="tr-TR" sz="1400" i="1"/>
              <a:t>et al</a:t>
            </a:r>
            <a:r>
              <a:rPr lang="en-US" altLang="tr-TR" sz="1400"/>
              <a:t>. Plant Mol. Biol. 37: 715-727, 1998)</a:t>
            </a:r>
          </a:p>
        </p:txBody>
      </p:sp>
      <p:sp>
        <p:nvSpPr>
          <p:cNvPr id="318468" name="Text Box 5"/>
          <p:cNvSpPr txBox="1">
            <a:spLocks noChangeArrowheads="1"/>
          </p:cNvSpPr>
          <p:nvPr/>
        </p:nvSpPr>
        <p:spPr bwMode="auto">
          <a:xfrm>
            <a:off x="1905000" y="381001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800" i="1">
                <a:solidFill>
                  <a:schemeClr val="tx2"/>
                </a:solidFill>
              </a:rPr>
              <a:t>Rhizobium</a:t>
            </a:r>
            <a:r>
              <a:rPr lang="en-US" altLang="tr-TR" sz="2800">
                <a:solidFill>
                  <a:schemeClr val="tx2"/>
                </a:solidFill>
              </a:rPr>
              <a:t> encoding GFP from jellyfish as a marker</a:t>
            </a:r>
          </a:p>
        </p:txBody>
      </p:sp>
      <p:sp>
        <p:nvSpPr>
          <p:cNvPr id="318469" name="Text Box 6"/>
          <p:cNvSpPr txBox="1">
            <a:spLocks noChangeArrowheads="1"/>
          </p:cNvSpPr>
          <p:nvPr/>
        </p:nvSpPr>
        <p:spPr bwMode="auto">
          <a:xfrm>
            <a:off x="1736726" y="2249488"/>
            <a:ext cx="1774845" cy="36933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Infection thread</a:t>
            </a:r>
          </a:p>
        </p:txBody>
      </p:sp>
      <p:sp>
        <p:nvSpPr>
          <p:cNvPr id="318470" name="Line 7"/>
          <p:cNvSpPr>
            <a:spLocks noChangeShapeType="1"/>
          </p:cNvSpPr>
          <p:nvPr/>
        </p:nvSpPr>
        <p:spPr bwMode="auto">
          <a:xfrm>
            <a:off x="3124200" y="2743200"/>
            <a:ext cx="3352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79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3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60198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924800" cy="1143000"/>
          </a:xfrm>
          <a:extLst/>
        </p:spPr>
        <p:txBody>
          <a:bodyPr/>
          <a:lstStyle/>
          <a:p>
            <a:pPr>
              <a:defRPr/>
            </a:pPr>
            <a:r>
              <a:rPr lang="en-US" altLang="tr-TR" sz="2800">
                <a:latin typeface="Arial" panose="020B0604020202020204" pitchFamily="34" charset="0"/>
              </a:rPr>
              <a:t>Bacteria divide as they traverse infection thread</a:t>
            </a:r>
          </a:p>
        </p:txBody>
      </p:sp>
    </p:spTree>
    <p:extLst>
      <p:ext uri="{BB962C8B-B14F-4D97-AF65-F5344CB8AC3E}">
        <p14:creationId xmlns:p14="http://schemas.microsoft.com/office/powerpoint/2010/main" val="398239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Fig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72390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1828801" y="457200"/>
            <a:ext cx="8550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800">
                <a:solidFill>
                  <a:schemeClr val="tx2"/>
                </a:solidFill>
              </a:rPr>
              <a:t>Inoculation of a mutated </a:t>
            </a:r>
            <a:r>
              <a:rPr lang="en-US" altLang="tr-TR" sz="2800" i="1">
                <a:solidFill>
                  <a:schemeClr val="tx2"/>
                </a:solidFill>
              </a:rPr>
              <a:t>Sinorhizobium</a:t>
            </a:r>
            <a:r>
              <a:rPr lang="en-US" altLang="tr-TR" sz="2800">
                <a:solidFill>
                  <a:schemeClr val="tx2"/>
                </a:solidFill>
              </a:rPr>
              <a:t> strain does not transfer fixed N to the plant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7315200" y="6156325"/>
            <a:ext cx="307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Genes &amp; Development 11:1194, 1997</a:t>
            </a:r>
          </a:p>
        </p:txBody>
      </p:sp>
      <p:sp>
        <p:nvSpPr>
          <p:cNvPr id="320517" name="Line 6"/>
          <p:cNvSpPr>
            <a:spLocks noChangeShapeType="1"/>
          </p:cNvSpPr>
          <p:nvPr/>
        </p:nvSpPr>
        <p:spPr bwMode="auto">
          <a:xfrm flipV="1">
            <a:off x="3276600" y="579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0518" name="Line 7"/>
          <p:cNvSpPr>
            <a:spLocks noChangeShapeType="1"/>
          </p:cNvSpPr>
          <p:nvPr/>
        </p:nvSpPr>
        <p:spPr bwMode="auto">
          <a:xfrm flipV="1">
            <a:off x="5486400" y="579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0519" name="Text Box 8"/>
          <p:cNvSpPr txBox="1">
            <a:spLocks noChangeArrowheads="1"/>
          </p:cNvSpPr>
          <p:nvPr/>
        </p:nvSpPr>
        <p:spPr bwMode="auto">
          <a:xfrm>
            <a:off x="1905000" y="6059488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olidFill>
                  <a:schemeClr val="tx2"/>
                </a:solidFill>
              </a:rPr>
              <a:t>wild-type</a:t>
            </a:r>
          </a:p>
        </p:txBody>
      </p:sp>
      <p:sp>
        <p:nvSpPr>
          <p:cNvPr id="320520" name="Text Box 9"/>
          <p:cNvSpPr txBox="1">
            <a:spLocks noChangeArrowheads="1"/>
          </p:cNvSpPr>
          <p:nvPr/>
        </p:nvSpPr>
        <p:spPr bwMode="auto">
          <a:xfrm>
            <a:off x="4370389" y="6059488"/>
            <a:ext cx="889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olidFill>
                  <a:schemeClr val="tx2"/>
                </a:solidFill>
              </a:rPr>
              <a:t>mutant</a:t>
            </a:r>
          </a:p>
        </p:txBody>
      </p:sp>
    </p:spTree>
    <p:extLst>
      <p:ext uri="{BB962C8B-B14F-4D97-AF65-F5344CB8AC3E}">
        <p14:creationId xmlns:p14="http://schemas.microsoft.com/office/powerpoint/2010/main" val="408656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Fig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838201"/>
            <a:ext cx="7180263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6657975" y="228600"/>
            <a:ext cx="1043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i="1"/>
              <a:t>glnB</a:t>
            </a:r>
            <a:r>
              <a:rPr lang="en-US" altLang="tr-TR">
                <a:sym typeface="Symbol" panose="05050102010706020507" pitchFamily="18" charset="2"/>
              </a:rPr>
              <a:t>10</a:t>
            </a:r>
            <a:endParaRPr lang="en-US" altLang="tr-TR" i="1"/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6870701" y="5562600"/>
            <a:ext cx="9284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i="1"/>
              <a:t>glnBP5</a:t>
            </a:r>
            <a:endParaRPr lang="en-US" altLang="tr-TR"/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9212264" y="2055813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6 days</a:t>
            </a:r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9212264" y="3808413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7 days</a:t>
            </a:r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3487738" y="150813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wt</a:t>
            </a:r>
          </a:p>
        </p:txBody>
      </p:sp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487738" y="5561013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wt</a:t>
            </a:r>
          </a:p>
        </p:txBody>
      </p:sp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7315200" y="6156325"/>
            <a:ext cx="307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/>
              <a:t>Genes &amp; Development 11:1194, 1997</a:t>
            </a:r>
          </a:p>
        </p:txBody>
      </p:sp>
    </p:spTree>
    <p:extLst>
      <p:ext uri="{BB962C8B-B14F-4D97-AF65-F5344CB8AC3E}">
        <p14:creationId xmlns:p14="http://schemas.microsoft.com/office/powerpoint/2010/main" val="314810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sesbanian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04800"/>
            <a:ext cx="3914775" cy="6153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1581151" y="2246313"/>
            <a:ext cx="3121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b="1" i="1">
                <a:solidFill>
                  <a:schemeClr val="tx2"/>
                </a:solidFill>
              </a:rPr>
              <a:t>Azorhizobium caulinodans</a:t>
            </a: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2774950" y="3733801"/>
            <a:ext cx="167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800">
                <a:solidFill>
                  <a:schemeClr val="tx2"/>
                </a:solidFill>
              </a:rPr>
              <a:t>Sesbania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3319464" y="2946401"/>
            <a:ext cx="58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800">
                <a:solidFill>
                  <a:schemeClr val="tx2"/>
                </a:solidFill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74336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048001" y="255589"/>
            <a:ext cx="5732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3200">
                <a:solidFill>
                  <a:schemeClr val="tx2"/>
                </a:solidFill>
              </a:rPr>
              <a:t>Non-symbiotic nitrogen fixation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2438401" y="1600200"/>
            <a:ext cx="16722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Cyanobacteria</a:t>
            </a:r>
          </a:p>
          <a:p>
            <a:r>
              <a:rPr lang="en-US" altLang="tr-TR" i="1"/>
              <a:t>Anabaena</a:t>
            </a:r>
          </a:p>
          <a:p>
            <a:r>
              <a:rPr lang="en-US" altLang="tr-TR" i="1"/>
              <a:t>Nostoc</a:t>
            </a:r>
            <a:endParaRPr lang="en-US" altLang="tr-TR"/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143000"/>
            <a:ext cx="47529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2346326" y="954088"/>
            <a:ext cx="10182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Aquatic: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981200" y="4341813"/>
            <a:ext cx="4160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Terrestrial and rhizosphere-associated: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5105400" y="4873626"/>
            <a:ext cx="15557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000" i="1"/>
              <a:t>Azospirillum</a:t>
            </a:r>
          </a:p>
          <a:p>
            <a:r>
              <a:rPr lang="en-US" altLang="tr-TR" sz="2000" i="1"/>
              <a:t>Azotobacter</a:t>
            </a:r>
          </a:p>
          <a:p>
            <a:r>
              <a:rPr lang="en-US" altLang="tr-TR" sz="2000" i="1"/>
              <a:t>Acetobacter</a:t>
            </a:r>
          </a:p>
          <a:p>
            <a:r>
              <a:rPr lang="en-US" altLang="tr-TR" sz="2000" i="1"/>
              <a:t>Klebsiella</a:t>
            </a:r>
          </a:p>
          <a:p>
            <a:r>
              <a:rPr lang="en-US" altLang="tr-TR" sz="2000" i="1"/>
              <a:t>Clostridium</a:t>
            </a:r>
            <a:endParaRPr lang="en-US" altLang="tr-TR" sz="2000"/>
          </a:p>
        </p:txBody>
      </p:sp>
    </p:spTree>
    <p:extLst>
      <p:ext uri="{BB962C8B-B14F-4D97-AF65-F5344CB8AC3E}">
        <p14:creationId xmlns:p14="http://schemas.microsoft.com/office/powerpoint/2010/main" val="27583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tr-TR" sz="3600">
                <a:latin typeface="Arial" panose="020B0604020202020204" pitchFamily="34" charset="0"/>
              </a:rPr>
              <a:t>Plant-associated nitrogen fixation: the endophytes and epiphytes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4230689" y="1828800"/>
            <a:ext cx="2839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i="1"/>
              <a:t>Acetobacter diazotropicus</a:t>
            </a:r>
            <a:endParaRPr lang="en-US" altLang="tr-TR"/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524000" y="25130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pic>
        <p:nvPicPr>
          <p:cNvPr id="324613" name="Picture 6" descr="ad.jpg (8627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67076"/>
            <a:ext cx="36576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4" name="Rectangle 13"/>
          <p:cNvSpPr>
            <a:spLocks noChangeArrowheads="1"/>
          </p:cNvSpPr>
          <p:nvPr/>
        </p:nvSpPr>
        <p:spPr bwMode="auto">
          <a:xfrm>
            <a:off x="1905000" y="2362201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Lives as an endophyte of sugarcane and various other monocots and some dicots</a:t>
            </a:r>
          </a:p>
        </p:txBody>
      </p:sp>
      <p:sp>
        <p:nvSpPr>
          <p:cNvPr id="324615" name="Rectangle 14"/>
          <p:cNvSpPr>
            <a:spLocks noChangeArrowheads="1"/>
          </p:cNvSpPr>
          <p:nvPr/>
        </p:nvSpPr>
        <p:spPr bwMode="auto">
          <a:xfrm>
            <a:off x="1524000" y="25130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24616" name="Text Box 62"/>
          <p:cNvSpPr txBox="1">
            <a:spLocks noChangeArrowheads="1"/>
          </p:cNvSpPr>
          <p:nvPr/>
        </p:nvSpPr>
        <p:spPr bwMode="auto">
          <a:xfrm>
            <a:off x="6815139" y="2743200"/>
            <a:ext cx="1633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olidFill>
                  <a:schemeClr val="tx2"/>
                </a:solidFill>
              </a:rPr>
              <a:t>On sugarcane</a:t>
            </a:r>
          </a:p>
        </p:txBody>
      </p:sp>
      <p:pic>
        <p:nvPicPr>
          <p:cNvPr id="324617" name="Picture 63" descr="cane-n6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4876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61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FIXATION</a:t>
            </a:r>
          </a:p>
        </p:txBody>
      </p:sp>
      <p:sp>
        <p:nvSpPr>
          <p:cNvPr id="306179" name="Content Placeholder 5"/>
          <p:cNvSpPr>
            <a:spLocks noGrp="1"/>
          </p:cNvSpPr>
          <p:nvPr>
            <p:ph idx="1"/>
          </p:nvPr>
        </p:nvSpPr>
        <p:spPr>
          <a:xfrm>
            <a:off x="2152650" y="2351089"/>
            <a:ext cx="7886700" cy="313848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nitrogen reduced to ammonia in presence of nitrogenase.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Nitrogenase - Biological catalyst found naturally only in certain micro-organisms.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- Symbiotic Rhizobium and Frankia, or the free living Azospirillium and Azotobacter.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9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3" descr="big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050925"/>
            <a:ext cx="5040313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5" name="Text Box 4"/>
          <p:cNvSpPr txBox="1">
            <a:spLocks noChangeArrowheads="1"/>
          </p:cNvSpPr>
          <p:nvPr/>
        </p:nvSpPr>
        <p:spPr bwMode="auto">
          <a:xfrm>
            <a:off x="2133601" y="5318126"/>
            <a:ext cx="7693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000"/>
              <a:t>The aquatic fern </a:t>
            </a:r>
            <a:r>
              <a:rPr lang="en-US" altLang="tr-TR" sz="2000" i="1"/>
              <a:t>Azolla</a:t>
            </a:r>
            <a:r>
              <a:rPr lang="en-US" altLang="tr-TR" sz="2000"/>
              <a:t> is the only fern that can fix nitrogen. It does so by virtue of a symbiotic association with a cyanobacterium (</a:t>
            </a:r>
            <a:r>
              <a:rPr lang="en-US" altLang="tr-TR" sz="2000" i="1"/>
              <a:t>Anabaena azollae</a:t>
            </a:r>
            <a:r>
              <a:rPr lang="en-US" altLang="tr-TR" sz="2000"/>
              <a:t>). </a:t>
            </a:r>
          </a:p>
        </p:txBody>
      </p:sp>
      <p:sp>
        <p:nvSpPr>
          <p:cNvPr id="325636" name="Text Box 5"/>
          <p:cNvSpPr txBox="1">
            <a:spLocks noChangeArrowheads="1"/>
          </p:cNvSpPr>
          <p:nvPr/>
        </p:nvSpPr>
        <p:spPr bwMode="auto">
          <a:xfrm>
            <a:off x="3811589" y="1055688"/>
            <a:ext cx="758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800"/>
              <a:t>-Co</a:t>
            </a:r>
          </a:p>
        </p:txBody>
      </p:sp>
      <p:sp>
        <p:nvSpPr>
          <p:cNvPr id="325637" name="Text Box 6"/>
          <p:cNvSpPr txBox="1">
            <a:spLocks noChangeArrowheads="1"/>
          </p:cNvSpPr>
          <p:nvPr/>
        </p:nvSpPr>
        <p:spPr bwMode="auto">
          <a:xfrm>
            <a:off x="7440614" y="1055688"/>
            <a:ext cx="847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800"/>
              <a:t>+Co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  <a:extLst/>
        </p:spPr>
        <p:txBody>
          <a:bodyPr/>
          <a:lstStyle/>
          <a:p>
            <a:pPr>
              <a:defRPr/>
            </a:pPr>
            <a:r>
              <a:rPr lang="en-US" altLang="tr-TR" sz="4000">
                <a:latin typeface="Arial" panose="020B0604020202020204" pitchFamily="34" charset="0"/>
              </a:rPr>
              <a:t>A nitrogen-fixing fern</a:t>
            </a:r>
          </a:p>
        </p:txBody>
      </p:sp>
    </p:spTree>
    <p:extLst>
      <p:ext uri="{BB962C8B-B14F-4D97-AF65-F5344CB8AC3E}">
        <p14:creationId xmlns:p14="http://schemas.microsoft.com/office/powerpoint/2010/main" val="367411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3" descr="nF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4572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59" name="Picture 5" descr="welf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23510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0" name="Line 6"/>
          <p:cNvSpPr>
            <a:spLocks noChangeShapeType="1"/>
          </p:cNvSpPr>
          <p:nvPr/>
        </p:nvSpPr>
        <p:spPr bwMode="auto">
          <a:xfrm flipV="1">
            <a:off x="5257800" y="1447800"/>
            <a:ext cx="2133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6661" name="Line 7"/>
          <p:cNvSpPr>
            <a:spLocks noChangeShapeType="1"/>
          </p:cNvSpPr>
          <p:nvPr/>
        </p:nvSpPr>
        <p:spPr bwMode="auto">
          <a:xfrm>
            <a:off x="5029200" y="2590800"/>
            <a:ext cx="23622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6662" name="Text Box 8"/>
          <p:cNvSpPr txBox="1">
            <a:spLocks noChangeArrowheads="1"/>
          </p:cNvSpPr>
          <p:nvPr/>
        </p:nvSpPr>
        <p:spPr bwMode="auto">
          <a:xfrm>
            <a:off x="1828800" y="381000"/>
            <a:ext cx="838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Another cyanobacterium on the palm </a:t>
            </a:r>
            <a:r>
              <a:rPr lang="en-US" altLang="tr-TR" i="1"/>
              <a:t>Welfia regia</a:t>
            </a:r>
            <a:r>
              <a:rPr lang="en-US" altLang="tr-TR"/>
              <a:t> in an epiphyllic relationship</a:t>
            </a:r>
          </a:p>
        </p:txBody>
      </p:sp>
      <p:sp>
        <p:nvSpPr>
          <p:cNvPr id="326663" name="Text Box 9"/>
          <p:cNvSpPr txBox="1">
            <a:spLocks noChangeArrowheads="1"/>
          </p:cNvSpPr>
          <p:nvPr/>
        </p:nvSpPr>
        <p:spPr bwMode="auto">
          <a:xfrm>
            <a:off x="1524000" y="5105401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It is believed that these bacteria transfer some % of fixed N to the plants through the leaf surfaces</a:t>
            </a:r>
          </a:p>
        </p:txBody>
      </p:sp>
    </p:spTree>
    <p:extLst>
      <p:ext uri="{BB962C8B-B14F-4D97-AF65-F5344CB8AC3E}">
        <p14:creationId xmlns:p14="http://schemas.microsoft.com/office/powerpoint/2010/main" val="358120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3" descr="Crown gall on Euonymous tw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524000"/>
            <a:ext cx="246856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3" name="Picture 5" descr="Crown gall on plum bra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1524000"/>
            <a:ext cx="246856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4" name="Picture 7" descr="Crown gall on euonymous bu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3886200"/>
            <a:ext cx="246856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5" name="Rectangle 8"/>
          <p:cNvSpPr>
            <a:spLocks noChangeArrowheads="1"/>
          </p:cNvSpPr>
          <p:nvPr/>
        </p:nvSpPr>
        <p:spPr bwMode="auto">
          <a:xfrm>
            <a:off x="7162801" y="6324600"/>
            <a:ext cx="3343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200"/>
              <a:t>http://ohioline.osu.edu/hyg-fact/3000/3054.html</a:t>
            </a:r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  <a:extLst/>
        </p:spPr>
        <p:txBody>
          <a:bodyPr/>
          <a:lstStyle/>
          <a:p>
            <a:pPr>
              <a:defRPr/>
            </a:pPr>
            <a:r>
              <a:rPr lang="en-US" altLang="tr-TR">
                <a:latin typeface="Arial" panose="020B0604020202020204" pitchFamily="34" charset="0"/>
              </a:rPr>
              <a:t>Symptoms of crown gall</a:t>
            </a:r>
          </a:p>
        </p:txBody>
      </p:sp>
    </p:spTree>
    <p:extLst>
      <p:ext uri="{BB962C8B-B14F-4D97-AF65-F5344CB8AC3E}">
        <p14:creationId xmlns:p14="http://schemas.microsoft.com/office/powerpoint/2010/main" val="248830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3" descr="tpj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01714"/>
            <a:ext cx="58674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7" name="Text Box 4"/>
          <p:cNvSpPr txBox="1">
            <a:spLocks noChangeArrowheads="1"/>
          </p:cNvSpPr>
          <p:nvPr/>
        </p:nvSpPr>
        <p:spPr bwMode="auto">
          <a:xfrm>
            <a:off x="1981200" y="381001"/>
            <a:ext cx="822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800" i="1">
                <a:solidFill>
                  <a:schemeClr val="bg2"/>
                </a:solidFill>
              </a:rPr>
              <a:t>Agrobacterium tumefaciens </a:t>
            </a:r>
            <a:r>
              <a:rPr lang="en-US" altLang="tr-TR" sz="2800">
                <a:solidFill>
                  <a:schemeClr val="bg2"/>
                </a:solidFill>
              </a:rPr>
              <a:t>“transforms” plant cells</a:t>
            </a:r>
            <a:endParaRPr lang="en-US" altLang="tr-TR" sz="2800" i="1">
              <a:solidFill>
                <a:schemeClr val="bg2"/>
              </a:solidFill>
            </a:endParaRPr>
          </a:p>
        </p:txBody>
      </p:sp>
      <p:sp>
        <p:nvSpPr>
          <p:cNvPr id="328708" name="Text Box 5"/>
          <p:cNvSpPr txBox="1">
            <a:spLocks noChangeArrowheads="1"/>
          </p:cNvSpPr>
          <p:nvPr/>
        </p:nvSpPr>
        <p:spPr bwMode="auto">
          <a:xfrm>
            <a:off x="8915400" y="3124200"/>
            <a:ext cx="17526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>
                <a:solidFill>
                  <a:schemeClr val="bg2"/>
                </a:solidFill>
              </a:rPr>
              <a:t>Transgenes produce </a:t>
            </a:r>
            <a:r>
              <a:rPr lang="en-US" altLang="tr-TR" sz="1600" b="1">
                <a:solidFill>
                  <a:schemeClr val="hlink"/>
                </a:solidFill>
              </a:rPr>
              <a:t>OPINES, </a:t>
            </a:r>
            <a:r>
              <a:rPr lang="en-US" altLang="tr-TR" sz="1600">
                <a:solidFill>
                  <a:schemeClr val="bg2"/>
                </a:solidFill>
              </a:rPr>
              <a:t>unique amino acid-like molecules,</a:t>
            </a:r>
          </a:p>
          <a:p>
            <a:r>
              <a:rPr lang="en-US" altLang="tr-TR" sz="1600">
                <a:solidFill>
                  <a:schemeClr val="bg2"/>
                </a:solidFill>
              </a:rPr>
              <a:t>as well as plant hormones</a:t>
            </a:r>
          </a:p>
        </p:txBody>
      </p:sp>
      <p:cxnSp>
        <p:nvCxnSpPr>
          <p:cNvPr id="328709" name="AutoShape 6"/>
          <p:cNvCxnSpPr>
            <a:cxnSpLocks noChangeShapeType="1"/>
            <a:stCxn id="328708" idx="2"/>
          </p:cNvCxnSpPr>
          <p:nvPr/>
        </p:nvCxnSpPr>
        <p:spPr bwMode="auto">
          <a:xfrm rot="5400000">
            <a:off x="6858000" y="3327400"/>
            <a:ext cx="1333500" cy="4533900"/>
          </a:xfrm>
          <a:prstGeom prst="curvedConnector2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094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in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1"/>
            <a:ext cx="54102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1905001" y="533401"/>
            <a:ext cx="858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800" i="1"/>
              <a:t>Rhizobium</a:t>
            </a:r>
            <a:r>
              <a:rPr lang="en-US" altLang="tr-TR" sz="2800"/>
              <a:t>’s bad brother: </a:t>
            </a:r>
            <a:r>
              <a:rPr lang="en-US" altLang="tr-TR" sz="2800" i="1"/>
              <a:t>Agrobacterium tumefaciens</a:t>
            </a:r>
            <a:endParaRPr lang="en-US" altLang="tr-TR" sz="2800"/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1752600" y="6156326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000">
                <a:solidFill>
                  <a:schemeClr val="tx2"/>
                </a:solidFill>
              </a:rPr>
              <a:t>Opines</a:t>
            </a:r>
            <a:r>
              <a:rPr lang="en-US" altLang="tr-TR" sz="2000"/>
              <a:t> are an </a:t>
            </a:r>
            <a:r>
              <a:rPr lang="en-US" altLang="tr-TR" sz="2000" i="1"/>
              <a:t>Agrobacterium</a:t>
            </a:r>
            <a:r>
              <a:rPr lang="en-US" altLang="tr-TR" sz="2000"/>
              <a:t>-specific C- source to feed future generations</a:t>
            </a:r>
          </a:p>
        </p:txBody>
      </p:sp>
      <p:pic>
        <p:nvPicPr>
          <p:cNvPr id="329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2209800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1752601" y="3276600"/>
            <a:ext cx="21082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Crown gall on rose</a:t>
            </a:r>
          </a:p>
        </p:txBody>
      </p:sp>
      <p:pic>
        <p:nvPicPr>
          <p:cNvPr id="3297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243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828801" y="5486400"/>
            <a:ext cx="1967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/>
              <a:t>and on grapevine</a:t>
            </a:r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7010400" y="5181600"/>
            <a:ext cx="914400" cy="381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5587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392113"/>
            <a:ext cx="8088313" cy="606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6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49725" y="1301750"/>
            <a:ext cx="3265488" cy="1187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TYPES OF ‘NITROGEN FIXATION’</a:t>
            </a:r>
          </a:p>
          <a:p>
            <a:pPr algn="ctr">
              <a:defRPr/>
            </a:pPr>
            <a:r>
              <a:rPr lang="en-US" dirty="0"/>
              <a:t>BACTERIA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25651" y="4030664"/>
            <a:ext cx="2282825" cy="1042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FREE LIVING BACTERIA</a:t>
            </a:r>
          </a:p>
          <a:p>
            <a:pPr algn="ctr">
              <a:defRPr/>
            </a:pPr>
            <a:r>
              <a:rPr lang="en-US" dirty="0"/>
              <a:t>(30%)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97713" y="4030664"/>
            <a:ext cx="2322512" cy="1042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SYMBIOTIC RELATIONSHIP BACTERIA</a:t>
            </a:r>
          </a:p>
          <a:p>
            <a:pPr algn="ctr">
              <a:defRPr/>
            </a:pPr>
            <a:r>
              <a:rPr lang="en-US" dirty="0"/>
              <a:t>(70%)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6" idx="4"/>
            <a:endCxn id="7" idx="0"/>
          </p:cNvCxnSpPr>
          <p:nvPr/>
        </p:nvCxnSpPr>
        <p:spPr>
          <a:xfrm flipH="1">
            <a:off x="3167063" y="2489201"/>
            <a:ext cx="2614612" cy="1541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4"/>
          </p:cNvCxnSpPr>
          <p:nvPr/>
        </p:nvCxnSpPr>
        <p:spPr>
          <a:xfrm>
            <a:off x="5781676" y="2489201"/>
            <a:ext cx="2524125" cy="1541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5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31889"/>
            <a:ext cx="3886200" cy="9937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LVING BACTERIA</a:t>
            </a:r>
          </a:p>
        </p:txBody>
      </p:sp>
      <p:sp>
        <p:nvSpPr>
          <p:cNvPr id="308227" name="Content Placeholder 2"/>
          <p:cNvSpPr>
            <a:spLocks noGrp="1"/>
          </p:cNvSpPr>
          <p:nvPr>
            <p:ph sz="half" idx="1"/>
          </p:nvPr>
        </p:nvSpPr>
        <p:spPr>
          <a:xfrm>
            <a:off x="2152650" y="3068639"/>
            <a:ext cx="3886200" cy="24209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/>
              <a:t>Present in soil.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/>
              <a:t>Highly specialized in combining atmospheric nitrogen and hydrogen.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5700" y="1131889"/>
            <a:ext cx="3886200" cy="39957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SYMBIOTIC               RELATIONSHIP BACTERIA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in roots of legume family plants.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ammonia in exchange of carbon.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8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INHIBITING NITROGEN FIXATION</a:t>
            </a:r>
          </a:p>
        </p:txBody>
      </p:sp>
      <p:sp>
        <p:nvSpPr>
          <p:cNvPr id="309251" name="Content Placeholder 2"/>
          <p:cNvSpPr>
            <a:spLocks noGrp="1"/>
          </p:cNvSpPr>
          <p:nvPr>
            <p:ph idx="1"/>
          </p:nvPr>
        </p:nvSpPr>
        <p:spPr>
          <a:xfrm>
            <a:off x="2152650" y="2700339"/>
            <a:ext cx="7886700" cy="2789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Edaphic factors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Biotic factors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Climatic factors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8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96403" y="1166760"/>
            <a:ext cx="6936476" cy="888082"/>
          </a:xfrm>
          <a:extLst/>
        </p:spPr>
        <p:txBody>
          <a:bodyPr/>
          <a:lstStyle/>
          <a:p>
            <a:pPr marL="428625" indent="-428625" algn="l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EDAPHIC FACTORS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97139" y="2924175"/>
            <a:ext cx="6935787" cy="2051050"/>
          </a:xfrm>
        </p:spPr>
        <p:txBody>
          <a:bodyPr>
            <a:noAutofit/>
          </a:bodyPr>
          <a:lstStyle/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en-US" altLang="tr-TR" sz="2100">
                <a:latin typeface="Times New Roman" panose="02020603050405020304" pitchFamily="18" charset="0"/>
                <a:cs typeface="Times New Roman" panose="02020603050405020304" pitchFamily="18" charset="0"/>
              </a:rPr>
              <a:t>Excessive moisture</a:t>
            </a:r>
          </a:p>
          <a:p>
            <a:pPr marL="257175" indent="-257175" algn="l"/>
            <a:endParaRPr lang="en-US" altLang="tr-TR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en-US" altLang="tr-TR" sz="2100">
                <a:latin typeface="Times New Roman" panose="02020603050405020304" pitchFamily="18" charset="0"/>
                <a:cs typeface="Times New Roman" panose="02020603050405020304" pitchFamily="18" charset="0"/>
              </a:rPr>
              <a:t>Phosphorous deficiency</a:t>
            </a:r>
          </a:p>
          <a:p>
            <a:pPr marL="257175" indent="-257175" algn="l"/>
            <a:endParaRPr lang="en-US" altLang="tr-TR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en-US" altLang="tr-TR" sz="2100">
                <a:latin typeface="Times New Roman" panose="02020603050405020304" pitchFamily="18" charset="0"/>
                <a:cs typeface="Times New Roman" panose="02020603050405020304" pitchFamily="18" charset="0"/>
              </a:rPr>
              <a:t>Soil acidity</a:t>
            </a:r>
          </a:p>
          <a:p>
            <a:pPr marL="257175" indent="-257175" algn="l"/>
            <a:endParaRPr lang="en-US" altLang="tr-TR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en-US" altLang="tr-TR" sz="2100">
                <a:latin typeface="Times New Roman" panose="02020603050405020304" pitchFamily="18" charset="0"/>
                <a:cs typeface="Times New Roman" panose="02020603050405020304" pitchFamily="18" charset="0"/>
              </a:rPr>
              <a:t>Mineral N</a:t>
            </a:r>
          </a:p>
        </p:txBody>
      </p:sp>
    </p:spTree>
    <p:extLst>
      <p:ext uri="{BB962C8B-B14F-4D97-AF65-F5344CB8AC3E}">
        <p14:creationId xmlns:p14="http://schemas.microsoft.com/office/powerpoint/2010/main" val="67240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28625" indent="-428625">
              <a:buFontTx/>
              <a:buChar char="•"/>
            </a:pPr>
            <a:r>
              <a:rPr lang="en-US" altLang="tr-TR" sz="3000">
                <a:latin typeface="Times New Roman" panose="02020603050405020304" pitchFamily="18" charset="0"/>
                <a:cs typeface="Times New Roman" panose="02020603050405020304" pitchFamily="18" charset="0"/>
              </a:rPr>
              <a:t>Climatic factors</a:t>
            </a:r>
          </a:p>
        </p:txBody>
      </p:sp>
      <p:sp>
        <p:nvSpPr>
          <p:cNvPr id="312323" name="Content Placeholder 2"/>
          <p:cNvSpPr>
            <a:spLocks noGrp="1"/>
          </p:cNvSpPr>
          <p:nvPr>
            <p:ph idx="1"/>
          </p:nvPr>
        </p:nvSpPr>
        <p:spPr>
          <a:xfrm>
            <a:off x="2152650" y="2647951"/>
            <a:ext cx="7886700" cy="28416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Extreme temperature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light</a:t>
            </a:r>
          </a:p>
        </p:txBody>
      </p:sp>
    </p:spTree>
    <p:extLst>
      <p:ext uri="{BB962C8B-B14F-4D97-AF65-F5344CB8AC3E}">
        <p14:creationId xmlns:p14="http://schemas.microsoft.com/office/powerpoint/2010/main" val="323161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28625" indent="-428625">
              <a:buFontTx/>
              <a:buChar char="•"/>
            </a:pPr>
            <a:r>
              <a:rPr lang="en-US" altLang="tr-TR" sz="3000">
                <a:latin typeface="Times New Roman" panose="02020603050405020304" pitchFamily="18" charset="0"/>
                <a:cs typeface="Times New Roman" panose="02020603050405020304" pitchFamily="18" charset="0"/>
              </a:rPr>
              <a:t>Biotic factors</a:t>
            </a:r>
          </a:p>
        </p:txBody>
      </p:sp>
      <p:sp>
        <p:nvSpPr>
          <p:cNvPr id="313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required Rhizobia species.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Crop competition.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Insects and nematodes.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defoliation of host plant.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ENHANCING NITROGEN FIXATION</a:t>
            </a:r>
          </a:p>
        </p:txBody>
      </p:sp>
      <p:sp>
        <p:nvSpPr>
          <p:cNvPr id="314371" name="Content Placeholder 2"/>
          <p:cNvSpPr>
            <a:spLocks noGrp="1"/>
          </p:cNvSpPr>
          <p:nvPr>
            <p:ph idx="1"/>
          </p:nvPr>
        </p:nvSpPr>
        <p:spPr>
          <a:xfrm>
            <a:off x="2152650" y="2771775"/>
            <a:ext cx="7886700" cy="2717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Inoculations with proven strains.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for improved microbial and host plant materials.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improved cultural practices.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tr-TR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3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480</Words>
  <Application>Microsoft Office PowerPoint</Application>
  <PresentationFormat>Geniş ekran</PresentationFormat>
  <Paragraphs>120</Paragraphs>
  <Slides>25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Wingdings</vt:lpstr>
      <vt:lpstr>Office Teması</vt:lpstr>
      <vt:lpstr>INDUSTRIAL FIXATION</vt:lpstr>
      <vt:lpstr>BIOLOGICAL FIXATION</vt:lpstr>
      <vt:lpstr>PowerPoint Sunusu</vt:lpstr>
      <vt:lpstr>FREE LVING BACTERIA</vt:lpstr>
      <vt:lpstr>FACTORS INHIBITING NITROGEN FIXATION</vt:lpstr>
      <vt:lpstr>EDAPHIC FACTORS</vt:lpstr>
      <vt:lpstr>Climatic factors</vt:lpstr>
      <vt:lpstr>Biotic factors</vt:lpstr>
      <vt:lpstr>FACTORS ENHANCING NITROGEN FIXATION</vt:lpstr>
      <vt:lpstr>PowerPoint Sunusu</vt:lpstr>
      <vt:lpstr>PowerPoint Sunusu</vt:lpstr>
      <vt:lpstr>PowerPoint Sunusu</vt:lpstr>
      <vt:lpstr>PowerPoint Sunusu</vt:lpstr>
      <vt:lpstr>Bacteria divide as they traverse infection thread</vt:lpstr>
      <vt:lpstr>PowerPoint Sunusu</vt:lpstr>
      <vt:lpstr>PowerPoint Sunusu</vt:lpstr>
      <vt:lpstr>PowerPoint Sunusu</vt:lpstr>
      <vt:lpstr>PowerPoint Sunusu</vt:lpstr>
      <vt:lpstr>Plant-associated nitrogen fixation: the endophytes and epiphytes</vt:lpstr>
      <vt:lpstr>A nitrogen-fixing fern</vt:lpstr>
      <vt:lpstr>PowerPoint Sunusu</vt:lpstr>
      <vt:lpstr>Symptoms of crown gall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SSSSSSSSSS</dc:creator>
  <cp:lastModifiedBy>SSSSSSSSSS</cp:lastModifiedBy>
  <cp:revision>16</cp:revision>
  <dcterms:created xsi:type="dcterms:W3CDTF">2020-09-17T17:30:29Z</dcterms:created>
  <dcterms:modified xsi:type="dcterms:W3CDTF">2020-09-17T17:44:39Z</dcterms:modified>
</cp:coreProperties>
</file>