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9800" y="1165066"/>
            <a:ext cx="5867400" cy="4739759"/>
          </a:xfrm>
          <a:prstGeom prst="rect">
            <a:avLst/>
          </a:prstGeom>
          <a:noFill/>
        </p:spPr>
        <p:txBody>
          <a:bodyPr wrap="square" rtlCol="0">
            <a:spAutoFit/>
          </a:bodyPr>
          <a:lstStyle/>
          <a:p>
            <a:r>
              <a:rPr lang="tr-TR" sz="2600" b="1" u="sng" dirty="0" smtClean="0"/>
              <a:t>Yardımcı Uygulamalar</a:t>
            </a:r>
            <a:endParaRPr lang="tr-TR" sz="2600" b="1" u="sng" dirty="0" smtClean="0"/>
          </a:p>
          <a:p>
            <a:endParaRPr lang="tr-TR" dirty="0"/>
          </a:p>
          <a:p>
            <a:r>
              <a:rPr lang="tr-TR" sz="2400" b="1" dirty="0" smtClean="0"/>
              <a:t>Kendi kendine yada eşli masaj uygulamaları:</a:t>
            </a:r>
            <a:endParaRPr lang="tr-TR" sz="2400" b="1" dirty="0" smtClean="0"/>
          </a:p>
          <a:p>
            <a:endParaRPr lang="tr-TR" sz="2400" b="1" dirty="0" smtClean="0"/>
          </a:p>
          <a:p>
            <a:r>
              <a:rPr lang="tr-TR" sz="2400" dirty="0" smtClean="0"/>
              <a:t>Kendi kendine masaj uygulamaları küçük pinpon topu yada kiraz çekirdği yastıkları ile yapılabilir.</a:t>
            </a:r>
            <a:endParaRPr lang="tr-TR" sz="2400" dirty="0" smtClean="0"/>
          </a:p>
          <a:p>
            <a:r>
              <a:rPr lang="tr-TR" sz="2400" dirty="0" smtClean="0"/>
              <a:t>Eşli masaj uygulamaları özel alana girilmesinden rahatsızlık duyulmayacak kişi tarafından ve yine böyle bir ortamda yapılmalıdır. Doğal özlü masaj yağı yada losyon kullanılabilir.</a:t>
            </a:r>
            <a:endParaRPr lang="tr-TR" sz="2400"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947341"/>
            <a:ext cx="6096000" cy="4955203"/>
          </a:xfrm>
          <a:prstGeom prst="rect">
            <a:avLst/>
          </a:prstGeom>
        </p:spPr>
        <p:txBody>
          <a:bodyPr>
            <a:spAutoFit/>
          </a:bodyPr>
          <a:lstStyle/>
          <a:p>
            <a:r>
              <a:rPr lang="tr-TR" sz="2600" b="1" dirty="0" smtClean="0"/>
              <a:t>Müzik</a:t>
            </a:r>
            <a:endParaRPr lang="tr-TR" sz="2600" b="1" dirty="0" smtClean="0"/>
          </a:p>
          <a:p>
            <a:endParaRPr lang="tr-TR" sz="2600" dirty="0"/>
          </a:p>
          <a:p>
            <a:r>
              <a:rPr lang="tr-TR" sz="2400" dirty="0"/>
              <a:t>En çok tercih edilen </a:t>
            </a:r>
            <a:r>
              <a:rPr lang="tr-TR" sz="2400" dirty="0" smtClean="0"/>
              <a:t>yardımcı yöntemdir. </a:t>
            </a:r>
            <a:r>
              <a:rPr lang="tr-TR" sz="2400" dirty="0"/>
              <a:t>Genellikle sakinlik ve huzur veren müzikler tercih edilir. Bu müzikler meditasyonda kullanılan yada hafif bir ton ile eşlik edebilecekleri müzikler olabilir. Aynı zamanda müzik beden ve nefes egzersizlerinde ritim tutulmasında yardımcı olur. Ancak hiç bir </a:t>
            </a:r>
            <a:r>
              <a:rPr lang="tr-TR" sz="2400" dirty="0" smtClean="0"/>
              <a:t>zaman </a:t>
            </a:r>
            <a:r>
              <a:rPr lang="tr-TR" sz="2400" dirty="0"/>
              <a:t>doğumda dikkati dağıtacak düzeyde müzik olmamalıdır.  Kurs sürecinde kendilerine belirledikleri müziği doğum esnasında masaj veya egzersiz çalışmalarında </a:t>
            </a:r>
            <a:r>
              <a:rPr lang="tr-TR" sz="2400" dirty="0" smtClean="0"/>
              <a:t>mırıldanabilirler.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1385" y="809625"/>
            <a:ext cx="7665415" cy="5262979"/>
          </a:xfrm>
          <a:prstGeom prst="rect">
            <a:avLst/>
          </a:prstGeom>
        </p:spPr>
        <p:txBody>
          <a:bodyPr wrap="square">
            <a:spAutoFit/>
          </a:bodyPr>
          <a:lstStyle/>
          <a:p>
            <a:r>
              <a:rPr lang="tr-TR" sz="2400" b="1" dirty="0" smtClean="0"/>
              <a:t>Bazı Müzik Önerileri;</a:t>
            </a:r>
            <a:endParaRPr lang="tr-TR" sz="2400" b="1" dirty="0" smtClean="0"/>
          </a:p>
          <a:p>
            <a:endParaRPr lang="tr-TR" sz="2400" dirty="0" smtClean="0"/>
          </a:p>
          <a:p>
            <a:pPr marL="342900" indent="-342900">
              <a:buFont typeface="Wingdings" panose="05000000000000000000" pitchFamily="2" charset="2"/>
              <a:buChar char="Ø"/>
            </a:pPr>
            <a:r>
              <a:rPr lang="en-US" sz="2400" dirty="0" smtClean="0"/>
              <a:t>Great </a:t>
            </a:r>
            <a:r>
              <a:rPr lang="en-US" sz="2400" dirty="0"/>
              <a:t>Spirit, </a:t>
            </a:r>
            <a:r>
              <a:rPr lang="en-US" sz="2400" dirty="0" err="1"/>
              <a:t>Nahko</a:t>
            </a:r>
            <a:r>
              <a:rPr lang="en-US" sz="2400" dirty="0"/>
              <a:t> Bear (Medicine for the People</a:t>
            </a:r>
            <a:r>
              <a:rPr lang="en-US" sz="2400" dirty="0" smtClean="0"/>
              <a:t>)</a:t>
            </a:r>
            <a:endParaRPr lang="tr-TR" sz="2400" dirty="0" smtClean="0"/>
          </a:p>
          <a:p>
            <a:pPr marL="342900" indent="-342900">
              <a:buFont typeface="Wingdings" panose="05000000000000000000" pitchFamily="2" charset="2"/>
              <a:buChar char="Ø"/>
            </a:pPr>
            <a:r>
              <a:rPr lang="de-DE" sz="2400" dirty="0" smtClean="0"/>
              <a:t>Entspannungsmusik </a:t>
            </a:r>
            <a:r>
              <a:rPr lang="de-DE" sz="2400" dirty="0"/>
              <a:t>für die Schwangerschaft: Sanfte Entspannungsmusik für Mama &amp; Baby </a:t>
            </a:r>
            <a:endParaRPr lang="tr-TR" sz="2400" dirty="0" smtClean="0"/>
          </a:p>
          <a:p>
            <a:pPr marL="342900" indent="-342900">
              <a:buFont typeface="Wingdings" panose="05000000000000000000" pitchFamily="2" charset="2"/>
              <a:buChar char="Ø"/>
            </a:pPr>
            <a:r>
              <a:rPr lang="tr-TR" sz="2400" dirty="0"/>
              <a:t>Relaxing Piano Music (part.8): Piano &amp; Cello, Romantic Music, Best Piano Songs </a:t>
            </a:r>
            <a:endParaRPr lang="tr-TR" sz="2400" dirty="0" smtClean="0"/>
          </a:p>
          <a:p>
            <a:pPr marL="342900" indent="-342900">
              <a:buFont typeface="Wingdings" panose="05000000000000000000" pitchFamily="2" charset="2"/>
              <a:buChar char="Ø"/>
            </a:pPr>
            <a:r>
              <a:rPr lang="tr-TR" sz="2400" dirty="0"/>
              <a:t>NeyTaksim - Acemaşîrân makamı </a:t>
            </a:r>
            <a:endParaRPr lang="tr-TR" sz="2400" dirty="0" smtClean="0"/>
          </a:p>
          <a:p>
            <a:pPr marL="342900" indent="-342900">
              <a:buFont typeface="Wingdings" panose="05000000000000000000" pitchFamily="2" charset="2"/>
              <a:buChar char="Ø"/>
            </a:pPr>
            <a:r>
              <a:rPr lang="tr-TR" sz="2400" dirty="0"/>
              <a:t>Acemaşîrân makamı </a:t>
            </a:r>
            <a:endParaRPr lang="tr-TR" sz="2400" dirty="0" smtClean="0"/>
          </a:p>
          <a:p>
            <a:pPr marL="342900" indent="-342900">
              <a:buFont typeface="Wingdings" panose="05000000000000000000" pitchFamily="2" charset="2"/>
              <a:buChar char="Ø"/>
            </a:pPr>
            <a:r>
              <a:rPr lang="tr-TR" sz="2400" dirty="0"/>
              <a:t>Bilinçaltı(Özgüven) Müziği </a:t>
            </a:r>
            <a:endParaRPr lang="tr-TR" sz="2400" dirty="0" smtClean="0"/>
          </a:p>
          <a:p>
            <a:pPr marL="342900" indent="-342900">
              <a:buFont typeface="Wingdings" panose="05000000000000000000" pitchFamily="2" charset="2"/>
              <a:buChar char="Ø"/>
            </a:pPr>
            <a:r>
              <a:rPr lang="en-US" sz="2400" dirty="0"/>
              <a:t>Pregnancy Music: Relaxing Piano Music for Labor &amp; Music for Babies </a:t>
            </a:r>
            <a:endParaRPr lang="tr-TR" sz="2400" dirty="0" smtClean="0"/>
          </a:p>
          <a:p>
            <a:pPr marL="342900" indent="-342900">
              <a:buFont typeface="Wingdings" panose="05000000000000000000" pitchFamily="2" charset="2"/>
              <a:buChar char="Ø"/>
            </a:pPr>
            <a:r>
              <a:rPr lang="tr-TR" sz="2400" dirty="0"/>
              <a:t>Pozitif Düşünce - (3 Saat) Ruhu Dinlendiren Müzikler - Derin Uyku - Stres - Sınav - Motivasyon HD </a:t>
            </a:r>
            <a:endParaRPr lang="tr-TR" sz="2400" dirty="0"/>
          </a:p>
        </p:txBody>
      </p:sp>
      <p:pic>
        <p:nvPicPr>
          <p:cNvPr id="3" name="Picture 2"/>
          <p:cNvPicPr>
            <a:picLocks noChangeAspect="1"/>
          </p:cNvPicPr>
          <p:nvPr/>
        </p:nvPicPr>
        <p:blipFill>
          <a:blip r:embed="rId1"/>
          <a:stretch>
            <a:fillRect/>
          </a:stretch>
        </p:blipFill>
        <p:spPr>
          <a:xfrm>
            <a:off x="8686801" y="1451976"/>
            <a:ext cx="2690812" cy="39782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1900" y="1571536"/>
            <a:ext cx="6096000" cy="3108543"/>
          </a:xfrm>
          <a:prstGeom prst="rect">
            <a:avLst/>
          </a:prstGeom>
        </p:spPr>
        <p:txBody>
          <a:bodyPr>
            <a:spAutoFit/>
          </a:bodyPr>
          <a:lstStyle/>
          <a:p>
            <a:r>
              <a:rPr lang="tr-TR" sz="2600" b="1" dirty="0"/>
              <a:t>Ortam </a:t>
            </a:r>
            <a:r>
              <a:rPr lang="tr-TR" sz="2600" b="1" dirty="0" smtClean="0"/>
              <a:t>düzenleme</a:t>
            </a:r>
            <a:endParaRPr lang="tr-TR" sz="2600" b="1" dirty="0" smtClean="0"/>
          </a:p>
          <a:p>
            <a:endParaRPr lang="tr-TR" sz="2600" b="1" dirty="0"/>
          </a:p>
          <a:p>
            <a:r>
              <a:rPr lang="tr-TR" sz="2400" dirty="0"/>
              <a:t>Koku, </a:t>
            </a:r>
            <a:r>
              <a:rPr lang="tr-TR" sz="2400" dirty="0" smtClean="0"/>
              <a:t>loş </a:t>
            </a:r>
            <a:r>
              <a:rPr lang="tr-TR" sz="2400" dirty="0"/>
              <a:t>ışık</a:t>
            </a:r>
            <a:r>
              <a:rPr lang="tr-TR" sz="2400" dirty="0" smtClean="0"/>
              <a:t>, mum ve renk </a:t>
            </a:r>
            <a:r>
              <a:rPr lang="tr-TR" sz="2400" dirty="0"/>
              <a:t>düzenlemesi rahat bir doğum ortamı için faydalı olabilir. </a:t>
            </a:r>
            <a:endParaRPr lang="tr-TR" sz="2400" dirty="0" smtClean="0"/>
          </a:p>
          <a:p>
            <a:endParaRPr lang="tr-TR" sz="2400" dirty="0" smtClean="0"/>
          </a:p>
          <a:p>
            <a:r>
              <a:rPr lang="tr-TR" sz="2400" dirty="0" smtClean="0"/>
              <a:t>Gebelik </a:t>
            </a:r>
            <a:r>
              <a:rPr lang="tr-TR" sz="2400" dirty="0"/>
              <a:t>döneminde bunlar planlanabilir. </a:t>
            </a:r>
            <a:endParaRPr lang="tr-TR" sz="2400" dirty="0" smtClean="0"/>
          </a:p>
          <a:p>
            <a:endParaRPr lang="tr-TR" sz="2400" dirty="0" smtClean="0"/>
          </a:p>
          <a:p>
            <a:r>
              <a:rPr lang="tr-TR" sz="2400" dirty="0" smtClean="0"/>
              <a:t>Doğum </a:t>
            </a:r>
            <a:r>
              <a:rPr lang="tr-TR" sz="2400" dirty="0"/>
              <a:t>sürecinde gebe yanında getirebilir.</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2800" y="1016000"/>
            <a:ext cx="5524500" cy="2891790"/>
          </a:xfrm>
          <a:prstGeom prst="rect">
            <a:avLst/>
          </a:prstGeom>
          <a:noFill/>
        </p:spPr>
        <p:txBody>
          <a:bodyPr wrap="square" rtlCol="0">
            <a:spAutoFit/>
          </a:bodyPr>
          <a:lstStyle/>
          <a:p>
            <a:r>
              <a:rPr lang="tr-TR" b="1" dirty="0" smtClean="0"/>
              <a:t>DİKKAT EDİLMESİ GEREKEN ÖZELLİKLER</a:t>
            </a:r>
            <a:endParaRPr lang="tr-TR" b="1" dirty="0" smtClean="0"/>
          </a:p>
          <a:p>
            <a:endParaRPr lang="tr-TR" b="1" dirty="0" smtClean="0"/>
          </a:p>
          <a:p>
            <a:r>
              <a:rPr lang="tr-TR" sz="2000" b="1" dirty="0" smtClean="0"/>
              <a:t>Rectus Diastas </a:t>
            </a:r>
            <a:endParaRPr lang="tr-TR" sz="2000" b="1" dirty="0" smtClean="0"/>
          </a:p>
          <a:p>
            <a:endParaRPr lang="tr-TR" sz="800" b="1" dirty="0" smtClean="0"/>
          </a:p>
          <a:p>
            <a:r>
              <a:rPr lang="tr-TR" sz="2000" dirty="0"/>
              <a:t>Karın duvarını örten iki taraf musculus rectus abdominislerin -karın fıtığına uzanmak üzere- birbirinden </a:t>
            </a:r>
            <a:r>
              <a:rPr lang="tr-TR" sz="2000" dirty="0" smtClean="0"/>
              <a:t>ayrılması. </a:t>
            </a:r>
            <a:endParaRPr lang="tr-TR" sz="2000" dirty="0" smtClean="0"/>
          </a:p>
          <a:p>
            <a:r>
              <a:rPr lang="tr-TR" sz="2000" dirty="0" smtClean="0"/>
              <a:t>Egzersizler esnasında yön değiştirmeler sırt üstü dönme şeklinde olmalıdır. </a:t>
            </a:r>
            <a:endParaRPr lang="tr-TR" sz="2000"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500" y="876300"/>
            <a:ext cx="7543800" cy="3107690"/>
          </a:xfrm>
          <a:prstGeom prst="rect">
            <a:avLst/>
          </a:prstGeom>
          <a:noFill/>
        </p:spPr>
        <p:txBody>
          <a:bodyPr wrap="square" rtlCol="0">
            <a:spAutoFit/>
          </a:bodyPr>
          <a:lstStyle/>
          <a:p>
            <a:r>
              <a:rPr lang="tr-TR" sz="2600" b="1" dirty="0" smtClean="0"/>
              <a:t>Vena cava Sendromu</a:t>
            </a:r>
            <a:endParaRPr lang="tr-TR" sz="2600" b="1" dirty="0" smtClean="0"/>
          </a:p>
          <a:p>
            <a:endParaRPr lang="tr-TR" sz="2600" b="1" dirty="0" smtClean="0"/>
          </a:p>
          <a:p>
            <a:r>
              <a:rPr lang="tr-TR" sz="2400" dirty="0"/>
              <a:t>Vena Cava Superiorda kan akımının </a:t>
            </a:r>
            <a:r>
              <a:rPr lang="tr-TR" sz="2400" dirty="0" smtClean="0"/>
              <a:t>tıkanıklığa uğraması </a:t>
            </a:r>
            <a:r>
              <a:rPr lang="tr-TR" sz="2400" dirty="0"/>
              <a:t>sonucu gelişen </a:t>
            </a:r>
            <a:r>
              <a:rPr lang="tr-TR" sz="2400" dirty="0" smtClean="0"/>
              <a:t>klinik tablodur.</a:t>
            </a:r>
            <a:endParaRPr lang="tr-TR" sz="2400" dirty="0" smtClean="0"/>
          </a:p>
          <a:p>
            <a:r>
              <a:rPr lang="tr-TR" sz="2400" dirty="0"/>
              <a:t>Yatar konumda vücudun alt kısmından kalbe kanı taşıyan alt ana toplar damar bebeğin ağırlığıyla basılabilir ve bu duruma sebep olabilir</a:t>
            </a:r>
            <a:r>
              <a:rPr lang="tr-TR" sz="2400" dirty="0" smtClean="0"/>
              <a:t>.</a:t>
            </a:r>
            <a:r>
              <a:rPr lang="tr-TR" sz="2400" dirty="0"/>
              <a:t> </a:t>
            </a:r>
            <a:endParaRPr lang="tr-TR" sz="2400" dirty="0" smtClean="0"/>
          </a:p>
          <a:p>
            <a:endParaRPr lang="tr-TR" sz="24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1958</Words>
  <Application>WPS Presentation</Application>
  <PresentationFormat>Widescreen</PresentationFormat>
  <Paragraphs>45</Paragraphs>
  <Slides>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Arial</vt:lpstr>
      <vt:lpstr>SimSun</vt:lpstr>
      <vt:lpstr>Wingdings</vt:lpstr>
      <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LENOVO</dc:creator>
  <cp:lastModifiedBy>Nesibe Uzel Yar</cp:lastModifiedBy>
  <cp:revision>1</cp:revision>
  <dcterms:created xsi:type="dcterms:W3CDTF">2020-02-06T16:54:38Z</dcterms:created>
  <dcterms:modified xsi:type="dcterms:W3CDTF">2020-02-06T16:54:38Z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