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/>
    <p:restoredTop sz="94622"/>
  </p:normalViewPr>
  <p:slideViewPr>
    <p:cSldViewPr snapToGrid="0" snapToObjects="1">
      <p:cViewPr varScale="1">
        <p:scale>
          <a:sx n="80" d="100"/>
          <a:sy n="80" d="100"/>
        </p:scale>
        <p:origin x="7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E1749-8078-664D-8372-C3DD11DD0C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547D28-6786-BE49-B2F1-86E78CC4B6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9CF89-5022-DD44-ADD3-22659A28E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57634-2582-0F49-B867-2FA5CF7B0A44}" type="datetimeFigureOut">
              <a:rPr lang="en-US" smtClean="0"/>
              <a:t>3/8/19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6AD39-59E2-8B4A-A9A1-2AA9A66B4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C2E25-3C82-CC48-864A-8C363E810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6666E-B47C-8642-9BB9-CBA62455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12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B2540-8F52-B94D-886E-6F4AEA3F7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77B106-7C21-E149-8E99-CED7E7B7A0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3E825-88BE-514C-B27F-45D7FDE11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57634-2582-0F49-B867-2FA5CF7B0A44}" type="datetimeFigureOut">
              <a:rPr lang="en-US" smtClean="0"/>
              <a:t>3/8/19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4F40AD-DFA5-D041-8B62-0F4167A70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5FA8F-5972-5F43-9D7A-D1A70DF00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6666E-B47C-8642-9BB9-CBA62455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220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B49DDA-2683-2944-A241-67811D1B8F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0ACF21-A705-974F-B4BF-EC15D6113E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BFF1D2-4E0D-9C41-9414-4AD8FEB82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57634-2582-0F49-B867-2FA5CF7B0A44}" type="datetimeFigureOut">
              <a:rPr lang="en-US" smtClean="0"/>
              <a:t>3/8/19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B0637E-6DE3-9647-B411-ECE227E8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E64F9-38B1-574D-BE8A-2643332B4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6666E-B47C-8642-9BB9-CBA62455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144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CB9C1-9A25-154D-8526-15BEE879D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FAFA0-592C-B241-A154-149A1EFCD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54FB16-14FC-8E47-9195-3598B8443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57634-2582-0F49-B867-2FA5CF7B0A44}" type="datetimeFigureOut">
              <a:rPr lang="en-US" smtClean="0"/>
              <a:t>3/8/19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F310F-4DA2-C240-9315-5565BFDD7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0ACAF-D5C9-2149-9C78-F675367D4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6666E-B47C-8642-9BB9-CBA62455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22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BE73B-13E2-6B4F-8EF0-6DF9D6777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0F2CE6-0236-604A-B45A-E433FE0654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9601AC-B056-FA4F-8FA4-743273627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57634-2582-0F49-B867-2FA5CF7B0A44}" type="datetimeFigureOut">
              <a:rPr lang="en-US" smtClean="0"/>
              <a:t>3/8/19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60659-20F7-1343-B678-FFB68D47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330E19-4F56-4647-BA3A-9D4901643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6666E-B47C-8642-9BB9-CBA62455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346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5222F-417C-FB48-B249-B23AC4B0F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03D6D-DAAB-9A4F-8A28-72F65D314C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0534D7-0EC5-EC42-9806-6828E28C46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CC7EE4-E2A3-A64B-88D0-8A1B235D7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57634-2582-0F49-B867-2FA5CF7B0A44}" type="datetimeFigureOut">
              <a:rPr lang="en-US" smtClean="0"/>
              <a:t>3/8/19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561927-EEC0-524F-B43A-6DAF00234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3DC289-939E-C949-9EB4-A49965199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6666E-B47C-8642-9BB9-CBA62455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82E51-59D0-604F-9240-DE5657CBD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16A1-494E-A447-99E7-C228393CB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FD2291-1DB8-F048-84FA-C636B9671B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8AC97C-63DC-264D-BC97-209D593F77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E67AD8-B40E-D14B-8DC3-CEF00B738B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698C8F-2340-FF4C-A942-2E258BB1D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57634-2582-0F49-B867-2FA5CF7B0A44}" type="datetimeFigureOut">
              <a:rPr lang="en-US" smtClean="0"/>
              <a:t>3/8/19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94C36E-D89E-1340-A1F0-DC3857949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E59004-49B8-BD47-964D-F1B0AFC38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6666E-B47C-8642-9BB9-CBA62455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151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EB2B9-07DA-2F49-BDE5-C05AE5C67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CE4C5F-5E4B-3E4D-AD03-C0710CE10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57634-2582-0F49-B867-2FA5CF7B0A44}" type="datetimeFigureOut">
              <a:rPr lang="en-US" smtClean="0"/>
              <a:t>3/8/19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D057CD-86A4-374E-88E6-C19BFDFC2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D8CAD4-A8C3-BF46-A88B-8425F6806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6666E-B47C-8642-9BB9-CBA62455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357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474E22-0CE0-064A-9076-B7787F346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57634-2582-0F49-B867-2FA5CF7B0A44}" type="datetimeFigureOut">
              <a:rPr lang="en-US" smtClean="0"/>
              <a:t>3/8/19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0B55DC-EEA3-7B46-97C4-9D0325AD0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F9EAA2-A1DD-0846-8D82-480B3CC5E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6666E-B47C-8642-9BB9-CBA62455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100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BCD68-650F-7041-BC63-212117122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CCF6D3-6720-F44C-94CC-999433CF8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5846AF-C27F-4247-9D39-E9D51ED95C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1399C4-2D33-7F4C-80AC-E50FA0967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57634-2582-0F49-B867-2FA5CF7B0A44}" type="datetimeFigureOut">
              <a:rPr lang="en-US" smtClean="0"/>
              <a:t>3/8/19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E6BAB9-C0E6-E84E-B8E3-AEE8C93D5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1974AB-75FC-8D46-B309-97C8D3E2A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6666E-B47C-8642-9BB9-CBA62455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218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BF502-7BF7-B44B-A0FB-DF37513E5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7B95B6-ED10-CC4A-8640-C5F0A9515B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336868-FA9A-B140-A33F-7D777D8025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6247CE-962A-B044-99A8-95751BB8D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57634-2582-0F49-B867-2FA5CF7B0A44}" type="datetimeFigureOut">
              <a:rPr lang="en-US" smtClean="0"/>
              <a:t>3/8/19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3F7F90-728A-BC43-82EC-C390BF95B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EEAB2-FFE1-B444-BAC0-242BC6F94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6666E-B47C-8642-9BB9-CBA62455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756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DB74BC-A65C-CF46-BF82-F35B82039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173EFD-E7DB-8640-9333-38267C46C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930499-AA8F-F14D-8670-76D9550E9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57634-2582-0F49-B867-2FA5CF7B0A44}" type="datetimeFigureOut">
              <a:rPr lang="en-US" smtClean="0"/>
              <a:t>3/8/19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0AEC84-9618-DE45-9478-FCC5F08839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11CAC-CE5C-B94E-85C6-403BAC79E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6666E-B47C-8642-9BB9-CBA62455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42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FFF02-2588-D14F-951D-14CAA57E68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FF0000"/>
                </a:solidFill>
              </a:rPr>
              <a:t>Clinical</a:t>
            </a:r>
            <a:r>
              <a:rPr lang="tr-TR" b="1" dirty="0">
                <a:solidFill>
                  <a:srgbClr val="FF0000"/>
                </a:solidFill>
              </a:rPr>
              <a:t> Evaluation of </a:t>
            </a:r>
            <a:r>
              <a:rPr lang="tr-TR" b="1" dirty="0" err="1">
                <a:solidFill>
                  <a:srgbClr val="FF0000"/>
                </a:solidFill>
              </a:rPr>
              <a:t>the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Respirtory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Tract</a:t>
            </a:r>
            <a:r>
              <a:rPr lang="tr-TR" b="1">
                <a:solidFill>
                  <a:srgbClr val="FF0000"/>
                </a:solidFill>
              </a:rPr>
              <a:t> 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7D3BB3-6C36-594A-BD89-13D1CC2A16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503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29F2E-4404-6C4A-8BE7-C0244B44C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LABORATORY DIAGNOSTICS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E81B1-60BD-EC45-92E2-5282BAD9CA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/>
              <a:t>Hematologic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biochemical</a:t>
            </a:r>
            <a:r>
              <a:rPr lang="tr-TR" sz="2400" dirty="0"/>
              <a:t> </a:t>
            </a:r>
            <a:r>
              <a:rPr lang="tr-TR" sz="2400" dirty="0" err="1"/>
              <a:t>profiles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important</a:t>
            </a:r>
            <a:r>
              <a:rPr lang="tr-TR" sz="2400" dirty="0"/>
              <a:t> in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assessment</a:t>
            </a:r>
            <a:r>
              <a:rPr lang="tr-TR" sz="2400" dirty="0"/>
              <a:t> of an </a:t>
            </a:r>
            <a:r>
              <a:rPr lang="tr-TR" sz="2400" dirty="0" err="1"/>
              <a:t>animal's</a:t>
            </a:r>
            <a:r>
              <a:rPr lang="tr-TR" sz="2400" dirty="0"/>
              <a:t> </a:t>
            </a:r>
            <a:r>
              <a:rPr lang="tr-TR" sz="2400" dirty="0" err="1"/>
              <a:t>health</a:t>
            </a:r>
            <a:r>
              <a:rPr lang="tr-TR" sz="2400" dirty="0"/>
              <a:t> </a:t>
            </a:r>
            <a:r>
              <a:rPr lang="tr-TR" sz="2400" dirty="0" err="1"/>
              <a:t>status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evaluation</a:t>
            </a:r>
            <a:r>
              <a:rPr lang="tr-TR" sz="2400" dirty="0"/>
              <a:t> of </a:t>
            </a:r>
            <a:r>
              <a:rPr lang="tr-TR" sz="2400" dirty="0" err="1"/>
              <a:t>non</a:t>
            </a:r>
            <a:r>
              <a:rPr lang="tr-TR" sz="2400" dirty="0"/>
              <a:t>- </a:t>
            </a:r>
            <a:r>
              <a:rPr lang="tr-TR" sz="2400" dirty="0" err="1"/>
              <a:t>respiratory</a:t>
            </a:r>
            <a:r>
              <a:rPr lang="tr-TR" sz="2400" dirty="0"/>
              <a:t> </a:t>
            </a:r>
            <a:r>
              <a:rPr lang="tr-TR" sz="2400" dirty="0" err="1"/>
              <a:t>diseases</a:t>
            </a:r>
            <a:r>
              <a:rPr lang="tr-TR" sz="2400" dirty="0"/>
              <a:t> </a:t>
            </a:r>
            <a:r>
              <a:rPr lang="tr-TR" sz="2400" dirty="0" err="1"/>
              <a:t>that</a:t>
            </a:r>
            <a:r>
              <a:rPr lang="tr-TR" sz="2400" dirty="0"/>
              <a:t> </a:t>
            </a:r>
            <a:r>
              <a:rPr lang="tr-TR" sz="2400" dirty="0" err="1"/>
              <a:t>may</a:t>
            </a:r>
            <a:r>
              <a:rPr lang="tr-TR" sz="2400" dirty="0"/>
              <a:t> </a:t>
            </a:r>
            <a:r>
              <a:rPr lang="tr-TR" sz="2400" dirty="0" err="1"/>
              <a:t>have</a:t>
            </a:r>
            <a:r>
              <a:rPr lang="tr-TR" sz="2400" dirty="0"/>
              <a:t> a </a:t>
            </a:r>
            <a:r>
              <a:rPr lang="tr-TR" sz="2400" dirty="0" err="1"/>
              <a:t>substantial</a:t>
            </a:r>
            <a:r>
              <a:rPr lang="tr-TR" sz="2400" dirty="0"/>
              <a:t> </a:t>
            </a:r>
            <a:r>
              <a:rPr lang="tr-TR" sz="2400" dirty="0" err="1"/>
              <a:t>effect</a:t>
            </a:r>
            <a:r>
              <a:rPr lang="tr-TR" sz="2400" dirty="0"/>
              <a:t> on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respiratory</a:t>
            </a:r>
            <a:r>
              <a:rPr lang="tr-TR" sz="2400" dirty="0"/>
              <a:t> </a:t>
            </a:r>
            <a:r>
              <a:rPr lang="tr-TR" sz="2400" dirty="0" err="1"/>
              <a:t>system</a:t>
            </a:r>
            <a:r>
              <a:rPr lang="tr-TR" sz="2400" dirty="0"/>
              <a:t>, </a:t>
            </a:r>
            <a:r>
              <a:rPr lang="tr-TR" sz="2400" dirty="0" err="1"/>
              <a:t>such</a:t>
            </a:r>
            <a:r>
              <a:rPr lang="tr-TR" sz="2400" dirty="0"/>
              <a:t> as </a:t>
            </a:r>
            <a:r>
              <a:rPr lang="tr-TR" sz="2400" dirty="0" err="1"/>
              <a:t>acidemia</a:t>
            </a:r>
            <a:r>
              <a:rPr lang="tr-TR" sz="2400" dirty="0"/>
              <a:t>, </a:t>
            </a:r>
            <a:r>
              <a:rPr lang="tr-TR" sz="2400" dirty="0" err="1"/>
              <a:t>anemia</a:t>
            </a:r>
            <a:r>
              <a:rPr lang="tr-TR" sz="2400" dirty="0"/>
              <a:t>,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endocrinopathies</a:t>
            </a:r>
            <a:r>
              <a:rPr lang="tr-TR" sz="2400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Chronic hypoxia stimulates the release of erythropoietin from the kidneys, which results in an increased red blood cell turnover and subsequent polycythemia. Anemia leads to a decrease in total oxygen content and may cause an increase in respiratory effort and rate. </a:t>
            </a:r>
          </a:p>
          <a:p>
            <a:pPr algn="just"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30727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49869-4708-5547-ADC1-96D651045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DIAGNOSTIC IMAGING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7BA80-A6DF-2740-8B8B-F85E2F546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/>
              <a:t>Radiography</a:t>
            </a:r>
            <a:r>
              <a:rPr lang="tr-TR" sz="2400" dirty="0"/>
              <a:t> </a:t>
            </a:r>
            <a:r>
              <a:rPr lang="tr-TR" sz="2400" dirty="0" err="1"/>
              <a:t>remains</a:t>
            </a:r>
            <a:r>
              <a:rPr lang="tr-TR" sz="2400" dirty="0"/>
              <a:t> an </a:t>
            </a:r>
            <a:r>
              <a:rPr lang="tr-TR" sz="2400" dirty="0" err="1"/>
              <a:t>essential</a:t>
            </a:r>
            <a:r>
              <a:rPr lang="tr-TR" sz="2400" dirty="0"/>
              <a:t> </a:t>
            </a:r>
            <a:r>
              <a:rPr lang="tr-TR" sz="2400" dirty="0" err="1"/>
              <a:t>tool</a:t>
            </a:r>
            <a:r>
              <a:rPr lang="tr-TR" sz="2400" dirty="0"/>
              <a:t> in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diagnostic</a:t>
            </a:r>
            <a:r>
              <a:rPr lang="tr-TR" sz="2400" dirty="0"/>
              <a:t> </a:t>
            </a:r>
            <a:r>
              <a:rPr lang="tr-TR" sz="2400" dirty="0" err="1"/>
              <a:t>approach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respiratory</a:t>
            </a:r>
            <a:r>
              <a:rPr lang="tr-TR" sz="2400" dirty="0"/>
              <a:t> </a:t>
            </a:r>
            <a:r>
              <a:rPr lang="tr-TR" sz="2400" dirty="0" err="1"/>
              <a:t>tract</a:t>
            </a:r>
            <a:r>
              <a:rPr lang="tr-TR" sz="2400" dirty="0"/>
              <a:t> </a:t>
            </a:r>
            <a:r>
              <a:rPr lang="tr-TR" sz="2400" dirty="0" err="1"/>
              <a:t>disease</a:t>
            </a:r>
            <a:r>
              <a:rPr lang="tr-TR" sz="2400" dirty="0"/>
              <a:t>. </a:t>
            </a:r>
            <a:r>
              <a:rPr lang="tr-TR" sz="2400" dirty="0" err="1"/>
              <a:t>Serial</a:t>
            </a:r>
            <a:r>
              <a:rPr lang="tr-TR" sz="2400" dirty="0"/>
              <a:t> </a:t>
            </a:r>
            <a:r>
              <a:rPr lang="tr-TR" sz="2400" dirty="0" err="1"/>
              <a:t>radiographic</a:t>
            </a:r>
            <a:r>
              <a:rPr lang="tr-TR" sz="2400" dirty="0"/>
              <a:t> </a:t>
            </a:r>
            <a:r>
              <a:rPr lang="tr-TR" sz="2400" dirty="0" err="1"/>
              <a:t>studil's</a:t>
            </a:r>
            <a:r>
              <a:rPr lang="tr-TR" sz="2400" dirty="0"/>
              <a:t> </a:t>
            </a:r>
            <a:r>
              <a:rPr lang="tr-TR" sz="2400" dirty="0" err="1"/>
              <a:t>serve</a:t>
            </a:r>
            <a:r>
              <a:rPr lang="tr-TR" sz="2400" dirty="0"/>
              <a:t> as an </a:t>
            </a:r>
            <a:r>
              <a:rPr lang="tr-TR" sz="2400" dirty="0" err="1"/>
              <a:t>important</a:t>
            </a:r>
            <a:r>
              <a:rPr lang="tr-TR" sz="2400" dirty="0"/>
              <a:t> </a:t>
            </a:r>
            <a:r>
              <a:rPr lang="tr-TR" sz="2400" dirty="0" err="1"/>
              <a:t>method</a:t>
            </a:r>
            <a:r>
              <a:rPr lang="tr-TR" sz="2400" dirty="0"/>
              <a:t> of </a:t>
            </a:r>
            <a:r>
              <a:rPr lang="tr-TR" sz="2400" dirty="0" err="1"/>
              <a:t>monitoring</a:t>
            </a:r>
            <a:r>
              <a:rPr lang="tr-TR" sz="2400" dirty="0"/>
              <a:t> a </a:t>
            </a:r>
            <a:r>
              <a:rPr lang="tr-TR" sz="2400" dirty="0" err="1"/>
              <a:t>patient's</a:t>
            </a:r>
            <a:r>
              <a:rPr lang="tr-TR" sz="2400" dirty="0"/>
              <a:t> </a:t>
            </a:r>
            <a:r>
              <a:rPr lang="tr-TR" sz="2400" dirty="0" err="1"/>
              <a:t>respiratory</a:t>
            </a:r>
            <a:r>
              <a:rPr lang="tr-TR" sz="2400" dirty="0"/>
              <a:t> </a:t>
            </a:r>
            <a:r>
              <a:rPr lang="tr-TR" sz="2400" dirty="0" err="1"/>
              <a:t>disease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response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therapy</a:t>
            </a:r>
            <a:r>
              <a:rPr lang="tr-TR" sz="2400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/>
              <a:t>Proper</a:t>
            </a:r>
            <a:r>
              <a:rPr lang="tr-TR" sz="2400" dirty="0"/>
              <a:t> </a:t>
            </a:r>
            <a:r>
              <a:rPr lang="tr-TR" sz="2400" dirty="0" err="1"/>
              <a:t>radiographic</a:t>
            </a:r>
            <a:r>
              <a:rPr lang="tr-TR" sz="2400" dirty="0"/>
              <a:t> </a:t>
            </a:r>
            <a:r>
              <a:rPr lang="tr-TR" sz="2400" dirty="0" err="1"/>
              <a:t>technique</a:t>
            </a:r>
            <a:r>
              <a:rPr lang="tr-TR" sz="2400" dirty="0"/>
              <a:t> is </a:t>
            </a:r>
            <a:r>
              <a:rPr lang="tr-TR" sz="2400" dirty="0" err="1"/>
              <a:t>critical</a:t>
            </a:r>
            <a:r>
              <a:rPr lang="tr-TR" sz="2400" dirty="0"/>
              <a:t> </a:t>
            </a:r>
            <a:r>
              <a:rPr lang="tr-TR" sz="2400" dirty="0" err="1"/>
              <a:t>when</a:t>
            </a:r>
            <a:r>
              <a:rPr lang="tr-TR" sz="2400" dirty="0"/>
              <a:t> </a:t>
            </a:r>
            <a:r>
              <a:rPr lang="tr-TR" sz="2400" dirty="0" err="1"/>
              <a:t>viewing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nasal</a:t>
            </a:r>
            <a:r>
              <a:rPr lang="tr-TR" sz="2400" dirty="0"/>
              <a:t> </a:t>
            </a:r>
            <a:r>
              <a:rPr lang="tr-TR" sz="2400" dirty="0" err="1"/>
              <a:t>cavity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chest</a:t>
            </a:r>
            <a:r>
              <a:rPr lang="tr-TR" sz="2400" dirty="0"/>
              <a:t> </a:t>
            </a:r>
            <a:r>
              <a:rPr lang="tr-TR" sz="2400" dirty="0" err="1"/>
              <a:t>cavity</a:t>
            </a:r>
            <a:r>
              <a:rPr lang="tr-TR" sz="2400" dirty="0"/>
              <a:t> </a:t>
            </a:r>
            <a:r>
              <a:rPr lang="tr-TR" sz="2400" dirty="0" err="1"/>
              <a:t>owing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nature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fine</a:t>
            </a:r>
            <a:r>
              <a:rPr lang="tr-TR" sz="2400" dirty="0"/>
              <a:t> </a:t>
            </a:r>
            <a:r>
              <a:rPr lang="tr-TR" sz="2400" dirty="0" err="1"/>
              <a:t>nasal</a:t>
            </a:r>
            <a:r>
              <a:rPr lang="tr-TR" sz="2400" dirty="0"/>
              <a:t> </a:t>
            </a:r>
            <a:r>
              <a:rPr lang="tr-TR" sz="2400" dirty="0" err="1"/>
              <a:t>turbinates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air-tissue</a:t>
            </a:r>
            <a:r>
              <a:rPr lang="tr-TR" sz="2400" dirty="0"/>
              <a:t> </a:t>
            </a:r>
            <a:r>
              <a:rPr lang="tr-TR" sz="2400" dirty="0" err="1"/>
              <a:t>interface</a:t>
            </a:r>
            <a:r>
              <a:rPr lang="tr-TR" sz="2400" dirty="0"/>
              <a:t> in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lungs</a:t>
            </a:r>
            <a:r>
              <a:rPr lang="tr-TR" sz="2400" dirty="0"/>
              <a:t>, </a:t>
            </a:r>
            <a:r>
              <a:rPr lang="tr-TR" sz="2400" dirty="0" err="1"/>
              <a:t>respectively</a:t>
            </a:r>
            <a:r>
              <a:rPr lang="tr-TR" sz="2400" dirty="0"/>
              <a:t>. </a:t>
            </a:r>
          </a:p>
          <a:p>
            <a:pPr algn="just"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79669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25117-26C5-4045-97E3-6A929BBEC2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/>
              <a:t>Nasal</a:t>
            </a:r>
            <a:r>
              <a:rPr lang="tr-TR" sz="2400" dirty="0"/>
              <a:t> </a:t>
            </a:r>
            <a:r>
              <a:rPr lang="tr-TR" sz="2400" dirty="0" err="1"/>
              <a:t>radiography</a:t>
            </a:r>
            <a:r>
              <a:rPr lang="tr-TR" sz="2400" dirty="0"/>
              <a:t> is </a:t>
            </a:r>
            <a:r>
              <a:rPr lang="tr-TR" sz="2400" dirty="0" err="1"/>
              <a:t>typically</a:t>
            </a:r>
            <a:r>
              <a:rPr lang="tr-TR" sz="2400" dirty="0"/>
              <a:t> </a:t>
            </a:r>
            <a:r>
              <a:rPr lang="tr-TR" sz="2400" dirty="0" err="1"/>
              <a:t>used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evaluate</a:t>
            </a:r>
            <a:r>
              <a:rPr lang="tr-TR" sz="2400" dirty="0"/>
              <a:t> </a:t>
            </a:r>
            <a:r>
              <a:rPr lang="tr-TR" sz="2400" dirty="0" err="1"/>
              <a:t>animals</a:t>
            </a:r>
            <a:r>
              <a:rPr lang="tr-TR" sz="2400" dirty="0"/>
              <a:t> </a:t>
            </a:r>
            <a:r>
              <a:rPr lang="tr-TR" sz="2400" dirty="0" err="1"/>
              <a:t>with</a:t>
            </a:r>
            <a:r>
              <a:rPr lang="tr-TR" sz="2400" dirty="0"/>
              <a:t> </a:t>
            </a:r>
            <a:r>
              <a:rPr lang="tr-TR" sz="2400" dirty="0" err="1"/>
              <a:t>clinical</a:t>
            </a:r>
            <a:r>
              <a:rPr lang="tr-TR" sz="2400" dirty="0"/>
              <a:t> </a:t>
            </a:r>
            <a:r>
              <a:rPr lang="tr-TR" sz="2400" dirty="0" err="1"/>
              <a:t>signs</a:t>
            </a:r>
            <a:r>
              <a:rPr lang="tr-TR" sz="2400" dirty="0"/>
              <a:t> of </a:t>
            </a:r>
            <a:r>
              <a:rPr lang="tr-TR" sz="2400" dirty="0" err="1"/>
              <a:t>sneezing</a:t>
            </a:r>
            <a:r>
              <a:rPr lang="tr-TR" sz="2400" dirty="0"/>
              <a:t>, </a:t>
            </a:r>
            <a:r>
              <a:rPr lang="tr-TR" sz="2400" dirty="0" err="1"/>
              <a:t>nasal</a:t>
            </a:r>
            <a:r>
              <a:rPr lang="tr-TR" sz="2400" dirty="0"/>
              <a:t> </a:t>
            </a:r>
            <a:r>
              <a:rPr lang="tr-TR" sz="2400" dirty="0" err="1"/>
              <a:t>discharge</a:t>
            </a:r>
            <a:r>
              <a:rPr lang="tr-TR" sz="2400" dirty="0"/>
              <a:t>,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upper</a:t>
            </a:r>
            <a:r>
              <a:rPr lang="tr-TR" sz="2400" dirty="0"/>
              <a:t> </a:t>
            </a:r>
            <a:r>
              <a:rPr lang="tr-TR" sz="2400" dirty="0" err="1"/>
              <a:t>airway</a:t>
            </a:r>
            <a:r>
              <a:rPr lang="tr-TR" sz="2400" dirty="0"/>
              <a:t> </a:t>
            </a:r>
            <a:r>
              <a:rPr lang="tr-TR" sz="2400" dirty="0" err="1"/>
              <a:t>obstruction</a:t>
            </a:r>
            <a:r>
              <a:rPr lang="tr-TR" sz="2400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/>
              <a:t>Morphologic</a:t>
            </a:r>
            <a:r>
              <a:rPr lang="tr-TR" sz="2400" dirty="0"/>
              <a:t> </a:t>
            </a:r>
            <a:r>
              <a:rPr lang="tr-TR" sz="2400" dirty="0" err="1"/>
              <a:t>changes</a:t>
            </a:r>
            <a:r>
              <a:rPr lang="tr-TR" sz="2400" dirty="0"/>
              <a:t> in </a:t>
            </a:r>
            <a:r>
              <a:rPr lang="tr-TR" sz="2400" dirty="0" err="1"/>
              <a:t>thl</a:t>
            </a:r>
            <a:r>
              <a:rPr lang="tr-TR" sz="2400" dirty="0"/>
              <a:t>' </a:t>
            </a:r>
            <a:r>
              <a:rPr lang="tr-TR" sz="2400" dirty="0" err="1"/>
              <a:t>air</a:t>
            </a:r>
            <a:r>
              <a:rPr lang="tr-TR" sz="2400" dirty="0"/>
              <a:t> </a:t>
            </a:r>
            <a:r>
              <a:rPr lang="tr-TR" sz="2400" dirty="0" err="1"/>
              <a:t>passages</a:t>
            </a:r>
            <a:r>
              <a:rPr lang="tr-TR" sz="2400" dirty="0"/>
              <a:t>, </a:t>
            </a:r>
            <a:r>
              <a:rPr lang="tr-TR" sz="2400" dirty="0" err="1"/>
              <a:t>turbinates</a:t>
            </a:r>
            <a:r>
              <a:rPr lang="tr-TR" sz="2400" dirty="0"/>
              <a:t>,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frontal</a:t>
            </a:r>
            <a:r>
              <a:rPr lang="tr-TR" sz="2400" dirty="0"/>
              <a:t> </a:t>
            </a:r>
            <a:r>
              <a:rPr lang="tr-TR" sz="2400" dirty="0" err="1"/>
              <a:t>sinuses</a:t>
            </a:r>
            <a:r>
              <a:rPr lang="tr-TR" sz="2400" dirty="0"/>
              <a:t> </a:t>
            </a:r>
            <a:r>
              <a:rPr lang="tr-TR" sz="2400" dirty="0" err="1"/>
              <a:t>may</a:t>
            </a:r>
            <a:r>
              <a:rPr lang="tr-TR" sz="2400" dirty="0"/>
              <a:t> be </a:t>
            </a:r>
            <a:r>
              <a:rPr lang="tr-TR" sz="2400" dirty="0" err="1"/>
              <a:t>confirmed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extent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lesions</a:t>
            </a:r>
            <a:r>
              <a:rPr lang="tr-TR" sz="2400" dirty="0"/>
              <a:t> </a:t>
            </a:r>
            <a:r>
              <a:rPr lang="tr-TR" sz="2400" dirty="0" err="1"/>
              <a:t>defined</a:t>
            </a:r>
            <a:r>
              <a:rPr lang="tr-TR" sz="2400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/>
              <a:t>Nasal</a:t>
            </a:r>
            <a:r>
              <a:rPr lang="tr-TR" sz="2400" dirty="0"/>
              <a:t> </a:t>
            </a:r>
            <a:r>
              <a:rPr lang="tr-TR" sz="2400" dirty="0" err="1"/>
              <a:t>radiography</a:t>
            </a:r>
            <a:r>
              <a:rPr lang="tr-TR" sz="2400" dirty="0"/>
              <a:t> </a:t>
            </a:r>
            <a:r>
              <a:rPr lang="tr-TR" sz="2400" dirty="0" err="1"/>
              <a:t>does</a:t>
            </a:r>
            <a:r>
              <a:rPr lang="tr-TR" sz="2400" dirty="0"/>
              <a:t> </a:t>
            </a:r>
            <a:r>
              <a:rPr lang="tr-TR" sz="2400" dirty="0" err="1"/>
              <a:t>require</a:t>
            </a:r>
            <a:r>
              <a:rPr lang="tr-TR" sz="2400" dirty="0"/>
              <a:t> </a:t>
            </a:r>
            <a:r>
              <a:rPr lang="tr-TR" sz="2400" dirty="0" err="1"/>
              <a:t>anesthe</a:t>
            </a:r>
            <a:r>
              <a:rPr lang="tr-TR" sz="2400" dirty="0"/>
              <a:t>- </a:t>
            </a:r>
            <a:r>
              <a:rPr lang="tr-TR" sz="2400" dirty="0" err="1"/>
              <a:t>sia</a:t>
            </a:r>
            <a:r>
              <a:rPr lang="tr-TR" sz="2400" dirty="0"/>
              <a:t> in </a:t>
            </a:r>
            <a:r>
              <a:rPr lang="tr-TR" sz="2400" dirty="0" err="1"/>
              <a:t>order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obtain</a:t>
            </a:r>
            <a:r>
              <a:rPr lang="tr-TR" sz="2400" dirty="0"/>
              <a:t> </a:t>
            </a:r>
            <a:r>
              <a:rPr lang="tr-TR" sz="2400" dirty="0" err="1"/>
              <a:t>proper</a:t>
            </a:r>
            <a:r>
              <a:rPr lang="tr-TR" sz="2400" dirty="0"/>
              <a:t> </a:t>
            </a:r>
            <a:r>
              <a:rPr lang="tr-TR" sz="2400" dirty="0" err="1"/>
              <a:t>positioning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avoid</a:t>
            </a:r>
            <a:r>
              <a:rPr lang="tr-TR" sz="2400" dirty="0"/>
              <a:t> </a:t>
            </a:r>
            <a:r>
              <a:rPr lang="tr-TR" sz="2400" dirty="0" err="1"/>
              <a:t>motion</a:t>
            </a:r>
            <a:r>
              <a:rPr lang="tr-TR" sz="2400" dirty="0"/>
              <a:t> </a:t>
            </a:r>
            <a:r>
              <a:rPr lang="tr-TR" sz="2400" dirty="0" err="1"/>
              <a:t>artifact</a:t>
            </a:r>
            <a:r>
              <a:rPr lang="tr-TR" sz="2400" dirty="0"/>
              <a:t>. </a:t>
            </a:r>
          </a:p>
          <a:p>
            <a:pPr algn="just"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18202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4AE1D-B01E-254B-A34C-3FDF04CAE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537" y="1090863"/>
            <a:ext cx="10515600" cy="4812632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tr-TR" sz="2400" dirty="0" err="1"/>
              <a:t>Radiography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neck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extrathoracic</a:t>
            </a:r>
            <a:r>
              <a:rPr lang="tr-TR" sz="2400" dirty="0"/>
              <a:t> </a:t>
            </a:r>
            <a:r>
              <a:rPr lang="tr-TR" sz="2400" dirty="0" err="1"/>
              <a:t>airway</a:t>
            </a:r>
            <a:r>
              <a:rPr lang="tr-TR" sz="2400" dirty="0"/>
              <a:t> is </a:t>
            </a:r>
            <a:r>
              <a:rPr lang="tr-TR" sz="2400" dirty="0" err="1"/>
              <a:t>indicated</a:t>
            </a:r>
            <a:r>
              <a:rPr lang="tr-TR" sz="2400" dirty="0"/>
              <a:t> in </a:t>
            </a:r>
            <a:r>
              <a:rPr lang="tr-TR" sz="2400" dirty="0" err="1"/>
              <a:t>dogs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cats</a:t>
            </a:r>
            <a:r>
              <a:rPr lang="tr-TR" sz="2400" dirty="0"/>
              <a:t> </a:t>
            </a:r>
            <a:r>
              <a:rPr lang="tr-TR" sz="2400" dirty="0" err="1"/>
              <a:t>with</a:t>
            </a:r>
            <a:r>
              <a:rPr lang="tr-TR" sz="2400" dirty="0"/>
              <a:t> </a:t>
            </a:r>
            <a:r>
              <a:rPr lang="tr-TR" sz="2400" dirty="0" err="1"/>
              <a:t>inspiratory</a:t>
            </a:r>
            <a:r>
              <a:rPr lang="tr-TR" sz="2400" dirty="0"/>
              <a:t> </a:t>
            </a:r>
            <a:r>
              <a:rPr lang="tr-TR" sz="2400" dirty="0" err="1"/>
              <a:t>stridor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stertor</a:t>
            </a:r>
            <a:r>
              <a:rPr lang="tr-TR" sz="2400" dirty="0"/>
              <a:t>, </a:t>
            </a:r>
            <a:r>
              <a:rPr lang="tr-TR" sz="2400" dirty="0" err="1"/>
              <a:t>gagging</a:t>
            </a:r>
            <a:r>
              <a:rPr lang="tr-TR" sz="2400" dirty="0"/>
              <a:t>, </a:t>
            </a:r>
            <a:r>
              <a:rPr lang="tr-TR" sz="2400" dirty="0" err="1"/>
              <a:t>coughing</a:t>
            </a:r>
            <a:r>
              <a:rPr lang="tr-TR" sz="2400" dirty="0"/>
              <a:t>, </a:t>
            </a:r>
            <a:r>
              <a:rPr lang="tr-TR" sz="2400" dirty="0" err="1"/>
              <a:t>and</a:t>
            </a:r>
            <a:r>
              <a:rPr lang="tr-TR" sz="2400" dirty="0"/>
              <a:t>/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recent</a:t>
            </a:r>
            <a:r>
              <a:rPr lang="tr-TR" sz="2400" dirty="0"/>
              <a:t> </a:t>
            </a:r>
            <a:r>
              <a:rPr lang="tr-TR" sz="2400" dirty="0" err="1"/>
              <a:t>voice</a:t>
            </a:r>
            <a:r>
              <a:rPr lang="tr-TR" sz="2400" dirty="0"/>
              <a:t> </a:t>
            </a:r>
            <a:r>
              <a:rPr lang="tr-TR" sz="2400" dirty="0" err="1"/>
              <a:t>change</a:t>
            </a:r>
            <a:r>
              <a:rPr lang="tr-TR" sz="2400" dirty="0"/>
              <a:t>.</a:t>
            </a:r>
          </a:p>
          <a:p>
            <a:pPr algn="just">
              <a:lnSpc>
                <a:spcPct val="200000"/>
              </a:lnSpc>
            </a:pPr>
            <a:r>
              <a:rPr lang="tr-TR" sz="2400" dirty="0"/>
              <a:t> </a:t>
            </a:r>
            <a:r>
              <a:rPr lang="tr-TR" sz="2400" dirty="0" err="1"/>
              <a:t>Lateral</a:t>
            </a:r>
            <a:r>
              <a:rPr lang="tr-TR" sz="2400" dirty="0"/>
              <a:t> </a:t>
            </a:r>
            <a:r>
              <a:rPr lang="tr-TR" sz="2400" dirty="0" err="1"/>
              <a:t>radiographs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most</a:t>
            </a:r>
            <a:r>
              <a:rPr lang="tr-TR" sz="2400" dirty="0"/>
              <a:t> </a:t>
            </a:r>
            <a:r>
              <a:rPr lang="tr-TR" sz="2400" dirty="0" err="1"/>
              <a:t>useful</a:t>
            </a:r>
            <a:r>
              <a:rPr lang="tr-TR" sz="2400" dirty="0"/>
              <a:t> in </a:t>
            </a:r>
            <a:r>
              <a:rPr lang="tr-TR" sz="2400" dirty="0" err="1"/>
              <a:t>assessing</a:t>
            </a:r>
            <a:r>
              <a:rPr lang="tr-TR" sz="2400" dirty="0"/>
              <a:t> </a:t>
            </a:r>
            <a:r>
              <a:rPr lang="tr-TR" sz="2400" dirty="0" err="1"/>
              <a:t>these</a:t>
            </a:r>
            <a:r>
              <a:rPr lang="tr-TR" sz="2400" dirty="0"/>
              <a:t> </a:t>
            </a:r>
            <a:r>
              <a:rPr lang="tr-TR" sz="2400" dirty="0" err="1"/>
              <a:t>structures</a:t>
            </a:r>
            <a:r>
              <a:rPr lang="tr-TR" sz="2400" dirty="0"/>
              <a:t>; </a:t>
            </a:r>
            <a:r>
              <a:rPr lang="tr-TR" sz="2400" dirty="0" err="1"/>
              <a:t>however</a:t>
            </a:r>
            <a:r>
              <a:rPr lang="tr-TR" sz="2400" dirty="0"/>
              <a:t>, </a:t>
            </a:r>
            <a:r>
              <a:rPr lang="tr-TR" sz="2400" dirty="0" err="1"/>
              <a:t>tracheal</a:t>
            </a:r>
            <a:r>
              <a:rPr lang="tr-TR" sz="2400" dirty="0"/>
              <a:t> </a:t>
            </a:r>
            <a:r>
              <a:rPr lang="tr-TR" sz="2400" dirty="0" err="1"/>
              <a:t>displacement</a:t>
            </a:r>
            <a:r>
              <a:rPr lang="tr-TR" sz="2400" dirty="0"/>
              <a:t> </a:t>
            </a:r>
            <a:r>
              <a:rPr lang="tr-TR" sz="2400" dirty="0" err="1"/>
              <a:t>may</a:t>
            </a:r>
            <a:r>
              <a:rPr lang="tr-TR" sz="2400" dirty="0"/>
              <a:t> be </a:t>
            </a:r>
            <a:r>
              <a:rPr lang="tr-TR" sz="2400" dirty="0" err="1"/>
              <a:t>more</a:t>
            </a:r>
            <a:r>
              <a:rPr lang="tr-TR" sz="2400" dirty="0"/>
              <a:t> </a:t>
            </a:r>
            <a:r>
              <a:rPr lang="tr-TR" sz="2400" dirty="0" err="1"/>
              <a:t>visible</a:t>
            </a:r>
            <a:r>
              <a:rPr lang="tr-TR" sz="2400" dirty="0"/>
              <a:t> on a </a:t>
            </a:r>
            <a:r>
              <a:rPr lang="tr-TR" sz="2400" dirty="0" err="1"/>
              <a:t>ventrodorsal</a:t>
            </a:r>
            <a:r>
              <a:rPr lang="tr-TR" sz="2400" dirty="0"/>
              <a:t> </a:t>
            </a:r>
            <a:r>
              <a:rPr lang="tr-TR" sz="2400" dirty="0" err="1"/>
              <a:t>view</a:t>
            </a:r>
            <a:r>
              <a:rPr lang="tr-TR" sz="2400" dirty="0"/>
              <a:t>. </a:t>
            </a:r>
          </a:p>
          <a:p>
            <a:pPr algn="just">
              <a:lnSpc>
                <a:spcPct val="200000"/>
              </a:lnSpc>
            </a:pPr>
            <a:r>
              <a:rPr lang="tr-TR" sz="2400" dirty="0" err="1"/>
              <a:t>Both</a:t>
            </a:r>
            <a:r>
              <a:rPr lang="tr-TR" sz="2400" dirty="0"/>
              <a:t> </a:t>
            </a:r>
            <a:r>
              <a:rPr lang="tr-TR" sz="2400" dirty="0" err="1"/>
              <a:t>inspiratory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expiratory</a:t>
            </a:r>
            <a:r>
              <a:rPr lang="tr-TR" sz="2400" dirty="0"/>
              <a:t> </a:t>
            </a:r>
            <a:r>
              <a:rPr lang="tr-TR" sz="2400" dirty="0" err="1"/>
              <a:t>views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helpful</a:t>
            </a:r>
            <a:r>
              <a:rPr lang="tr-TR" sz="2400" dirty="0"/>
              <a:t> in </a:t>
            </a:r>
            <a:r>
              <a:rPr lang="tr-TR" sz="2400" dirty="0" err="1"/>
              <a:t>assessing</a:t>
            </a:r>
            <a:r>
              <a:rPr lang="tr-TR" sz="2400" dirty="0"/>
              <a:t> </a:t>
            </a:r>
            <a:r>
              <a:rPr lang="tr-TR" sz="2400" dirty="0" err="1"/>
              <a:t>dynamic</a:t>
            </a:r>
            <a:r>
              <a:rPr lang="tr-TR" sz="2400" dirty="0"/>
              <a:t> </a:t>
            </a:r>
            <a:r>
              <a:rPr lang="tr-TR" sz="2400" dirty="0" err="1"/>
              <a:t>changes</a:t>
            </a:r>
            <a:r>
              <a:rPr lang="tr-TR" sz="2400" dirty="0"/>
              <a:t> in </a:t>
            </a:r>
            <a:r>
              <a:rPr lang="tr-TR" sz="2400" dirty="0" err="1"/>
              <a:t>airway</a:t>
            </a:r>
            <a:r>
              <a:rPr lang="tr-TR" sz="2400" dirty="0"/>
              <a:t> </a:t>
            </a:r>
            <a:r>
              <a:rPr lang="tr-TR" sz="2400" dirty="0" err="1"/>
              <a:t>diameter</a:t>
            </a:r>
            <a:r>
              <a:rPr lang="tr-TR" sz="2400" dirty="0"/>
              <a:t>.</a:t>
            </a:r>
          </a:p>
          <a:p>
            <a:pPr>
              <a:lnSpc>
                <a:spcPct val="17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562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BC4A3-FB0B-0D4B-A317-913F9088F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7516"/>
            <a:ext cx="10515600" cy="559944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/>
              <a:t>Radiographs</a:t>
            </a:r>
            <a:r>
              <a:rPr lang="tr-TR" sz="2400" dirty="0"/>
              <a:t> </a:t>
            </a:r>
            <a:r>
              <a:rPr lang="tr-TR" sz="2400" dirty="0" err="1"/>
              <a:t>may</a:t>
            </a:r>
            <a:r>
              <a:rPr lang="tr-TR" sz="2400" dirty="0"/>
              <a:t> </a:t>
            </a:r>
            <a:r>
              <a:rPr lang="tr-TR" sz="2400" dirty="0" err="1"/>
              <a:t>assist</a:t>
            </a:r>
            <a:r>
              <a:rPr lang="tr-TR" sz="2400" dirty="0"/>
              <a:t> in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identification</a:t>
            </a:r>
            <a:r>
              <a:rPr lang="tr-TR" sz="2400" dirty="0"/>
              <a:t> of </a:t>
            </a:r>
            <a:r>
              <a:rPr lang="tr-TR" sz="2400" dirty="0" err="1"/>
              <a:t>pharyngeal</a:t>
            </a:r>
            <a:r>
              <a:rPr lang="tr-TR" sz="2400" dirty="0"/>
              <a:t>, </a:t>
            </a:r>
            <a:r>
              <a:rPr lang="tr-TR" sz="2400" dirty="0" err="1"/>
              <a:t>laryngeal</a:t>
            </a:r>
            <a:r>
              <a:rPr lang="tr-TR" sz="2400" dirty="0"/>
              <a:t>,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tracheal</a:t>
            </a:r>
            <a:r>
              <a:rPr lang="tr-TR" sz="2400" dirty="0"/>
              <a:t> </a:t>
            </a:r>
            <a:r>
              <a:rPr lang="tr-TR" sz="2400" dirty="0" err="1"/>
              <a:t>disease</a:t>
            </a:r>
            <a:r>
              <a:rPr lang="tr-TR" sz="2400" dirty="0"/>
              <a:t> </a:t>
            </a:r>
            <a:r>
              <a:rPr lang="tr-TR" sz="2400" dirty="0" err="1"/>
              <a:t>due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radiopaque</a:t>
            </a:r>
            <a:r>
              <a:rPr lang="tr-TR" sz="2400" dirty="0"/>
              <a:t> </a:t>
            </a:r>
            <a:r>
              <a:rPr lang="tr-TR" sz="2400" dirty="0" err="1"/>
              <a:t>foreign</a:t>
            </a:r>
            <a:r>
              <a:rPr lang="tr-TR" sz="2400" dirty="0"/>
              <a:t> </a:t>
            </a:r>
            <a:r>
              <a:rPr lang="tr-TR" sz="2400" dirty="0" err="1"/>
              <a:t>bodies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soft</a:t>
            </a:r>
            <a:r>
              <a:rPr lang="tr-TR" sz="2400" dirty="0"/>
              <a:t> </a:t>
            </a:r>
            <a:r>
              <a:rPr lang="tr-TR" sz="2400" dirty="0" err="1"/>
              <a:t>tissue</a:t>
            </a:r>
            <a:r>
              <a:rPr lang="tr-TR" sz="2400" dirty="0"/>
              <a:t> </a:t>
            </a:r>
            <a:r>
              <a:rPr lang="tr-TR" sz="2400" dirty="0" err="1"/>
              <a:t>masses</a:t>
            </a:r>
            <a:r>
              <a:rPr lang="tr-TR" sz="2400" dirty="0"/>
              <a:t> (</a:t>
            </a:r>
            <a:r>
              <a:rPr lang="tr-TR" sz="2400" dirty="0" err="1"/>
              <a:t>abscesses</a:t>
            </a:r>
            <a:r>
              <a:rPr lang="tr-TR" sz="2400" dirty="0"/>
              <a:t>, </a:t>
            </a:r>
            <a:r>
              <a:rPr lang="tr-TR" sz="2400" dirty="0" err="1"/>
              <a:t>polyps</a:t>
            </a:r>
            <a:r>
              <a:rPr lang="tr-TR" sz="2400" dirty="0"/>
              <a:t>, </a:t>
            </a:r>
            <a:r>
              <a:rPr lang="tr-TR" sz="2400" dirty="0" err="1"/>
              <a:t>neoplasms</a:t>
            </a:r>
            <a:r>
              <a:rPr lang="tr-TR" sz="2400" dirty="0"/>
              <a:t>, </a:t>
            </a:r>
            <a:r>
              <a:rPr lang="tr-TR" sz="2400" dirty="0" err="1"/>
              <a:t>granulation</a:t>
            </a:r>
            <a:r>
              <a:rPr lang="tr-TR" sz="2400" dirty="0"/>
              <a:t> </a:t>
            </a:r>
            <a:r>
              <a:rPr lang="tr-TR" sz="2400" dirty="0" err="1"/>
              <a:t>tissue</a:t>
            </a:r>
            <a:r>
              <a:rPr lang="tr-TR" sz="2400" dirty="0"/>
              <a:t>); </a:t>
            </a:r>
            <a:r>
              <a:rPr lang="tr-TR" sz="2400" dirty="0" err="1"/>
              <a:t>anatomic</a:t>
            </a:r>
            <a:r>
              <a:rPr lang="tr-TR" sz="2400" dirty="0"/>
              <a:t> </a:t>
            </a:r>
            <a:r>
              <a:rPr lang="tr-TR" sz="2400" dirty="0" err="1"/>
              <a:t>displacement</a:t>
            </a:r>
            <a:r>
              <a:rPr lang="tr-TR" sz="2400" dirty="0"/>
              <a:t> </a:t>
            </a:r>
            <a:r>
              <a:rPr lang="tr-TR" sz="2400" dirty="0" err="1"/>
              <a:t>due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mass</a:t>
            </a:r>
            <a:r>
              <a:rPr lang="tr-TR" sz="2400" dirty="0"/>
              <a:t> </a:t>
            </a:r>
            <a:r>
              <a:rPr lang="tr-TR" sz="2400" dirty="0" err="1"/>
              <a:t>lesions</a:t>
            </a:r>
            <a:r>
              <a:rPr lang="tr-TR" sz="2400" dirty="0"/>
              <a:t>; </a:t>
            </a:r>
            <a:r>
              <a:rPr lang="tr-TR" sz="2400" dirty="0" err="1"/>
              <a:t>tracheal</a:t>
            </a:r>
            <a:r>
              <a:rPr lang="tr-TR" sz="2400" dirty="0"/>
              <a:t> </a:t>
            </a:r>
            <a:r>
              <a:rPr lang="tr-TR" sz="2400" dirty="0" err="1"/>
              <a:t>narrowing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hypo-plasia</a:t>
            </a:r>
            <a:r>
              <a:rPr lang="tr-TR" sz="2400" dirty="0"/>
              <a:t>;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tracheal</a:t>
            </a:r>
            <a:r>
              <a:rPr lang="tr-TR" sz="2400" dirty="0"/>
              <a:t> </a:t>
            </a:r>
            <a:r>
              <a:rPr lang="tr-TR" sz="2400" dirty="0" err="1"/>
              <a:t>collapse</a:t>
            </a:r>
            <a:r>
              <a:rPr lang="tr-TR" sz="2400" dirty="0"/>
              <a:t>.’ 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/>
              <a:t>Tracheal</a:t>
            </a:r>
            <a:r>
              <a:rPr lang="tr-TR" sz="2400" dirty="0"/>
              <a:t> </a:t>
            </a:r>
            <a:r>
              <a:rPr lang="tr-TR" sz="2400" dirty="0" err="1"/>
              <a:t>displacement</a:t>
            </a:r>
            <a:r>
              <a:rPr lang="tr-TR" sz="2400" dirty="0"/>
              <a:t> </a:t>
            </a:r>
            <a:r>
              <a:rPr lang="tr-TR" sz="2400" dirty="0" err="1"/>
              <a:t>secondary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mass</a:t>
            </a:r>
            <a:r>
              <a:rPr lang="tr-TR" sz="2400" dirty="0"/>
              <a:t> </a:t>
            </a:r>
            <a:r>
              <a:rPr lang="tr-TR" sz="2400" dirty="0" err="1"/>
              <a:t>lesions</a:t>
            </a:r>
            <a:r>
              <a:rPr lang="tr-TR" sz="2400" dirty="0"/>
              <a:t>, </a:t>
            </a:r>
            <a:r>
              <a:rPr lang="tr-TR" sz="2400" dirty="0" err="1"/>
              <a:t>soft</a:t>
            </a:r>
            <a:r>
              <a:rPr lang="tr-TR" sz="2400" dirty="0"/>
              <a:t> </a:t>
            </a:r>
            <a:r>
              <a:rPr lang="tr-TR" sz="2400" dirty="0" err="1"/>
              <a:t>tissue</a:t>
            </a:r>
            <a:r>
              <a:rPr lang="tr-TR" sz="2400" dirty="0"/>
              <a:t> </a:t>
            </a:r>
            <a:r>
              <a:rPr lang="tr-TR" sz="2400" dirty="0" err="1"/>
              <a:t>masses</a:t>
            </a:r>
            <a:r>
              <a:rPr lang="tr-TR" sz="2400" dirty="0"/>
              <a:t>, </a:t>
            </a:r>
            <a:r>
              <a:rPr lang="tr-TR" sz="2400" dirty="0" err="1"/>
              <a:t>hypoplasia</a:t>
            </a:r>
            <a:r>
              <a:rPr lang="tr-TR" sz="2400" dirty="0"/>
              <a:t>,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invagination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dorsal</a:t>
            </a:r>
            <a:r>
              <a:rPr lang="tr-TR" sz="2400" dirty="0"/>
              <a:t> </a:t>
            </a:r>
            <a:r>
              <a:rPr lang="tr-TR" sz="2400" dirty="0" err="1"/>
              <a:t>tracheal</a:t>
            </a:r>
            <a:r>
              <a:rPr lang="tr-TR" sz="2400" dirty="0"/>
              <a:t> </a:t>
            </a:r>
            <a:r>
              <a:rPr lang="tr-TR" sz="2400" dirty="0" err="1"/>
              <a:t>membrane</a:t>
            </a:r>
            <a:r>
              <a:rPr lang="tr-TR" sz="2400" dirty="0"/>
              <a:t> is </a:t>
            </a:r>
            <a:r>
              <a:rPr lang="tr-TR" sz="2400" dirty="0" err="1"/>
              <a:t>commonly</a:t>
            </a:r>
            <a:r>
              <a:rPr lang="tr-TR" sz="2400" dirty="0"/>
              <a:t> </a:t>
            </a:r>
            <a:r>
              <a:rPr lang="tr-TR" sz="2400" dirty="0" err="1"/>
              <a:t>seen</a:t>
            </a:r>
            <a:r>
              <a:rPr lang="tr-TR" sz="2400" dirty="0"/>
              <a:t> in </a:t>
            </a:r>
            <a:r>
              <a:rPr lang="tr-TR" sz="2400" dirty="0" err="1"/>
              <a:t>older</a:t>
            </a:r>
            <a:r>
              <a:rPr lang="tr-TR" sz="2400" dirty="0"/>
              <a:t> </a:t>
            </a:r>
            <a:r>
              <a:rPr lang="tr-TR" sz="2400" dirty="0" err="1"/>
              <a:t>symptomatic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asymptomatic</a:t>
            </a:r>
            <a:r>
              <a:rPr lang="tr-TR" sz="2400" dirty="0"/>
              <a:t> </a:t>
            </a:r>
            <a:r>
              <a:rPr lang="tr-TR" sz="2400" dirty="0" err="1"/>
              <a:t>dogs</a:t>
            </a:r>
            <a:r>
              <a:rPr lang="tr-TR" sz="2400" dirty="0"/>
              <a:t> </a:t>
            </a:r>
            <a:r>
              <a:rPr lang="tr-TR" sz="2400" dirty="0" err="1"/>
              <a:t>with</a:t>
            </a:r>
            <a:r>
              <a:rPr lang="tr-TR" sz="2400" dirty="0"/>
              <a:t> </a:t>
            </a:r>
            <a:r>
              <a:rPr lang="tr-TR" sz="2400" dirty="0" err="1"/>
              <a:t>chronic</a:t>
            </a:r>
            <a:r>
              <a:rPr lang="tr-TR" sz="2400" dirty="0"/>
              <a:t> </a:t>
            </a:r>
            <a:r>
              <a:rPr lang="tr-TR" sz="2400" dirty="0" err="1"/>
              <a:t>coughing</a:t>
            </a:r>
            <a:r>
              <a:rPr lang="tr-TR" sz="2400" dirty="0"/>
              <a:t>, but </a:t>
            </a:r>
            <a:r>
              <a:rPr lang="tr-TR" sz="2400" dirty="0" err="1"/>
              <a:t>rarely</a:t>
            </a:r>
            <a:r>
              <a:rPr lang="tr-TR" sz="2400" dirty="0"/>
              <a:t> in </a:t>
            </a:r>
            <a:r>
              <a:rPr lang="tr-TR" sz="2400" dirty="0" err="1"/>
              <a:t>cats</a:t>
            </a:r>
            <a:r>
              <a:rPr lang="tr-TR" sz="2400" dirty="0"/>
              <a:t>. </a:t>
            </a:r>
            <a:r>
              <a:rPr lang="tr-TR" sz="2400" dirty="0" err="1"/>
              <a:t>Cervical</a:t>
            </a:r>
            <a:r>
              <a:rPr lang="tr-TR" sz="2400" dirty="0"/>
              <a:t> </a:t>
            </a:r>
            <a:r>
              <a:rPr lang="tr-TR" sz="2400" dirty="0" err="1"/>
              <a:t>emphysema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pneumomedi</a:t>
            </a:r>
            <a:r>
              <a:rPr lang="tr-TR" sz="2400" dirty="0"/>
              <a:t>- </a:t>
            </a:r>
            <a:r>
              <a:rPr lang="tr-TR" sz="2400" dirty="0" err="1"/>
              <a:t>astinum</a:t>
            </a:r>
            <a:r>
              <a:rPr lang="tr-TR" sz="2400" dirty="0"/>
              <a:t> </a:t>
            </a:r>
            <a:r>
              <a:rPr lang="tr-TR" sz="2400" dirty="0" err="1"/>
              <a:t>following</a:t>
            </a:r>
            <a:r>
              <a:rPr lang="tr-TR" sz="2400" dirty="0"/>
              <a:t> </a:t>
            </a:r>
            <a:r>
              <a:rPr lang="tr-TR" sz="2400" dirty="0" err="1"/>
              <a:t>endotracheal</a:t>
            </a:r>
            <a:r>
              <a:rPr lang="tr-TR" sz="2400" dirty="0"/>
              <a:t> </a:t>
            </a:r>
            <a:r>
              <a:rPr lang="tr-TR" sz="2400" dirty="0" err="1"/>
              <a:t>intubation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trauma</a:t>
            </a:r>
            <a:r>
              <a:rPr lang="tr-TR" sz="2400" dirty="0"/>
              <a:t> in </a:t>
            </a:r>
            <a:r>
              <a:rPr lang="tr-TR" sz="2400" dirty="0" err="1"/>
              <a:t>cats</a:t>
            </a:r>
            <a:r>
              <a:rPr lang="tr-TR" sz="2400" dirty="0"/>
              <a:t> is </a:t>
            </a:r>
            <a:r>
              <a:rPr lang="tr-TR" sz="2400" dirty="0" err="1"/>
              <a:t>readily</a:t>
            </a:r>
            <a:r>
              <a:rPr lang="tr-TR" sz="2400" dirty="0"/>
              <a:t> </a:t>
            </a:r>
            <a:r>
              <a:rPr lang="tr-TR" sz="2400" dirty="0" err="1"/>
              <a:t>diagnosed</a:t>
            </a:r>
            <a:r>
              <a:rPr lang="tr-TR" sz="2400" dirty="0"/>
              <a:t> </a:t>
            </a:r>
            <a:r>
              <a:rPr lang="tr-TR" sz="2400" dirty="0" err="1"/>
              <a:t>with</a:t>
            </a:r>
            <a:r>
              <a:rPr lang="tr-TR" sz="2400" dirty="0"/>
              <a:t> </a:t>
            </a:r>
            <a:r>
              <a:rPr lang="tr-TR" sz="2400" dirty="0" err="1"/>
              <a:t>cervical</a:t>
            </a:r>
            <a:r>
              <a:rPr lang="tr-TR" sz="2400" dirty="0"/>
              <a:t> </a:t>
            </a:r>
            <a:r>
              <a:rPr lang="tr-TR" sz="2400" dirty="0" err="1"/>
              <a:t>radiography</a:t>
            </a:r>
            <a:r>
              <a:rPr lang="tr-TR" sz="2400" dirty="0"/>
              <a:t>. </a:t>
            </a:r>
          </a:p>
          <a:p>
            <a:pPr algn="just"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219584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E7F41-951A-2D4C-8D62-79C454FA9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FF0000"/>
                </a:solidFill>
              </a:rPr>
              <a:t>Ultrasonography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3FDE1-F6BD-B74C-983B-6488D9570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351338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/>
              <a:t>Ultrasonography</a:t>
            </a:r>
            <a:r>
              <a:rPr lang="tr-TR" sz="2400" dirty="0"/>
              <a:t> can be </a:t>
            </a:r>
            <a:r>
              <a:rPr lang="tr-TR" sz="2400" dirty="0" err="1"/>
              <a:t>useful</a:t>
            </a:r>
            <a:r>
              <a:rPr lang="tr-TR" sz="2400" dirty="0"/>
              <a:t> in </a:t>
            </a:r>
            <a:r>
              <a:rPr lang="tr-TR" sz="2400" dirty="0" err="1"/>
              <a:t>animals</a:t>
            </a:r>
            <a:r>
              <a:rPr lang="tr-TR" sz="2400" dirty="0"/>
              <a:t> </a:t>
            </a:r>
            <a:r>
              <a:rPr lang="tr-TR" sz="2400" dirty="0" err="1"/>
              <a:t>with</a:t>
            </a:r>
            <a:r>
              <a:rPr lang="tr-TR" sz="2400" dirty="0"/>
              <a:t> </a:t>
            </a:r>
            <a:r>
              <a:rPr lang="tr-TR" sz="2400" dirty="0" err="1"/>
              <a:t>nasopharyngeal</a:t>
            </a:r>
            <a:r>
              <a:rPr lang="tr-TR" sz="2400" dirty="0"/>
              <a:t> </a:t>
            </a:r>
            <a:r>
              <a:rPr lang="tr-TR" sz="2400" dirty="0" err="1"/>
              <a:t>soft</a:t>
            </a:r>
            <a:r>
              <a:rPr lang="tr-TR" sz="2400" dirty="0"/>
              <a:t> </a:t>
            </a:r>
            <a:r>
              <a:rPr lang="tr-TR" sz="2400" dirty="0" err="1"/>
              <a:t>tissue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fluid-filled</a:t>
            </a:r>
            <a:r>
              <a:rPr lang="tr-TR" sz="2400" dirty="0"/>
              <a:t> masses.20 </a:t>
            </a:r>
            <a:r>
              <a:rPr lang="tr-TR" sz="2400" dirty="0" err="1"/>
              <a:t>Ultrasound</a:t>
            </a:r>
            <a:r>
              <a:rPr lang="tr-TR" sz="2400" dirty="0"/>
              <a:t> has </a:t>
            </a:r>
            <a:r>
              <a:rPr lang="tr-TR" sz="2400" dirty="0" err="1"/>
              <a:t>also</a:t>
            </a:r>
            <a:r>
              <a:rPr lang="tr-TR" sz="2400" dirty="0"/>
              <a:t> </a:t>
            </a:r>
            <a:r>
              <a:rPr lang="tr-TR" sz="2400" dirty="0" err="1"/>
              <a:t>been</a:t>
            </a:r>
            <a:r>
              <a:rPr lang="tr-TR" sz="2400" dirty="0"/>
              <a:t> </a:t>
            </a:r>
            <a:r>
              <a:rPr lang="tr-TR" sz="2400" dirty="0" err="1"/>
              <a:t>used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assist</a:t>
            </a:r>
            <a:r>
              <a:rPr lang="tr-TR" sz="2400" dirty="0"/>
              <a:t> in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diagnosis</a:t>
            </a:r>
            <a:r>
              <a:rPr lang="tr-TR" sz="2400" dirty="0"/>
              <a:t> of </a:t>
            </a:r>
            <a:r>
              <a:rPr lang="tr-TR" sz="2400" dirty="0" err="1"/>
              <a:t>tracheal</a:t>
            </a:r>
            <a:r>
              <a:rPr lang="tr-TR" sz="2400" dirty="0"/>
              <a:t> </a:t>
            </a:r>
            <a:r>
              <a:rPr lang="tr-TR" sz="2400" dirty="0" err="1"/>
              <a:t>collapse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laryngeal</a:t>
            </a:r>
            <a:r>
              <a:rPr lang="tr-TR" sz="2400" dirty="0"/>
              <a:t> </a:t>
            </a:r>
            <a:r>
              <a:rPr lang="tr-TR" sz="2400" dirty="0" err="1"/>
              <a:t>paralysis</a:t>
            </a:r>
            <a:r>
              <a:rPr lang="tr-TR" sz="2400" dirty="0"/>
              <a:t> in </a:t>
            </a:r>
            <a:r>
              <a:rPr lang="tr-TR" sz="2400" dirty="0" err="1"/>
              <a:t>dogs</a:t>
            </a:r>
            <a:r>
              <a:rPr lang="tr-TR" sz="2400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/>
              <a:t>Identification</a:t>
            </a:r>
            <a:r>
              <a:rPr lang="tr-TR" sz="2400" dirty="0"/>
              <a:t> of </a:t>
            </a:r>
            <a:r>
              <a:rPr lang="tr-TR" sz="2400" dirty="0" err="1"/>
              <a:t>pulmonary</a:t>
            </a:r>
            <a:r>
              <a:rPr lang="tr-TR" sz="2400" dirty="0"/>
              <a:t> </a:t>
            </a:r>
            <a:r>
              <a:rPr lang="tr-TR" sz="2400" dirty="0" err="1"/>
              <a:t>consolida</a:t>
            </a:r>
            <a:r>
              <a:rPr lang="tr-TR" sz="2400" dirty="0"/>
              <a:t>- </a:t>
            </a:r>
            <a:r>
              <a:rPr lang="tr-TR" sz="2400" dirty="0" err="1"/>
              <a:t>tion</a:t>
            </a:r>
            <a:r>
              <a:rPr lang="tr-TR" sz="2400" dirty="0"/>
              <a:t>, </a:t>
            </a:r>
            <a:r>
              <a:rPr lang="tr-TR" sz="2400" dirty="0" err="1"/>
              <a:t>masses</a:t>
            </a:r>
            <a:r>
              <a:rPr lang="tr-TR" sz="2400" dirty="0"/>
              <a:t>, </a:t>
            </a:r>
            <a:r>
              <a:rPr lang="tr-TR" sz="2400" dirty="0" err="1"/>
              <a:t>atelectasis</a:t>
            </a:r>
            <a:r>
              <a:rPr lang="tr-TR" sz="2400" dirty="0"/>
              <a:t>,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torsion</a:t>
            </a:r>
            <a:r>
              <a:rPr lang="tr-TR" sz="2400" dirty="0"/>
              <a:t>, as </a:t>
            </a:r>
            <a:r>
              <a:rPr lang="tr-TR" sz="2400" dirty="0" err="1"/>
              <a:t>well</a:t>
            </a:r>
            <a:r>
              <a:rPr lang="tr-TR" sz="2400" dirty="0"/>
              <a:t> as </a:t>
            </a:r>
            <a:r>
              <a:rPr lang="tr-TR" sz="2400" dirty="0" err="1"/>
              <a:t>pleural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medi</a:t>
            </a:r>
            <a:r>
              <a:rPr lang="tr-TR" sz="2400" dirty="0"/>
              <a:t>- </a:t>
            </a:r>
            <a:r>
              <a:rPr lang="tr-TR" sz="2400" dirty="0" err="1"/>
              <a:t>astinal</a:t>
            </a:r>
            <a:r>
              <a:rPr lang="tr-TR" sz="2400" dirty="0"/>
              <a:t> </a:t>
            </a:r>
            <a:r>
              <a:rPr lang="tr-TR" sz="2400" dirty="0" err="1"/>
              <a:t>abnormalities</a:t>
            </a:r>
            <a:r>
              <a:rPr lang="tr-TR" sz="2400" dirty="0"/>
              <a:t>, </a:t>
            </a:r>
            <a:r>
              <a:rPr lang="tr-TR" sz="2400" dirty="0" err="1"/>
              <a:t>may</a:t>
            </a:r>
            <a:r>
              <a:rPr lang="tr-TR" sz="2400" dirty="0"/>
              <a:t> be </a:t>
            </a:r>
            <a:r>
              <a:rPr lang="tr-TR" sz="2400" dirty="0" err="1"/>
              <a:t>detected</a:t>
            </a:r>
            <a:r>
              <a:rPr lang="tr-TR" sz="2400" dirty="0"/>
              <a:t> </a:t>
            </a:r>
            <a:r>
              <a:rPr lang="tr-TR" sz="2400" dirty="0" err="1"/>
              <a:t>using</a:t>
            </a:r>
            <a:r>
              <a:rPr lang="tr-TR" sz="2400" dirty="0"/>
              <a:t> </a:t>
            </a:r>
            <a:r>
              <a:rPr lang="tr-TR" sz="2400" dirty="0" err="1"/>
              <a:t>ultrasound</a:t>
            </a:r>
            <a:r>
              <a:rPr lang="tr-TR" sz="2400" dirty="0"/>
              <a:t>. </a:t>
            </a:r>
            <a:r>
              <a:rPr lang="tr-TR" sz="2400" dirty="0" err="1"/>
              <a:t>Ultrasound-guided</a:t>
            </a:r>
            <a:r>
              <a:rPr lang="tr-TR" sz="2400" dirty="0"/>
              <a:t> </a:t>
            </a:r>
            <a:r>
              <a:rPr lang="tr-TR" sz="2400" dirty="0" err="1"/>
              <a:t>aspirates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biopsies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rL'adily</a:t>
            </a:r>
            <a:r>
              <a:rPr lang="tr-TR" sz="2400" dirty="0"/>
              <a:t> </a:t>
            </a:r>
            <a:r>
              <a:rPr lang="tr-TR" sz="2400" dirty="0" err="1"/>
              <a:t>obtained</a:t>
            </a:r>
            <a:r>
              <a:rPr lang="tr-TR" sz="2400" dirty="0"/>
              <a:t> </a:t>
            </a:r>
            <a:r>
              <a:rPr lang="tr-TR" sz="2400" dirty="0" err="1"/>
              <a:t>using</a:t>
            </a:r>
            <a:r>
              <a:rPr lang="tr-TR" sz="2400" dirty="0"/>
              <a:t> </a:t>
            </a:r>
            <a:r>
              <a:rPr lang="tr-TR" sz="2400" dirty="0" err="1"/>
              <a:t>real</a:t>
            </a:r>
            <a:r>
              <a:rPr lang="tr-TR" sz="2400" dirty="0"/>
              <a:t>-time </a:t>
            </a:r>
            <a:r>
              <a:rPr lang="tr-TR" sz="2400" dirty="0" err="1"/>
              <a:t>visualization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needle</a:t>
            </a:r>
            <a:r>
              <a:rPr lang="tr-TR" sz="2400" dirty="0"/>
              <a:t> </a:t>
            </a:r>
            <a:r>
              <a:rPr lang="tr-TR" sz="2400" dirty="0" err="1"/>
              <a:t>entering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tissue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fluid</a:t>
            </a:r>
            <a:r>
              <a:rPr lang="tr-TR" sz="2400" dirty="0"/>
              <a:t> </a:t>
            </a:r>
            <a:r>
              <a:rPr lang="tr-TR" sz="2400" dirty="0" err="1"/>
              <a:t>lesion</a:t>
            </a:r>
            <a:r>
              <a:rPr lang="tr-TR" sz="2400" dirty="0"/>
              <a:t> 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/>
              <a:t>Potential</a:t>
            </a:r>
            <a:r>
              <a:rPr lang="tr-TR" sz="2400" dirty="0"/>
              <a:t> </a:t>
            </a:r>
            <a:r>
              <a:rPr lang="tr-TR" sz="2400" dirty="0" err="1"/>
              <a:t>risks</a:t>
            </a:r>
            <a:r>
              <a:rPr lang="tr-TR" sz="2400" dirty="0"/>
              <a:t> </a:t>
            </a:r>
            <a:r>
              <a:rPr lang="tr-TR" sz="2400" dirty="0" err="1"/>
              <a:t>include</a:t>
            </a:r>
            <a:r>
              <a:rPr lang="tr-TR" sz="2400" dirty="0"/>
              <a:t> </a:t>
            </a:r>
            <a:r>
              <a:rPr lang="tr-TR" sz="2400" dirty="0" err="1"/>
              <a:t>bleeding</a:t>
            </a:r>
            <a:r>
              <a:rPr lang="tr-TR" sz="2400" dirty="0"/>
              <a:t>, </a:t>
            </a:r>
            <a:r>
              <a:rPr lang="tr-TR" sz="2400" dirty="0" err="1"/>
              <a:t>iatrogenic</a:t>
            </a:r>
            <a:r>
              <a:rPr lang="tr-TR" sz="2400" dirty="0"/>
              <a:t> </a:t>
            </a:r>
            <a:r>
              <a:rPr lang="tr-TR" sz="2400" dirty="0" err="1"/>
              <a:t>pneumothorax</a:t>
            </a:r>
            <a:r>
              <a:rPr lang="tr-TR" sz="2400" dirty="0"/>
              <a:t>,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introduction</a:t>
            </a:r>
            <a:r>
              <a:rPr lang="tr-TR" sz="2400" dirty="0"/>
              <a:t> of </a:t>
            </a:r>
            <a:r>
              <a:rPr lang="tr-TR" sz="2400" dirty="0" err="1"/>
              <a:t>infectious</a:t>
            </a:r>
            <a:r>
              <a:rPr lang="tr-TR" sz="2400" dirty="0"/>
              <a:t> </a:t>
            </a:r>
            <a:r>
              <a:rPr lang="tr-TR" sz="2400" dirty="0" err="1"/>
              <a:t>agents</a:t>
            </a:r>
            <a:r>
              <a:rPr lang="tr-TR" sz="2400" dirty="0"/>
              <a:t> </a:t>
            </a:r>
            <a:r>
              <a:rPr lang="tr-TR" sz="2400" dirty="0" err="1"/>
              <a:t>during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procedure</a:t>
            </a:r>
            <a:r>
              <a:rPr lang="tr-TR" sz="2400" dirty="0"/>
              <a:t>. </a:t>
            </a:r>
          </a:p>
          <a:p>
            <a:pPr algn="just">
              <a:lnSpc>
                <a:spcPct val="150000"/>
              </a:lnSpc>
            </a:pPr>
            <a:endParaRPr lang="tr-TR" sz="2400" dirty="0"/>
          </a:p>
          <a:p>
            <a:pPr algn="just"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06387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5BE3C-4490-454C-B698-5D0B84338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FF0000"/>
                </a:solidFill>
              </a:rPr>
              <a:t>Nuclear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Imaging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0459A-2BB1-304E-844F-BB13061BC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/>
              <a:t>Nuclear</a:t>
            </a:r>
            <a:r>
              <a:rPr lang="tr-TR" sz="2400" dirty="0"/>
              <a:t> </a:t>
            </a:r>
            <a:r>
              <a:rPr lang="tr-TR" sz="2400" dirty="0" err="1"/>
              <a:t>scintigraphy</a:t>
            </a:r>
            <a:r>
              <a:rPr lang="tr-TR" sz="2400" dirty="0"/>
              <a:t> is </a:t>
            </a:r>
            <a:r>
              <a:rPr lang="tr-TR" sz="2400" dirty="0" err="1"/>
              <a:t>performed</a:t>
            </a:r>
            <a:r>
              <a:rPr lang="tr-TR" sz="2400" dirty="0"/>
              <a:t> </a:t>
            </a:r>
            <a:r>
              <a:rPr lang="tr-TR" sz="2400" dirty="0" err="1"/>
              <a:t>by</a:t>
            </a:r>
            <a:r>
              <a:rPr lang="tr-TR" sz="2400" dirty="0"/>
              <a:t> </a:t>
            </a:r>
            <a:r>
              <a:rPr lang="tr-TR" sz="2400" dirty="0" err="1"/>
              <a:t>administering</a:t>
            </a:r>
            <a:r>
              <a:rPr lang="tr-TR" sz="2400" dirty="0"/>
              <a:t> a </a:t>
            </a:r>
            <a:r>
              <a:rPr lang="tr-TR" sz="2400" dirty="0" err="1"/>
              <a:t>radioac</a:t>
            </a:r>
            <a:r>
              <a:rPr lang="tr-TR" sz="2400" dirty="0"/>
              <a:t>- </a:t>
            </a:r>
            <a:r>
              <a:rPr lang="tr-TR" sz="2400" dirty="0" err="1"/>
              <a:t>tive</a:t>
            </a:r>
            <a:r>
              <a:rPr lang="tr-TR" sz="2400" dirty="0"/>
              <a:t> </a:t>
            </a:r>
            <a:r>
              <a:rPr lang="tr-TR" sz="2400" dirty="0" err="1"/>
              <a:t>nuclide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patient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detecting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energy</a:t>
            </a:r>
            <a:r>
              <a:rPr lang="tr-TR" sz="2400" dirty="0"/>
              <a:t> </a:t>
            </a:r>
            <a:r>
              <a:rPr lang="tr-TR" sz="2400" dirty="0" err="1"/>
              <a:t>from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radionuclides</a:t>
            </a:r>
            <a:r>
              <a:rPr lang="tr-TR" sz="2400" dirty="0"/>
              <a:t> as </a:t>
            </a:r>
            <a:r>
              <a:rPr lang="tr-TR" sz="2400" dirty="0" err="1"/>
              <a:t>they</a:t>
            </a:r>
            <a:r>
              <a:rPr lang="tr-TR" sz="2400" dirty="0"/>
              <a:t> </a:t>
            </a:r>
            <a:r>
              <a:rPr lang="tr-TR" sz="2400" dirty="0" err="1"/>
              <a:t>decay</a:t>
            </a:r>
            <a:r>
              <a:rPr lang="tr-TR" sz="2400" dirty="0"/>
              <a:t> </a:t>
            </a:r>
            <a:r>
              <a:rPr lang="tr-TR" sz="2400" dirty="0" err="1"/>
              <a:t>using</a:t>
            </a:r>
            <a:r>
              <a:rPr lang="tr-TR" sz="2400" dirty="0"/>
              <a:t> a </a:t>
            </a:r>
            <a:r>
              <a:rPr lang="tr-TR" sz="2400" dirty="0" err="1"/>
              <a:t>camera</a:t>
            </a:r>
            <a:r>
              <a:rPr lang="tr-TR" sz="2400" dirty="0"/>
              <a:t> </a:t>
            </a:r>
            <a:r>
              <a:rPr lang="tr-TR" sz="2400" dirty="0" err="1"/>
              <a:t>that</a:t>
            </a:r>
            <a:r>
              <a:rPr lang="tr-TR" sz="2400" dirty="0"/>
              <a:t> </a:t>
            </a:r>
            <a:r>
              <a:rPr lang="tr-TR" sz="2400" dirty="0" err="1"/>
              <a:t>records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results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a </a:t>
            </a:r>
            <a:r>
              <a:rPr lang="tr-TR" sz="2400" dirty="0" err="1"/>
              <a:t>computer</a:t>
            </a:r>
            <a:r>
              <a:rPr lang="tr-TR" sz="2400" dirty="0"/>
              <a:t> </a:t>
            </a:r>
            <a:r>
              <a:rPr lang="tr-TR" sz="2400" dirty="0" err="1"/>
              <a:t>monitor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photographic</a:t>
            </a:r>
            <a:r>
              <a:rPr lang="tr-TR" sz="2400" dirty="0"/>
              <a:t> </a:t>
            </a:r>
            <a:r>
              <a:rPr lang="tr-TR" sz="2400" dirty="0" err="1"/>
              <a:t>film.Tech</a:t>
            </a:r>
            <a:r>
              <a:rPr lang="tr-TR" sz="2400" dirty="0"/>
              <a:t>- </a:t>
            </a:r>
            <a:r>
              <a:rPr lang="tr-TR" sz="2400" dirty="0" err="1"/>
              <a:t>netium</a:t>
            </a:r>
            <a:r>
              <a:rPr lang="tr-TR" sz="2400" dirty="0"/>
              <a:t> 99m 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most</a:t>
            </a:r>
            <a:r>
              <a:rPr lang="tr-TR" sz="2400" dirty="0"/>
              <a:t> </a:t>
            </a:r>
            <a:r>
              <a:rPr lang="tr-TR" sz="2400" dirty="0" err="1"/>
              <a:t>common</a:t>
            </a:r>
            <a:r>
              <a:rPr lang="tr-TR" sz="2400" dirty="0"/>
              <a:t> </a:t>
            </a:r>
            <a:r>
              <a:rPr lang="tr-TR" sz="2400" dirty="0" err="1"/>
              <a:t>nuclide</a:t>
            </a:r>
            <a:r>
              <a:rPr lang="tr-TR" sz="2400" dirty="0"/>
              <a:t> </a:t>
            </a:r>
            <a:r>
              <a:rPr lang="tr-TR" sz="2400" dirty="0" err="1"/>
              <a:t>utilized</a:t>
            </a:r>
            <a:r>
              <a:rPr lang="tr-TR" sz="2400" dirty="0"/>
              <a:t>. </a:t>
            </a:r>
            <a:r>
              <a:rPr lang="tr-TR" sz="2400" dirty="0" err="1"/>
              <a:t>It</a:t>
            </a:r>
            <a:r>
              <a:rPr lang="tr-TR" sz="2400" dirty="0"/>
              <a:t> is </a:t>
            </a:r>
            <a:r>
              <a:rPr lang="tr-TR" sz="2400" dirty="0" err="1"/>
              <a:t>tagged</a:t>
            </a:r>
            <a:r>
              <a:rPr lang="tr-TR" sz="2400" dirty="0"/>
              <a:t> </a:t>
            </a:r>
            <a:r>
              <a:rPr lang="tr-TR" sz="2400" dirty="0" err="1"/>
              <a:t>with</a:t>
            </a:r>
            <a:r>
              <a:rPr lang="tr-TR" sz="2400" dirty="0"/>
              <a:t> a </a:t>
            </a:r>
            <a:r>
              <a:rPr lang="tr-TR" sz="2400" dirty="0" err="1"/>
              <a:t>pharmaceutical</a:t>
            </a:r>
            <a:r>
              <a:rPr lang="tr-TR" sz="2400" dirty="0"/>
              <a:t>,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biologic</a:t>
            </a:r>
            <a:r>
              <a:rPr lang="tr-TR" sz="2400" dirty="0"/>
              <a:t> </a:t>
            </a:r>
            <a:r>
              <a:rPr lang="tr-TR" sz="2400" dirty="0" err="1"/>
              <a:t>fate</a:t>
            </a:r>
            <a:r>
              <a:rPr lang="tr-TR" sz="2400" dirty="0"/>
              <a:t> of </a:t>
            </a:r>
            <a:r>
              <a:rPr lang="tr-TR" sz="2400" dirty="0" err="1"/>
              <a:t>which</a:t>
            </a:r>
            <a:r>
              <a:rPr lang="tr-TR" sz="2400" dirty="0"/>
              <a:t> is </a:t>
            </a:r>
            <a:r>
              <a:rPr lang="tr-TR" sz="2400" dirty="0" err="1"/>
              <a:t>known</a:t>
            </a:r>
            <a:r>
              <a:rPr lang="tr-TR" sz="2400" dirty="0"/>
              <a:t> </a:t>
            </a:r>
            <a:r>
              <a:rPr lang="tr-TR" sz="2400" dirty="0" err="1"/>
              <a:t>so</a:t>
            </a:r>
            <a:r>
              <a:rPr lang="tr-TR" sz="2400" dirty="0"/>
              <a:t> </a:t>
            </a:r>
            <a:r>
              <a:rPr lang="tr-TR" sz="2400" dirty="0" err="1"/>
              <a:t>that</a:t>
            </a:r>
            <a:r>
              <a:rPr lang="tr-TR" sz="2400" dirty="0"/>
              <a:t> </a:t>
            </a:r>
            <a:r>
              <a:rPr lang="tr-TR" sz="2400" dirty="0" err="1"/>
              <a:t>alterations</a:t>
            </a:r>
            <a:r>
              <a:rPr lang="tr-TR" sz="2400" dirty="0"/>
              <a:t> in </a:t>
            </a:r>
            <a:r>
              <a:rPr lang="tr-TR" sz="2400" dirty="0" err="1"/>
              <a:t>blood</a:t>
            </a:r>
            <a:r>
              <a:rPr lang="tr-TR" sz="2400" dirty="0"/>
              <a:t> </a:t>
            </a:r>
            <a:r>
              <a:rPr lang="tr-TR" sz="2400" dirty="0" err="1"/>
              <a:t>flow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/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function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organ of </a:t>
            </a:r>
            <a:r>
              <a:rPr lang="tr-TR" sz="2400" dirty="0" err="1"/>
              <a:t>interest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identified</a:t>
            </a:r>
            <a:r>
              <a:rPr lang="tr-TR" sz="2400" dirty="0"/>
              <a:t> </a:t>
            </a:r>
            <a:r>
              <a:rPr lang="tr-TR" sz="2400" dirty="0" err="1"/>
              <a:t>by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presence of </a:t>
            </a:r>
            <a:r>
              <a:rPr lang="tr-TR" sz="2400" dirty="0" err="1"/>
              <a:t>excessive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deficient</a:t>
            </a:r>
            <a:r>
              <a:rPr lang="tr-TR" sz="2400" dirty="0"/>
              <a:t> </a:t>
            </a:r>
            <a:r>
              <a:rPr lang="tr-TR" sz="2400" dirty="0" err="1"/>
              <a:t>radioactivity</a:t>
            </a:r>
            <a:r>
              <a:rPr lang="tr-TR" sz="2400" dirty="0"/>
              <a:t> on a </a:t>
            </a:r>
            <a:r>
              <a:rPr lang="tr-TR" sz="2400" dirty="0" err="1"/>
              <a:t>scintigraphic</a:t>
            </a:r>
            <a:r>
              <a:rPr lang="tr-TR" sz="2400" dirty="0"/>
              <a:t> </a:t>
            </a:r>
            <a:r>
              <a:rPr lang="tr-TR" sz="2400" dirty="0" err="1"/>
              <a:t>image</a:t>
            </a:r>
            <a:r>
              <a:rPr lang="tr-TR" sz="2400" dirty="0"/>
              <a:t>. </a:t>
            </a:r>
            <a:r>
              <a:rPr lang="tr-TR" sz="2400" dirty="0" err="1"/>
              <a:t>If</a:t>
            </a:r>
            <a:r>
              <a:rPr lang="tr-TR" sz="2400" dirty="0"/>
              <a:t> </a:t>
            </a:r>
            <a:r>
              <a:rPr lang="tr-TR" sz="2400" dirty="0" err="1"/>
              <a:t>pulmonary</a:t>
            </a:r>
            <a:r>
              <a:rPr lang="tr-TR" sz="2400" dirty="0"/>
              <a:t> </a:t>
            </a:r>
            <a:r>
              <a:rPr lang="tr-TR" sz="2400" dirty="0" err="1"/>
              <a:t>mineralization</a:t>
            </a:r>
            <a:r>
              <a:rPr lang="tr-TR" sz="2400" dirty="0"/>
              <a:t> is </a:t>
            </a:r>
            <a:r>
              <a:rPr lang="tr-TR" sz="2400" dirty="0" err="1"/>
              <a:t>suspected</a:t>
            </a:r>
            <a:r>
              <a:rPr lang="tr-TR" sz="2400" dirty="0"/>
              <a:t>, bone-</a:t>
            </a:r>
            <a:r>
              <a:rPr lang="tr-TR" sz="2400" dirty="0" err="1"/>
              <a:t>seeking</a:t>
            </a:r>
            <a:r>
              <a:rPr lang="tr-TR" sz="2400" dirty="0"/>
              <a:t> </a:t>
            </a:r>
            <a:r>
              <a:rPr lang="tr-TR" sz="2400" dirty="0" err="1"/>
              <a:t>radiopharma</a:t>
            </a:r>
            <a:r>
              <a:rPr lang="tr-TR" sz="2400" dirty="0"/>
              <a:t>- </a:t>
            </a:r>
            <a:r>
              <a:rPr lang="tr-TR" sz="2400" dirty="0" err="1"/>
              <a:t>ceuticals</a:t>
            </a:r>
            <a:r>
              <a:rPr lang="tr-TR" sz="2400" dirty="0"/>
              <a:t> can </a:t>
            </a:r>
            <a:r>
              <a:rPr lang="tr-TR" sz="2400" dirty="0" err="1"/>
              <a:t>also</a:t>
            </a:r>
            <a:r>
              <a:rPr lang="tr-TR" sz="2400" dirty="0"/>
              <a:t> be </a:t>
            </a:r>
            <a:r>
              <a:rPr lang="tr-TR" sz="2400" dirty="0" err="1"/>
              <a:t>used</a:t>
            </a:r>
            <a:r>
              <a:rPr lang="tr-TR" sz="2400" dirty="0"/>
              <a:t>. </a:t>
            </a:r>
          </a:p>
          <a:p>
            <a:pPr algn="just">
              <a:lnSpc>
                <a:spcPct val="150000"/>
              </a:lnSpc>
            </a:pPr>
            <a:endParaRPr lang="tr-TR" sz="2400" dirty="0"/>
          </a:p>
          <a:p>
            <a:pPr algn="just"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48400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A6124-CD5A-A341-8E5F-269673C95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SIGNALMENT</a:t>
            </a:r>
            <a:r>
              <a:rPr lang="tr-TR" b="1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B50BE-46E8-0B4D-8626-A7048CE44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animal's</a:t>
            </a:r>
            <a:r>
              <a:rPr lang="tr-TR" dirty="0"/>
              <a:t> </a:t>
            </a:r>
            <a:r>
              <a:rPr lang="tr-TR" dirty="0" err="1"/>
              <a:t>signalment</a:t>
            </a:r>
            <a:r>
              <a:rPr lang="tr-TR" dirty="0"/>
              <a:t> can </a:t>
            </a:r>
            <a:r>
              <a:rPr lang="tr-TR" dirty="0" err="1"/>
              <a:t>provide</a:t>
            </a:r>
            <a:r>
              <a:rPr lang="tr-TR" dirty="0"/>
              <a:t> </a:t>
            </a:r>
            <a:r>
              <a:rPr lang="tr-TR" dirty="0" err="1"/>
              <a:t>direction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diagnostic</a:t>
            </a:r>
            <a:r>
              <a:rPr lang="tr-TR" dirty="0"/>
              <a:t> </a:t>
            </a:r>
            <a:r>
              <a:rPr lang="tr-TR" dirty="0" err="1"/>
              <a:t>workup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respiratory</a:t>
            </a:r>
            <a:r>
              <a:rPr lang="tr-TR" dirty="0"/>
              <a:t> </a:t>
            </a:r>
            <a:r>
              <a:rPr lang="tr-TR" dirty="0" err="1"/>
              <a:t>patient</a:t>
            </a:r>
            <a:r>
              <a:rPr lang="tr-TR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Animals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inherited</a:t>
            </a:r>
            <a:r>
              <a:rPr lang="tr-TR" dirty="0"/>
              <a:t> </a:t>
            </a:r>
            <a:r>
              <a:rPr lang="tr-TR" dirty="0" err="1"/>
              <a:t>pulmonary</a:t>
            </a:r>
            <a:r>
              <a:rPr lang="tr-TR" dirty="0"/>
              <a:t> </a:t>
            </a:r>
            <a:r>
              <a:rPr lang="tr-TR" dirty="0" err="1"/>
              <a:t>disorders</a:t>
            </a:r>
            <a:r>
              <a:rPr lang="tr-TR" dirty="0"/>
              <a:t> </a:t>
            </a:r>
            <a:r>
              <a:rPr lang="tr-TR" dirty="0" err="1"/>
              <a:t>tend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manifest</a:t>
            </a:r>
            <a:r>
              <a:rPr lang="tr-TR" dirty="0"/>
              <a:t> </a:t>
            </a:r>
            <a:r>
              <a:rPr lang="tr-TR" dirty="0" err="1"/>
              <a:t>signs</a:t>
            </a:r>
            <a:r>
              <a:rPr lang="tr-TR" dirty="0"/>
              <a:t> at an </a:t>
            </a:r>
            <a:r>
              <a:rPr lang="tr-TR" dirty="0" err="1"/>
              <a:t>early</a:t>
            </a:r>
            <a:r>
              <a:rPr lang="tr-TR" dirty="0"/>
              <a:t> </a:t>
            </a:r>
            <a:r>
              <a:rPr lang="tr-TR" dirty="0" err="1"/>
              <a:t>age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certain</a:t>
            </a:r>
            <a:r>
              <a:rPr lang="tr-TR" dirty="0"/>
              <a:t> </a:t>
            </a:r>
            <a:r>
              <a:rPr lang="tr-TR" dirty="0" err="1"/>
              <a:t>breeds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predisposed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specific</a:t>
            </a:r>
            <a:r>
              <a:rPr lang="tr-TR" dirty="0"/>
              <a:t> </a:t>
            </a:r>
            <a:r>
              <a:rPr lang="tr-TR" dirty="0" err="1"/>
              <a:t>respiratory</a:t>
            </a:r>
            <a:r>
              <a:rPr lang="tr-TR" dirty="0"/>
              <a:t> </a:t>
            </a:r>
            <a:r>
              <a:rPr lang="tr-TR" dirty="0" err="1"/>
              <a:t>abnormalities</a:t>
            </a:r>
            <a:r>
              <a:rPr lang="tr-TR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tr-TR" dirty="0" err="1"/>
              <a:t>Signalment</a:t>
            </a:r>
            <a:r>
              <a:rPr lang="tr-TR" dirty="0"/>
              <a:t> </a:t>
            </a:r>
            <a:r>
              <a:rPr lang="tr-TR" dirty="0" err="1"/>
              <a:t>provides</a:t>
            </a:r>
            <a:r>
              <a:rPr lang="tr-TR" dirty="0"/>
              <a:t> </a:t>
            </a:r>
            <a:r>
              <a:rPr lang="tr-TR" dirty="0" err="1"/>
              <a:t>clues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underlying</a:t>
            </a:r>
            <a:r>
              <a:rPr lang="tr-TR" dirty="0"/>
              <a:t> </a:t>
            </a:r>
            <a:r>
              <a:rPr lang="tr-TR" dirty="0" err="1"/>
              <a:t>disorder</a:t>
            </a:r>
            <a:r>
              <a:rPr lang="tr-TR" dirty="0"/>
              <a:t> but </a:t>
            </a:r>
            <a:r>
              <a:rPr lang="tr-TR" dirty="0" err="1"/>
              <a:t>never</a:t>
            </a:r>
            <a:r>
              <a:rPr lang="tr-TR" dirty="0"/>
              <a:t> </a:t>
            </a:r>
            <a:r>
              <a:rPr lang="tr-TR" dirty="0" err="1"/>
              <a:t>provides</a:t>
            </a:r>
            <a:r>
              <a:rPr lang="tr-TR" dirty="0"/>
              <a:t> a </a:t>
            </a:r>
            <a:r>
              <a:rPr lang="tr-TR" dirty="0" err="1"/>
              <a:t>definitive</a:t>
            </a:r>
            <a:r>
              <a:rPr lang="tr-TR" dirty="0"/>
              <a:t> </a:t>
            </a:r>
            <a:r>
              <a:rPr lang="tr-TR" dirty="0" err="1"/>
              <a:t>diagnosis</a:t>
            </a:r>
            <a:r>
              <a:rPr lang="tr-TR" dirty="0"/>
              <a:t>. 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617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2D612-D8D3-FE40-8CBD-A17C11427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>
                <a:solidFill>
                  <a:srgbClr val="FF0000"/>
                </a:solidFill>
                <a:latin typeface="Helvetica" pitchFamily="2" charset="0"/>
              </a:rPr>
              <a:t>GENERAL MEDICAL HISTORY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8A60E0-C801-4E47-9FC4-7070FA2AF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A </a:t>
            </a:r>
            <a:r>
              <a:rPr lang="tr-TR" sz="2400" dirty="0" err="1"/>
              <a:t>thorough</a:t>
            </a:r>
            <a:r>
              <a:rPr lang="tr-TR" sz="2400" dirty="0"/>
              <a:t> </a:t>
            </a:r>
            <a:r>
              <a:rPr lang="tr-TR" sz="2400" dirty="0" err="1"/>
              <a:t>history</a:t>
            </a:r>
            <a:r>
              <a:rPr lang="tr-TR" sz="2400" dirty="0"/>
              <a:t> can </a:t>
            </a:r>
            <a:r>
              <a:rPr lang="tr-TR" sz="2400" dirty="0" err="1"/>
              <a:t>provide</a:t>
            </a:r>
            <a:r>
              <a:rPr lang="tr-TR" sz="2400" dirty="0"/>
              <a:t> </a:t>
            </a:r>
            <a:r>
              <a:rPr lang="tr-TR" sz="2400" dirty="0" err="1"/>
              <a:t>important</a:t>
            </a:r>
            <a:r>
              <a:rPr lang="tr-TR" sz="2400" dirty="0"/>
              <a:t> </a:t>
            </a:r>
            <a:r>
              <a:rPr lang="tr-TR" sz="2400" dirty="0" err="1"/>
              <a:t>clues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under</a:t>
            </a:r>
            <a:r>
              <a:rPr lang="tr-TR" sz="2400" dirty="0"/>
              <a:t>- </a:t>
            </a:r>
            <a:r>
              <a:rPr lang="tr-TR" sz="2400" dirty="0" err="1"/>
              <a:t>lying</a:t>
            </a:r>
            <a:r>
              <a:rPr lang="tr-TR" sz="2400" dirty="0"/>
              <a:t> </a:t>
            </a:r>
            <a:r>
              <a:rPr lang="tr-TR" sz="2400" dirty="0" err="1"/>
              <a:t>respiratory</a:t>
            </a:r>
            <a:r>
              <a:rPr lang="tr-TR" sz="2400" dirty="0"/>
              <a:t> problem. 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/>
              <a:t>Establishing</a:t>
            </a:r>
            <a:r>
              <a:rPr lang="tr-TR" sz="2400" dirty="0"/>
              <a:t> a </a:t>
            </a:r>
            <a:r>
              <a:rPr lang="tr-TR" sz="2400" dirty="0" err="1"/>
              <a:t>clear</a:t>
            </a:r>
            <a:r>
              <a:rPr lang="tr-TR" sz="2400" dirty="0"/>
              <a:t> </a:t>
            </a:r>
            <a:r>
              <a:rPr lang="tr-TR" sz="2400" dirty="0" err="1"/>
              <a:t>picture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pet's</a:t>
            </a:r>
            <a:r>
              <a:rPr lang="tr-TR" sz="2400" dirty="0"/>
              <a:t> </a:t>
            </a:r>
            <a:r>
              <a:rPr lang="tr-TR" sz="2400" dirty="0" err="1"/>
              <a:t>environment</a:t>
            </a:r>
            <a:r>
              <a:rPr lang="tr-TR" sz="2400" dirty="0"/>
              <a:t> </a:t>
            </a:r>
            <a:r>
              <a:rPr lang="tr-TR" sz="2400" dirty="0" err="1"/>
              <a:t>gives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veterinarian</a:t>
            </a:r>
            <a:r>
              <a:rPr lang="tr-TR" sz="2400" dirty="0"/>
              <a:t> a sense of </a:t>
            </a:r>
            <a:r>
              <a:rPr lang="tr-TR" sz="2400" dirty="0" err="1"/>
              <a:t>potential</a:t>
            </a:r>
            <a:r>
              <a:rPr lang="tr-TR" sz="2400" dirty="0"/>
              <a:t> </a:t>
            </a:r>
            <a:r>
              <a:rPr lang="tr-TR" sz="2400" dirty="0" err="1"/>
              <a:t>exposure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toxins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infectious</a:t>
            </a:r>
            <a:r>
              <a:rPr lang="tr-TR" sz="2400" dirty="0"/>
              <a:t> </a:t>
            </a:r>
            <a:r>
              <a:rPr lang="tr-TR" sz="2400" dirty="0" err="1"/>
              <a:t>diseases</a:t>
            </a:r>
            <a:r>
              <a:rPr lang="tr-TR" sz="2400" dirty="0"/>
              <a:t> </a:t>
            </a:r>
            <a:r>
              <a:rPr lang="tr-TR" sz="2400" dirty="0" err="1"/>
              <a:t>that</a:t>
            </a:r>
            <a:r>
              <a:rPr lang="tr-TR" sz="2400" dirty="0"/>
              <a:t> </a:t>
            </a:r>
            <a:r>
              <a:rPr lang="tr-TR" sz="2400" dirty="0" err="1"/>
              <a:t>might</a:t>
            </a:r>
            <a:r>
              <a:rPr lang="tr-TR" sz="2400" dirty="0"/>
              <a:t> </a:t>
            </a:r>
            <a:r>
              <a:rPr lang="tr-TR" sz="2400" dirty="0" err="1"/>
              <a:t>cause</a:t>
            </a:r>
            <a:r>
              <a:rPr lang="tr-TR" sz="2400" dirty="0"/>
              <a:t> </a:t>
            </a:r>
            <a:r>
              <a:rPr lang="tr-TR" sz="2400" dirty="0" err="1"/>
              <a:t>pulmonary</a:t>
            </a:r>
            <a:r>
              <a:rPr lang="tr-TR" sz="2400" dirty="0"/>
              <a:t> </a:t>
            </a:r>
            <a:r>
              <a:rPr lang="tr-TR" sz="2400" dirty="0" err="1"/>
              <a:t>problems</a:t>
            </a:r>
            <a:r>
              <a:rPr lang="tr-TR" sz="2400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/>
              <a:t>It</a:t>
            </a:r>
            <a:r>
              <a:rPr lang="tr-TR" sz="2400" dirty="0"/>
              <a:t> is </a:t>
            </a:r>
            <a:r>
              <a:rPr lang="tr-TR" sz="2400" dirty="0" err="1"/>
              <a:t>also</a:t>
            </a:r>
            <a:r>
              <a:rPr lang="tr-TR" sz="2400" dirty="0"/>
              <a:t> </a:t>
            </a:r>
            <a:r>
              <a:rPr lang="tr-TR" sz="2400" dirty="0" err="1"/>
              <a:t>important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determine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vaccination</a:t>
            </a:r>
            <a:r>
              <a:rPr lang="tr-TR" sz="2400" dirty="0"/>
              <a:t> </a:t>
            </a:r>
            <a:r>
              <a:rPr lang="tr-TR" sz="2400" dirty="0" err="1"/>
              <a:t>status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animal</a:t>
            </a:r>
            <a:r>
              <a:rPr lang="tr-TR" sz="2400" dirty="0"/>
              <a:t>. Is </a:t>
            </a:r>
            <a:r>
              <a:rPr lang="tr-TR" sz="2400" dirty="0" err="1"/>
              <a:t>the</a:t>
            </a:r>
            <a:r>
              <a:rPr lang="tr-TR" sz="2400" dirty="0"/>
              <a:t> pet </a:t>
            </a:r>
            <a:r>
              <a:rPr lang="tr-TR" sz="2400" dirty="0" err="1"/>
              <a:t>up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date</a:t>
            </a:r>
            <a:r>
              <a:rPr lang="tr-TR" sz="2400" dirty="0"/>
              <a:t>, </a:t>
            </a:r>
            <a:r>
              <a:rPr lang="tr-TR" sz="2400" dirty="0" err="1"/>
              <a:t>or</a:t>
            </a:r>
            <a:r>
              <a:rPr lang="tr-TR" sz="2400" dirty="0"/>
              <a:t> has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animal</a:t>
            </a:r>
            <a:r>
              <a:rPr lang="tr-TR" sz="2400" dirty="0"/>
              <a:t> ever had </a:t>
            </a:r>
            <a:r>
              <a:rPr lang="tr-TR" sz="2400" dirty="0" err="1"/>
              <a:t>vaccines</a:t>
            </a:r>
            <a:r>
              <a:rPr lang="tr-TR" sz="2400" dirty="0"/>
              <a:t>) </a:t>
            </a:r>
            <a:r>
              <a:rPr lang="tr-TR" sz="2400" dirty="0" err="1"/>
              <a:t>If</a:t>
            </a:r>
            <a:r>
              <a:rPr lang="tr-TR" sz="2400" dirty="0"/>
              <a:t> </a:t>
            </a:r>
            <a:r>
              <a:rPr lang="tr-TR" sz="2400" dirty="0" err="1"/>
              <a:t>so</a:t>
            </a:r>
            <a:r>
              <a:rPr lang="tr-TR" sz="2400" dirty="0"/>
              <a:t>, </a:t>
            </a:r>
            <a:r>
              <a:rPr lang="tr-TR" sz="2400" dirty="0" err="1"/>
              <a:t>what</a:t>
            </a:r>
            <a:r>
              <a:rPr lang="tr-TR" sz="2400" dirty="0"/>
              <a:t> </a:t>
            </a:r>
            <a:r>
              <a:rPr lang="tr-TR" sz="2400" dirty="0" err="1"/>
              <a:t>was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vaccination</a:t>
            </a:r>
            <a:r>
              <a:rPr lang="tr-TR" sz="2400" dirty="0"/>
              <a:t> </a:t>
            </a:r>
            <a:r>
              <a:rPr lang="tr-TR" sz="2400" dirty="0" err="1"/>
              <a:t>regimen</a:t>
            </a:r>
            <a:r>
              <a:rPr lang="tr-TR" sz="2400" dirty="0"/>
              <a:t>? </a:t>
            </a:r>
            <a:r>
              <a:rPr lang="tr-TR" sz="2400" dirty="0" err="1"/>
              <a:t>Similarly</a:t>
            </a:r>
            <a:r>
              <a:rPr lang="tr-TR" sz="2400" dirty="0"/>
              <a:t>, is </a:t>
            </a:r>
            <a:r>
              <a:rPr lang="tr-TR" sz="2400" dirty="0" err="1"/>
              <a:t>the</a:t>
            </a:r>
            <a:r>
              <a:rPr lang="tr-TR" sz="2400" dirty="0"/>
              <a:t> pet in a </a:t>
            </a:r>
            <a:r>
              <a:rPr lang="tr-TR" sz="2400" dirty="0" err="1"/>
              <a:t>heartworm</a:t>
            </a:r>
            <a:r>
              <a:rPr lang="tr-TR" sz="2400" dirty="0"/>
              <a:t> </a:t>
            </a:r>
            <a:r>
              <a:rPr lang="tr-TR" sz="2400" dirty="0" err="1"/>
              <a:t>endemic</a:t>
            </a:r>
            <a:r>
              <a:rPr lang="tr-TR" sz="2400" dirty="0"/>
              <a:t> </a:t>
            </a:r>
            <a:r>
              <a:rPr lang="tr-TR" sz="2400" dirty="0" err="1"/>
              <a:t>area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, </a:t>
            </a:r>
            <a:r>
              <a:rPr lang="tr-TR" sz="2400" dirty="0" err="1"/>
              <a:t>if</a:t>
            </a:r>
            <a:r>
              <a:rPr lang="tr-TR" sz="2400" dirty="0"/>
              <a:t> </a:t>
            </a:r>
            <a:r>
              <a:rPr lang="tr-TR" sz="2400" dirty="0" err="1"/>
              <a:t>so</a:t>
            </a:r>
            <a:r>
              <a:rPr lang="tr-TR" sz="2400" dirty="0"/>
              <a:t>, is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animal</a:t>
            </a:r>
            <a:r>
              <a:rPr lang="tr-TR" sz="2400" dirty="0"/>
              <a:t> on an </a:t>
            </a:r>
            <a:r>
              <a:rPr lang="tr-TR" sz="2400" dirty="0" err="1"/>
              <a:t>appropriate</a:t>
            </a:r>
            <a:r>
              <a:rPr lang="tr-TR" sz="2400" dirty="0"/>
              <a:t> </a:t>
            </a:r>
            <a:r>
              <a:rPr lang="tr-TR" sz="2400" dirty="0" err="1"/>
              <a:t>heartworm</a:t>
            </a:r>
            <a:r>
              <a:rPr lang="tr-TR" sz="2400" dirty="0"/>
              <a:t> </a:t>
            </a:r>
            <a:r>
              <a:rPr lang="tr-TR" sz="2400" dirty="0" err="1"/>
              <a:t>preventative</a:t>
            </a:r>
            <a:r>
              <a:rPr lang="tr-TR" sz="2400" dirty="0"/>
              <a:t> plan?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646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B1869-8843-CD48-8BD1-14A3EBD50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PHYSİCAL EXAMINATION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87FD-4EBA-D04E-88CD-35391B204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Evaluation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clinical</a:t>
            </a:r>
            <a:r>
              <a:rPr lang="tr-TR" dirty="0"/>
              <a:t> </a:t>
            </a:r>
            <a:r>
              <a:rPr lang="tr-TR" dirty="0" err="1"/>
              <a:t>signs</a:t>
            </a:r>
            <a:r>
              <a:rPr lang="tr-TR" dirty="0"/>
              <a:t>, </a:t>
            </a:r>
            <a:r>
              <a:rPr lang="tr-TR" dirty="0" err="1"/>
              <a:t>combined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examination</a:t>
            </a:r>
            <a:r>
              <a:rPr lang="tr-TR" dirty="0"/>
              <a:t> </a:t>
            </a:r>
            <a:r>
              <a:rPr lang="tr-TR" dirty="0" err="1"/>
              <a:t>findings</a:t>
            </a:r>
            <a:r>
              <a:rPr lang="tr-TR" dirty="0"/>
              <a:t>, </a:t>
            </a:r>
            <a:r>
              <a:rPr lang="tr-TR" dirty="0" err="1"/>
              <a:t>provides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initial</a:t>
            </a:r>
            <a:r>
              <a:rPr lang="tr-TR" dirty="0"/>
              <a:t> </a:t>
            </a:r>
            <a:r>
              <a:rPr lang="tr-TR" dirty="0" err="1"/>
              <a:t>steps</a:t>
            </a:r>
            <a:r>
              <a:rPr lang="tr-TR" dirty="0"/>
              <a:t> in </a:t>
            </a:r>
            <a:r>
              <a:rPr lang="tr-TR" dirty="0" err="1"/>
              <a:t>guiding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diagnostic</a:t>
            </a:r>
            <a:r>
              <a:rPr lang="tr-TR" dirty="0"/>
              <a:t> </a:t>
            </a:r>
            <a:r>
              <a:rPr lang="tr-TR" dirty="0" err="1"/>
              <a:t>workup</a:t>
            </a:r>
            <a:r>
              <a:rPr lang="tr-TR" dirty="0"/>
              <a:t>. </a:t>
            </a:r>
          </a:p>
          <a:p>
            <a:pPr algn="just"/>
            <a:r>
              <a:rPr lang="tr-TR" dirty="0" err="1"/>
              <a:t>Upper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large</a:t>
            </a:r>
            <a:r>
              <a:rPr lang="tr-TR" dirty="0"/>
              <a:t> </a:t>
            </a:r>
            <a:r>
              <a:rPr lang="tr-TR" dirty="0" err="1"/>
              <a:t>airway</a:t>
            </a:r>
            <a:r>
              <a:rPr lang="tr-TR" dirty="0"/>
              <a:t> </a:t>
            </a:r>
            <a:r>
              <a:rPr lang="tr-TR" dirty="0" err="1"/>
              <a:t>disease</a:t>
            </a:r>
            <a:r>
              <a:rPr lang="tr-TR" dirty="0"/>
              <a:t> (</a:t>
            </a:r>
            <a:r>
              <a:rPr lang="tr-TR" dirty="0" err="1"/>
              <a:t>pharynx</a:t>
            </a:r>
            <a:r>
              <a:rPr lang="tr-TR" dirty="0"/>
              <a:t>, </a:t>
            </a:r>
            <a:r>
              <a:rPr lang="tr-TR" dirty="0" err="1"/>
              <a:t>larynx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trachea</a:t>
            </a:r>
            <a:r>
              <a:rPr lang="tr-TR" dirty="0"/>
              <a:t>) </a:t>
            </a:r>
            <a:r>
              <a:rPr lang="tr-TR" dirty="0" err="1"/>
              <a:t>typically</a:t>
            </a:r>
            <a:r>
              <a:rPr lang="tr-TR" dirty="0"/>
              <a:t> </a:t>
            </a:r>
            <a:r>
              <a:rPr lang="tr-TR" dirty="0" err="1"/>
              <a:t>manifests</a:t>
            </a:r>
            <a:r>
              <a:rPr lang="tr-TR" dirty="0"/>
              <a:t> as </a:t>
            </a:r>
            <a:r>
              <a:rPr lang="tr-TR" dirty="0" err="1"/>
              <a:t>stridor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/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stertor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is </a:t>
            </a:r>
            <a:r>
              <a:rPr lang="tr-TR" dirty="0" err="1"/>
              <a:t>audible</a:t>
            </a:r>
            <a:r>
              <a:rPr lang="tr-TR" dirty="0"/>
              <a:t> </a:t>
            </a:r>
            <a:r>
              <a:rPr lang="tr-TR" dirty="0" err="1"/>
              <a:t>without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stethoscope</a:t>
            </a:r>
            <a:r>
              <a:rPr lang="tr-TR" dirty="0"/>
              <a:t>. </a:t>
            </a:r>
          </a:p>
          <a:p>
            <a:pPr algn="just"/>
            <a:r>
              <a:rPr lang="tr-TR" dirty="0" err="1"/>
              <a:t>Extrathoracic</a:t>
            </a:r>
            <a:r>
              <a:rPr lang="tr-TR" dirty="0"/>
              <a:t> </a:t>
            </a:r>
            <a:r>
              <a:rPr lang="tr-TR" dirty="0" err="1"/>
              <a:t>dynamic</a:t>
            </a:r>
            <a:r>
              <a:rPr lang="tr-TR" dirty="0"/>
              <a:t> </a:t>
            </a:r>
            <a:r>
              <a:rPr lang="tr-TR" dirty="0" err="1"/>
              <a:t>airway</a:t>
            </a:r>
            <a:r>
              <a:rPr lang="tr-TR" dirty="0"/>
              <a:t> </a:t>
            </a:r>
            <a:r>
              <a:rPr lang="tr-TR" dirty="0" err="1"/>
              <a:t>disease</a:t>
            </a:r>
            <a:r>
              <a:rPr lang="tr-TR" dirty="0"/>
              <a:t> </a:t>
            </a:r>
            <a:r>
              <a:rPr lang="tr-TR" dirty="0" err="1"/>
              <a:t>typically</a:t>
            </a:r>
            <a:r>
              <a:rPr lang="tr-TR" dirty="0"/>
              <a:t> has </a:t>
            </a:r>
            <a:r>
              <a:rPr lang="tr-TR" dirty="0" err="1"/>
              <a:t>louder</a:t>
            </a:r>
            <a:r>
              <a:rPr lang="tr-TR" dirty="0"/>
              <a:t> </a:t>
            </a:r>
            <a:r>
              <a:rPr lang="tr-TR" dirty="0" err="1"/>
              <a:t>sounds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inspiration</a:t>
            </a:r>
            <a:r>
              <a:rPr lang="tr-TR" dirty="0"/>
              <a:t>, </a:t>
            </a:r>
            <a:r>
              <a:rPr lang="tr-TR" dirty="0" err="1"/>
              <a:t>whereas</a:t>
            </a:r>
            <a:r>
              <a:rPr lang="tr-TR" dirty="0"/>
              <a:t> </a:t>
            </a:r>
            <a:r>
              <a:rPr lang="tr-TR" dirty="0" err="1"/>
              <a:t>intrathoracic</a:t>
            </a:r>
            <a:r>
              <a:rPr lang="tr-TR" dirty="0"/>
              <a:t> </a:t>
            </a:r>
            <a:r>
              <a:rPr lang="tr-TR" dirty="0" err="1"/>
              <a:t>dynamic</a:t>
            </a:r>
            <a:r>
              <a:rPr lang="tr-TR" dirty="0"/>
              <a:t> </a:t>
            </a:r>
            <a:r>
              <a:rPr lang="tr-TR" dirty="0" err="1"/>
              <a:t>ksions</a:t>
            </a:r>
            <a:r>
              <a:rPr lang="tr-TR" dirty="0"/>
              <a:t> </a:t>
            </a:r>
            <a:r>
              <a:rPr lang="tr-TR" dirty="0" err="1"/>
              <a:t>tend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/>
              <a:t>louder</a:t>
            </a:r>
            <a:r>
              <a:rPr lang="tr-TR" dirty="0"/>
              <a:t> </a:t>
            </a:r>
            <a:r>
              <a:rPr lang="tr-TR" dirty="0" err="1"/>
              <a:t>sounds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exhalation</a:t>
            </a:r>
            <a:r>
              <a:rPr lang="tr-TR" dirty="0"/>
              <a:t>. </a:t>
            </a:r>
            <a:r>
              <a:rPr lang="tr-TR" dirty="0" err="1"/>
              <a:t>However</a:t>
            </a:r>
            <a:r>
              <a:rPr lang="tr-TR" dirty="0"/>
              <a:t>, </a:t>
            </a:r>
            <a:r>
              <a:rPr lang="tr-TR" dirty="0" err="1"/>
              <a:t>distinguishing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diseased</a:t>
            </a:r>
            <a:r>
              <a:rPr lang="tr-TR" dirty="0"/>
              <a:t> </a:t>
            </a:r>
            <a:r>
              <a:rPr lang="tr-TR" dirty="0" err="1"/>
              <a:t>anatomic</a:t>
            </a:r>
            <a:r>
              <a:rPr lang="tr-TR" dirty="0"/>
              <a:t> </a:t>
            </a:r>
            <a:r>
              <a:rPr lang="tr-TR" dirty="0" err="1"/>
              <a:t>location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clinical</a:t>
            </a:r>
            <a:r>
              <a:rPr lang="tr-TR" dirty="0"/>
              <a:t> </a:t>
            </a:r>
            <a:r>
              <a:rPr lang="tr-TR" dirty="0" err="1"/>
              <a:t>patient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respiratory</a:t>
            </a:r>
            <a:r>
              <a:rPr lang="tr-TR" dirty="0"/>
              <a:t> </a:t>
            </a:r>
            <a:r>
              <a:rPr lang="tr-TR" dirty="0" err="1"/>
              <a:t>distress</a:t>
            </a:r>
            <a:r>
              <a:rPr lang="tr-TR" dirty="0"/>
              <a:t> is </a:t>
            </a:r>
            <a:r>
              <a:rPr lang="tr-TR" dirty="0" err="1"/>
              <a:t>often</a:t>
            </a:r>
            <a:r>
              <a:rPr lang="tr-TR" dirty="0"/>
              <a:t> </a:t>
            </a:r>
            <a:r>
              <a:rPr lang="tr-TR" dirty="0" err="1"/>
              <a:t>challenging</a:t>
            </a:r>
            <a:r>
              <a:rPr lang="tr-TR" dirty="0"/>
              <a:t>. 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694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A5919-EA0C-694C-95A1-8FE4708E2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B7D16-52EB-DD43-AB96-DC3A75E95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/>
              <a:t>Auscultation</a:t>
            </a:r>
            <a:r>
              <a:rPr lang="tr-TR" dirty="0"/>
              <a:t> </a:t>
            </a:r>
            <a:r>
              <a:rPr lang="tr-TR" dirty="0" err="1"/>
              <a:t>over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specific</a:t>
            </a:r>
            <a:r>
              <a:rPr lang="tr-TR" dirty="0"/>
              <a:t> </a:t>
            </a:r>
            <a:r>
              <a:rPr lang="tr-TR" dirty="0" err="1"/>
              <a:t>location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lesion</a:t>
            </a:r>
            <a:r>
              <a:rPr lang="tr-TR" dirty="0"/>
              <a:t> </a:t>
            </a:r>
            <a:r>
              <a:rPr lang="tr-TR" dirty="0" err="1"/>
              <a:t>reveals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dramatic</a:t>
            </a:r>
            <a:r>
              <a:rPr lang="tr-TR" dirty="0"/>
              <a:t> of </a:t>
            </a:r>
            <a:r>
              <a:rPr lang="tr-TR" dirty="0" err="1"/>
              <a:t>sounds</a:t>
            </a:r>
            <a:r>
              <a:rPr lang="tr-TR" dirty="0"/>
              <a:t>. </a:t>
            </a:r>
          </a:p>
          <a:p>
            <a:pPr algn="just"/>
            <a:r>
              <a:rPr lang="tr-TR" dirty="0" err="1"/>
              <a:t>Pharyngeal</a:t>
            </a:r>
            <a:r>
              <a:rPr lang="tr-TR" dirty="0"/>
              <a:t> </a:t>
            </a:r>
            <a:r>
              <a:rPr lang="tr-TR" dirty="0" err="1"/>
              <a:t>diseases</a:t>
            </a:r>
            <a:r>
              <a:rPr lang="tr-TR" dirty="0"/>
              <a:t> </a:t>
            </a:r>
            <a:r>
              <a:rPr lang="tr-TR" dirty="0" err="1"/>
              <a:t>include</a:t>
            </a:r>
            <a:r>
              <a:rPr lang="tr-TR" dirty="0"/>
              <a:t> </a:t>
            </a:r>
            <a:r>
              <a:rPr lang="tr-TR" dirty="0" err="1"/>
              <a:t>abscess</a:t>
            </a:r>
            <a:r>
              <a:rPr lang="tr-TR" dirty="0"/>
              <a:t>, </a:t>
            </a:r>
            <a:r>
              <a:rPr lang="tr-TR" dirty="0" err="1"/>
              <a:t>cyst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hematoma</a:t>
            </a:r>
            <a:r>
              <a:rPr lang="tr-TR" dirty="0"/>
              <a:t>, </a:t>
            </a:r>
            <a:r>
              <a:rPr lang="tr-TR" dirty="0" err="1"/>
              <a:t>cellulitis</a:t>
            </a:r>
            <a:r>
              <a:rPr lang="tr-TR" dirty="0"/>
              <a:t>, </a:t>
            </a:r>
            <a:r>
              <a:rPr lang="tr-TR" dirty="0" err="1"/>
              <a:t>neoplasia</a:t>
            </a:r>
            <a:r>
              <a:rPr lang="tr-TR" dirty="0"/>
              <a:t>, </a:t>
            </a:r>
            <a:r>
              <a:rPr lang="tr-TR" dirty="0" err="1"/>
              <a:t>foreign</a:t>
            </a:r>
            <a:r>
              <a:rPr lang="tr-TR" dirty="0"/>
              <a:t> body, </a:t>
            </a:r>
            <a:r>
              <a:rPr lang="tr-TR" dirty="0" err="1"/>
              <a:t>nasopharyngeal</a:t>
            </a:r>
            <a:r>
              <a:rPr lang="tr-TR" dirty="0"/>
              <a:t> </a:t>
            </a:r>
            <a:r>
              <a:rPr lang="tr-TR" dirty="0" err="1"/>
              <a:t>polyp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enlarged</a:t>
            </a:r>
            <a:r>
              <a:rPr lang="tr-TR" dirty="0"/>
              <a:t> </a:t>
            </a:r>
            <a:r>
              <a:rPr lang="tr-TR" dirty="0" err="1"/>
              <a:t>lymph</a:t>
            </a:r>
            <a:r>
              <a:rPr lang="tr-TR" dirty="0"/>
              <a:t> </a:t>
            </a:r>
            <a:r>
              <a:rPr lang="tr-TR" dirty="0" err="1"/>
              <a:t>nodes</a:t>
            </a:r>
            <a:r>
              <a:rPr lang="tr-TR" dirty="0"/>
              <a:t>. </a:t>
            </a:r>
          </a:p>
          <a:p>
            <a:pPr algn="just"/>
            <a:r>
              <a:rPr lang="tr-TR" dirty="0"/>
              <a:t>Direct </a:t>
            </a:r>
            <a:r>
              <a:rPr lang="tr-TR" dirty="0" err="1"/>
              <a:t>visualization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examination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 general </a:t>
            </a:r>
            <a:r>
              <a:rPr lang="tr-TR" dirty="0" err="1"/>
              <a:t>anesthesia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often</a:t>
            </a:r>
            <a:r>
              <a:rPr lang="tr-TR" dirty="0"/>
              <a:t> </a:t>
            </a:r>
            <a:r>
              <a:rPr lang="tr-TR" dirty="0" err="1"/>
              <a:t>assist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localization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problem. </a:t>
            </a:r>
            <a:r>
              <a:rPr lang="tr-TR" dirty="0" err="1"/>
              <a:t>Palpation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pharyngeal</a:t>
            </a:r>
            <a:r>
              <a:rPr lang="tr-TR" dirty="0"/>
              <a:t> </a:t>
            </a:r>
            <a:r>
              <a:rPr lang="tr-TR" dirty="0" err="1"/>
              <a:t>area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reveal</a:t>
            </a:r>
            <a:r>
              <a:rPr lang="tr-TR" dirty="0"/>
              <a:t> </a:t>
            </a:r>
            <a:r>
              <a:rPr lang="tr-TR" dirty="0" err="1"/>
              <a:t>swelling</a:t>
            </a:r>
            <a:r>
              <a:rPr lang="tr-TR" dirty="0"/>
              <a:t>, </a:t>
            </a:r>
            <a:r>
              <a:rPr lang="tr-TR" dirty="0" err="1"/>
              <a:t>pain</a:t>
            </a:r>
            <a:r>
              <a:rPr lang="tr-TR" dirty="0"/>
              <a:t>,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asymmetry</a:t>
            </a:r>
            <a:r>
              <a:rPr lang="tr-TR" dirty="0"/>
              <a:t>, </a:t>
            </a:r>
            <a:r>
              <a:rPr lang="tr-TR" dirty="0" err="1"/>
              <a:t>indicating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pharyngeal</a:t>
            </a:r>
            <a:r>
              <a:rPr lang="tr-TR" dirty="0"/>
              <a:t> </a:t>
            </a:r>
            <a:r>
              <a:rPr lang="tr-TR" dirty="0" err="1"/>
              <a:t>region</a:t>
            </a:r>
            <a:r>
              <a:rPr lang="tr-TR" dirty="0"/>
              <a:t> is at </a:t>
            </a:r>
            <a:r>
              <a:rPr lang="tr-TR" dirty="0" err="1"/>
              <a:t>least</a:t>
            </a:r>
            <a:r>
              <a:rPr lang="tr-TR" dirty="0"/>
              <a:t> </a:t>
            </a:r>
            <a:r>
              <a:rPr lang="tr-TR" dirty="0" err="1"/>
              <a:t>part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disease</a:t>
            </a:r>
            <a:r>
              <a:rPr lang="tr-TR" dirty="0"/>
              <a:t> </a:t>
            </a:r>
            <a:r>
              <a:rPr lang="tr-TR" dirty="0" err="1"/>
              <a:t>process</a:t>
            </a:r>
            <a:r>
              <a:rPr lang="tr-TR" dirty="0"/>
              <a:t>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043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22338-9AA7-184C-99E0-0378DB674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3DFC0-432C-2642-B68E-454479D21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/>
              <a:t>Laryngeal</a:t>
            </a:r>
            <a:r>
              <a:rPr lang="tr-TR" dirty="0"/>
              <a:t> </a:t>
            </a:r>
            <a:r>
              <a:rPr lang="tr-TR" dirty="0" err="1"/>
              <a:t>disease</a:t>
            </a:r>
            <a:r>
              <a:rPr lang="tr-TR" dirty="0"/>
              <a:t> </a:t>
            </a:r>
            <a:r>
              <a:rPr lang="tr-TR" dirty="0" err="1"/>
              <a:t>typically</a:t>
            </a:r>
            <a:r>
              <a:rPr lang="tr-TR" dirty="0"/>
              <a:t> </a:t>
            </a:r>
            <a:r>
              <a:rPr lang="tr-TR" dirty="0" err="1"/>
              <a:t>manifests</a:t>
            </a:r>
            <a:r>
              <a:rPr lang="tr-TR" dirty="0"/>
              <a:t> as </a:t>
            </a:r>
            <a:r>
              <a:rPr lang="tr-TR" dirty="0" err="1"/>
              <a:t>inspiratory</a:t>
            </a:r>
            <a:r>
              <a:rPr lang="tr-TR" dirty="0"/>
              <a:t> </a:t>
            </a:r>
            <a:r>
              <a:rPr lang="tr-TR" dirty="0" err="1"/>
              <a:t>stridor</a:t>
            </a:r>
            <a:r>
              <a:rPr lang="tr-TR" dirty="0"/>
              <a:t>, </a:t>
            </a:r>
            <a:r>
              <a:rPr lang="tr-TR" dirty="0" err="1"/>
              <a:t>voice</a:t>
            </a:r>
            <a:r>
              <a:rPr lang="tr-TR" dirty="0"/>
              <a:t> </a:t>
            </a:r>
            <a:r>
              <a:rPr lang="tr-TR" dirty="0" err="1"/>
              <a:t>change</a:t>
            </a:r>
            <a:r>
              <a:rPr lang="tr-TR" dirty="0"/>
              <a:t>, </a:t>
            </a:r>
            <a:r>
              <a:rPr lang="tr-TR" dirty="0" err="1"/>
              <a:t>coughing</a:t>
            </a:r>
            <a:r>
              <a:rPr lang="tr-TR" dirty="0"/>
              <a:t> </a:t>
            </a:r>
            <a:r>
              <a:rPr lang="tr-TR" dirty="0" err="1"/>
              <a:t>while</a:t>
            </a:r>
            <a:r>
              <a:rPr lang="tr-TR" dirty="0"/>
              <a:t> </a:t>
            </a:r>
            <a:r>
              <a:rPr lang="tr-TR" dirty="0" err="1"/>
              <a:t>drinking</a:t>
            </a:r>
            <a:r>
              <a:rPr lang="tr-TR" dirty="0"/>
              <a:t> </a:t>
            </a:r>
            <a:r>
              <a:rPr lang="tr-TR" dirty="0" err="1"/>
              <a:t>water</a:t>
            </a:r>
            <a:r>
              <a:rPr lang="tr-TR" dirty="0"/>
              <a:t>,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intolerance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an </a:t>
            </a:r>
            <a:r>
              <a:rPr lang="tr-TR" dirty="0" err="1"/>
              <a:t>exacerbation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clinical</a:t>
            </a:r>
            <a:r>
              <a:rPr lang="tr-TR" dirty="0"/>
              <a:t> </a:t>
            </a:r>
            <a:r>
              <a:rPr lang="tr-TR" dirty="0" err="1"/>
              <a:t>signs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periods</a:t>
            </a:r>
            <a:r>
              <a:rPr lang="tr-TR" dirty="0"/>
              <a:t> of </a:t>
            </a:r>
            <a:r>
              <a:rPr lang="tr-TR" dirty="0" err="1"/>
              <a:t>high</a:t>
            </a:r>
            <a:r>
              <a:rPr lang="tr-TR" dirty="0"/>
              <a:t> </a:t>
            </a:r>
            <a:r>
              <a:rPr lang="tr-TR" dirty="0" err="1"/>
              <a:t>environmental</a:t>
            </a:r>
            <a:r>
              <a:rPr lang="tr-TR" dirty="0"/>
              <a:t> </a:t>
            </a:r>
            <a:r>
              <a:rPr lang="tr-TR" dirty="0" err="1"/>
              <a:t>temperature</a:t>
            </a:r>
            <a:r>
              <a:rPr lang="tr-TR" dirty="0"/>
              <a:t>. </a:t>
            </a:r>
          </a:p>
          <a:p>
            <a:pPr algn="just"/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common</a:t>
            </a:r>
            <a:r>
              <a:rPr lang="tr-TR" dirty="0"/>
              <a:t> </a:t>
            </a:r>
            <a:r>
              <a:rPr lang="tr-TR" dirty="0" err="1"/>
              <a:t>laryngeal</a:t>
            </a:r>
            <a:r>
              <a:rPr lang="tr-TR" dirty="0"/>
              <a:t> </a:t>
            </a:r>
            <a:r>
              <a:rPr lang="tr-TR" dirty="0" err="1"/>
              <a:t>diseases</a:t>
            </a:r>
            <a:r>
              <a:rPr lang="tr-TR" dirty="0"/>
              <a:t> </a:t>
            </a:r>
            <a:r>
              <a:rPr lang="tr-TR" dirty="0" err="1"/>
              <a:t>include</a:t>
            </a:r>
            <a:r>
              <a:rPr lang="tr-TR" dirty="0"/>
              <a:t> </a:t>
            </a:r>
            <a:r>
              <a:rPr lang="tr-TR" dirty="0" err="1"/>
              <a:t>laryngeal</a:t>
            </a:r>
            <a:r>
              <a:rPr lang="tr-TR" dirty="0"/>
              <a:t> </a:t>
            </a:r>
            <a:r>
              <a:rPr lang="tr-TR" dirty="0" err="1"/>
              <a:t>paralysis</a:t>
            </a:r>
            <a:r>
              <a:rPr lang="tr-TR" dirty="0"/>
              <a:t>, </a:t>
            </a:r>
            <a:r>
              <a:rPr lang="tr-TR" dirty="0" err="1"/>
              <a:t>neoplasia</a:t>
            </a:r>
            <a:r>
              <a:rPr lang="tr-TR" dirty="0"/>
              <a:t>, </a:t>
            </a:r>
            <a:r>
              <a:rPr lang="tr-TR" dirty="0" err="1"/>
              <a:t>edema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inflammation</a:t>
            </a:r>
            <a:r>
              <a:rPr lang="tr-TR" dirty="0"/>
              <a:t>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875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C1542-E69C-FD46-88C2-F5873814D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032" y="1199983"/>
            <a:ext cx="10515600" cy="4351338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/>
              <a:t>Tracheal</a:t>
            </a:r>
            <a:r>
              <a:rPr lang="tr-TR" sz="2400" dirty="0"/>
              <a:t> </a:t>
            </a:r>
            <a:r>
              <a:rPr lang="tr-TR" sz="2400" dirty="0" err="1"/>
              <a:t>disease</a:t>
            </a:r>
            <a:r>
              <a:rPr lang="tr-TR" sz="2400" dirty="0"/>
              <a:t> is </a:t>
            </a:r>
            <a:r>
              <a:rPr lang="tr-TR" sz="2400" dirty="0" err="1"/>
              <a:t>typically</a:t>
            </a:r>
            <a:r>
              <a:rPr lang="tr-TR" sz="2400" dirty="0"/>
              <a:t> </a:t>
            </a:r>
            <a:r>
              <a:rPr lang="tr-TR" sz="2400" dirty="0" err="1"/>
              <a:t>manifested</a:t>
            </a:r>
            <a:r>
              <a:rPr lang="tr-TR" sz="2400" dirty="0"/>
              <a:t> as </a:t>
            </a:r>
            <a:r>
              <a:rPr lang="tr-TR" sz="2400" dirty="0" err="1"/>
              <a:t>stridor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coughing</a:t>
            </a:r>
            <a:r>
              <a:rPr lang="tr-TR" sz="2400" dirty="0"/>
              <a:t>, </a:t>
            </a:r>
            <a:r>
              <a:rPr lang="tr-TR" sz="2400" dirty="0" err="1"/>
              <a:t>especially</a:t>
            </a:r>
            <a:r>
              <a:rPr lang="tr-TR" sz="2400" dirty="0"/>
              <a:t> </a:t>
            </a:r>
            <a:r>
              <a:rPr lang="tr-TR" sz="2400" dirty="0" err="1"/>
              <a:t>with</a:t>
            </a:r>
            <a:r>
              <a:rPr lang="tr-TR" sz="2400" dirty="0"/>
              <a:t> </a:t>
            </a:r>
            <a:r>
              <a:rPr lang="tr-TR" sz="2400" dirty="0" err="1"/>
              <a:t>exercise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excitement</a:t>
            </a:r>
            <a:r>
              <a:rPr lang="tr-TR" sz="2400" dirty="0"/>
              <a:t>. A </a:t>
            </a:r>
            <a:r>
              <a:rPr lang="tr-TR" sz="2400" dirty="0" err="1"/>
              <a:t>cough</a:t>
            </a:r>
            <a:r>
              <a:rPr lang="tr-TR" sz="2400" dirty="0"/>
              <a:t> is </a:t>
            </a:r>
            <a:r>
              <a:rPr lang="tr-TR" sz="2400" dirty="0" err="1"/>
              <a:t>easily</a:t>
            </a:r>
            <a:r>
              <a:rPr lang="tr-TR" sz="2400" dirty="0"/>
              <a:t> </a:t>
            </a:r>
            <a:r>
              <a:rPr lang="tr-TR" sz="2400" dirty="0" err="1"/>
              <a:t>elicited</a:t>
            </a:r>
            <a:r>
              <a:rPr lang="tr-TR" sz="2400" dirty="0"/>
              <a:t> </a:t>
            </a:r>
            <a:r>
              <a:rPr lang="tr-TR" sz="2400" dirty="0" err="1"/>
              <a:t>upon</a:t>
            </a:r>
            <a:r>
              <a:rPr lang="tr-TR" sz="2400" dirty="0"/>
              <a:t> </a:t>
            </a:r>
            <a:r>
              <a:rPr lang="tr-TR" sz="2400" dirty="0" err="1"/>
              <a:t>tracheal</a:t>
            </a:r>
            <a:r>
              <a:rPr lang="tr-TR" sz="2400" dirty="0"/>
              <a:t> </a:t>
            </a:r>
            <a:r>
              <a:rPr lang="tr-TR" sz="2400" dirty="0" err="1"/>
              <a:t>palpation</a:t>
            </a:r>
            <a:r>
              <a:rPr lang="tr-TR" sz="2400" dirty="0"/>
              <a:t> </a:t>
            </a:r>
            <a:r>
              <a:rPr lang="tr-TR" sz="2400" dirty="0" err="1"/>
              <a:t>when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trachea</a:t>
            </a:r>
            <a:r>
              <a:rPr lang="tr-TR" sz="2400" dirty="0"/>
              <a:t> is </a:t>
            </a:r>
            <a:r>
              <a:rPr lang="tr-TR" sz="2400" dirty="0" err="1"/>
              <a:t>inflamed</a:t>
            </a:r>
            <a:r>
              <a:rPr lang="tr-TR" sz="2400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/>
              <a:t>Respiratory</a:t>
            </a:r>
            <a:r>
              <a:rPr lang="tr-TR" sz="2400" dirty="0"/>
              <a:t> </a:t>
            </a:r>
            <a:r>
              <a:rPr lang="tr-TR" sz="2400" dirty="0" err="1"/>
              <a:t>compromise</a:t>
            </a:r>
            <a:r>
              <a:rPr lang="tr-TR" sz="2400" dirty="0"/>
              <a:t> </a:t>
            </a:r>
            <a:r>
              <a:rPr lang="tr-TR" sz="2400" dirty="0" err="1"/>
              <a:t>may</a:t>
            </a:r>
            <a:r>
              <a:rPr lang="tr-TR" sz="2400" dirty="0"/>
              <a:t> </a:t>
            </a:r>
            <a:r>
              <a:rPr lang="tr-TR" sz="2400" dirty="0" err="1"/>
              <a:t>vary</a:t>
            </a:r>
            <a:r>
              <a:rPr lang="tr-TR" sz="2400" dirty="0"/>
              <a:t> </a:t>
            </a:r>
            <a:r>
              <a:rPr lang="tr-TR" sz="2400" dirty="0" err="1"/>
              <a:t>from</a:t>
            </a:r>
            <a:r>
              <a:rPr lang="tr-TR" sz="2400" dirty="0"/>
              <a:t> </a:t>
            </a:r>
            <a:r>
              <a:rPr lang="tr-TR" sz="2400" dirty="0" err="1"/>
              <a:t>mild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severe. </a:t>
            </a:r>
            <a:r>
              <a:rPr lang="tr-TR" sz="2400" dirty="0" err="1"/>
              <a:t>Distress</a:t>
            </a:r>
            <a:r>
              <a:rPr lang="tr-TR" sz="2400" dirty="0"/>
              <a:t> </a:t>
            </a:r>
            <a:r>
              <a:rPr lang="tr-TR" sz="2400" dirty="0" err="1"/>
              <a:t>may</a:t>
            </a:r>
            <a:r>
              <a:rPr lang="tr-TR" sz="2400" dirty="0"/>
              <a:t> be </a:t>
            </a:r>
            <a:r>
              <a:rPr lang="tr-TR" sz="2400" dirty="0" err="1"/>
              <a:t>more</a:t>
            </a:r>
            <a:r>
              <a:rPr lang="tr-TR" sz="2400" dirty="0"/>
              <a:t> severe </a:t>
            </a:r>
            <a:r>
              <a:rPr lang="tr-TR" sz="2400" dirty="0" err="1"/>
              <a:t>during</a:t>
            </a:r>
            <a:r>
              <a:rPr lang="tr-TR" sz="2400" dirty="0"/>
              <a:t> </a:t>
            </a:r>
            <a:r>
              <a:rPr lang="tr-TR" sz="2400" dirty="0" err="1"/>
              <a:t>inspiration</a:t>
            </a:r>
            <a:r>
              <a:rPr lang="tr-TR" sz="2400" dirty="0"/>
              <a:t>, </a:t>
            </a:r>
            <a:r>
              <a:rPr lang="tr-TR" sz="2400" dirty="0" err="1"/>
              <a:t>expi</a:t>
            </a:r>
            <a:r>
              <a:rPr lang="tr-TR" sz="2400" dirty="0"/>
              <a:t>- </a:t>
            </a:r>
            <a:r>
              <a:rPr lang="tr-TR" sz="2400" dirty="0" err="1"/>
              <a:t>ration</a:t>
            </a:r>
            <a:r>
              <a:rPr lang="tr-TR" sz="2400" dirty="0"/>
              <a:t>,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both</a:t>
            </a:r>
            <a:r>
              <a:rPr lang="tr-TR" sz="2400" dirty="0"/>
              <a:t>, </a:t>
            </a:r>
            <a:r>
              <a:rPr lang="tr-TR" sz="2400" dirty="0" err="1"/>
              <a:t>depending</a:t>
            </a:r>
            <a:r>
              <a:rPr lang="tr-TR" sz="2400" dirty="0"/>
              <a:t> </a:t>
            </a:r>
            <a:r>
              <a:rPr lang="tr-TR" sz="2400" dirty="0" err="1"/>
              <a:t>upon</a:t>
            </a:r>
            <a:r>
              <a:rPr lang="tr-TR" sz="2400" dirty="0"/>
              <a:t> </a:t>
            </a:r>
            <a:r>
              <a:rPr lang="tr-TR" sz="2400" dirty="0" err="1"/>
              <a:t>whether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lesion</a:t>
            </a:r>
            <a:r>
              <a:rPr lang="tr-TR" sz="2400" dirty="0"/>
              <a:t> is </a:t>
            </a:r>
            <a:r>
              <a:rPr lang="tr-TR" sz="2400" dirty="0" err="1"/>
              <a:t>extrathoracic</a:t>
            </a:r>
            <a:r>
              <a:rPr lang="tr-TR" sz="2400" dirty="0"/>
              <a:t>, </a:t>
            </a:r>
            <a:r>
              <a:rPr lang="tr-TR" sz="2400" dirty="0" err="1"/>
              <a:t>intrathoracic</a:t>
            </a:r>
            <a:r>
              <a:rPr lang="tr-TR" sz="2400" dirty="0"/>
              <a:t>,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both</a:t>
            </a:r>
            <a:r>
              <a:rPr lang="tr-TR" sz="2400" dirty="0"/>
              <a:t>, </a:t>
            </a:r>
            <a:r>
              <a:rPr lang="tr-TR" sz="2400" dirty="0" err="1"/>
              <a:t>respectively</a:t>
            </a:r>
            <a:r>
              <a:rPr lang="tr-TR" sz="2400" dirty="0"/>
              <a:t>.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most</a:t>
            </a:r>
            <a:r>
              <a:rPr lang="tr-TR" sz="2400" dirty="0"/>
              <a:t> </a:t>
            </a:r>
            <a:r>
              <a:rPr lang="tr-TR" sz="2400" dirty="0" err="1"/>
              <a:t>common</a:t>
            </a:r>
            <a:r>
              <a:rPr lang="tr-TR" sz="2400" dirty="0"/>
              <a:t> </a:t>
            </a:r>
            <a:r>
              <a:rPr lang="tr-TR" sz="2400" dirty="0" err="1"/>
              <a:t>tracheal</a:t>
            </a:r>
            <a:r>
              <a:rPr lang="tr-TR" sz="2400" dirty="0"/>
              <a:t> </a:t>
            </a:r>
            <a:r>
              <a:rPr lang="tr-TR" sz="2400" dirty="0" err="1"/>
              <a:t>abnormalities</a:t>
            </a:r>
            <a:r>
              <a:rPr lang="tr-TR" sz="2400" dirty="0"/>
              <a:t> </a:t>
            </a:r>
            <a:r>
              <a:rPr lang="tr-TR" sz="2400" dirty="0" err="1"/>
              <a:t>include</a:t>
            </a:r>
            <a:r>
              <a:rPr lang="tr-TR" sz="2400" dirty="0"/>
              <a:t> </a:t>
            </a:r>
            <a:r>
              <a:rPr lang="tr-TR" sz="2400" dirty="0" err="1"/>
              <a:t>infectious</a:t>
            </a:r>
            <a:r>
              <a:rPr lang="tr-TR" sz="2400" dirty="0"/>
              <a:t> </a:t>
            </a:r>
            <a:r>
              <a:rPr lang="tr-TR" sz="2400" dirty="0" err="1"/>
              <a:t>tracheo</a:t>
            </a:r>
            <a:r>
              <a:rPr lang="tr-TR" sz="2400" dirty="0"/>
              <a:t>- </a:t>
            </a:r>
            <a:r>
              <a:rPr lang="tr-TR" sz="2400" dirty="0" err="1"/>
              <a:t>bronchitis</a:t>
            </a:r>
            <a:r>
              <a:rPr lang="tr-TR" sz="2400" dirty="0"/>
              <a:t> (</a:t>
            </a:r>
            <a:r>
              <a:rPr lang="tr-TR" sz="2400" dirty="0" err="1"/>
              <a:t>kennel</a:t>
            </a:r>
            <a:r>
              <a:rPr lang="tr-TR" sz="2400" dirty="0"/>
              <a:t> </a:t>
            </a:r>
            <a:r>
              <a:rPr lang="tr-TR" sz="2400" dirty="0" err="1"/>
              <a:t>cough</a:t>
            </a:r>
            <a:r>
              <a:rPr lang="tr-TR" sz="2400" dirty="0"/>
              <a:t>), </a:t>
            </a:r>
            <a:r>
              <a:rPr lang="tr-TR" sz="2400" dirty="0" err="1"/>
              <a:t>tracheal</a:t>
            </a:r>
            <a:r>
              <a:rPr lang="tr-TR" sz="2400" dirty="0"/>
              <a:t> </a:t>
            </a:r>
            <a:r>
              <a:rPr lang="tr-TR" sz="2400" dirty="0" err="1"/>
              <a:t>collapse</a:t>
            </a:r>
            <a:r>
              <a:rPr lang="tr-TR" sz="2400" dirty="0"/>
              <a:t>, </a:t>
            </a:r>
            <a:r>
              <a:rPr lang="tr-TR" sz="2400" dirty="0" err="1"/>
              <a:t>tracheal</a:t>
            </a:r>
            <a:r>
              <a:rPr lang="tr-TR" sz="2400" dirty="0"/>
              <a:t> </a:t>
            </a:r>
            <a:r>
              <a:rPr lang="tr-TR" sz="2400" dirty="0" err="1"/>
              <a:t>stric</a:t>
            </a:r>
            <a:r>
              <a:rPr lang="tr-TR" sz="2400" dirty="0"/>
              <a:t>- </a:t>
            </a:r>
            <a:r>
              <a:rPr lang="tr-TR" sz="2400" dirty="0" err="1"/>
              <a:t>ture</a:t>
            </a:r>
            <a:r>
              <a:rPr lang="tr-TR" sz="2400" dirty="0"/>
              <a:t>, </a:t>
            </a:r>
            <a:r>
              <a:rPr lang="tr-TR" sz="2400" dirty="0" err="1"/>
              <a:t>neoplasia</a:t>
            </a:r>
            <a:r>
              <a:rPr lang="tr-TR" sz="2400" dirty="0"/>
              <a:t>, </a:t>
            </a:r>
            <a:r>
              <a:rPr lang="tr-TR" sz="2400" dirty="0" err="1"/>
              <a:t>foreign</a:t>
            </a:r>
            <a:r>
              <a:rPr lang="tr-TR" sz="2400" dirty="0"/>
              <a:t> body, </a:t>
            </a:r>
            <a:r>
              <a:rPr lang="tr-TR" sz="2400" dirty="0" err="1"/>
              <a:t>trauma</a:t>
            </a:r>
            <a:r>
              <a:rPr lang="tr-TR" sz="2400" dirty="0"/>
              <a:t>,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parasites</a:t>
            </a:r>
            <a:r>
              <a:rPr lang="tr-TR" sz="2400" dirty="0"/>
              <a:t>. </a:t>
            </a:r>
          </a:p>
          <a:p>
            <a:pPr algn="just"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7257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1B419-C9DB-3A43-A273-6901DE3B5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23854-9FD1-594E-8E82-6AA13354A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Small </a:t>
            </a:r>
            <a:r>
              <a:rPr lang="tr-TR" sz="2400" dirty="0" err="1"/>
              <a:t>airway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alveolar</a:t>
            </a:r>
            <a:r>
              <a:rPr lang="tr-TR" sz="2400" dirty="0"/>
              <a:t> </a:t>
            </a:r>
            <a:r>
              <a:rPr lang="tr-TR" sz="2400" dirty="0" err="1"/>
              <a:t>disease</a:t>
            </a:r>
            <a:r>
              <a:rPr lang="tr-TR" sz="2400" dirty="0"/>
              <a:t> can be </a:t>
            </a:r>
            <a:r>
              <a:rPr lang="tr-TR" sz="2400" dirty="0" err="1"/>
              <a:t>particularly</a:t>
            </a:r>
            <a:r>
              <a:rPr lang="tr-TR" sz="2400" dirty="0"/>
              <a:t> </a:t>
            </a:r>
            <a:r>
              <a:rPr lang="tr-TR" sz="2400" dirty="0" err="1"/>
              <a:t>chal</a:t>
            </a:r>
            <a:r>
              <a:rPr lang="tr-TR" sz="2400" dirty="0"/>
              <a:t>- </a:t>
            </a:r>
            <a:r>
              <a:rPr lang="tr-TR" sz="2400" dirty="0" err="1"/>
              <a:t>lenging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diagnose</a:t>
            </a:r>
            <a:r>
              <a:rPr lang="tr-TR" sz="2400" dirty="0"/>
              <a:t>. </a:t>
            </a:r>
            <a:r>
              <a:rPr lang="tr-TR" sz="2400" dirty="0" err="1"/>
              <a:t>Physical</a:t>
            </a:r>
            <a:r>
              <a:rPr lang="tr-TR" sz="2400" dirty="0"/>
              <a:t> </a:t>
            </a:r>
            <a:r>
              <a:rPr lang="tr-TR" sz="2400" dirty="0" err="1"/>
              <a:t>manifestations</a:t>
            </a:r>
            <a:r>
              <a:rPr lang="tr-TR" sz="2400" dirty="0"/>
              <a:t> of </a:t>
            </a:r>
            <a:r>
              <a:rPr lang="tr-TR" sz="2400" dirty="0" err="1"/>
              <a:t>diseases</a:t>
            </a:r>
            <a:r>
              <a:rPr lang="tr-TR" sz="2400" dirty="0"/>
              <a:t> in </a:t>
            </a:r>
            <a:r>
              <a:rPr lang="tr-TR" sz="2400" dirty="0" err="1"/>
              <a:t>this</a:t>
            </a:r>
            <a:r>
              <a:rPr lang="tr-TR" sz="2400" dirty="0"/>
              <a:t> </a:t>
            </a:r>
            <a:r>
              <a:rPr lang="tr-TR" sz="2400" dirty="0" err="1"/>
              <a:t>portion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respiratory</a:t>
            </a:r>
            <a:r>
              <a:rPr lang="tr-TR" sz="2400" dirty="0"/>
              <a:t> </a:t>
            </a:r>
            <a:r>
              <a:rPr lang="tr-TR" sz="2400" dirty="0" err="1"/>
              <a:t>tract</a:t>
            </a:r>
            <a:r>
              <a:rPr lang="tr-TR" sz="2400" dirty="0"/>
              <a:t> </a:t>
            </a:r>
            <a:r>
              <a:rPr lang="tr-TR" sz="2400" dirty="0" err="1"/>
              <a:t>include</a:t>
            </a:r>
            <a:r>
              <a:rPr lang="tr-TR" sz="2400" dirty="0"/>
              <a:t> </a:t>
            </a:r>
            <a:r>
              <a:rPr lang="tr-TR" sz="2400" dirty="0" err="1"/>
              <a:t>varying</a:t>
            </a:r>
            <a:r>
              <a:rPr lang="tr-TR" sz="2400" dirty="0"/>
              <a:t> </a:t>
            </a:r>
            <a:r>
              <a:rPr lang="tr-TR" sz="2400" dirty="0" err="1"/>
              <a:t>degrees</a:t>
            </a:r>
            <a:r>
              <a:rPr lang="tr-TR" sz="2400" dirty="0"/>
              <a:t> of </a:t>
            </a:r>
            <a:r>
              <a:rPr lang="tr-TR" sz="2400" dirty="0" err="1"/>
              <a:t>respiratory</a:t>
            </a:r>
            <a:r>
              <a:rPr lang="tr-TR" sz="2400" dirty="0"/>
              <a:t> </a:t>
            </a:r>
            <a:r>
              <a:rPr lang="tr-TR" sz="2400" dirty="0" err="1"/>
              <a:t>effort</a:t>
            </a:r>
            <a:r>
              <a:rPr lang="tr-TR" sz="2400" dirty="0"/>
              <a:t>, </a:t>
            </a:r>
            <a:r>
              <a:rPr lang="tr-TR" sz="2400" dirty="0" err="1"/>
              <a:t>coughing</a:t>
            </a:r>
            <a:r>
              <a:rPr lang="tr-TR" sz="2400" dirty="0"/>
              <a:t>,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increased</a:t>
            </a:r>
            <a:r>
              <a:rPr lang="tr-TR" sz="2400" dirty="0"/>
              <a:t> </a:t>
            </a:r>
            <a:r>
              <a:rPr lang="tr-TR" sz="2400" dirty="0" err="1"/>
              <a:t>breath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adventi</a:t>
            </a:r>
            <a:r>
              <a:rPr lang="tr-TR" sz="2400" dirty="0"/>
              <a:t>- </a:t>
            </a:r>
            <a:r>
              <a:rPr lang="tr-TR" sz="2400" dirty="0" err="1"/>
              <a:t>tial</a:t>
            </a:r>
            <a:r>
              <a:rPr lang="tr-TR" sz="2400" dirty="0"/>
              <a:t> </a:t>
            </a:r>
            <a:r>
              <a:rPr lang="tr-TR" sz="2400" dirty="0" err="1"/>
              <a:t>sounds</a:t>
            </a:r>
            <a:r>
              <a:rPr lang="tr-TR" sz="2400" dirty="0"/>
              <a:t> </a:t>
            </a:r>
            <a:r>
              <a:rPr lang="tr-TR" sz="2400" dirty="0" err="1"/>
              <a:t>such</a:t>
            </a:r>
            <a:r>
              <a:rPr lang="tr-TR" sz="2400" dirty="0"/>
              <a:t> as </a:t>
            </a:r>
            <a:r>
              <a:rPr lang="tr-TR" sz="2400" dirty="0" err="1"/>
              <a:t>crackles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wheezes</a:t>
            </a:r>
            <a:r>
              <a:rPr lang="tr-TR" sz="2400" dirty="0"/>
              <a:t> </a:t>
            </a:r>
            <a:r>
              <a:rPr lang="tr-TR" sz="2400" dirty="0" err="1"/>
              <a:t>upon</a:t>
            </a:r>
            <a:r>
              <a:rPr lang="tr-TR" sz="2400" dirty="0"/>
              <a:t> </a:t>
            </a:r>
            <a:r>
              <a:rPr lang="tr-TR" sz="2400" dirty="0" err="1"/>
              <a:t>auscultation</a:t>
            </a:r>
            <a:r>
              <a:rPr lang="tr-TR" sz="2400" dirty="0"/>
              <a:t>. </a:t>
            </a:r>
            <a:r>
              <a:rPr lang="tr-TR" sz="2400" dirty="0" err="1"/>
              <a:t>Location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increased</a:t>
            </a:r>
            <a:r>
              <a:rPr lang="tr-TR" sz="2400" dirty="0"/>
              <a:t> </a:t>
            </a:r>
            <a:r>
              <a:rPr lang="tr-TR" sz="2400" dirty="0" err="1"/>
              <a:t>breath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adventitial</a:t>
            </a:r>
            <a:r>
              <a:rPr lang="tr-TR" sz="2400" dirty="0"/>
              <a:t> </a:t>
            </a:r>
            <a:r>
              <a:rPr lang="tr-TR" sz="2400" dirty="0" err="1"/>
              <a:t>sounds</a:t>
            </a:r>
            <a:r>
              <a:rPr lang="tr-TR" sz="2400" dirty="0"/>
              <a:t> </a:t>
            </a:r>
            <a:r>
              <a:rPr lang="tr-TR" sz="2400" dirty="0" err="1"/>
              <a:t>may</a:t>
            </a:r>
            <a:r>
              <a:rPr lang="tr-TR" sz="2400" dirty="0"/>
              <a:t> </a:t>
            </a:r>
            <a:r>
              <a:rPr lang="tr-TR" sz="2400" dirty="0" err="1"/>
              <a:t>help</a:t>
            </a:r>
            <a:r>
              <a:rPr lang="tr-TR" sz="2400" dirty="0"/>
              <a:t> in </a:t>
            </a:r>
            <a:r>
              <a:rPr lang="tr-TR" sz="2400" dirty="0" err="1"/>
              <a:t>identifying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underlying</a:t>
            </a:r>
            <a:r>
              <a:rPr lang="tr-TR" sz="2400" dirty="0"/>
              <a:t> </a:t>
            </a:r>
            <a:r>
              <a:rPr lang="tr-TR" sz="2400" dirty="0" err="1"/>
              <a:t>disease</a:t>
            </a:r>
            <a:r>
              <a:rPr lang="tr-TR" sz="2400" dirty="0"/>
              <a:t> </a:t>
            </a:r>
            <a:r>
              <a:rPr lang="tr-TR" sz="2400" dirty="0" err="1"/>
              <a:t>process</a:t>
            </a:r>
            <a:r>
              <a:rPr lang="tr-TR" sz="2400" dirty="0"/>
              <a:t>. </a:t>
            </a:r>
          </a:p>
          <a:p>
            <a:pPr algn="just"/>
            <a:r>
              <a:rPr lang="tr-TR" sz="2400" dirty="0" err="1"/>
              <a:t>Adventitial</a:t>
            </a:r>
            <a:r>
              <a:rPr lang="tr-TR" sz="2400" dirty="0"/>
              <a:t> </a:t>
            </a:r>
            <a:r>
              <a:rPr lang="tr-TR" sz="2400" dirty="0" err="1"/>
              <a:t>sounds</a:t>
            </a:r>
            <a:r>
              <a:rPr lang="tr-TR" sz="2400" dirty="0"/>
              <a:t> </a:t>
            </a:r>
            <a:r>
              <a:rPr lang="tr-TR" sz="2400" dirty="0" err="1"/>
              <a:t>heard</a:t>
            </a:r>
            <a:r>
              <a:rPr lang="tr-TR" sz="2400" dirty="0"/>
              <a:t> </a:t>
            </a:r>
            <a:r>
              <a:rPr lang="tr-TR" sz="2400" dirty="0" err="1"/>
              <a:t>loudest</a:t>
            </a:r>
            <a:r>
              <a:rPr lang="tr-TR" sz="2400" dirty="0"/>
              <a:t> </a:t>
            </a:r>
            <a:r>
              <a:rPr lang="tr-TR" sz="2400" dirty="0" err="1"/>
              <a:t>over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cranioventral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right</a:t>
            </a:r>
            <a:r>
              <a:rPr lang="tr-TR" sz="2400" dirty="0"/>
              <a:t> </a:t>
            </a:r>
            <a:r>
              <a:rPr lang="tr-TR" sz="2400" dirty="0" err="1"/>
              <a:t>middle</a:t>
            </a:r>
            <a:r>
              <a:rPr lang="tr-TR" sz="2400" dirty="0"/>
              <a:t> </a:t>
            </a:r>
            <a:r>
              <a:rPr lang="tr-TR" sz="2400" dirty="0" err="1"/>
              <a:t>lung</a:t>
            </a:r>
            <a:r>
              <a:rPr lang="tr-TR" sz="2400" dirty="0"/>
              <a:t> </a:t>
            </a:r>
            <a:r>
              <a:rPr lang="tr-TR" sz="2400" dirty="0" err="1"/>
              <a:t>lobe</a:t>
            </a:r>
            <a:r>
              <a:rPr lang="tr-TR" sz="2400" dirty="0"/>
              <a:t> </a:t>
            </a:r>
            <a:r>
              <a:rPr lang="tr-TR" sz="2400" dirty="0" err="1"/>
              <a:t>regions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suggestive</a:t>
            </a:r>
            <a:r>
              <a:rPr lang="tr-TR" sz="2400" dirty="0"/>
              <a:t> of </a:t>
            </a:r>
            <a:r>
              <a:rPr lang="tr-TR" sz="2400" dirty="0" err="1"/>
              <a:t>aspiration</a:t>
            </a:r>
            <a:r>
              <a:rPr lang="tr-TR" sz="2400" dirty="0"/>
              <a:t> </a:t>
            </a:r>
            <a:r>
              <a:rPr lang="tr-TR" sz="2400" dirty="0" err="1"/>
              <a:t>pneumonia</a:t>
            </a:r>
            <a:r>
              <a:rPr lang="tr-TR" sz="2400" dirty="0"/>
              <a:t>. 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39260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0070D-8444-1C49-851B-C4DDDA1E0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3A5CD-34AF-B14A-B7BC-9C7EA7D1C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sz="2400" dirty="0" err="1"/>
              <a:t>Signalment</a:t>
            </a:r>
            <a:r>
              <a:rPr lang="tr-TR" sz="2400" dirty="0"/>
              <a:t>, </a:t>
            </a:r>
            <a:r>
              <a:rPr lang="tr-TR" sz="2400" dirty="0" err="1"/>
              <a:t>previous</a:t>
            </a:r>
            <a:r>
              <a:rPr lang="tr-TR" sz="2400" dirty="0"/>
              <a:t> </a:t>
            </a:r>
            <a:r>
              <a:rPr lang="tr-TR" sz="2400" dirty="0" err="1"/>
              <a:t>medical</a:t>
            </a:r>
            <a:r>
              <a:rPr lang="tr-TR" sz="2400" dirty="0"/>
              <a:t> </a:t>
            </a:r>
            <a:r>
              <a:rPr lang="tr-TR" sz="2400" dirty="0" err="1"/>
              <a:t>history</a:t>
            </a:r>
            <a:r>
              <a:rPr lang="tr-TR" sz="2400" dirty="0"/>
              <a:t>, </a:t>
            </a:r>
            <a:r>
              <a:rPr lang="tr-TR" sz="2400" dirty="0" err="1"/>
              <a:t>clinical</a:t>
            </a:r>
            <a:r>
              <a:rPr lang="tr-TR" sz="2400" dirty="0"/>
              <a:t> </a:t>
            </a:r>
            <a:r>
              <a:rPr lang="tr-TR" sz="2400" dirty="0" err="1"/>
              <a:t>signs</a:t>
            </a:r>
            <a:r>
              <a:rPr lang="tr-TR" sz="2400" dirty="0"/>
              <a:t>,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physical</a:t>
            </a:r>
            <a:r>
              <a:rPr lang="tr-TR" sz="2400" dirty="0"/>
              <a:t> </a:t>
            </a:r>
            <a:r>
              <a:rPr lang="tr-TR" sz="2400" dirty="0" err="1"/>
              <a:t>examination</a:t>
            </a:r>
            <a:r>
              <a:rPr lang="tr-TR" sz="2400" dirty="0"/>
              <a:t> </a:t>
            </a:r>
            <a:r>
              <a:rPr lang="tr-TR" sz="2400" dirty="0" err="1"/>
              <a:t>findings</a:t>
            </a:r>
            <a:r>
              <a:rPr lang="tr-TR" sz="2400" dirty="0"/>
              <a:t> </a:t>
            </a:r>
            <a:r>
              <a:rPr lang="tr-TR" sz="2400" dirty="0" err="1"/>
              <a:t>provide</a:t>
            </a:r>
            <a:r>
              <a:rPr lang="tr-TR" sz="2400" dirty="0"/>
              <a:t> a </a:t>
            </a:r>
            <a:r>
              <a:rPr lang="tr-TR" sz="2400" dirty="0" err="1"/>
              <a:t>solid</a:t>
            </a:r>
            <a:r>
              <a:rPr lang="tr-TR" sz="2400" dirty="0"/>
              <a:t> </a:t>
            </a:r>
            <a:r>
              <a:rPr lang="tr-TR" sz="2400" dirty="0" err="1"/>
              <a:t>foun</a:t>
            </a:r>
            <a:r>
              <a:rPr lang="tr-TR" sz="2400" dirty="0"/>
              <a:t>- </a:t>
            </a:r>
            <a:r>
              <a:rPr lang="tr-TR" sz="2400" dirty="0" err="1"/>
              <a:t>dation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further</a:t>
            </a:r>
            <a:r>
              <a:rPr lang="tr-TR" sz="2400" dirty="0"/>
              <a:t> </a:t>
            </a:r>
            <a:r>
              <a:rPr lang="tr-TR" sz="2400" dirty="0" err="1"/>
              <a:t>develop</a:t>
            </a:r>
            <a:r>
              <a:rPr lang="tr-TR" sz="2400" dirty="0"/>
              <a:t> a </a:t>
            </a:r>
            <a:r>
              <a:rPr lang="tr-TR" sz="2400" dirty="0" err="1"/>
              <a:t>diagnostic</a:t>
            </a:r>
            <a:r>
              <a:rPr lang="tr-TR" sz="2400" dirty="0"/>
              <a:t> plan. </a:t>
            </a:r>
            <a:r>
              <a:rPr lang="tr-TR" sz="2400" dirty="0" err="1"/>
              <a:t>Numerous</a:t>
            </a:r>
            <a:r>
              <a:rPr lang="tr-TR" sz="2400" dirty="0"/>
              <a:t> </a:t>
            </a:r>
            <a:r>
              <a:rPr lang="tr-TR" sz="2400" dirty="0" err="1"/>
              <a:t>diag</a:t>
            </a:r>
            <a:r>
              <a:rPr lang="tr-TR" sz="2400" dirty="0"/>
              <a:t>- </a:t>
            </a:r>
            <a:r>
              <a:rPr lang="tr-TR" sz="2400" dirty="0" err="1"/>
              <a:t>nostic</a:t>
            </a:r>
            <a:r>
              <a:rPr lang="tr-TR" sz="2400" dirty="0"/>
              <a:t> </a:t>
            </a:r>
            <a:r>
              <a:rPr lang="tr-TR" sz="2400" dirty="0" err="1"/>
              <a:t>modalities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available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further</a:t>
            </a:r>
            <a:r>
              <a:rPr lang="tr-TR" sz="2400" dirty="0"/>
              <a:t> </a:t>
            </a:r>
            <a:r>
              <a:rPr lang="tr-TR" sz="2400" dirty="0" err="1"/>
              <a:t>evaluate</a:t>
            </a:r>
            <a:r>
              <a:rPr lang="tr-TR" sz="2400" dirty="0"/>
              <a:t> </a:t>
            </a:r>
            <a:r>
              <a:rPr lang="tr-TR" sz="2400" dirty="0" err="1"/>
              <a:t>respiratory</a:t>
            </a:r>
            <a:r>
              <a:rPr lang="tr-TR" sz="2400" dirty="0"/>
              <a:t> </a:t>
            </a:r>
            <a:r>
              <a:rPr lang="tr-TR" sz="2400" dirty="0" err="1"/>
              <a:t>function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identify</a:t>
            </a:r>
            <a:r>
              <a:rPr lang="tr-TR" sz="2400" dirty="0"/>
              <a:t> </a:t>
            </a:r>
            <a:r>
              <a:rPr lang="tr-TR" sz="2400" dirty="0" err="1"/>
              <a:t>specific</a:t>
            </a:r>
            <a:r>
              <a:rPr lang="tr-TR" sz="2400" dirty="0"/>
              <a:t> </a:t>
            </a:r>
            <a:r>
              <a:rPr lang="tr-TR" sz="2400" dirty="0" err="1"/>
              <a:t>disease</a:t>
            </a:r>
            <a:r>
              <a:rPr lang="tr-TR" sz="2400" dirty="0"/>
              <a:t> </a:t>
            </a:r>
            <a:r>
              <a:rPr lang="tr-TR" sz="2400" dirty="0" err="1"/>
              <a:t>processes</a:t>
            </a:r>
            <a:r>
              <a:rPr lang="tr-TR" sz="2400" dirty="0"/>
              <a:t> in </a:t>
            </a:r>
            <a:r>
              <a:rPr lang="tr-TR" sz="2400" dirty="0" err="1"/>
              <a:t>order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accurately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most</a:t>
            </a:r>
            <a:r>
              <a:rPr lang="tr-TR" sz="2400" dirty="0"/>
              <a:t> </a:t>
            </a:r>
            <a:r>
              <a:rPr lang="tr-TR" sz="2400" dirty="0" err="1"/>
              <a:t>effectively</a:t>
            </a:r>
            <a:r>
              <a:rPr lang="tr-TR" sz="2400" dirty="0"/>
              <a:t> </a:t>
            </a:r>
            <a:r>
              <a:rPr lang="tr-TR" sz="2400" dirty="0" err="1"/>
              <a:t>treat</a:t>
            </a:r>
            <a:r>
              <a:rPr lang="tr-TR" sz="2400" dirty="0"/>
              <a:t> </a:t>
            </a:r>
            <a:r>
              <a:rPr lang="tr-TR" sz="2400" dirty="0" err="1"/>
              <a:t>these</a:t>
            </a:r>
            <a:r>
              <a:rPr lang="tr-TR" sz="2400" dirty="0"/>
              <a:t> </a:t>
            </a:r>
            <a:r>
              <a:rPr lang="tr-TR" sz="2400" dirty="0" err="1"/>
              <a:t>patients</a:t>
            </a:r>
            <a:r>
              <a:rPr lang="tr-TR" sz="24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52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1226</Words>
  <Application>Microsoft Macintosh PowerPoint</Application>
  <PresentationFormat>Widescreen</PresentationFormat>
  <Paragraphs>44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Helvetica</vt:lpstr>
      <vt:lpstr>Office Theme</vt:lpstr>
      <vt:lpstr>Clinical Evaluation of the Respirtory Tract </vt:lpstr>
      <vt:lpstr>SIGNALMENT </vt:lpstr>
      <vt:lpstr>GENERAL MEDICAL HISTORY </vt:lpstr>
      <vt:lpstr>PHYSİCAL EXAMINATION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LABORATORY DIAGNOSTICS </vt:lpstr>
      <vt:lpstr>DIAGNOSTIC IMAGING </vt:lpstr>
      <vt:lpstr>PowerPoint Presentation</vt:lpstr>
      <vt:lpstr>PowerPoint Presentation</vt:lpstr>
      <vt:lpstr>PowerPoint Presentation</vt:lpstr>
      <vt:lpstr>Ultrasonography </vt:lpstr>
      <vt:lpstr>Nuclear Imaging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Respiratory Disease </dc:title>
  <dc:creator>Microsoft Office User</dc:creator>
  <cp:lastModifiedBy>Microsoft Office User</cp:lastModifiedBy>
  <cp:revision>7</cp:revision>
  <dcterms:created xsi:type="dcterms:W3CDTF">2019-03-08T06:47:08Z</dcterms:created>
  <dcterms:modified xsi:type="dcterms:W3CDTF">2019-03-08T07:25:02Z</dcterms:modified>
</cp:coreProperties>
</file>