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543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30675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41945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6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6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2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27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1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3025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80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58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5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3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02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2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4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14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9538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2111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504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1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2048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346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4895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391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6729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7962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54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894885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175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75750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584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777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767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579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2B09FF-7FC4-4F72-9063-800944E85BC5}"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7108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62B09FF-7FC4-4F72-9063-800944E85BC5}"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935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62B09FF-7FC4-4F72-9063-800944E85BC5}"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709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1890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83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9FF-7FC4-4F72-9063-800944E85BC5}"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5C30-C004-4F69-8CC9-60E3B372C746}" type="slidenum">
              <a:rPr lang="tr-TR" smtClean="0"/>
              <a:t>‹#›</a:t>
            </a:fld>
            <a:endParaRPr lang="tr-TR"/>
          </a:p>
        </p:txBody>
      </p:sp>
    </p:spTree>
    <p:extLst>
      <p:ext uri="{BB962C8B-B14F-4D97-AF65-F5344CB8AC3E}">
        <p14:creationId xmlns:p14="http://schemas.microsoft.com/office/powerpoint/2010/main" val="12690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784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39903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a:latin typeface="Arial" panose="020B0604020202020204" pitchFamily="34" charset="0"/>
              </a:rPr>
              <a:t>Mutfak Hizmetleri </a:t>
            </a:r>
            <a:r>
              <a:rPr lang="tr-TR" sz="3200" smtClean="0">
                <a:latin typeface="Arial" panose="020B0604020202020204" pitchFamily="34" charset="0"/>
              </a:rPr>
              <a:t>Yönetimi</a:t>
            </a:r>
            <a:endParaRPr lang="tr-TR" sz="3200" dirty="0">
              <a:latin typeface="+mn-l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6812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200" dirty="0" smtClean="0">
                <a:solidFill>
                  <a:prstClr val="black">
                    <a:lumMod val="85000"/>
                    <a:lumOff val="15000"/>
                  </a:prstClr>
                </a:solidFill>
              </a:rPr>
              <a:t>Orta </a:t>
            </a:r>
            <a:r>
              <a:rPr lang="tr-TR" sz="3200" dirty="0">
                <a:solidFill>
                  <a:prstClr val="black">
                    <a:lumMod val="85000"/>
                    <a:lumOff val="15000"/>
                  </a:prstClr>
                </a:solidFill>
              </a:rPr>
              <a:t>büyüklükte bir otel işletmesinde sıcak </a:t>
            </a:r>
            <a:r>
              <a:rPr lang="tr-TR" sz="3200" dirty="0" smtClean="0">
                <a:solidFill>
                  <a:prstClr val="black">
                    <a:lumMod val="85000"/>
                    <a:lumOff val="15000"/>
                  </a:prstClr>
                </a:solidFill>
              </a:rPr>
              <a:t>mutfak, </a:t>
            </a:r>
            <a:r>
              <a:rPr lang="tr-TR" sz="3200" dirty="0">
                <a:solidFill>
                  <a:prstClr val="black">
                    <a:lumMod val="85000"/>
                    <a:lumOff val="15000"/>
                  </a:prstClr>
                </a:solidFill>
              </a:rPr>
              <a:t>pastane, kasaphane gibi bölümler ortaya çıkabilir ve bu bölümlerin her birinin birer şefi bulunur. Bunların üzerinde ise bir aşçıbaşı yardımcısı ve aşçıbaşı vardır. Bu tür mutfaklarda çalışan sayısı 10-15 kişiyi bulabilmektedir.</a:t>
            </a:r>
            <a:endParaRPr lang="tr-TR" sz="3200" dirty="0"/>
          </a:p>
        </p:txBody>
      </p:sp>
    </p:spTree>
    <p:extLst>
      <p:ext uri="{BB962C8B-B14F-4D97-AF65-F5344CB8AC3E}">
        <p14:creationId xmlns:p14="http://schemas.microsoft.com/office/powerpoint/2010/main" val="17146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p:txBody>
          <a:bodyPr/>
          <a:lstStyle/>
          <a:p>
            <a:pPr lvl="0" algn="just"/>
            <a:r>
              <a:rPr lang="tr-TR" sz="3200" dirty="0" smtClean="0">
                <a:solidFill>
                  <a:prstClr val="black">
                    <a:lumMod val="85000"/>
                    <a:lumOff val="15000"/>
                  </a:prstClr>
                </a:solidFill>
                <a:latin typeface="+mn-lt"/>
              </a:rPr>
              <a:t> 2. </a:t>
            </a:r>
            <a:r>
              <a:rPr lang="tr-TR" sz="3200" b="1" dirty="0" smtClean="0">
                <a:solidFill>
                  <a:prstClr val="black">
                    <a:lumMod val="85000"/>
                    <a:lumOff val="15000"/>
                  </a:prstClr>
                </a:solidFill>
                <a:latin typeface="+mn-lt"/>
              </a:rPr>
              <a:t>Bu </a:t>
            </a:r>
            <a:r>
              <a:rPr lang="tr-TR" sz="3200" b="1" dirty="0">
                <a:solidFill>
                  <a:prstClr val="black">
                    <a:lumMod val="85000"/>
                    <a:lumOff val="15000"/>
                  </a:prstClr>
                </a:solidFill>
                <a:latin typeface="+mn-lt"/>
              </a:rPr>
              <a:t>işleri yapmakla sorumlu olan kişiler ve bu kişilerin yetki ve </a:t>
            </a:r>
            <a:r>
              <a:rPr lang="tr-TR" sz="3200" b="1" dirty="0" smtClean="0">
                <a:solidFill>
                  <a:prstClr val="black">
                    <a:lumMod val="85000"/>
                    <a:lumOff val="15000"/>
                  </a:prstClr>
                </a:solidFill>
                <a:latin typeface="+mn-lt"/>
              </a:rPr>
              <a:t>sorumlulukları: </a:t>
            </a:r>
          </a:p>
          <a:p>
            <a:pPr marL="0" lvl="0" indent="0" algn="just">
              <a:buNone/>
            </a:pPr>
            <a:r>
              <a:rPr lang="tr-TR" sz="3200" dirty="0" smtClean="0">
                <a:solidFill>
                  <a:prstClr val="black">
                    <a:lumMod val="85000"/>
                    <a:lumOff val="15000"/>
                  </a:prstClr>
                </a:solidFill>
                <a:latin typeface="+mn-lt"/>
              </a:rPr>
              <a:t>Aşçıbaşının</a:t>
            </a:r>
            <a:r>
              <a:rPr lang="tr-TR" sz="3200" dirty="0">
                <a:solidFill>
                  <a:prstClr val="black">
                    <a:lumMod val="85000"/>
                    <a:lumOff val="15000"/>
                  </a:prstClr>
                </a:solidFill>
                <a:latin typeface="+mn-lt"/>
              </a:rPr>
              <a:t>, aşçıbaşı yardımcısının, bölüm </a:t>
            </a:r>
            <a:r>
              <a:rPr lang="tr-TR" sz="3200" dirty="0" smtClean="0">
                <a:solidFill>
                  <a:prstClr val="black">
                    <a:lumMod val="85000"/>
                    <a:lumOff val="15000"/>
                  </a:prstClr>
                </a:solidFill>
                <a:latin typeface="+mn-lt"/>
              </a:rPr>
              <a:t>şeflerinin ve tüm mutfak çalışanlarının </a:t>
            </a:r>
            <a:r>
              <a:rPr lang="tr-TR" sz="3200" dirty="0">
                <a:solidFill>
                  <a:prstClr val="black">
                    <a:lumMod val="85000"/>
                    <a:lumOff val="15000"/>
                  </a:prstClr>
                </a:solidFill>
                <a:latin typeface="+mn-lt"/>
              </a:rPr>
              <a:t>görev tanımlarının yapılması bu kapsamda düşünülebilir. </a:t>
            </a:r>
          </a:p>
          <a:p>
            <a:pPr algn="just"/>
            <a:endParaRPr lang="tr-TR" sz="3200" dirty="0">
              <a:latin typeface="+mn-lt"/>
            </a:endParaRPr>
          </a:p>
        </p:txBody>
      </p:sp>
    </p:spTree>
    <p:extLst>
      <p:ext uri="{BB962C8B-B14F-4D97-AF65-F5344CB8AC3E}">
        <p14:creationId xmlns:p14="http://schemas.microsoft.com/office/powerpoint/2010/main" val="191732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p:txBody>
          <a:bodyPr>
            <a:normAutofit/>
          </a:bodyPr>
          <a:lstStyle/>
          <a:p>
            <a:pPr algn="just"/>
            <a:r>
              <a:rPr lang="tr-TR" sz="3200" b="1" dirty="0" smtClean="0">
                <a:latin typeface="+mn-lt"/>
              </a:rPr>
              <a:t>3. İş </a:t>
            </a:r>
            <a:r>
              <a:rPr lang="tr-TR" sz="3200" b="1" dirty="0">
                <a:latin typeface="+mn-lt"/>
              </a:rPr>
              <a:t>görenler ve işler arasındaki ilişkinin </a:t>
            </a:r>
            <a:r>
              <a:rPr lang="tr-TR" sz="3200" b="1" dirty="0" smtClean="0">
                <a:latin typeface="+mn-lt"/>
              </a:rPr>
              <a:t>belirlenmesi:</a:t>
            </a:r>
          </a:p>
          <a:p>
            <a:pPr marL="0" indent="0" algn="just">
              <a:buNone/>
            </a:pPr>
            <a:r>
              <a:rPr lang="tr-TR" sz="3200" dirty="0" smtClean="0"/>
              <a:t>	Yapılacak işlerle ilgili görev dağılımının yapılması</a:t>
            </a:r>
          </a:p>
          <a:p>
            <a:pPr marL="0" indent="0" algn="just">
              <a:buNone/>
            </a:pPr>
            <a:r>
              <a:rPr lang="tr-TR" sz="3200" dirty="0" smtClean="0">
                <a:latin typeface="+mn-lt"/>
              </a:rPr>
              <a:t> </a:t>
            </a:r>
            <a:endParaRPr lang="tr-TR" sz="3200" dirty="0">
              <a:latin typeface="+mn-lt"/>
            </a:endParaRPr>
          </a:p>
        </p:txBody>
      </p:sp>
    </p:spTree>
    <p:extLst>
      <p:ext uri="{BB962C8B-B14F-4D97-AF65-F5344CB8AC3E}">
        <p14:creationId xmlns:p14="http://schemas.microsoft.com/office/powerpoint/2010/main" val="2620975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p:txBody>
          <a:bodyPr/>
          <a:lstStyle/>
          <a:p>
            <a:pPr algn="just"/>
            <a:r>
              <a:rPr lang="tr-TR" sz="3200" b="1" dirty="0" smtClean="0">
                <a:latin typeface="+mn-lt"/>
              </a:rPr>
              <a:t>4. İş </a:t>
            </a:r>
            <a:r>
              <a:rPr lang="tr-TR" sz="3200" b="1" dirty="0">
                <a:latin typeface="+mn-lt"/>
              </a:rPr>
              <a:t>görenlerin kendi sorumluluklarına verilen işleri yapacakları yerlerin belirlenmesi. </a:t>
            </a:r>
            <a:endParaRPr lang="tr-TR" sz="3200" b="1" dirty="0" smtClean="0">
              <a:latin typeface="+mn-lt"/>
            </a:endParaRPr>
          </a:p>
          <a:p>
            <a:pPr algn="just"/>
            <a:endParaRPr lang="tr-TR" sz="3200" dirty="0">
              <a:latin typeface="+mn-lt"/>
            </a:endParaRPr>
          </a:p>
        </p:txBody>
      </p:sp>
    </p:spTree>
    <p:extLst>
      <p:ext uri="{BB962C8B-B14F-4D97-AF65-F5344CB8AC3E}">
        <p14:creationId xmlns:p14="http://schemas.microsoft.com/office/powerpoint/2010/main" val="1618063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prstClr val="black">
                    <a:lumMod val="85000"/>
                    <a:lumOff val="15000"/>
                  </a:prstClr>
                </a:solidFill>
              </a:rPr>
              <a:t>Mutfağın Organizasyon (Örgüt) Yapısı</a:t>
            </a:r>
            <a:endParaRPr lang="tr-TR" sz="3200" b="1" dirty="0">
              <a:latin typeface="+mn-lt"/>
            </a:endParaRPr>
          </a:p>
        </p:txBody>
      </p:sp>
      <p:sp>
        <p:nvSpPr>
          <p:cNvPr id="3" name="İçerik Yer Tutucusu 2"/>
          <p:cNvSpPr>
            <a:spLocks noGrp="1"/>
          </p:cNvSpPr>
          <p:nvPr>
            <p:ph idx="1"/>
          </p:nvPr>
        </p:nvSpPr>
        <p:spPr/>
        <p:txBody>
          <a:bodyPr/>
          <a:lstStyle/>
          <a:p>
            <a:pPr lvl="0" algn="just">
              <a:buClr>
                <a:srgbClr val="B15E28"/>
              </a:buClr>
            </a:pPr>
            <a:r>
              <a:rPr lang="tr-TR" sz="3200" dirty="0" smtClean="0">
                <a:solidFill>
                  <a:prstClr val="black">
                    <a:lumMod val="85000"/>
                    <a:lumOff val="15000"/>
                  </a:prstClr>
                </a:solidFill>
                <a:latin typeface="+mn-lt"/>
              </a:rPr>
              <a:t>Örgütleme çalışmalarının sonucunda mutfakta farklı bölümler ortaya çıkmakta, mutfak çalışanları arasında hiyerarşik bir sıraya göre basamaklar belirlenmekte, her bölümde görev alacak aşçıların yapacakları işler, yetki ve sorumlulukları tespit edilmektedir. </a:t>
            </a:r>
          </a:p>
          <a:p>
            <a:pPr algn="just"/>
            <a:endParaRPr lang="tr-TR" sz="3200" dirty="0">
              <a:latin typeface="+mn-lt"/>
            </a:endParaRPr>
          </a:p>
        </p:txBody>
      </p:sp>
    </p:spTree>
    <p:extLst>
      <p:ext uri="{BB962C8B-B14F-4D97-AF65-F5344CB8AC3E}">
        <p14:creationId xmlns:p14="http://schemas.microsoft.com/office/powerpoint/2010/main" val="3819418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a:xfrm>
            <a:off x="736600" y="2556932"/>
            <a:ext cx="10159997" cy="3869268"/>
          </a:xfrm>
        </p:spPr>
        <p:txBody>
          <a:bodyPr>
            <a:normAutofit fontScale="92500" lnSpcReduction="10000"/>
          </a:bodyPr>
          <a:lstStyle/>
          <a:p>
            <a:pPr algn="just"/>
            <a:r>
              <a:rPr lang="tr-TR" sz="3200" dirty="0">
                <a:latin typeface="+mn-lt"/>
              </a:rPr>
              <a:t>Mutfakta gerçekleştirilecek üretimin gereksinimi ve boyutu, mutfak çalışanlarının sayısı, özellikleri ve görevleri belirlenirken göz önünde bulundurulması gereken faktörler şunlardır: </a:t>
            </a:r>
            <a:r>
              <a:rPr lang="tr-TR" sz="3200" dirty="0" smtClean="0">
                <a:latin typeface="+mn-lt"/>
              </a:rPr>
              <a:t> </a:t>
            </a:r>
          </a:p>
          <a:p>
            <a:pPr algn="just"/>
            <a:r>
              <a:rPr lang="tr-TR" sz="3200" dirty="0" smtClean="0">
                <a:latin typeface="+mn-lt"/>
              </a:rPr>
              <a:t>İşletmenin </a:t>
            </a:r>
            <a:r>
              <a:rPr lang="tr-TR" sz="3200" dirty="0">
                <a:latin typeface="+mn-lt"/>
              </a:rPr>
              <a:t>büyüklüğü ve türü, </a:t>
            </a:r>
            <a:endParaRPr lang="tr-TR" sz="3200" dirty="0"/>
          </a:p>
          <a:p>
            <a:pPr algn="just"/>
            <a:r>
              <a:rPr lang="tr-TR" sz="3200" dirty="0" smtClean="0">
                <a:latin typeface="+mn-lt"/>
              </a:rPr>
              <a:t>İşletmenin </a:t>
            </a:r>
            <a:r>
              <a:rPr lang="tr-TR" sz="3200" dirty="0">
                <a:latin typeface="+mn-lt"/>
              </a:rPr>
              <a:t>örgütsel yapısı, </a:t>
            </a:r>
            <a:endParaRPr lang="tr-TR" sz="3200" dirty="0"/>
          </a:p>
          <a:p>
            <a:pPr algn="just"/>
            <a:r>
              <a:rPr lang="tr-TR" sz="3200" dirty="0" smtClean="0">
                <a:latin typeface="+mn-lt"/>
              </a:rPr>
              <a:t>Mutfağın </a:t>
            </a:r>
            <a:r>
              <a:rPr lang="tr-TR" sz="3200" dirty="0">
                <a:latin typeface="+mn-lt"/>
              </a:rPr>
              <a:t>fiziki yapısı, ekipmanlar, </a:t>
            </a:r>
            <a:endParaRPr lang="tr-TR" sz="3200" dirty="0"/>
          </a:p>
          <a:p>
            <a:pPr algn="just"/>
            <a:r>
              <a:rPr lang="tr-TR" sz="3200" dirty="0" smtClean="0">
                <a:latin typeface="+mn-lt"/>
              </a:rPr>
              <a:t>Uygulanacak </a:t>
            </a:r>
            <a:r>
              <a:rPr lang="tr-TR" sz="3200" dirty="0">
                <a:latin typeface="+mn-lt"/>
              </a:rPr>
              <a:t>menü. </a:t>
            </a:r>
          </a:p>
          <a:p>
            <a:pPr algn="just"/>
            <a:endParaRPr lang="tr-TR" sz="3200" dirty="0">
              <a:latin typeface="+mn-lt"/>
            </a:endParaRPr>
          </a:p>
        </p:txBody>
      </p:sp>
    </p:spTree>
    <p:extLst>
      <p:ext uri="{BB962C8B-B14F-4D97-AF65-F5344CB8AC3E}">
        <p14:creationId xmlns:p14="http://schemas.microsoft.com/office/powerpoint/2010/main" val="191655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p:txBody>
          <a:bodyPr/>
          <a:lstStyle/>
          <a:p>
            <a:pPr algn="just"/>
            <a:r>
              <a:rPr lang="tr-TR" sz="3200" dirty="0">
                <a:latin typeface="+mn-lt"/>
              </a:rPr>
              <a:t>Küçük bir otel işletmesinde örgüt yapısı da küçülürken yani gerek bölüm sayısı gerekse de çalışan sayısı daha az iken, büyük bir otel işletmesinde farklı işlerin ortaya çıkması ya da benzer işleri birden fazla iş görenin yerine getirmesi gibi nedenlerle örgüt yapıları da büyümektedir. </a:t>
            </a:r>
          </a:p>
          <a:p>
            <a:pPr algn="just"/>
            <a:endParaRPr lang="tr-TR" sz="3200" dirty="0">
              <a:latin typeface="+mn-lt"/>
            </a:endParaRPr>
          </a:p>
        </p:txBody>
      </p:sp>
    </p:spTree>
    <p:extLst>
      <p:ext uri="{BB962C8B-B14F-4D97-AF65-F5344CB8AC3E}">
        <p14:creationId xmlns:p14="http://schemas.microsoft.com/office/powerpoint/2010/main" val="409952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Aşçıbaşı </a:t>
            </a:r>
            <a:r>
              <a:rPr lang="tr-TR" sz="3200" dirty="0" err="1">
                <a:latin typeface="+mn-lt"/>
              </a:rPr>
              <a:t>Aşçıbaşı</a:t>
            </a:r>
            <a:r>
              <a:rPr lang="tr-TR" sz="3200" dirty="0">
                <a:latin typeface="+mn-lt"/>
              </a:rPr>
              <a:t> Yardımcısı Sıcak Mutfak Aşçısı Soğuk Mutfak Aşçısı Aşçı Yardımcısı Izgara Aşçısı Aşçı Yardımcısı Bulaşıkçılar ve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469900"/>
            <a:ext cx="9601196" cy="5905500"/>
          </a:xfrm>
          <a:prstGeom prst="rect">
            <a:avLst/>
          </a:prstGeom>
        </p:spPr>
      </p:pic>
    </p:spTree>
    <p:extLst>
      <p:ext uri="{BB962C8B-B14F-4D97-AF65-F5344CB8AC3E}">
        <p14:creationId xmlns:p14="http://schemas.microsoft.com/office/powerpoint/2010/main" val="119898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normAutofit/>
          </a:bodyPr>
          <a:lstStyle/>
          <a:p>
            <a:pPr algn="just"/>
            <a:r>
              <a:rPr lang="tr-TR" sz="3200" dirty="0">
                <a:latin typeface="+mn-lt"/>
              </a:rPr>
              <a:t>Orta büyüklükteki bir otel işletmesinde ise gerek menüdeki yemek çeşidinin artması gerekse </a:t>
            </a:r>
            <a:r>
              <a:rPr lang="tr-TR" sz="3200" dirty="0" smtClean="0">
                <a:latin typeface="+mn-lt"/>
              </a:rPr>
              <a:t>hizmet </a:t>
            </a:r>
            <a:r>
              <a:rPr lang="tr-TR" sz="3200" dirty="0">
                <a:latin typeface="+mn-lt"/>
              </a:rPr>
              <a:t>sunulan müşteri sayısının artması gibi nedenlerle mutfak örgüt yapısında da değişikliklere ihtiyaç </a:t>
            </a:r>
            <a:r>
              <a:rPr lang="tr-TR" sz="3200" dirty="0" smtClean="0">
                <a:latin typeface="+mn-lt"/>
              </a:rPr>
              <a:t>duyulabilmektedir</a:t>
            </a:r>
            <a:endParaRPr lang="tr-TR" sz="3200" dirty="0">
              <a:latin typeface="+mn-lt"/>
            </a:endParaRPr>
          </a:p>
        </p:txBody>
      </p:sp>
    </p:spTree>
    <p:extLst>
      <p:ext uri="{BB962C8B-B14F-4D97-AF65-F5344CB8AC3E}">
        <p14:creationId xmlns:p14="http://schemas.microsoft.com/office/powerpoint/2010/main" val="2233403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1</TotalTime>
  <Words>299</Words>
  <Application>Microsoft Office PowerPoint</Application>
  <PresentationFormat>Geniş ekran</PresentationFormat>
  <Paragraphs>23</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10</vt:i4>
      </vt:variant>
    </vt:vector>
  </HeadingPairs>
  <TitlesOfParts>
    <vt:vector size="17" baseType="lpstr">
      <vt:lpstr>Arial</vt:lpstr>
      <vt:lpstr>Calibri</vt:lpstr>
      <vt:lpstr>Calibri Light</vt:lpstr>
      <vt:lpstr>Garamond</vt:lpstr>
      <vt:lpstr>Office Teması</vt:lpstr>
      <vt:lpstr>Organik</vt:lpstr>
      <vt:lpstr>1_Organik</vt:lpstr>
      <vt:lpstr>Mutfak Hizmetleri Yönetimi</vt:lpstr>
      <vt:lpstr>Mutfağın Organizasyon (Örgüt) Yapısı</vt:lpstr>
      <vt:lpstr>Mutfağın Organizasyon (Örgüt) Yapısı</vt:lpstr>
      <vt:lpstr>Mutfağın Organizasyon (Örgüt) Yapısı</vt:lpstr>
      <vt:lpstr>Mutfağın Organizasyon (Örgüt) Yapısı</vt:lpstr>
      <vt:lpstr>Mutfağın Organizasyon (Örgüt) Yapısı</vt:lpstr>
      <vt:lpstr>Mutfağın Organizasyon (Örgüt) Yapısı</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 Hizmetleri Yönetimi</dc:title>
  <dc:creator>emir üner</dc:creator>
  <cp:lastModifiedBy>emir üner</cp:lastModifiedBy>
  <cp:revision>3</cp:revision>
  <dcterms:created xsi:type="dcterms:W3CDTF">2017-10-29T15:18:22Z</dcterms:created>
  <dcterms:modified xsi:type="dcterms:W3CDTF">2017-10-29T15:20:18Z</dcterms:modified>
</cp:coreProperties>
</file>