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7" r:id="rId2"/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smtClean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XI.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/>
              <a:t>Küresel </a:t>
            </a:r>
            <a:r>
              <a:rPr lang="tr-TR" sz="4000" dirty="0" smtClean="0"/>
              <a:t>Ekonomi-II</a:t>
            </a:r>
            <a:endParaRPr lang="tr-TR" sz="4000" dirty="0"/>
          </a:p>
          <a:p>
            <a:pPr indent="0" algn="ctr">
              <a:buNone/>
            </a:pPr>
            <a:endParaRPr lang="tr-TR" sz="20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/>
              <a:t>Zorunlu Okuma: Andrew </a:t>
            </a:r>
            <a:r>
              <a:rPr lang="tr-TR" sz="1400" dirty="0" err="1"/>
              <a:t>Heywood</a:t>
            </a:r>
            <a:r>
              <a:rPr lang="tr-TR" sz="1400" dirty="0"/>
              <a:t>, ‘‘4. Bölüm: Küresel Çağda Ekonomi’’, </a:t>
            </a:r>
            <a:r>
              <a:rPr lang="tr-TR" sz="1400" i="1" dirty="0"/>
              <a:t>Küresel Siyaset</a:t>
            </a:r>
            <a:r>
              <a:rPr lang="tr-TR" sz="1400" dirty="0"/>
              <a:t>, çev. N. Uslu ve H. Özdemir, Ankara, Adres Yayınları, 2013, s. 119-148.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NEO-</a:t>
            </a:r>
            <a:r>
              <a:rPr lang="tr-TR" sz="2000" dirty="0" err="1" smtClean="0">
                <a:latin typeface="Garamond" panose="02020404030301010803" pitchFamily="18" charset="0"/>
              </a:rPr>
              <a:t>LİberalİzmE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 err="1" smtClean="0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sz="2000" dirty="0" err="1" smtClean="0">
                <a:latin typeface="Garamond" panose="02020404030301010803" pitchFamily="18" charset="0"/>
              </a:rPr>
              <a:t>Cox</a:t>
            </a:r>
            <a:endParaRPr lang="tr-TR" sz="20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Neo-liberal kapitalist modelin </a:t>
            </a:r>
            <a:r>
              <a:rPr lang="tr-TR" sz="1600" dirty="0" err="1" smtClean="0">
                <a:latin typeface="Garamond" panose="02020404030301010803" pitchFamily="18" charset="0"/>
              </a:rPr>
              <a:t>hiper</a:t>
            </a:r>
            <a:r>
              <a:rPr lang="tr-TR" sz="1600" dirty="0" smtClean="0">
                <a:latin typeface="Garamond" panose="02020404030301010803" pitchFamily="18" charset="0"/>
              </a:rPr>
              <a:t>-küreselleşmeye yol açtığını ve bunun da kendi içinde çelişkiler barındırdığını söylemiştir.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Devletlerin </a:t>
            </a:r>
            <a:r>
              <a:rPr lang="tr-TR" sz="1600" dirty="0" err="1" smtClean="0">
                <a:latin typeface="Garamond" panose="02020404030301010803" pitchFamily="18" charset="0"/>
              </a:rPr>
              <a:t>uluslararasılaştığını</a:t>
            </a:r>
            <a:r>
              <a:rPr lang="tr-TR" sz="1600" dirty="0" smtClean="0">
                <a:latin typeface="Garamond" panose="02020404030301010803" pitchFamily="18" charset="0"/>
              </a:rPr>
              <a:t> ve bunun sonucunda, devletlerin kendi kamuoylarının yerine ulus-ötesi büyük şirketlerin çıkarlarını korumaya yöneldiğini söyleyen </a:t>
            </a:r>
            <a:r>
              <a:rPr lang="tr-TR" sz="1600" dirty="0" err="1" smtClean="0">
                <a:latin typeface="Garamond" panose="02020404030301010803" pitchFamily="18" charset="0"/>
              </a:rPr>
              <a:t>Cox</a:t>
            </a:r>
            <a:r>
              <a:rPr lang="tr-TR" sz="1600" dirty="0" smtClean="0">
                <a:latin typeface="Garamond" panose="02020404030301010803" pitchFamily="18" charset="0"/>
              </a:rPr>
              <a:t>; bu durumu demokrasi açığı olarak adlandırmıştır.</a:t>
            </a:r>
            <a:endParaRPr lang="tr-TR" sz="16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Çevre ülkelerde devletler, nihai yıkımı geciktirmeye çabalamaktan başka bir şey yapamamaktadır.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1900" dirty="0" err="1" smtClean="0">
                <a:latin typeface="Garamond" panose="02020404030301010803" pitchFamily="18" charset="0"/>
              </a:rPr>
              <a:t>Klein</a:t>
            </a:r>
            <a:endParaRPr lang="tr-TR" sz="19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Neo-liberalizmin bir ‘felaket kapitalizmi’ olduğunu söylemiştir. </a:t>
            </a:r>
            <a:r>
              <a:rPr lang="tr-TR" sz="1700" dirty="0" smtClean="0">
                <a:latin typeface="Garamond" panose="02020404030301010803" pitchFamily="18" charset="0"/>
              </a:rPr>
              <a:t>Ekonomik şoklar, krizler, sert iniş-çıkışlar, bu felaketin sadece görünen yüzüdür.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ABD’nin Allende’nin öldürülmesinden başlayarak, teröre karşı savaş çerçevesinde giriştiği askeri müdahaleler ver yayılmanın asıl nedeni de </a:t>
            </a:r>
            <a:r>
              <a:rPr lang="tr-TR" sz="1700" dirty="0" err="1" smtClean="0">
                <a:latin typeface="Garamond" panose="02020404030301010803" pitchFamily="18" charset="0"/>
              </a:rPr>
              <a:t>neo</a:t>
            </a:r>
            <a:r>
              <a:rPr lang="tr-TR" sz="1700" dirty="0" smtClean="0">
                <a:latin typeface="Garamond" panose="02020404030301010803" pitchFamily="18" charset="0"/>
              </a:rPr>
              <a:t>-liberal ekonomi anlayışıdır </a:t>
            </a:r>
            <a:r>
              <a:rPr lang="tr-TR" sz="1700" dirty="0" err="1" smtClean="0">
                <a:latin typeface="Garamond" panose="02020404030301010803" pitchFamily="18" charset="0"/>
              </a:rPr>
              <a:t>Klein’a</a:t>
            </a:r>
            <a:r>
              <a:rPr lang="tr-TR" sz="1700" dirty="0" smtClean="0">
                <a:latin typeface="Garamond" panose="02020404030301010803" pitchFamily="18" charset="0"/>
              </a:rPr>
              <a:t> göre.</a:t>
            </a:r>
            <a:endParaRPr lang="tr-TR" sz="1700" dirty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err="1" smtClean="0">
                <a:latin typeface="Garamond" panose="02020404030301010803" pitchFamily="18" charset="0"/>
              </a:rPr>
              <a:t>Strange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Neo-liberal ekonomiyi, kumarhane kapitalizmi olarak adlandırmıştır.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Mâli</a:t>
            </a:r>
            <a:r>
              <a:rPr lang="tr-TR" sz="1600" dirty="0" smtClean="0">
                <a:latin typeface="Garamond" panose="02020404030301010803" pitchFamily="18" charset="0"/>
              </a:rPr>
              <a:t> piyasaların spekülatif balonlar yarattığını ve bu balonların sonucu olan istikrarsızlığa karşı devletlerin çaresiz kaldığını söylemiştir. Ona göre devletler, </a:t>
            </a:r>
            <a:r>
              <a:rPr lang="tr-TR" sz="1600" dirty="0" err="1" smtClean="0">
                <a:latin typeface="Garamond" panose="02020404030301010803" pitchFamily="18" charset="0"/>
              </a:rPr>
              <a:t>mâli</a:t>
            </a:r>
            <a:r>
              <a:rPr lang="tr-TR" sz="1600" dirty="0" smtClean="0">
                <a:latin typeface="Garamond" panose="02020404030301010803" pitchFamily="18" charset="0"/>
              </a:rPr>
              <a:t> piyasaların kaprislerini tatmin etmeye çalışmak zorunda bırakılmıştır.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Dünyada dolaşan para miktarı öylesine büyüktür ki, reel ekonomi ile bir bağlantısı kalmamıştır. Dolayısıyla, ekonomik gelişme algısı yanıltıcıdır.</a:t>
            </a:r>
            <a:endParaRPr lang="tr-TR" sz="16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2008 Küresel </a:t>
            </a:r>
            <a:r>
              <a:rPr lang="tr-TR" dirty="0" err="1" smtClean="0">
                <a:latin typeface="Garamond" panose="02020404030301010803" pitchFamily="18" charset="0"/>
              </a:rPr>
              <a:t>Mâli</a:t>
            </a:r>
            <a:r>
              <a:rPr lang="tr-TR" dirty="0" smtClean="0">
                <a:latin typeface="Garamond" panose="02020404030301010803" pitchFamily="18" charset="0"/>
              </a:rPr>
              <a:t> Kriz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</a:t>
            </a:r>
            <a:r>
              <a:rPr lang="tr-TR" sz="1600" dirty="0" smtClean="0"/>
              <a:t>ABD’de kredilerin geri ödenmesinde başlayan tıkanıklığın yarattığı sorunlar, </a:t>
            </a:r>
            <a:r>
              <a:rPr lang="tr-TR" sz="1600" dirty="0" err="1" smtClean="0"/>
              <a:t>Lehman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Brothers’ın</a:t>
            </a:r>
            <a:r>
              <a:rPr lang="tr-TR" sz="1600" dirty="0" smtClean="0"/>
              <a:t> iflasıyla zirveye ulaştı ve 1929 hatıralarını canlandırdı.</a:t>
            </a:r>
            <a:endParaRPr lang="tr-TR" sz="16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ABD devleti krizin derinleşmemesi için, tüm </a:t>
            </a:r>
            <a:r>
              <a:rPr lang="tr-TR" sz="1600" dirty="0" err="1" smtClean="0"/>
              <a:t>neo</a:t>
            </a:r>
            <a:r>
              <a:rPr lang="tr-TR" sz="1600" dirty="0" smtClean="0"/>
              <a:t>-liberal ilkelere taban </a:t>
            </a:r>
            <a:r>
              <a:rPr lang="tr-TR" sz="1600" dirty="0" err="1" smtClean="0"/>
              <a:t>taban</a:t>
            </a:r>
            <a:r>
              <a:rPr lang="tr-TR" sz="1600" dirty="0" smtClean="0"/>
              <a:t> zıt olan geniş ölçekli bir kurtarma paketi açtı. Trilyon dolar civarında devlet parası, özel finans kuruluşlarına aktarıldı ve bu sayede krizin derinleşmesi önlenebildi.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2008 Küresel </a:t>
            </a:r>
            <a:r>
              <a:rPr lang="tr-TR" dirty="0" err="1">
                <a:latin typeface="Garamond" panose="02020404030301010803" pitchFamily="18" charset="0"/>
              </a:rPr>
              <a:t>Mâli</a:t>
            </a:r>
            <a:r>
              <a:rPr lang="tr-TR" dirty="0">
                <a:latin typeface="Garamond" panose="02020404030301010803" pitchFamily="18" charset="0"/>
              </a:rPr>
              <a:t> Kriz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Mâli</a:t>
            </a:r>
            <a:r>
              <a:rPr lang="tr-TR" sz="1600" dirty="0" smtClean="0">
                <a:latin typeface="Garamond" panose="02020404030301010803" pitchFamily="18" charset="0"/>
              </a:rPr>
              <a:t> krizin ABD devletinin müdahalesiyle derinleşmemesine rağmen, küresel bir durgunluk dönemine girildi.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Küresel durgunluğu aşabilmek için tüm merkez bankaları son derece gevşek para politikası uygulamaya başladılar. Bu politikalar durgunluğu frenledi ama gevşek para politikalarını sona erdirecek kadar küresel ekonomi toparlanamadı.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Krizin bitip bitmediği halen tartışma konusu.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Neo-liberalizmin </a:t>
            </a:r>
            <a:r>
              <a:rPr lang="tr-TR" dirty="0" err="1" smtClean="0">
                <a:latin typeface="Garamond" panose="02020404030301010803" pitchFamily="18" charset="0"/>
              </a:rPr>
              <a:t>Çevre’ye</a:t>
            </a:r>
            <a:r>
              <a:rPr lang="tr-TR" dirty="0" smtClean="0">
                <a:latin typeface="Garamond" panose="02020404030301010803" pitchFamily="18" charset="0"/>
              </a:rPr>
              <a:t> etkisi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Merkez 2008 krizi ile uğraşırken, </a:t>
            </a:r>
            <a:r>
              <a:rPr lang="tr-TR" sz="1600" dirty="0" err="1" smtClean="0">
                <a:latin typeface="Garamond" panose="02020404030301010803" pitchFamily="18" charset="0"/>
              </a:rPr>
              <a:t>neo</a:t>
            </a:r>
            <a:r>
              <a:rPr lang="tr-TR" sz="1600" dirty="0">
                <a:latin typeface="Garamond" panose="02020404030301010803" pitchFamily="18" charset="0"/>
              </a:rPr>
              <a:t>-liberalizmin </a:t>
            </a:r>
            <a:r>
              <a:rPr lang="tr-TR" sz="1600" dirty="0" smtClean="0">
                <a:latin typeface="Garamond" panose="02020404030301010803" pitchFamily="18" charset="0"/>
              </a:rPr>
              <a:t>etkisi </a:t>
            </a:r>
            <a:r>
              <a:rPr lang="tr-TR" sz="1600" dirty="0" err="1" smtClean="0">
                <a:latin typeface="Garamond" panose="02020404030301010803" pitchFamily="18" charset="0"/>
              </a:rPr>
              <a:t>Çevre’de</a:t>
            </a:r>
            <a:r>
              <a:rPr lang="tr-TR" sz="1600" dirty="0" smtClean="0">
                <a:latin typeface="Garamond" panose="02020404030301010803" pitchFamily="18" charset="0"/>
              </a:rPr>
              <a:t> geri döndürülmesi çok zor yapısal dönüşümlere neden oldu.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Çevre ülkeleri tarihlerinin en yüksek borçlanma miktarlarına ulaştılar.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Borçların dışında, sıcak paranın akışındaki her sıkıntı, Çevre ülkelerinde sarsıntılar yaratmaya başladı.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Çevre’nin</a:t>
            </a:r>
            <a:r>
              <a:rPr lang="tr-TR" sz="1600" dirty="0" smtClean="0">
                <a:latin typeface="Garamond" panose="02020404030301010803" pitchFamily="18" charset="0"/>
              </a:rPr>
              <a:t> Merkez’e tek taraflı bağımlılığı derinleşti ve </a:t>
            </a:r>
            <a:r>
              <a:rPr lang="tr-TR" sz="1600" dirty="0" err="1" smtClean="0">
                <a:latin typeface="Garamond" panose="02020404030301010803" pitchFamily="18" charset="0"/>
              </a:rPr>
              <a:t>Çevre’de</a:t>
            </a:r>
            <a:r>
              <a:rPr lang="tr-TR" sz="1600" dirty="0" smtClean="0">
                <a:latin typeface="Garamond" panose="02020404030301010803" pitchFamily="18" charset="0"/>
              </a:rPr>
              <a:t> işgücü taşeronlaştı.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675</TotalTime>
  <Words>418</Words>
  <Application>Microsoft Office PowerPoint</Application>
  <PresentationFormat>Ekran Gösterisi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Moda Tasarımı</vt:lpstr>
      <vt:lpstr>ULS0104  UluslararasI Polİtİka-I</vt:lpstr>
      <vt:lpstr>XI. hafta</vt:lpstr>
      <vt:lpstr>NEO-LİberalİzmE Eleştİrİler</vt:lpstr>
      <vt:lpstr>NEO-LİberalİzmE Eleştİrİler</vt:lpstr>
      <vt:lpstr>NEO-LİberalİzmE Eleştİrİler</vt:lpstr>
      <vt:lpstr>NEO-LİberalİzmE Eleştİrİler</vt:lpstr>
      <vt:lpstr>NEO-LİberalİzmE Eleştİrİler</vt:lpstr>
      <vt:lpstr>NEO-LİberalİzmE Eleştİrİler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178</cp:revision>
  <dcterms:created xsi:type="dcterms:W3CDTF">2018-02-05T17:47:31Z</dcterms:created>
  <dcterms:modified xsi:type="dcterms:W3CDTF">2020-01-13T03:33:55Z</dcterms:modified>
</cp:coreProperties>
</file>