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7"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06/relationships/legacyDocTextInfo" Target="legacyDocTextInfo.bin"/><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50292-5E32-4502-BEAA-C32027B60433}" type="datetimeFigureOut">
              <a:rPr lang="tr-TR" smtClean="0"/>
              <a:t>09.10.2018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646EE0-1649-4102-9686-CC659A1F3C20}"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1FF61D1-FA7C-48AE-86F2-177CF3D5C7DD}" type="slidenum">
              <a:rPr lang="tr-TR" smtClean="0">
                <a:latin typeface="Arial" pitchFamily="34" charset="0"/>
                <a:cs typeface="Arial" pitchFamily="34" charset="0"/>
              </a:rPr>
              <a:pPr/>
              <a:t>1</a:t>
            </a:fld>
            <a:endParaRPr lang="tr-TR" smtClean="0">
              <a:latin typeface="Arial" pitchFamily="34" charset="0"/>
              <a:cs typeface="Arial" pitchFamily="34"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tr-TR" smtClean="0">
                <a:latin typeface="Arial" pitchFamily="34" charset="0"/>
                <a:cs typeface="Arial" pitchFamily="34" charset="0"/>
              </a:rPr>
              <a:t>Figure demontrates the central role of soil chem and its major interactions with other aspects of science.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BFE4DF8-8F9B-40E5-84E9-266925A30DA7}" type="slidenum">
              <a:rPr lang="tr-TR" smtClean="0">
                <a:latin typeface="Arial" pitchFamily="34" charset="0"/>
                <a:cs typeface="Arial" pitchFamily="34" charset="0"/>
              </a:rPr>
              <a:pPr/>
              <a:t>5</a:t>
            </a:fld>
            <a:endParaRPr lang="tr-TR" smtClean="0">
              <a:latin typeface="Arial" pitchFamily="34" charset="0"/>
              <a:cs typeface="Arial" pitchFamily="34"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tr-TR" smtClean="0">
                <a:latin typeface="Arial" pitchFamily="34" charset="0"/>
                <a:cs typeface="Arial" pitchFamily="34" charset="0"/>
              </a:rPr>
              <a:t>Minerals are combined together to form rock particles in the silt and sand fractions of the sil.rocks present depend on the prior geologic history, they may be igneous,metamorphic or sedimantary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96D05C9-662A-440A-9158-94F1DC221781}" type="slidenum">
              <a:rPr lang="tr-TR" smtClean="0">
                <a:latin typeface="Arial" pitchFamily="34" charset="0"/>
                <a:cs typeface="Arial" pitchFamily="34" charset="0"/>
              </a:rPr>
              <a:pPr/>
              <a:t>9</a:t>
            </a:fld>
            <a:endParaRPr lang="tr-TR" smtClean="0">
              <a:latin typeface="Arial" pitchFamily="34" charset="0"/>
              <a:cs typeface="Arial" pitchFamily="34" charset="0"/>
            </a:endParaRPr>
          </a:p>
        </p:txBody>
      </p:sp>
      <p:sp>
        <p:nvSpPr>
          <p:cNvPr id="82947" name="Rectangle 2"/>
          <p:cNvSpPr>
            <a:spLocks noRo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49D6FF2-0BBC-4A28-BE7A-566F8E3886A3}"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916B947-53EB-4BB7-AD35-EED26C0D020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6FF2-0BBC-4A28-BE7A-566F8E3886A3}" type="datetimeFigureOut">
              <a:rPr lang="tr-TR" smtClean="0"/>
              <a:t>09.10.2018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6B947-53EB-4BB7-AD35-EED26C0D020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2"/>
          <p:cNvSpPr>
            <a:spLocks noGrp="1" noChangeArrowheads="1"/>
          </p:cNvSpPr>
          <p:nvPr>
            <p:ph type="title"/>
          </p:nvPr>
        </p:nvSpPr>
        <p:spPr>
          <a:xfrm>
            <a:off x="574675" y="304800"/>
            <a:ext cx="8001000" cy="603250"/>
          </a:xfrm>
        </p:spPr>
        <p:txBody>
          <a:bodyPr/>
          <a:lstStyle/>
          <a:p>
            <a:pPr eaLnBrk="1" hangingPunct="1"/>
            <a:r>
              <a:rPr lang="tr-TR" sz="2800" dirty="0" smtClean="0"/>
              <a:t>TOPRAK </a:t>
            </a:r>
            <a:r>
              <a:rPr lang="tr-TR" sz="2800" dirty="0" smtClean="0"/>
              <a:t>KİMYASINA GİRİŞ</a:t>
            </a:r>
            <a:endParaRPr lang="tr-TR" sz="2800" dirty="0" smtClean="0"/>
          </a:p>
        </p:txBody>
      </p:sp>
      <p:graphicFrame>
        <p:nvGraphicFramePr>
          <p:cNvPr id="1026" name="Diagram 6"/>
          <p:cNvGraphicFramePr>
            <a:graphicFrameLocks/>
          </p:cNvGraphicFramePr>
          <p:nvPr>
            <p:ph idx="1"/>
          </p:nvPr>
        </p:nvGraphicFramePr>
        <p:xfrm>
          <a:off x="468313" y="1557338"/>
          <a:ext cx="8208962" cy="4492625"/>
        </p:xfrm>
        <a:graphic>
          <a:graphicData uri="http://schemas.openxmlformats.org/drawingml/2006/compatibility">
            <com:legacyDrawing xmlns:com="http://schemas.openxmlformats.org/drawingml/2006/compatibility" spid="_x0000_s1026"/>
          </a:graphicData>
        </a:graphic>
      </p:graphicFrame>
      <p:sp>
        <p:nvSpPr>
          <p:cNvPr id="86091" name="Text Box 75"/>
          <p:cNvSpPr txBox="1">
            <a:spLocks noChangeArrowheads="1"/>
          </p:cNvSpPr>
          <p:nvPr/>
        </p:nvSpPr>
        <p:spPr bwMode="auto">
          <a:xfrm>
            <a:off x="5076825" y="1773238"/>
            <a:ext cx="3648075" cy="825500"/>
          </a:xfrm>
          <a:prstGeom prst="rect">
            <a:avLst/>
          </a:prstGeom>
          <a:noFill/>
          <a:ln w="38100">
            <a:noFill/>
            <a:miter lim="800000"/>
            <a:headEnd/>
            <a:tailEnd/>
          </a:ln>
        </p:spPr>
        <p:txBody>
          <a:bodyPr wrap="none">
            <a:spAutoFit/>
          </a:bodyPr>
          <a:lstStyle/>
          <a:p>
            <a:pPr algn="l"/>
            <a:r>
              <a:rPr lang="tr-TR" sz="1600"/>
              <a:t>Toprağın kimyasal özellikleri bitki</a:t>
            </a:r>
          </a:p>
          <a:p>
            <a:pPr algn="l"/>
            <a:r>
              <a:rPr lang="tr-TR" sz="1600"/>
              <a:t>besin maddelerinin yarayışlılığını  </a:t>
            </a:r>
          </a:p>
          <a:p>
            <a:pPr algn="l"/>
            <a:r>
              <a:rPr lang="tr-TR" sz="1600"/>
              <a:t>düzenler</a:t>
            </a:r>
          </a:p>
        </p:txBody>
      </p:sp>
      <p:sp>
        <p:nvSpPr>
          <p:cNvPr id="86095" name="Text Box 79"/>
          <p:cNvSpPr txBox="1">
            <a:spLocks noChangeArrowheads="1"/>
          </p:cNvSpPr>
          <p:nvPr/>
        </p:nvSpPr>
        <p:spPr bwMode="auto">
          <a:xfrm>
            <a:off x="6516688" y="3284538"/>
            <a:ext cx="2465387" cy="1314450"/>
          </a:xfrm>
          <a:prstGeom prst="rect">
            <a:avLst/>
          </a:prstGeom>
          <a:noFill/>
          <a:ln w="38100">
            <a:noFill/>
            <a:prstDash val="sysDot"/>
            <a:miter lim="800000"/>
            <a:headEnd/>
            <a:tailEnd/>
          </a:ln>
        </p:spPr>
        <p:txBody>
          <a:bodyPr>
            <a:spAutoFit/>
          </a:bodyPr>
          <a:lstStyle/>
          <a:p>
            <a:pPr algn="l"/>
            <a:r>
              <a:rPr lang="tr-TR" sz="1600"/>
              <a:t>Makro ve mikro organizmaların aktiviteleri toprağın kimyasal özelliklerini etkiler</a:t>
            </a:r>
            <a:endParaRPr lang="tr-TR" sz="1600" b="1"/>
          </a:p>
        </p:txBody>
      </p:sp>
      <p:sp>
        <p:nvSpPr>
          <p:cNvPr id="86097" name="plant"/>
          <p:cNvSpPr>
            <a:spLocks noEditPoints="1" noChangeArrowheads="1"/>
          </p:cNvSpPr>
          <p:nvPr/>
        </p:nvSpPr>
        <p:spPr bwMode="auto">
          <a:xfrm>
            <a:off x="4572000" y="1341438"/>
            <a:ext cx="646113" cy="6826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tr-TR">
              <a:cs typeface="Arial" charset="0"/>
            </a:endParaRPr>
          </a:p>
        </p:txBody>
      </p:sp>
      <p:sp>
        <p:nvSpPr>
          <p:cNvPr id="86099" name="Text Box 83"/>
          <p:cNvSpPr txBox="1">
            <a:spLocks noChangeArrowheads="1"/>
          </p:cNvSpPr>
          <p:nvPr/>
        </p:nvSpPr>
        <p:spPr bwMode="auto">
          <a:xfrm>
            <a:off x="5795963" y="5300663"/>
            <a:ext cx="3240087" cy="825500"/>
          </a:xfrm>
          <a:prstGeom prst="rect">
            <a:avLst/>
          </a:prstGeom>
          <a:noFill/>
          <a:ln w="38100">
            <a:noFill/>
            <a:miter lim="800000"/>
            <a:headEnd/>
            <a:tailEnd/>
          </a:ln>
        </p:spPr>
        <p:txBody>
          <a:bodyPr wrap="none">
            <a:spAutoFit/>
          </a:bodyPr>
          <a:lstStyle/>
          <a:p>
            <a:pPr algn="l"/>
            <a:r>
              <a:rPr lang="tr-TR" sz="1600"/>
              <a:t>Topraklar kirleticiler ve</a:t>
            </a:r>
          </a:p>
          <a:p>
            <a:pPr algn="l"/>
            <a:r>
              <a:rPr lang="tr-TR" sz="1600"/>
              <a:t>çok fazla miktardaki</a:t>
            </a:r>
          </a:p>
          <a:p>
            <a:pPr algn="l"/>
            <a:r>
              <a:rPr lang="tr-TR" sz="1600"/>
              <a:t>Atıklar için depo görevi görür.</a:t>
            </a:r>
          </a:p>
        </p:txBody>
      </p:sp>
      <p:sp>
        <p:nvSpPr>
          <p:cNvPr id="86101" name="Rectangle 85"/>
          <p:cNvSpPr>
            <a:spLocks noChangeArrowheads="1"/>
          </p:cNvSpPr>
          <p:nvPr/>
        </p:nvSpPr>
        <p:spPr bwMode="auto">
          <a:xfrm>
            <a:off x="179388" y="4508500"/>
            <a:ext cx="3024187" cy="1069975"/>
          </a:xfrm>
          <a:prstGeom prst="rect">
            <a:avLst/>
          </a:prstGeom>
          <a:noFill/>
          <a:ln w="38100">
            <a:noFill/>
            <a:miter lim="800000"/>
            <a:headEnd/>
            <a:tailEnd/>
          </a:ln>
        </p:spPr>
        <p:txBody>
          <a:bodyPr>
            <a:spAutoFit/>
          </a:bodyPr>
          <a:lstStyle/>
          <a:p>
            <a:pPr algn="l"/>
            <a:r>
              <a:rPr lang="tr-TR" sz="1600"/>
              <a:t>Toprağa ulaşan suyun kalitesi filtrasyon veya kimyasal kompozisyondaki değişiklikle belirlenir </a:t>
            </a:r>
          </a:p>
        </p:txBody>
      </p:sp>
      <p:sp>
        <p:nvSpPr>
          <p:cNvPr id="86102" name="Text Box 86"/>
          <p:cNvSpPr txBox="1">
            <a:spLocks noChangeArrowheads="1"/>
          </p:cNvSpPr>
          <p:nvPr/>
        </p:nvSpPr>
        <p:spPr bwMode="auto">
          <a:xfrm>
            <a:off x="179388" y="2133600"/>
            <a:ext cx="2879725" cy="825500"/>
          </a:xfrm>
          <a:prstGeom prst="rect">
            <a:avLst/>
          </a:prstGeom>
          <a:noFill/>
          <a:ln w="28575">
            <a:noFill/>
            <a:miter lim="800000"/>
            <a:headEnd/>
            <a:tailEnd/>
          </a:ln>
        </p:spPr>
        <p:txBody>
          <a:bodyPr>
            <a:spAutoFit/>
          </a:bodyPr>
          <a:lstStyle/>
          <a:p>
            <a:pPr algn="l"/>
            <a:r>
              <a:rPr lang="tr-TR" sz="1600"/>
              <a:t>Tane büyüklüğü dağılımı, </a:t>
            </a:r>
          </a:p>
          <a:p>
            <a:pPr algn="l"/>
            <a:r>
              <a:rPr lang="tr-TR" sz="1600"/>
              <a:t>suyun tutulması,drenaj, </a:t>
            </a:r>
          </a:p>
          <a:p>
            <a:pPr algn="l"/>
            <a:r>
              <a:rPr lang="tr-TR" sz="1600"/>
              <a:t>toprak strüktürü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6091">
                                            <p:txEl>
                                              <p:pRg st="0" end="0"/>
                                            </p:txEl>
                                          </p:spTgt>
                                        </p:tgtEl>
                                        <p:attrNameLst>
                                          <p:attrName>style.visibility</p:attrName>
                                        </p:attrNameLst>
                                      </p:cBhvr>
                                      <p:to>
                                        <p:strVal val="visible"/>
                                      </p:to>
                                    </p:set>
                                    <p:animEffect transition="in" filter="box(in)">
                                      <p:cBhvr>
                                        <p:cTn id="7" dur="500"/>
                                        <p:tgtEl>
                                          <p:spTgt spid="86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6091">
                                            <p:txEl>
                                              <p:pRg st="1" end="1"/>
                                            </p:txEl>
                                          </p:spTgt>
                                        </p:tgtEl>
                                        <p:attrNameLst>
                                          <p:attrName>style.visibility</p:attrName>
                                        </p:attrNameLst>
                                      </p:cBhvr>
                                      <p:to>
                                        <p:strVal val="visible"/>
                                      </p:to>
                                    </p:set>
                                    <p:animEffect transition="in" filter="box(in)">
                                      <p:cBhvr>
                                        <p:cTn id="12" dur="500"/>
                                        <p:tgtEl>
                                          <p:spTgt spid="86091">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86091">
                                            <p:txEl>
                                              <p:pRg st="2" end="2"/>
                                            </p:txEl>
                                          </p:spTgt>
                                        </p:tgtEl>
                                        <p:attrNameLst>
                                          <p:attrName>style.visibility</p:attrName>
                                        </p:attrNameLst>
                                      </p:cBhvr>
                                      <p:to>
                                        <p:strVal val="visible"/>
                                      </p:to>
                                    </p:set>
                                    <p:animEffect transition="in" filter="box(in)">
                                      <p:cBhvr>
                                        <p:cTn id="15" dur="500"/>
                                        <p:tgtEl>
                                          <p:spTgt spid="860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6095">
                                            <p:txEl>
                                              <p:pRg st="0" end="0"/>
                                            </p:txEl>
                                          </p:spTgt>
                                        </p:tgtEl>
                                        <p:attrNameLst>
                                          <p:attrName>style.visibility</p:attrName>
                                        </p:attrNameLst>
                                      </p:cBhvr>
                                      <p:to>
                                        <p:strVal val="visible"/>
                                      </p:to>
                                    </p:set>
                                    <p:animEffect transition="in" filter="checkerboard(across)">
                                      <p:cBhvr>
                                        <p:cTn id="20" dur="500"/>
                                        <p:tgtEl>
                                          <p:spTgt spid="860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86099">
                                            <p:txEl>
                                              <p:pRg st="0" end="0"/>
                                            </p:txEl>
                                          </p:spTgt>
                                        </p:tgtEl>
                                        <p:attrNameLst>
                                          <p:attrName>style.visibility</p:attrName>
                                        </p:attrNameLst>
                                      </p:cBhvr>
                                      <p:to>
                                        <p:strVal val="visible"/>
                                      </p:to>
                                    </p:set>
                                    <p:animEffect transition="in" filter="diamond(in)">
                                      <p:cBhvr>
                                        <p:cTn id="25" dur="2000"/>
                                        <p:tgtEl>
                                          <p:spTgt spid="8609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86099">
                                            <p:txEl>
                                              <p:pRg st="1" end="1"/>
                                            </p:txEl>
                                          </p:spTgt>
                                        </p:tgtEl>
                                        <p:attrNameLst>
                                          <p:attrName>style.visibility</p:attrName>
                                        </p:attrNameLst>
                                      </p:cBhvr>
                                      <p:to>
                                        <p:strVal val="visible"/>
                                      </p:to>
                                    </p:set>
                                    <p:animEffect transition="in" filter="diamond(in)">
                                      <p:cBhvr>
                                        <p:cTn id="30" dur="2000"/>
                                        <p:tgtEl>
                                          <p:spTgt spid="86099">
                                            <p:txEl>
                                              <p:pRg st="1" end="1"/>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86099">
                                            <p:txEl>
                                              <p:pRg st="2" end="2"/>
                                            </p:txEl>
                                          </p:spTgt>
                                        </p:tgtEl>
                                        <p:attrNameLst>
                                          <p:attrName>style.visibility</p:attrName>
                                        </p:attrNameLst>
                                      </p:cBhvr>
                                      <p:to>
                                        <p:strVal val="visible"/>
                                      </p:to>
                                    </p:set>
                                    <p:animEffect transition="in" filter="diamond(in)">
                                      <p:cBhvr>
                                        <p:cTn id="33" dur="2000"/>
                                        <p:tgtEl>
                                          <p:spTgt spid="8609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6101">
                                            <p:txEl>
                                              <p:pRg st="0" end="0"/>
                                            </p:txEl>
                                          </p:spTgt>
                                        </p:tgtEl>
                                        <p:attrNameLst>
                                          <p:attrName>style.visibility</p:attrName>
                                        </p:attrNameLst>
                                      </p:cBhvr>
                                      <p:to>
                                        <p:strVal val="visible"/>
                                      </p:to>
                                    </p:set>
                                    <p:anim calcmode="lin" valueType="num">
                                      <p:cBhvr additive="base">
                                        <p:cTn id="38" dur="500" fill="hold"/>
                                        <p:tgtEl>
                                          <p:spTgt spid="8610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6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6102"/>
                                        </p:tgtEl>
                                        <p:attrNameLst>
                                          <p:attrName>style.visibility</p:attrName>
                                        </p:attrNameLst>
                                      </p:cBhvr>
                                      <p:to>
                                        <p:strVal val="visible"/>
                                      </p:to>
                                    </p:set>
                                    <p:animEffect transition="in" filter="diamond(in)">
                                      <p:cBhvr>
                                        <p:cTn id="44" dur="2000"/>
                                        <p:tgtEl>
                                          <p:spTgt spid="86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sz="2400" b="1" smtClean="0">
                <a:solidFill>
                  <a:schemeClr val="tx1"/>
                </a:solidFill>
              </a:rPr>
              <a:t>1.5.Toprağın </a:t>
            </a:r>
            <a:r>
              <a:rPr lang="en-US" sz="2400" b="1" smtClean="0">
                <a:solidFill>
                  <a:schemeClr val="tx1"/>
                </a:solidFill>
              </a:rPr>
              <a:t>Element</a:t>
            </a:r>
            <a:r>
              <a:rPr lang="tr-TR" sz="2400" b="1" smtClean="0">
                <a:solidFill>
                  <a:schemeClr val="tx1"/>
                </a:solidFill>
              </a:rPr>
              <a:t>el bileşimi</a:t>
            </a:r>
          </a:p>
        </p:txBody>
      </p:sp>
      <p:sp>
        <p:nvSpPr>
          <p:cNvPr id="17411" name="Rectangle 3"/>
          <p:cNvSpPr>
            <a:spLocks noGrp="1" noChangeArrowheads="1"/>
          </p:cNvSpPr>
          <p:nvPr>
            <p:ph type="body" idx="1"/>
          </p:nvPr>
        </p:nvSpPr>
        <p:spPr/>
        <p:txBody>
          <a:bodyPr/>
          <a:lstStyle/>
          <a:p>
            <a:pPr eaLnBrk="1" hangingPunct="1"/>
            <a:r>
              <a:rPr lang="tr-TR" sz="2000" smtClean="0"/>
              <a:t>Toprakta bulunan elem</a:t>
            </a:r>
            <a:r>
              <a:rPr lang="en-US" sz="2000" smtClean="0"/>
              <a:t>ent</a:t>
            </a:r>
            <a:r>
              <a:rPr lang="tr-TR" sz="2000" smtClean="0"/>
              <a:t>ler yerkabuğunu (kayaçları) yansıtır</a:t>
            </a:r>
            <a:r>
              <a:rPr lang="en-US" sz="2000" smtClean="0"/>
              <a:t>:</a:t>
            </a:r>
            <a:endParaRPr lang="tr-TR" sz="2000" smtClean="0"/>
          </a:p>
          <a:p>
            <a:pPr eaLnBrk="1" hangingPunct="1">
              <a:buFont typeface="Wingdings" pitchFamily="2" charset="2"/>
              <a:buNone/>
            </a:pPr>
            <a:r>
              <a:rPr lang="en-US" sz="2000" u="sng" smtClean="0">
                <a:solidFill>
                  <a:srgbClr val="009900"/>
                </a:solidFill>
              </a:rPr>
              <a:t>O	</a:t>
            </a:r>
            <a:r>
              <a:rPr lang="tr-TR" sz="2000" u="sng" smtClean="0">
                <a:solidFill>
                  <a:srgbClr val="009900"/>
                </a:solidFill>
              </a:rPr>
              <a:t> </a:t>
            </a:r>
            <a:r>
              <a:rPr lang="en-US" sz="2000" u="sng" smtClean="0">
                <a:solidFill>
                  <a:srgbClr val="009900"/>
                </a:solidFill>
              </a:rPr>
              <a:t>% </a:t>
            </a:r>
            <a:r>
              <a:rPr lang="tr-TR" sz="2000" u="sng" smtClean="0">
                <a:solidFill>
                  <a:srgbClr val="009900"/>
                </a:solidFill>
              </a:rPr>
              <a:t> </a:t>
            </a:r>
            <a:r>
              <a:rPr lang="en-US" sz="2000" u="sng" smtClean="0">
                <a:solidFill>
                  <a:srgbClr val="009900"/>
                </a:solidFill>
              </a:rPr>
              <a:t>46.6</a:t>
            </a:r>
            <a:r>
              <a:rPr lang="tr-TR" sz="2000" u="sng" smtClean="0">
                <a:solidFill>
                  <a:srgbClr val="009900"/>
                </a:solidFill>
              </a:rPr>
              <a:t>			</a:t>
            </a:r>
            <a:r>
              <a:rPr lang="en-US" sz="2000" smtClean="0">
                <a:solidFill>
                  <a:srgbClr val="CC0066"/>
                </a:solidFill>
              </a:rPr>
              <a:t>Ca</a:t>
            </a:r>
            <a:r>
              <a:rPr lang="tr-TR" sz="2000" smtClean="0">
                <a:solidFill>
                  <a:srgbClr val="CC0066"/>
                </a:solidFill>
              </a:rPr>
              <a:t> </a:t>
            </a:r>
            <a:r>
              <a:rPr lang="en-US" sz="2000" smtClean="0"/>
              <a:t>%</a:t>
            </a:r>
            <a:r>
              <a:rPr lang="tr-TR" sz="2000" smtClean="0"/>
              <a:t>  </a:t>
            </a:r>
            <a:r>
              <a:rPr lang="en-US" sz="2000" smtClean="0"/>
              <a:t>3.6</a:t>
            </a:r>
            <a:r>
              <a:rPr lang="tr-TR" sz="2000" smtClean="0"/>
              <a:t> </a:t>
            </a:r>
            <a:endParaRPr lang="en-US" sz="2000" smtClean="0"/>
          </a:p>
          <a:p>
            <a:pPr eaLnBrk="1" hangingPunct="1">
              <a:buFont typeface="Wingdings" pitchFamily="2" charset="2"/>
              <a:buNone/>
            </a:pPr>
            <a:r>
              <a:rPr lang="en-US" sz="2000" u="sng" smtClean="0">
                <a:solidFill>
                  <a:srgbClr val="009900"/>
                </a:solidFill>
              </a:rPr>
              <a:t>Si	</a:t>
            </a:r>
            <a:r>
              <a:rPr lang="tr-TR" sz="2000" u="sng" smtClean="0">
                <a:solidFill>
                  <a:srgbClr val="009900"/>
                </a:solidFill>
              </a:rPr>
              <a:t> </a:t>
            </a:r>
            <a:r>
              <a:rPr lang="en-US" sz="2000" u="sng" smtClean="0">
                <a:solidFill>
                  <a:srgbClr val="009900"/>
                </a:solidFill>
              </a:rPr>
              <a:t>%</a:t>
            </a:r>
            <a:r>
              <a:rPr lang="tr-TR" sz="2000" u="sng" smtClean="0">
                <a:solidFill>
                  <a:srgbClr val="009900"/>
                </a:solidFill>
              </a:rPr>
              <a:t>  </a:t>
            </a:r>
            <a:r>
              <a:rPr lang="en-US" sz="2000" u="sng" smtClean="0">
                <a:solidFill>
                  <a:srgbClr val="009900"/>
                </a:solidFill>
              </a:rPr>
              <a:t>27.7</a:t>
            </a:r>
            <a:r>
              <a:rPr lang="tr-TR" sz="2000" u="sng" smtClean="0">
                <a:solidFill>
                  <a:srgbClr val="009900"/>
                </a:solidFill>
              </a:rPr>
              <a:t>  			</a:t>
            </a:r>
            <a:r>
              <a:rPr lang="en-US" sz="2000" smtClean="0">
                <a:solidFill>
                  <a:srgbClr val="CC0066"/>
                </a:solidFill>
              </a:rPr>
              <a:t>Mg</a:t>
            </a:r>
            <a:r>
              <a:rPr lang="tr-TR" sz="2000" smtClean="0">
                <a:solidFill>
                  <a:srgbClr val="CC0066"/>
                </a:solidFill>
              </a:rPr>
              <a:t> </a:t>
            </a:r>
            <a:r>
              <a:rPr lang="en-US" sz="2000" smtClean="0"/>
              <a:t>%</a:t>
            </a:r>
            <a:r>
              <a:rPr lang="tr-TR" sz="2000" smtClean="0"/>
              <a:t>  </a:t>
            </a:r>
            <a:r>
              <a:rPr lang="en-US" sz="2000" smtClean="0"/>
              <a:t>2.1</a:t>
            </a:r>
            <a:r>
              <a:rPr lang="tr-TR" sz="2000" smtClean="0"/>
              <a:t> </a:t>
            </a:r>
            <a:endParaRPr lang="tr-TR" sz="2000" u="sng" smtClean="0">
              <a:solidFill>
                <a:srgbClr val="009900"/>
              </a:solidFill>
            </a:endParaRPr>
          </a:p>
          <a:p>
            <a:pPr eaLnBrk="1" hangingPunct="1">
              <a:buFont typeface="Wingdings" pitchFamily="2" charset="2"/>
              <a:buNone/>
            </a:pPr>
            <a:r>
              <a:rPr lang="tr-TR" sz="2000" u="sng" smtClean="0">
                <a:solidFill>
                  <a:srgbClr val="009900"/>
                </a:solidFill>
              </a:rPr>
              <a:t> </a:t>
            </a:r>
            <a:r>
              <a:rPr lang="en-US" sz="2000" u="sng" smtClean="0">
                <a:solidFill>
                  <a:srgbClr val="009900"/>
                </a:solidFill>
              </a:rPr>
              <a:t>A</a:t>
            </a:r>
            <a:r>
              <a:rPr lang="tr-TR" sz="2000" u="sng" smtClean="0">
                <a:solidFill>
                  <a:srgbClr val="009900"/>
                </a:solidFill>
              </a:rPr>
              <a:t>  </a:t>
            </a:r>
            <a:r>
              <a:rPr lang="en-US" sz="2000" u="sng" smtClean="0">
                <a:solidFill>
                  <a:srgbClr val="009900"/>
                </a:solidFill>
              </a:rPr>
              <a:t>%</a:t>
            </a:r>
            <a:r>
              <a:rPr lang="tr-TR" sz="2000" u="sng" smtClean="0">
                <a:solidFill>
                  <a:srgbClr val="009900"/>
                </a:solidFill>
              </a:rPr>
              <a:t>   </a:t>
            </a:r>
            <a:r>
              <a:rPr lang="en-US" sz="2000" u="sng" smtClean="0">
                <a:solidFill>
                  <a:srgbClr val="009900"/>
                </a:solidFill>
              </a:rPr>
              <a:t>8.1</a:t>
            </a:r>
            <a:r>
              <a:rPr lang="tr-TR" sz="2000" u="sng" smtClean="0">
                <a:solidFill>
                  <a:srgbClr val="009900"/>
                </a:solidFill>
              </a:rPr>
              <a:t>   			</a:t>
            </a:r>
            <a:r>
              <a:rPr lang="en-US" sz="2000" smtClean="0">
                <a:solidFill>
                  <a:srgbClr val="CC0066"/>
                </a:solidFill>
              </a:rPr>
              <a:t>K </a:t>
            </a:r>
            <a:r>
              <a:rPr lang="tr-TR" sz="2000" smtClean="0">
                <a:solidFill>
                  <a:srgbClr val="CC0066"/>
                </a:solidFill>
              </a:rPr>
              <a:t>  </a:t>
            </a:r>
            <a:r>
              <a:rPr lang="en-US" sz="2000" smtClean="0"/>
              <a:t>%</a:t>
            </a:r>
            <a:r>
              <a:rPr lang="en-US" sz="2000" smtClean="0">
                <a:solidFill>
                  <a:srgbClr val="CC0066"/>
                </a:solidFill>
              </a:rPr>
              <a:t> </a:t>
            </a:r>
            <a:r>
              <a:rPr lang="tr-TR" sz="2000" smtClean="0">
                <a:solidFill>
                  <a:srgbClr val="CC0066"/>
                </a:solidFill>
              </a:rPr>
              <a:t> </a:t>
            </a:r>
            <a:r>
              <a:rPr lang="en-US" sz="2000" smtClean="0"/>
              <a:t>2.6</a:t>
            </a:r>
          </a:p>
          <a:p>
            <a:pPr eaLnBrk="1" hangingPunct="1">
              <a:buFont typeface="Wingdings" pitchFamily="2" charset="2"/>
              <a:buNone/>
            </a:pPr>
            <a:r>
              <a:rPr lang="en-US" sz="2000" smtClean="0">
                <a:solidFill>
                  <a:srgbClr val="009900"/>
                </a:solidFill>
              </a:rPr>
              <a:t>Fe</a:t>
            </a:r>
            <a:r>
              <a:rPr lang="tr-TR" sz="2000" smtClean="0">
                <a:solidFill>
                  <a:srgbClr val="009900"/>
                </a:solidFill>
              </a:rPr>
              <a:t>  </a:t>
            </a:r>
            <a:r>
              <a:rPr lang="en-US" sz="2000" smtClean="0">
                <a:solidFill>
                  <a:srgbClr val="009900"/>
                </a:solidFill>
              </a:rPr>
              <a:t>%</a:t>
            </a:r>
            <a:r>
              <a:rPr lang="tr-TR" sz="2000" smtClean="0">
                <a:solidFill>
                  <a:srgbClr val="009900"/>
                </a:solidFill>
              </a:rPr>
              <a:t>   </a:t>
            </a:r>
            <a:r>
              <a:rPr lang="en-US" sz="2000" smtClean="0">
                <a:solidFill>
                  <a:srgbClr val="009900"/>
                </a:solidFill>
              </a:rPr>
              <a:t>5.0</a:t>
            </a:r>
            <a:r>
              <a:rPr lang="tr-TR" sz="2000" smtClean="0">
                <a:solidFill>
                  <a:srgbClr val="009900"/>
                </a:solidFill>
              </a:rPr>
              <a:t>			</a:t>
            </a:r>
            <a:r>
              <a:rPr lang="en-US" sz="2000" smtClean="0">
                <a:solidFill>
                  <a:srgbClr val="CC0066"/>
                </a:solidFill>
              </a:rPr>
              <a:t>Na</a:t>
            </a:r>
            <a:r>
              <a:rPr lang="en-US" sz="2000" smtClean="0"/>
              <a:t> %</a:t>
            </a:r>
            <a:r>
              <a:rPr lang="tr-TR" sz="2000" smtClean="0"/>
              <a:t>  </a:t>
            </a:r>
            <a:r>
              <a:rPr lang="en-US" sz="2000" smtClean="0"/>
              <a:t>2.8</a:t>
            </a:r>
            <a:r>
              <a:rPr lang="tr-TR" sz="2000" smtClean="0"/>
              <a:t> </a:t>
            </a:r>
          </a:p>
          <a:p>
            <a:pPr eaLnBrk="1" hangingPunct="1">
              <a:buFont typeface="Wingdings" pitchFamily="2" charset="2"/>
              <a:buNone/>
            </a:pPr>
            <a:r>
              <a:rPr lang="tr-TR" sz="2000" smtClean="0">
                <a:solidFill>
                  <a:srgbClr val="CC0066"/>
                </a:solidFill>
              </a:rPr>
              <a:t>					diğer</a:t>
            </a:r>
            <a:r>
              <a:rPr lang="tr-TR" sz="2000" smtClean="0"/>
              <a:t> </a:t>
            </a:r>
            <a:r>
              <a:rPr lang="en-US" sz="2000" smtClean="0"/>
              <a:t>%</a:t>
            </a:r>
            <a:r>
              <a:rPr lang="tr-TR" sz="2000" smtClean="0"/>
              <a:t> </a:t>
            </a:r>
            <a:r>
              <a:rPr lang="en-US" sz="2000" smtClean="0"/>
              <a:t>1.4</a:t>
            </a:r>
          </a:p>
          <a:p>
            <a:pPr eaLnBrk="1" hangingPunct="1">
              <a:buFont typeface="Wingdings" pitchFamily="2" charset="2"/>
              <a:buNone/>
            </a:pPr>
            <a:endParaRPr lang="tr-TR" u="sng" smtClean="0">
              <a:solidFill>
                <a:srgbClr val="009900"/>
              </a:solidFill>
            </a:endParaRPr>
          </a:p>
          <a:p>
            <a:pPr eaLnBrk="1" hangingPunct="1">
              <a:buFont typeface="Wingdings" pitchFamily="2" charset="2"/>
              <a:buNone/>
            </a:pPr>
            <a:endParaRPr lang="tr-TR" u="sng" smtClean="0">
              <a:solidFill>
                <a:srgbClr val="009900"/>
              </a:solidFill>
            </a:endParaRPr>
          </a:p>
          <a:p>
            <a:pPr eaLnBrk="1" hangingPunct="1"/>
            <a:endParaRPr lang="tr-TR" smtClean="0"/>
          </a:p>
        </p:txBody>
      </p:sp>
      <p:sp>
        <p:nvSpPr>
          <p:cNvPr id="17412" name="Line 4"/>
          <p:cNvSpPr>
            <a:spLocks noChangeShapeType="1"/>
          </p:cNvSpPr>
          <p:nvPr/>
        </p:nvSpPr>
        <p:spPr bwMode="auto">
          <a:xfrm>
            <a:off x="827088" y="2205038"/>
            <a:ext cx="7416800" cy="0"/>
          </a:xfrm>
          <a:prstGeom prst="line">
            <a:avLst/>
          </a:prstGeom>
          <a:noFill/>
          <a:ln w="9525">
            <a:solidFill>
              <a:schemeClr val="tx1"/>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sz="2400" b="1" smtClean="0">
                <a:solidFill>
                  <a:schemeClr val="tx1"/>
                </a:solidFill>
              </a:rPr>
              <a:t>1.6. Toprağın yapısı</a:t>
            </a:r>
          </a:p>
        </p:txBody>
      </p:sp>
      <p:pic>
        <p:nvPicPr>
          <p:cNvPr id="18435" name="Picture 4"/>
          <p:cNvPicPr>
            <a:picLocks noChangeAspect="1" noChangeArrowheads="1"/>
          </p:cNvPicPr>
          <p:nvPr>
            <p:ph type="body" idx="1"/>
          </p:nvPr>
        </p:nvPicPr>
        <p:blipFill>
          <a:blip r:embed="rId2" cstate="print"/>
          <a:srcRect/>
          <a:stretch>
            <a:fillRect/>
          </a:stretch>
        </p:blipFill>
        <p:spPr>
          <a:xfrm>
            <a:off x="2268538" y="2205038"/>
            <a:ext cx="4562475" cy="3419475"/>
          </a:xfrm>
          <a:noFill/>
        </p:spPr>
      </p:pic>
      <p:sp>
        <p:nvSpPr>
          <p:cNvPr id="18436" name="Text Box 7"/>
          <p:cNvSpPr txBox="1">
            <a:spLocks noChangeArrowheads="1"/>
          </p:cNvSpPr>
          <p:nvPr/>
        </p:nvSpPr>
        <p:spPr bwMode="auto">
          <a:xfrm>
            <a:off x="3132138" y="2349500"/>
            <a:ext cx="2590800" cy="788988"/>
          </a:xfrm>
          <a:prstGeom prst="rect">
            <a:avLst/>
          </a:prstGeom>
          <a:solidFill>
            <a:schemeClr val="bg2"/>
          </a:solidFill>
          <a:ln w="9525" algn="ctr">
            <a:solidFill>
              <a:srgbClr val="FF6600"/>
            </a:solidFill>
            <a:miter lim="800000"/>
            <a:headEnd/>
            <a:tailEnd/>
          </a:ln>
        </p:spPr>
        <p:txBody>
          <a:bodyPr>
            <a:spAutoFit/>
          </a:bodyPr>
          <a:lstStyle/>
          <a:p>
            <a:pPr>
              <a:spcBef>
                <a:spcPct val="50000"/>
              </a:spcBef>
            </a:pPr>
            <a:r>
              <a:rPr lang="tr-TR"/>
              <a:t>İdeal bir toprakta</a:t>
            </a:r>
          </a:p>
          <a:p>
            <a:pPr>
              <a:spcBef>
                <a:spcPct val="50000"/>
              </a:spcBef>
            </a:pPr>
            <a:endParaRPr lang="tr-TR"/>
          </a:p>
        </p:txBody>
      </p:sp>
      <p:sp>
        <p:nvSpPr>
          <p:cNvPr id="18437" name="Text Box 8"/>
          <p:cNvSpPr txBox="1">
            <a:spLocks noChangeArrowheads="1"/>
          </p:cNvSpPr>
          <p:nvPr/>
        </p:nvSpPr>
        <p:spPr bwMode="auto">
          <a:xfrm>
            <a:off x="1547813" y="3860800"/>
            <a:ext cx="3381375" cy="376238"/>
          </a:xfrm>
          <a:prstGeom prst="rect">
            <a:avLst/>
          </a:prstGeom>
          <a:solidFill>
            <a:schemeClr val="bg2"/>
          </a:solidFill>
          <a:ln w="9525" algn="ctr">
            <a:solidFill>
              <a:srgbClr val="FF6600"/>
            </a:solidFill>
            <a:miter lim="800000"/>
            <a:headEnd/>
            <a:tailEnd/>
          </a:ln>
        </p:spPr>
        <p:txBody>
          <a:bodyPr>
            <a:spAutoFit/>
          </a:bodyPr>
          <a:lstStyle/>
          <a:p>
            <a:pPr>
              <a:spcBef>
                <a:spcPct val="50000"/>
              </a:spcBef>
            </a:pPr>
            <a:r>
              <a:rPr lang="tr-TR"/>
              <a:t>Hava dolu boşluklar</a:t>
            </a:r>
          </a:p>
        </p:txBody>
      </p:sp>
      <p:sp>
        <p:nvSpPr>
          <p:cNvPr id="18438" name="Text Box 9"/>
          <p:cNvSpPr txBox="1">
            <a:spLocks noChangeArrowheads="1"/>
          </p:cNvSpPr>
          <p:nvPr/>
        </p:nvSpPr>
        <p:spPr bwMode="auto">
          <a:xfrm>
            <a:off x="2124075" y="4221163"/>
            <a:ext cx="2808288" cy="376237"/>
          </a:xfrm>
          <a:prstGeom prst="rect">
            <a:avLst/>
          </a:prstGeom>
          <a:solidFill>
            <a:schemeClr val="bg2"/>
          </a:solidFill>
          <a:ln w="9525" algn="ctr">
            <a:solidFill>
              <a:srgbClr val="FF6600"/>
            </a:solidFill>
            <a:miter lim="800000"/>
            <a:headEnd/>
            <a:tailEnd/>
          </a:ln>
        </p:spPr>
        <p:txBody>
          <a:bodyPr>
            <a:spAutoFit/>
          </a:bodyPr>
          <a:lstStyle/>
          <a:p>
            <a:r>
              <a:rPr lang="tr-TR"/>
              <a:t>Su dolu boşluklar</a:t>
            </a:r>
          </a:p>
        </p:txBody>
      </p:sp>
      <p:sp>
        <p:nvSpPr>
          <p:cNvPr id="18439" name="Text Box 10"/>
          <p:cNvSpPr txBox="1">
            <a:spLocks noChangeArrowheads="1"/>
          </p:cNvSpPr>
          <p:nvPr/>
        </p:nvSpPr>
        <p:spPr bwMode="auto">
          <a:xfrm>
            <a:off x="2627313" y="4868863"/>
            <a:ext cx="2160587" cy="376237"/>
          </a:xfrm>
          <a:prstGeom prst="rect">
            <a:avLst/>
          </a:prstGeom>
          <a:solidFill>
            <a:schemeClr val="bg2"/>
          </a:solidFill>
          <a:ln w="9525" algn="ctr">
            <a:solidFill>
              <a:srgbClr val="FF6600"/>
            </a:solidFill>
            <a:miter lim="800000"/>
            <a:headEnd/>
            <a:tailEnd/>
          </a:ln>
        </p:spPr>
        <p:txBody>
          <a:bodyPr>
            <a:spAutoFit/>
          </a:bodyPr>
          <a:lstStyle/>
          <a:p>
            <a:pPr>
              <a:spcBef>
                <a:spcPct val="50000"/>
              </a:spcBef>
            </a:pPr>
            <a:r>
              <a:rPr lang="tr-TR"/>
              <a:t>Katı kısımlar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normAutofit fontScale="90000"/>
          </a:bodyPr>
          <a:lstStyle/>
          <a:p>
            <a:r>
              <a:rPr lang="tr-TR" sz="4000" smtClean="0">
                <a:solidFill>
                  <a:schemeClr val="tx1"/>
                </a:solidFill>
                <a:latin typeface="Calibri" pitchFamily="34" charset="0"/>
                <a:cs typeface="Calibri" pitchFamily="34" charset="0"/>
              </a:rPr>
              <a:t>Toprak kimyasına giriş</a:t>
            </a:r>
            <a:r>
              <a:rPr lang="tr-TR" sz="2000" smtClean="0">
                <a:solidFill>
                  <a:schemeClr val="tx1"/>
                </a:solidFill>
              </a:rPr>
              <a:t/>
            </a:r>
            <a:br>
              <a:rPr lang="tr-TR" sz="2000" smtClean="0">
                <a:solidFill>
                  <a:schemeClr val="tx1"/>
                </a:solidFill>
              </a:rPr>
            </a:br>
            <a:endParaRPr lang="tr-TR" smtClean="0"/>
          </a:p>
        </p:txBody>
      </p:sp>
      <p:sp>
        <p:nvSpPr>
          <p:cNvPr id="8195" name="Rectangle 1"/>
          <p:cNvSpPr>
            <a:spLocks noChangeArrowheads="1"/>
          </p:cNvSpPr>
          <p:nvPr/>
        </p:nvSpPr>
        <p:spPr bwMode="auto">
          <a:xfrm>
            <a:off x="539750" y="1989138"/>
            <a:ext cx="7848600" cy="3170237"/>
          </a:xfrm>
          <a:prstGeom prst="rect">
            <a:avLst/>
          </a:prstGeom>
          <a:noFill/>
          <a:ln w="9525" algn="ctr">
            <a:noFill/>
            <a:miter lim="800000"/>
            <a:headEnd/>
            <a:tailEnd/>
          </a:ln>
        </p:spPr>
        <p:txBody>
          <a:bodyPr anchor="ctr">
            <a:spAutoFit/>
          </a:bodyPr>
          <a:lstStyle/>
          <a:p>
            <a:pPr algn="l" eaLnBrk="0" hangingPunct="0"/>
            <a:r>
              <a:rPr lang="tr-TR" sz="2000">
                <a:latin typeface="Calibri" pitchFamily="34" charset="0"/>
                <a:cs typeface="Calibri" pitchFamily="34" charset="0"/>
              </a:rPr>
              <a:t>Toprak kimyası çalışmaları ilk olarak bitki gelişimi ve bitkisel üretimle ilgilenen yani toprak verimliliği çalışan insanlar tarafından başlatılmıştır. </a:t>
            </a:r>
          </a:p>
          <a:p>
            <a:pPr algn="l" eaLnBrk="0" hangingPunct="0"/>
            <a:endParaRPr lang="tr-TR" sz="2000">
              <a:latin typeface="Calibri" pitchFamily="34" charset="0"/>
              <a:cs typeface="Calibri" pitchFamily="34" charset="0"/>
            </a:endParaRPr>
          </a:p>
          <a:p>
            <a:pPr algn="l" eaLnBrk="0" hangingPunct="0"/>
            <a:r>
              <a:rPr lang="tr-TR" sz="2000">
                <a:latin typeface="Calibri" pitchFamily="34" charset="0"/>
                <a:cs typeface="Calibri" pitchFamily="34" charset="0"/>
              </a:rPr>
              <a:t>Bundan 150 yıl sonra toprağın katyon değişim kapasitesi özelliği gösterdiği keşfedilince toprak kimyası toprak verimliliğinden birbiriyle ilgili </a:t>
            </a:r>
          </a:p>
          <a:p>
            <a:pPr algn="l" eaLnBrk="0" hangingPunct="0"/>
            <a:r>
              <a:rPr lang="tr-TR" sz="2000">
                <a:latin typeface="Calibri" pitchFamily="34" charset="0"/>
                <a:cs typeface="Calibri" pitchFamily="34" charset="0"/>
              </a:rPr>
              <a:t>olmasına rağmen ayrılmıştır.</a:t>
            </a:r>
          </a:p>
          <a:p>
            <a:pPr algn="l" eaLnBrk="0" hangingPunct="0"/>
            <a:endParaRPr lang="tr-TR" sz="2000">
              <a:latin typeface="Calibri" pitchFamily="34" charset="0"/>
              <a:cs typeface="Calibri" pitchFamily="34" charset="0"/>
            </a:endParaRPr>
          </a:p>
          <a:p>
            <a:pPr algn="l" eaLnBrk="0" hangingPunct="0"/>
            <a:r>
              <a:rPr lang="tr-TR" sz="2000">
                <a:latin typeface="Calibri" pitchFamily="34" charset="0"/>
                <a:cs typeface="Calibri" pitchFamily="34" charset="0"/>
              </a:rPr>
              <a:t> Bu noktadan hareketle insanlar sonuçların yine bitki, gelişimi, toprak verimliliği ve , çevre kalitesi ile yakıdan ilişkili</a:t>
            </a:r>
          </a:p>
          <a:p>
            <a:pPr algn="l" eaLnBrk="0" hangingPunct="0"/>
            <a:r>
              <a:rPr lang="tr-TR" sz="2000">
                <a:latin typeface="Calibri" pitchFamily="34" charset="0"/>
                <a:cs typeface="Calibri" pitchFamily="34" charset="0"/>
              </a:rPr>
              <a:t> olmasına rağmen toprağın bitkisizde araştırılabileceğini anlamışlardır.</a:t>
            </a:r>
            <a:endParaRPr lang="tr-T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4675" y="549275"/>
            <a:ext cx="8001000" cy="719138"/>
          </a:xfrm>
        </p:spPr>
        <p:txBody>
          <a:bodyPr/>
          <a:lstStyle/>
          <a:p>
            <a:pPr eaLnBrk="1" hangingPunct="1"/>
            <a:r>
              <a:rPr lang="tr-TR" sz="2800" b="1" smtClean="0"/>
              <a:t>1. TOPRAK ?</a:t>
            </a:r>
          </a:p>
        </p:txBody>
      </p:sp>
      <p:pic>
        <p:nvPicPr>
          <p:cNvPr id="9219" name="Picture 4"/>
          <p:cNvPicPr>
            <a:picLocks noChangeAspect="1" noChangeArrowheads="1"/>
          </p:cNvPicPr>
          <p:nvPr>
            <p:ph type="body" idx="1"/>
          </p:nvPr>
        </p:nvPicPr>
        <p:blipFill>
          <a:blip r:embed="rId2" cstate="print"/>
          <a:srcRect/>
          <a:stretch>
            <a:fillRect/>
          </a:stretch>
        </p:blipFill>
        <p:spPr>
          <a:xfrm>
            <a:off x="611188" y="1916113"/>
            <a:ext cx="2881312" cy="3960812"/>
          </a:xfrm>
          <a:noFill/>
          <a:ln w="38100">
            <a:solidFill>
              <a:schemeClr val="tx1"/>
            </a:solidFill>
          </a:ln>
        </p:spPr>
      </p:pic>
      <p:pic>
        <p:nvPicPr>
          <p:cNvPr id="9220" name="Picture 5"/>
          <p:cNvPicPr>
            <a:picLocks noChangeAspect="1" noChangeArrowheads="1"/>
          </p:cNvPicPr>
          <p:nvPr/>
        </p:nvPicPr>
        <p:blipFill>
          <a:blip r:embed="rId3" cstate="print"/>
          <a:srcRect/>
          <a:stretch>
            <a:fillRect/>
          </a:stretch>
        </p:blipFill>
        <p:spPr bwMode="auto">
          <a:xfrm>
            <a:off x="3368675" y="1773238"/>
            <a:ext cx="2716213" cy="4248150"/>
          </a:xfrm>
          <a:prstGeom prst="rect">
            <a:avLst/>
          </a:prstGeom>
          <a:noFill/>
          <a:ln w="38100">
            <a:solidFill>
              <a:srgbClr val="000000"/>
            </a:solidFill>
            <a:miter lim="800000"/>
            <a:headEnd/>
            <a:tailEnd/>
          </a:ln>
        </p:spPr>
      </p:pic>
      <p:pic>
        <p:nvPicPr>
          <p:cNvPr id="9221" name="Picture 6"/>
          <p:cNvPicPr>
            <a:picLocks noChangeAspect="1" noChangeArrowheads="1"/>
          </p:cNvPicPr>
          <p:nvPr/>
        </p:nvPicPr>
        <p:blipFill>
          <a:blip r:embed="rId4" cstate="print"/>
          <a:srcRect/>
          <a:stretch>
            <a:fillRect/>
          </a:stretch>
        </p:blipFill>
        <p:spPr bwMode="auto">
          <a:xfrm>
            <a:off x="6156325" y="2060575"/>
            <a:ext cx="2806700" cy="3889375"/>
          </a:xfrm>
          <a:prstGeom prst="rect">
            <a:avLst/>
          </a:prstGeom>
          <a:noFill/>
          <a:ln w="38100">
            <a:solidFill>
              <a:schemeClr val="tx1"/>
            </a:solidFill>
            <a:miter lim="800000"/>
            <a:headEnd/>
            <a:tailEnd/>
          </a:ln>
        </p:spPr>
      </p:pic>
      <p:sp>
        <p:nvSpPr>
          <p:cNvPr id="9222" name="Text Box 7"/>
          <p:cNvSpPr txBox="1">
            <a:spLocks noChangeArrowheads="1"/>
          </p:cNvSpPr>
          <p:nvPr/>
        </p:nvSpPr>
        <p:spPr bwMode="auto">
          <a:xfrm>
            <a:off x="6227763" y="333375"/>
            <a:ext cx="2597150" cy="1558925"/>
          </a:xfrm>
          <a:prstGeom prst="rect">
            <a:avLst/>
          </a:prstGeom>
          <a:noFill/>
          <a:ln w="9525">
            <a:noFill/>
            <a:miter lim="800000"/>
            <a:headEnd/>
            <a:tailEnd/>
          </a:ln>
        </p:spPr>
        <p:txBody>
          <a:bodyPr wrap="none">
            <a:spAutoFit/>
          </a:bodyPr>
          <a:lstStyle/>
          <a:p>
            <a:pPr algn="l"/>
            <a:r>
              <a:rPr lang="tr-TR" sz="1600" b="1" i="1"/>
              <a:t>Toprak yapan olaylar</a:t>
            </a:r>
          </a:p>
          <a:p>
            <a:pPr algn="l"/>
            <a:r>
              <a:rPr lang="tr-TR" sz="1600"/>
              <a:t>jeoloji – ana kaya</a:t>
            </a:r>
          </a:p>
          <a:p>
            <a:pPr algn="l"/>
            <a:r>
              <a:rPr lang="tr-TR" sz="1600"/>
              <a:t>iklim</a:t>
            </a:r>
          </a:p>
          <a:p>
            <a:pPr algn="l"/>
            <a:r>
              <a:rPr lang="tr-TR" sz="1600"/>
              <a:t>Topoğrafya</a:t>
            </a:r>
          </a:p>
          <a:p>
            <a:pPr algn="l"/>
            <a:r>
              <a:rPr lang="tr-TR" sz="1600"/>
              <a:t>Biyolojik etmenler</a:t>
            </a:r>
          </a:p>
          <a:p>
            <a:pPr algn="l"/>
            <a:r>
              <a:rPr lang="tr-TR" sz="1600"/>
              <a:t>zaman</a:t>
            </a:r>
          </a:p>
        </p:txBody>
      </p:sp>
      <p:sp>
        <p:nvSpPr>
          <p:cNvPr id="9223" name="Line 13"/>
          <p:cNvSpPr>
            <a:spLocks noChangeShapeType="1"/>
          </p:cNvSpPr>
          <p:nvPr/>
        </p:nvSpPr>
        <p:spPr bwMode="auto">
          <a:xfrm flipH="1">
            <a:off x="1187450" y="5157788"/>
            <a:ext cx="504825" cy="215900"/>
          </a:xfrm>
          <a:prstGeom prst="line">
            <a:avLst/>
          </a:prstGeom>
          <a:noFill/>
          <a:ln w="9525">
            <a:solidFill>
              <a:schemeClr val="tx1"/>
            </a:solidFill>
            <a:round/>
            <a:headEnd/>
            <a:tailEnd type="triangle" w="med" len="med"/>
          </a:ln>
        </p:spPr>
        <p:txBody>
          <a:bodyPr wrap="none" anchor="ctr"/>
          <a:lstStyle/>
          <a:p>
            <a:endParaRPr lang="tr-TR"/>
          </a:p>
        </p:txBody>
      </p:sp>
      <p:sp>
        <p:nvSpPr>
          <p:cNvPr id="9224" name="Text Box 14"/>
          <p:cNvSpPr txBox="1">
            <a:spLocks noChangeArrowheads="1"/>
          </p:cNvSpPr>
          <p:nvPr/>
        </p:nvSpPr>
        <p:spPr bwMode="auto">
          <a:xfrm>
            <a:off x="1936750" y="4868863"/>
            <a:ext cx="917575" cy="366712"/>
          </a:xfrm>
          <a:prstGeom prst="rect">
            <a:avLst/>
          </a:prstGeom>
          <a:noFill/>
          <a:ln w="57150" algn="ctr">
            <a:noFill/>
            <a:miter lim="800000"/>
            <a:headEnd/>
            <a:tailEnd/>
          </a:ln>
        </p:spPr>
        <p:txBody>
          <a:bodyPr wrap="none">
            <a:spAutoFit/>
          </a:bodyPr>
          <a:lstStyle/>
          <a:p>
            <a:r>
              <a:rPr lang="tr-TR"/>
              <a:t>CaCO</a:t>
            </a:r>
            <a:r>
              <a:rPr lang="tr-TR" baseline="-25000"/>
              <a:t>3</a:t>
            </a:r>
          </a:p>
        </p:txBody>
      </p:sp>
      <p:sp>
        <p:nvSpPr>
          <p:cNvPr id="9225" name="Text Box 15"/>
          <p:cNvSpPr txBox="1">
            <a:spLocks noChangeArrowheads="1"/>
          </p:cNvSpPr>
          <p:nvPr/>
        </p:nvSpPr>
        <p:spPr bwMode="auto">
          <a:xfrm>
            <a:off x="3695700" y="5084763"/>
            <a:ext cx="2287588" cy="366712"/>
          </a:xfrm>
          <a:prstGeom prst="rect">
            <a:avLst/>
          </a:prstGeom>
          <a:noFill/>
          <a:ln w="9525" algn="ctr">
            <a:noFill/>
            <a:miter lim="800000"/>
            <a:headEnd/>
            <a:tailEnd/>
          </a:ln>
        </p:spPr>
        <p:txBody>
          <a:bodyPr wrap="none">
            <a:spAutoFit/>
          </a:bodyPr>
          <a:lstStyle/>
          <a:p>
            <a:r>
              <a:rPr lang="tr-TR"/>
              <a:t>Kolumnar strüktür</a:t>
            </a:r>
          </a:p>
        </p:txBody>
      </p:sp>
      <p:sp>
        <p:nvSpPr>
          <p:cNvPr id="9226" name="Text Box 16"/>
          <p:cNvSpPr txBox="1">
            <a:spLocks noChangeArrowheads="1"/>
          </p:cNvSpPr>
          <p:nvPr/>
        </p:nvSpPr>
        <p:spPr bwMode="auto">
          <a:xfrm>
            <a:off x="7472363" y="4956175"/>
            <a:ext cx="539750" cy="366713"/>
          </a:xfrm>
          <a:prstGeom prst="rect">
            <a:avLst/>
          </a:prstGeom>
          <a:noFill/>
          <a:ln w="9525" algn="ctr">
            <a:noFill/>
            <a:miter lim="800000"/>
            <a:headEnd/>
            <a:tailEnd/>
          </a:ln>
        </p:spPr>
        <p:txBody>
          <a:bodyPr wrap="none">
            <a:spAutoFit/>
          </a:bodyPr>
          <a:lstStyle/>
          <a:p>
            <a:r>
              <a:rPr lang="tr-TR"/>
              <a:t>tuz</a:t>
            </a:r>
          </a:p>
        </p:txBody>
      </p:sp>
      <p:sp>
        <p:nvSpPr>
          <p:cNvPr id="9227" name="Line 17"/>
          <p:cNvSpPr>
            <a:spLocks noChangeShapeType="1"/>
          </p:cNvSpPr>
          <p:nvPr/>
        </p:nvSpPr>
        <p:spPr bwMode="auto">
          <a:xfrm flipH="1" flipV="1">
            <a:off x="8101013" y="5157788"/>
            <a:ext cx="503237" cy="71437"/>
          </a:xfrm>
          <a:prstGeom prst="line">
            <a:avLst/>
          </a:prstGeom>
          <a:noFill/>
          <a:ln w="9525">
            <a:solidFill>
              <a:schemeClr val="tx1"/>
            </a:solidFill>
            <a:round/>
            <a:headEnd/>
            <a:tailEnd type="triangle" w="med" len="med"/>
          </a:ln>
        </p:spPr>
        <p:txBody>
          <a:bodyPr wrap="none" anchor="ctr"/>
          <a:lstStyle/>
          <a:p>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879475" y="1068388"/>
            <a:ext cx="184150" cy="366712"/>
          </a:xfrm>
          <a:prstGeom prst="rect">
            <a:avLst/>
          </a:prstGeom>
          <a:noFill/>
          <a:ln w="9525">
            <a:noFill/>
            <a:miter lim="800000"/>
            <a:headEnd/>
            <a:tailEnd/>
          </a:ln>
        </p:spPr>
        <p:txBody>
          <a:bodyPr wrap="none">
            <a:spAutoFit/>
          </a:bodyPr>
          <a:lstStyle/>
          <a:p>
            <a:pPr algn="l"/>
            <a:endParaRPr lang="tr-TR"/>
          </a:p>
        </p:txBody>
      </p:sp>
      <p:sp>
        <p:nvSpPr>
          <p:cNvPr id="10243" name="Text Box 5"/>
          <p:cNvSpPr txBox="1">
            <a:spLocks noChangeArrowheads="1"/>
          </p:cNvSpPr>
          <p:nvPr/>
        </p:nvSpPr>
        <p:spPr bwMode="auto">
          <a:xfrm>
            <a:off x="539750" y="908050"/>
            <a:ext cx="6911975" cy="3294063"/>
          </a:xfrm>
          <a:prstGeom prst="rect">
            <a:avLst/>
          </a:prstGeom>
          <a:noFill/>
          <a:ln w="9525">
            <a:noFill/>
            <a:miter lim="800000"/>
            <a:headEnd/>
            <a:tailEnd/>
          </a:ln>
        </p:spPr>
        <p:txBody>
          <a:bodyPr>
            <a:spAutoFit/>
          </a:bodyPr>
          <a:lstStyle/>
          <a:p>
            <a:pPr lvl="2" algn="l"/>
            <a:endParaRPr lang="tr-TR" b="1"/>
          </a:p>
          <a:p>
            <a:pPr algn="l"/>
            <a:r>
              <a:rPr lang="tr-TR" sz="2400" b="1">
                <a:solidFill>
                  <a:schemeClr val="tx2"/>
                </a:solidFill>
              </a:rPr>
              <a:t>1.1.Toprağın bileşenleri</a:t>
            </a:r>
            <a:r>
              <a:rPr lang="en-US" sz="2400" b="1">
                <a:solidFill>
                  <a:schemeClr val="tx2"/>
                </a:solidFill>
              </a:rPr>
              <a:t>?</a:t>
            </a:r>
            <a:endParaRPr lang="tr-TR" sz="2400" b="1">
              <a:solidFill>
                <a:schemeClr val="tx2"/>
              </a:solidFill>
            </a:endParaRPr>
          </a:p>
          <a:p>
            <a:pPr algn="l"/>
            <a:endParaRPr lang="tr-TR" sz="2400" b="1"/>
          </a:p>
          <a:p>
            <a:pPr lvl="1" algn="l">
              <a:buFontTx/>
              <a:buBlip>
                <a:blip r:embed="rId2"/>
              </a:buBlip>
            </a:pPr>
            <a:r>
              <a:rPr lang="tr-TR"/>
              <a:t>  </a:t>
            </a:r>
            <a:r>
              <a:rPr lang="tr-TR">
                <a:solidFill>
                  <a:schemeClr val="hlink"/>
                </a:solidFill>
              </a:rPr>
              <a:t>inorganik madde</a:t>
            </a:r>
          </a:p>
          <a:p>
            <a:pPr lvl="1" algn="l"/>
            <a:endParaRPr lang="tr-TR">
              <a:solidFill>
                <a:schemeClr val="folHlink"/>
              </a:solidFill>
            </a:endParaRPr>
          </a:p>
          <a:p>
            <a:pPr lvl="1" algn="l">
              <a:buFontTx/>
              <a:buBlip>
                <a:blip r:embed="rId2"/>
              </a:buBlip>
            </a:pPr>
            <a:r>
              <a:rPr lang="tr-TR"/>
              <a:t>  hava</a:t>
            </a:r>
          </a:p>
          <a:p>
            <a:pPr lvl="1" algn="l"/>
            <a:endParaRPr lang="tr-TR"/>
          </a:p>
          <a:p>
            <a:pPr lvl="1" algn="l">
              <a:buFontTx/>
              <a:buBlip>
                <a:blip r:embed="rId2"/>
              </a:buBlip>
            </a:pPr>
            <a:r>
              <a:rPr lang="tr-TR"/>
              <a:t>  su</a:t>
            </a:r>
          </a:p>
          <a:p>
            <a:pPr lvl="1" algn="l"/>
            <a:endParaRPr lang="tr-TR"/>
          </a:p>
          <a:p>
            <a:pPr lvl="1" algn="l">
              <a:buFontTx/>
              <a:buBlip>
                <a:blip r:embed="rId2"/>
              </a:buBlip>
            </a:pPr>
            <a:r>
              <a:rPr lang="tr-TR"/>
              <a:t>  </a:t>
            </a:r>
            <a:r>
              <a:rPr lang="tr-TR">
                <a:solidFill>
                  <a:srgbClr val="FF3300"/>
                </a:solidFill>
              </a:rPr>
              <a:t>organik madde</a:t>
            </a:r>
            <a:endParaRPr lang="tr-TR" b="1">
              <a:solidFill>
                <a:srgbClr val="FF3300"/>
              </a:solidFill>
            </a:endParaRPr>
          </a:p>
          <a:p>
            <a:pPr algn="l"/>
            <a:endParaRPr lang="tr-TR" b="1">
              <a:solidFill>
                <a:srgbClr val="FF3300"/>
              </a:solidFill>
            </a:endParaRPr>
          </a:p>
        </p:txBody>
      </p:sp>
      <p:sp>
        <p:nvSpPr>
          <p:cNvPr id="10244" name="Rectangle 6"/>
          <p:cNvSpPr>
            <a:spLocks noChangeArrowheads="1"/>
          </p:cNvSpPr>
          <p:nvPr/>
        </p:nvSpPr>
        <p:spPr bwMode="auto">
          <a:xfrm>
            <a:off x="827088" y="1268413"/>
            <a:ext cx="4968875" cy="641350"/>
          </a:xfrm>
          <a:prstGeom prst="rect">
            <a:avLst/>
          </a:prstGeom>
          <a:noFill/>
          <a:ln w="9525" algn="ctr">
            <a:noFill/>
            <a:miter lim="800000"/>
            <a:headEnd/>
            <a:tailEnd/>
          </a:ln>
        </p:spPr>
        <p:txBody>
          <a:bodyPr>
            <a:spAutoFit/>
          </a:bodyPr>
          <a:lstStyle/>
          <a:p>
            <a:endParaRPr lang="tr-TR" b="1"/>
          </a:p>
          <a:p>
            <a:endParaRPr lang="en-US" b="1"/>
          </a:p>
        </p:txBody>
      </p:sp>
      <p:sp>
        <p:nvSpPr>
          <p:cNvPr id="10245" name="Rectangle 7"/>
          <p:cNvSpPr>
            <a:spLocks noChangeArrowheads="1"/>
          </p:cNvSpPr>
          <p:nvPr/>
        </p:nvSpPr>
        <p:spPr bwMode="auto">
          <a:xfrm>
            <a:off x="3851275" y="1916113"/>
            <a:ext cx="4826000" cy="1228725"/>
          </a:xfrm>
          <a:prstGeom prst="rect">
            <a:avLst/>
          </a:prstGeom>
          <a:noFill/>
          <a:ln w="38100" cap="rnd">
            <a:solidFill>
              <a:schemeClr val="hlink"/>
            </a:solidFill>
            <a:prstDash val="sysDot"/>
            <a:miter lim="800000"/>
            <a:headEnd/>
            <a:tailEnd/>
          </a:ln>
        </p:spPr>
        <p:txBody>
          <a:bodyPr>
            <a:spAutoFit/>
          </a:bodyPr>
          <a:lstStyle/>
          <a:p>
            <a:pPr algn="l"/>
            <a:r>
              <a:rPr lang="tr-TR"/>
              <a:t>Yüksek sıcaklıkta silikat veya oksitlerin ayrışması</a:t>
            </a:r>
          </a:p>
          <a:p>
            <a:pPr algn="l"/>
            <a:r>
              <a:rPr lang="tr-TR"/>
              <a:t>İnce taneli kil mineralleri- su ve besin maddelerinin tutulmasında etkili</a:t>
            </a:r>
          </a:p>
        </p:txBody>
      </p:sp>
      <p:sp>
        <p:nvSpPr>
          <p:cNvPr id="10246" name="AutoShape 8"/>
          <p:cNvSpPr>
            <a:spLocks/>
          </p:cNvSpPr>
          <p:nvPr/>
        </p:nvSpPr>
        <p:spPr bwMode="auto">
          <a:xfrm>
            <a:off x="3492500" y="1916113"/>
            <a:ext cx="73025" cy="360362"/>
          </a:xfrm>
          <a:prstGeom prst="rightBrace">
            <a:avLst>
              <a:gd name="adj1" fmla="val 41123"/>
              <a:gd name="adj2" fmla="val 50000"/>
            </a:avLst>
          </a:prstGeom>
          <a:noFill/>
          <a:ln w="28575">
            <a:solidFill>
              <a:schemeClr val="hlink"/>
            </a:solidFill>
            <a:round/>
            <a:headEnd/>
            <a:tailEnd/>
          </a:ln>
        </p:spPr>
        <p:txBody>
          <a:bodyPr wrap="none" anchor="ctr"/>
          <a:lstStyle/>
          <a:p>
            <a:endParaRPr lang="tr-TR"/>
          </a:p>
        </p:txBody>
      </p:sp>
      <p:sp>
        <p:nvSpPr>
          <p:cNvPr id="10247" name="Rectangle 9"/>
          <p:cNvSpPr>
            <a:spLocks noChangeArrowheads="1"/>
          </p:cNvSpPr>
          <p:nvPr/>
        </p:nvSpPr>
        <p:spPr bwMode="auto">
          <a:xfrm>
            <a:off x="3708400" y="3644900"/>
            <a:ext cx="4681538" cy="954088"/>
          </a:xfrm>
          <a:prstGeom prst="rect">
            <a:avLst/>
          </a:prstGeom>
          <a:noFill/>
          <a:ln w="38100" algn="ctr">
            <a:solidFill>
              <a:srgbClr val="FF3300"/>
            </a:solidFill>
            <a:miter lim="800000"/>
            <a:headEnd/>
            <a:tailEnd/>
          </a:ln>
        </p:spPr>
        <p:txBody>
          <a:bodyPr>
            <a:spAutoFit/>
          </a:bodyPr>
          <a:lstStyle/>
          <a:p>
            <a:pPr algn="l"/>
            <a:r>
              <a:rPr lang="tr-TR"/>
              <a:t>&lt; % 5 (toprak hacminin)</a:t>
            </a:r>
          </a:p>
          <a:p>
            <a:pPr algn="l"/>
            <a:r>
              <a:rPr lang="tr-TR"/>
              <a:t>- Ayrışmış organik madde - humus</a:t>
            </a:r>
          </a:p>
          <a:p>
            <a:pPr algn="l"/>
            <a:r>
              <a:rPr lang="tr-TR"/>
              <a:t>- Mikroorganizmalar</a:t>
            </a:r>
          </a:p>
        </p:txBody>
      </p:sp>
      <p:sp>
        <p:nvSpPr>
          <p:cNvPr id="10248" name="AutoShape 13"/>
          <p:cNvSpPr>
            <a:spLocks/>
          </p:cNvSpPr>
          <p:nvPr/>
        </p:nvSpPr>
        <p:spPr bwMode="auto">
          <a:xfrm>
            <a:off x="3348038" y="3644900"/>
            <a:ext cx="144462" cy="1150938"/>
          </a:xfrm>
          <a:prstGeom prst="rightBrace">
            <a:avLst>
              <a:gd name="adj1" fmla="val 66392"/>
              <a:gd name="adj2" fmla="val 50000"/>
            </a:avLst>
          </a:prstGeom>
          <a:noFill/>
          <a:ln w="38100">
            <a:solidFill>
              <a:srgbClr val="FF3300"/>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341438"/>
            <a:ext cx="7891462" cy="466725"/>
          </a:xfrm>
        </p:spPr>
        <p:txBody>
          <a:bodyPr>
            <a:normAutofit fontScale="90000"/>
          </a:bodyPr>
          <a:lstStyle/>
          <a:p>
            <a:pPr eaLnBrk="1" hangingPunct="1"/>
            <a:r>
              <a:rPr lang="tr-TR" sz="2400" b="1" smtClean="0"/>
              <a:t>1.2.Toprak nelerden oluşur</a:t>
            </a:r>
            <a:r>
              <a:rPr lang="en-US" sz="2400" b="1" smtClean="0"/>
              <a:t>?</a:t>
            </a:r>
            <a:r>
              <a:rPr lang="tr-TR" sz="2400" b="1" smtClean="0"/>
              <a:t/>
            </a:r>
            <a:br>
              <a:rPr lang="tr-TR" sz="2400" b="1" smtClean="0"/>
            </a:br>
            <a:endParaRPr lang="tr-TR" sz="2400" b="1" smtClean="0"/>
          </a:p>
        </p:txBody>
      </p:sp>
      <p:sp>
        <p:nvSpPr>
          <p:cNvPr id="11267" name="Rectangle 3"/>
          <p:cNvSpPr>
            <a:spLocks noGrp="1" noChangeArrowheads="1"/>
          </p:cNvSpPr>
          <p:nvPr>
            <p:ph type="body" idx="1"/>
          </p:nvPr>
        </p:nvSpPr>
        <p:spPr>
          <a:xfrm>
            <a:off x="0" y="1643063"/>
            <a:ext cx="9144000" cy="4089400"/>
          </a:xfrm>
        </p:spPr>
        <p:txBody>
          <a:bodyPr/>
          <a:lstStyle/>
          <a:p>
            <a:pPr eaLnBrk="1" hangingPunct="1">
              <a:lnSpc>
                <a:spcPct val="90000"/>
              </a:lnSpc>
            </a:pPr>
            <a:endParaRPr lang="en-US" b="1" smtClean="0"/>
          </a:p>
          <a:p>
            <a:pPr lvl="1" eaLnBrk="1" hangingPunct="1">
              <a:lnSpc>
                <a:spcPct val="90000"/>
              </a:lnSpc>
            </a:pPr>
            <a:r>
              <a:rPr lang="tr-TR" sz="1800" b="1" smtClean="0"/>
              <a:t>Kayaçlar ve 		 Magmatik</a:t>
            </a:r>
          </a:p>
          <a:p>
            <a:pPr lvl="1" eaLnBrk="1" hangingPunct="1">
              <a:lnSpc>
                <a:spcPct val="90000"/>
              </a:lnSpc>
              <a:buFont typeface="Wingdings" pitchFamily="2" charset="2"/>
              <a:buNone/>
            </a:pPr>
            <a:r>
              <a:rPr lang="tr-TR" sz="1800" b="1" smtClean="0"/>
              <a:t>mineraller :			 Metamorfik </a:t>
            </a:r>
          </a:p>
          <a:p>
            <a:pPr lvl="1" eaLnBrk="1" hangingPunct="1">
              <a:lnSpc>
                <a:spcPct val="90000"/>
              </a:lnSpc>
              <a:buFont typeface="Wingdings" pitchFamily="2" charset="2"/>
              <a:buNone/>
            </a:pPr>
            <a:r>
              <a:rPr lang="tr-TR" sz="1800" b="1" smtClean="0"/>
              <a:t> 							 Tortul</a:t>
            </a:r>
          </a:p>
          <a:p>
            <a:pPr lvl="2" eaLnBrk="1" hangingPunct="1">
              <a:lnSpc>
                <a:spcPct val="90000"/>
              </a:lnSpc>
              <a:buFont typeface="Wingdings" pitchFamily="2" charset="2"/>
              <a:buNone/>
            </a:pPr>
            <a:r>
              <a:rPr lang="tr-TR" sz="1800" b="1" smtClean="0"/>
              <a:t>		        			</a:t>
            </a:r>
          </a:p>
          <a:p>
            <a:pPr lvl="1" eaLnBrk="1" hangingPunct="1">
              <a:lnSpc>
                <a:spcPct val="90000"/>
              </a:lnSpc>
            </a:pPr>
            <a:r>
              <a:rPr lang="tr-TR" sz="1800" b="1" smtClean="0"/>
              <a:t> O</a:t>
            </a:r>
            <a:r>
              <a:rPr lang="en-US" sz="1800" b="1" smtClean="0"/>
              <a:t>rgani</a:t>
            </a:r>
            <a:r>
              <a:rPr lang="tr-TR" sz="1800" b="1" smtClean="0"/>
              <a:t>k</a:t>
            </a:r>
            <a:r>
              <a:rPr lang="en-US" sz="1800" b="1" smtClean="0"/>
              <a:t> </a:t>
            </a:r>
            <a:r>
              <a:rPr lang="tr-TR" sz="1800" b="1" smtClean="0"/>
              <a:t>m</a:t>
            </a:r>
            <a:r>
              <a:rPr lang="en-US" sz="1800" b="1" smtClean="0"/>
              <a:t>a</a:t>
            </a:r>
            <a:r>
              <a:rPr lang="tr-TR" sz="1800" b="1" smtClean="0"/>
              <a:t>dde:     a)Humik olmayan maddeler</a:t>
            </a:r>
          </a:p>
          <a:p>
            <a:pPr lvl="2" eaLnBrk="1" hangingPunct="1">
              <a:lnSpc>
                <a:spcPct val="90000"/>
              </a:lnSpc>
              <a:buFont typeface="Wingdings" pitchFamily="2" charset="2"/>
              <a:buNone/>
            </a:pPr>
            <a:r>
              <a:rPr lang="tr-TR" sz="1800" b="1" smtClean="0"/>
              <a:t>                                    </a:t>
            </a:r>
          </a:p>
          <a:p>
            <a:pPr lvl="2" eaLnBrk="1" hangingPunct="1">
              <a:lnSpc>
                <a:spcPct val="90000"/>
              </a:lnSpc>
              <a:buFont typeface="Wingdings" pitchFamily="2" charset="2"/>
              <a:buNone/>
            </a:pPr>
            <a:r>
              <a:rPr lang="tr-TR" sz="1800" b="1" smtClean="0"/>
              <a:t>						b)Humik maddeler</a:t>
            </a:r>
          </a:p>
          <a:p>
            <a:pPr lvl="2" eaLnBrk="1" hangingPunct="1">
              <a:lnSpc>
                <a:spcPct val="90000"/>
              </a:lnSpc>
              <a:buFont typeface="Wingdings" pitchFamily="2" charset="2"/>
              <a:buNone/>
            </a:pPr>
            <a:r>
              <a:rPr lang="tr-TR" sz="1800" b="1" smtClean="0"/>
              <a:t>                                			      				    		 		</a:t>
            </a:r>
          </a:p>
          <a:p>
            <a:pPr lvl="2" eaLnBrk="1" hangingPunct="1">
              <a:lnSpc>
                <a:spcPct val="90000"/>
              </a:lnSpc>
              <a:buFont typeface="Wingdings" pitchFamily="2" charset="2"/>
              <a:buNone/>
            </a:pPr>
            <a:r>
              <a:rPr lang="tr-TR" sz="1800" b="1" smtClean="0">
                <a:solidFill>
                  <a:schemeClr val="folHlink"/>
                </a:solidFill>
              </a:rPr>
              <a:t>						humik asit  fulvik asit</a:t>
            </a:r>
          </a:p>
        </p:txBody>
      </p:sp>
      <p:sp>
        <p:nvSpPr>
          <p:cNvPr id="11268" name="AutoShape 16"/>
          <p:cNvSpPr>
            <a:spLocks/>
          </p:cNvSpPr>
          <p:nvPr/>
        </p:nvSpPr>
        <p:spPr bwMode="auto">
          <a:xfrm>
            <a:off x="3643313" y="1928813"/>
            <a:ext cx="73025" cy="1150937"/>
          </a:xfrm>
          <a:prstGeom prst="rightBrace">
            <a:avLst>
              <a:gd name="adj1" fmla="val 131341"/>
              <a:gd name="adj2" fmla="val 50000"/>
            </a:avLst>
          </a:prstGeom>
          <a:noFill/>
          <a:ln w="9525">
            <a:solidFill>
              <a:schemeClr val="tx1"/>
            </a:solidFill>
            <a:round/>
            <a:headEnd/>
            <a:tailEnd/>
          </a:ln>
        </p:spPr>
        <p:txBody>
          <a:bodyPr wrap="none" anchor="ctr"/>
          <a:lstStyle/>
          <a:p>
            <a:endParaRPr lang="tr-TR"/>
          </a:p>
        </p:txBody>
      </p:sp>
      <p:sp>
        <p:nvSpPr>
          <p:cNvPr id="11269" name="AutoShape 17"/>
          <p:cNvSpPr>
            <a:spLocks/>
          </p:cNvSpPr>
          <p:nvPr/>
        </p:nvSpPr>
        <p:spPr bwMode="auto">
          <a:xfrm>
            <a:off x="3143250" y="3286125"/>
            <a:ext cx="360363" cy="1143000"/>
          </a:xfrm>
          <a:prstGeom prst="rightBrace">
            <a:avLst>
              <a:gd name="adj1" fmla="val 20000"/>
              <a:gd name="adj2" fmla="val 50000"/>
            </a:avLst>
          </a:prstGeom>
          <a:noFill/>
          <a:ln w="9525">
            <a:solidFill>
              <a:schemeClr val="tx1"/>
            </a:solidFill>
            <a:round/>
            <a:headEnd/>
            <a:tailEnd/>
          </a:ln>
        </p:spPr>
        <p:txBody>
          <a:bodyPr wrap="none" anchor="ctr"/>
          <a:lstStyle/>
          <a:p>
            <a:endParaRPr lang="tr-TR"/>
          </a:p>
        </p:txBody>
      </p:sp>
      <p:sp>
        <p:nvSpPr>
          <p:cNvPr id="11270" name="Line 19"/>
          <p:cNvSpPr>
            <a:spLocks noChangeShapeType="1"/>
          </p:cNvSpPr>
          <p:nvPr/>
        </p:nvSpPr>
        <p:spPr bwMode="auto">
          <a:xfrm flipH="1">
            <a:off x="5940425" y="4365625"/>
            <a:ext cx="285750" cy="360363"/>
          </a:xfrm>
          <a:prstGeom prst="line">
            <a:avLst/>
          </a:prstGeom>
          <a:noFill/>
          <a:ln w="9525">
            <a:solidFill>
              <a:schemeClr val="tx1"/>
            </a:solidFill>
            <a:round/>
            <a:headEnd/>
            <a:tailEnd type="triangle" w="med" len="med"/>
          </a:ln>
        </p:spPr>
        <p:txBody>
          <a:bodyPr wrap="none" anchor="ctr"/>
          <a:lstStyle/>
          <a:p>
            <a:endParaRPr lang="tr-TR"/>
          </a:p>
        </p:txBody>
      </p:sp>
      <p:sp>
        <p:nvSpPr>
          <p:cNvPr id="11271" name="Line 20"/>
          <p:cNvSpPr>
            <a:spLocks noChangeShapeType="1"/>
          </p:cNvSpPr>
          <p:nvPr/>
        </p:nvSpPr>
        <p:spPr bwMode="auto">
          <a:xfrm>
            <a:off x="7092950" y="4365625"/>
            <a:ext cx="285750" cy="357188"/>
          </a:xfrm>
          <a:prstGeom prst="line">
            <a:avLst/>
          </a:prstGeom>
          <a:noFill/>
          <a:ln w="9525">
            <a:solidFill>
              <a:schemeClr val="tx1"/>
            </a:solidFill>
            <a:round/>
            <a:headEnd/>
            <a:tailEnd type="triangle" w="med" len="med"/>
          </a:ln>
        </p:spPr>
        <p:txBody>
          <a:bodyPr wrap="none" anchor="ctr"/>
          <a:lstStyle/>
          <a:p>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sz="2400" b="1" smtClean="0"/>
              <a:t>1.3.Toprağın tanımı</a:t>
            </a:r>
          </a:p>
        </p:txBody>
      </p:sp>
      <p:sp>
        <p:nvSpPr>
          <p:cNvPr id="102403" name="Rectangle 3"/>
          <p:cNvSpPr>
            <a:spLocks noGrp="1" noChangeArrowheads="1"/>
          </p:cNvSpPr>
          <p:nvPr>
            <p:ph type="body" idx="1"/>
          </p:nvPr>
        </p:nvSpPr>
        <p:spPr>
          <a:ln>
            <a:solidFill>
              <a:schemeClr val="accent3">
                <a:lumMod val="75000"/>
              </a:schemeClr>
            </a:solidFill>
          </a:ln>
        </p:spPr>
        <p:txBody>
          <a:bodyPr/>
          <a:lstStyle/>
          <a:p>
            <a:pPr eaLnBrk="1" hangingPunct="1">
              <a:defRPr/>
            </a:pPr>
            <a:r>
              <a:rPr lang="tr-TR" sz="2000" dirty="0" smtClean="0">
                <a:solidFill>
                  <a:srgbClr val="114FFB"/>
                </a:solidFill>
                <a:cs typeface="Times New Roman" pitchFamily="18" charset="0"/>
              </a:rPr>
              <a:t>Akalan, İ. (1988) Toprağı;</a:t>
            </a:r>
            <a:endParaRPr lang="tr-TR" sz="2000" dirty="0" smtClean="0">
              <a:solidFill>
                <a:srgbClr val="114FFB"/>
              </a:solidFill>
            </a:endParaRPr>
          </a:p>
          <a:p>
            <a:pPr eaLnBrk="1" hangingPunct="1">
              <a:buFont typeface="Wingdings" pitchFamily="2" charset="2"/>
              <a:buNone/>
              <a:defRPr/>
            </a:pPr>
            <a:r>
              <a:rPr lang="tr-TR" sz="2000" dirty="0" smtClean="0"/>
              <a:t>“</a:t>
            </a:r>
            <a:r>
              <a:rPr lang="tr-TR" sz="2000" dirty="0" smtClean="0">
                <a:cs typeface="Times New Roman" pitchFamily="18" charset="0"/>
              </a:rPr>
              <a:t> Toprak arzın yüzeyini ince bir tabaka halinde kaplayan, kayaların ve organik maddelerin türlü ayrışma ürünlerinin karışımından meydana gelen, içerisinde ve üzerinde geniş bir canlılar alemi barındıran, bitkilere durak yeri ve besin kaynağı olan, belli oranlarda su ve hava içeren üç boyutlu bir varlıktır</a:t>
            </a:r>
            <a:r>
              <a:rPr lang="tr-TR" sz="2000" dirty="0" smtClean="0"/>
              <a:t>”</a:t>
            </a:r>
            <a:r>
              <a:rPr lang="tr-TR" sz="2000" dirty="0" smtClean="0">
                <a:solidFill>
                  <a:srgbClr val="114FFB"/>
                </a:solidFill>
              </a:rPr>
              <a:t> şeklinde tanımlar</a:t>
            </a:r>
            <a:r>
              <a:rPr lang="tr-TR" sz="2000" dirty="0" smtClean="0">
                <a:solidFill>
                  <a:srgbClr val="114FFB"/>
                </a:solidFill>
                <a:cs typeface="Times New Roman" pitchFamily="18" charset="0"/>
              </a:rPr>
              <a:t>.</a:t>
            </a:r>
            <a:endParaRPr lang="en-US" sz="2000" dirty="0" smtClean="0">
              <a:solidFill>
                <a:srgbClr val="114FFB"/>
              </a:solidFill>
            </a:endParaRPr>
          </a:p>
          <a:p>
            <a:pPr eaLnBrk="1" hangingPunct="1">
              <a:defRPr/>
            </a:pPr>
            <a:endParaRPr lang="tr-TR" sz="2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Alt Başlık"/>
          <p:cNvSpPr>
            <a:spLocks noGrp="1"/>
          </p:cNvSpPr>
          <p:nvPr>
            <p:ph type="subTitle" idx="1"/>
          </p:nvPr>
        </p:nvSpPr>
        <p:spPr/>
        <p:txBody>
          <a:bodyPr/>
          <a:lstStyle/>
          <a:p>
            <a:endParaRPr lang="tr-TR" smtClean="0"/>
          </a:p>
        </p:txBody>
      </p:sp>
      <p:pic>
        <p:nvPicPr>
          <p:cNvPr id="13316" name="Picture 2"/>
          <p:cNvPicPr>
            <a:picLocks noChangeAspect="1" noChangeArrowheads="1"/>
          </p:cNvPicPr>
          <p:nvPr/>
        </p:nvPicPr>
        <p:blipFill>
          <a:blip r:embed="rId2" cstate="print"/>
          <a:srcRect/>
          <a:stretch>
            <a:fillRect/>
          </a:stretch>
        </p:blipFill>
        <p:spPr bwMode="auto">
          <a:xfrm>
            <a:off x="762000" y="714375"/>
            <a:ext cx="7620000" cy="5429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fao.org/assets/infographics/pdfimg/NRL_Nutrition_Web_800.jpg"/>
          <p:cNvPicPr>
            <a:picLocks noChangeAspect="1" noChangeArrowheads="1"/>
          </p:cNvPicPr>
          <p:nvPr/>
        </p:nvPicPr>
        <p:blipFill>
          <a:blip r:embed="rId2" cstate="print"/>
          <a:srcRect/>
          <a:stretch>
            <a:fillRect/>
          </a:stretch>
        </p:blipFill>
        <p:spPr bwMode="auto">
          <a:xfrm>
            <a:off x="120650" y="188913"/>
            <a:ext cx="8843963" cy="6257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57188" y="609600"/>
            <a:ext cx="8429625" cy="819150"/>
          </a:xfrm>
        </p:spPr>
        <p:txBody>
          <a:bodyPr/>
          <a:lstStyle/>
          <a:p>
            <a:pPr eaLnBrk="1" hangingPunct="1">
              <a:defRPr/>
            </a:pPr>
            <a:r>
              <a:rPr lang="tr-TR" sz="1800" b="1" dirty="0" smtClean="0">
                <a:latin typeface="+mn-lt"/>
              </a:rPr>
              <a:t>1.4.Yerkabuğunda en fazla bulunan 8 element</a:t>
            </a:r>
          </a:p>
        </p:txBody>
      </p:sp>
      <p:graphicFrame>
        <p:nvGraphicFramePr>
          <p:cNvPr id="309251" name="Group 3"/>
          <p:cNvGraphicFramePr>
            <a:graphicFrameLocks noGrp="1"/>
          </p:cNvGraphicFramePr>
          <p:nvPr/>
        </p:nvGraphicFramePr>
        <p:xfrm>
          <a:off x="500063" y="1643063"/>
          <a:ext cx="7529540" cy="4113216"/>
        </p:xfrm>
        <a:graphic>
          <a:graphicData uri="http://schemas.openxmlformats.org/drawingml/2006/table">
            <a:tbl>
              <a:tblPr/>
              <a:tblGrid>
                <a:gridCol w="1785950"/>
                <a:gridCol w="1379552"/>
                <a:gridCol w="1455738"/>
                <a:gridCol w="1454150"/>
                <a:gridCol w="1454150"/>
              </a:tblGrid>
              <a:tr h="74612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1" i="0" u="none" strike="noStrike" cap="none" normalizeH="0" baseline="0" dirty="0" smtClean="0">
                          <a:ln>
                            <a:noFill/>
                          </a:ln>
                          <a:solidFill>
                            <a:schemeClr val="tx1"/>
                          </a:solidFill>
                          <a:effectLst/>
                          <a:latin typeface="Verdana" pitchFamily="34" charset="0"/>
                          <a:cs typeface="Times New Roman" pitchFamily="18" charset="0"/>
                        </a:rPr>
                        <a:t>Elementler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Times New Roman" pitchFamily="18" charset="0"/>
                        </a:rPr>
                        <a:t>Ağırlık %</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Times New Roman" pitchFamily="18" charset="0"/>
                        </a:rPr>
                        <a:t>Hacim %</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Times New Roman" pitchFamily="18" charset="0"/>
                        </a:rPr>
                        <a:t>Oksitler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1" i="0" u="none" strike="noStrike" cap="none" normalizeH="0" baseline="0" smtClean="0">
                          <a:ln>
                            <a:noFill/>
                          </a:ln>
                          <a:solidFill>
                            <a:schemeClr val="tx1"/>
                          </a:solidFill>
                          <a:effectLst/>
                          <a:latin typeface="Verdana" pitchFamily="34" charset="0"/>
                          <a:cs typeface="Times New Roman" pitchFamily="18" charset="0"/>
                        </a:rPr>
                        <a:t>Ağırlık %</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O</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46.6</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91.77</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16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tr-TR" sz="16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Si</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2.77</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0.88</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SiO</a:t>
                      </a:r>
                      <a:r>
                        <a:rPr kumimoji="0" lang="tr-TR" sz="1600" b="0" i="0" u="none" strike="noStrike" cap="none" normalizeH="0" baseline="-30000" smtClean="0">
                          <a:ln>
                            <a:noFill/>
                          </a:ln>
                          <a:solidFill>
                            <a:schemeClr val="tx1"/>
                          </a:solidFill>
                          <a:effectLst/>
                          <a:latin typeface="Verdana" pitchFamily="34" charset="0"/>
                          <a:cs typeface="Times New Roman" pitchFamily="18" charset="0"/>
                        </a:rPr>
                        <a:t>2</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59.3</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Al</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8.1</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0.76</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Al</a:t>
                      </a:r>
                      <a:r>
                        <a:rPr kumimoji="0" lang="tr-TR" sz="1600" b="0" i="0" u="none" strike="noStrike" cap="none" normalizeH="0" baseline="-30000" smtClean="0">
                          <a:ln>
                            <a:noFill/>
                          </a:ln>
                          <a:solidFill>
                            <a:schemeClr val="tx1"/>
                          </a:solidFill>
                          <a:effectLst/>
                          <a:latin typeface="Verdana" pitchFamily="34" charset="0"/>
                          <a:cs typeface="Times New Roman" pitchFamily="18" charset="0"/>
                        </a:rPr>
                        <a:t>2</a:t>
                      </a:r>
                      <a:r>
                        <a:rPr kumimoji="0" lang="tr-TR" sz="1600" b="0" i="0" u="none" strike="noStrike" cap="none" normalizeH="0" baseline="0" smtClean="0">
                          <a:ln>
                            <a:noFill/>
                          </a:ln>
                          <a:solidFill>
                            <a:schemeClr val="tx1"/>
                          </a:solidFill>
                          <a:effectLst/>
                          <a:latin typeface="Verdana" pitchFamily="34" charset="0"/>
                          <a:cs typeface="Times New Roman" pitchFamily="18" charset="0"/>
                        </a:rPr>
                        <a:t>O</a:t>
                      </a:r>
                      <a:r>
                        <a:rPr kumimoji="0" lang="tr-TR" sz="1600" b="0" i="0" u="none" strike="noStrike" cap="none" normalizeH="0" baseline="-30000" smtClean="0">
                          <a:ln>
                            <a:noFill/>
                          </a:ln>
                          <a:solidFill>
                            <a:schemeClr val="tx1"/>
                          </a:solidFill>
                          <a:effectLst/>
                          <a:latin typeface="Verdana" pitchFamily="34" charset="0"/>
                          <a:cs typeface="Times New Roman" pitchFamily="18" charset="0"/>
                        </a:rPr>
                        <a:t>3</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15.1</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Fe</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5.0</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0.68</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Fe</a:t>
                      </a:r>
                      <a:r>
                        <a:rPr kumimoji="0" lang="tr-TR" sz="1600" b="0" i="0" u="none" strike="noStrike" cap="none" normalizeH="0" baseline="-30000" smtClean="0">
                          <a:ln>
                            <a:noFill/>
                          </a:ln>
                          <a:solidFill>
                            <a:schemeClr val="tx1"/>
                          </a:solidFill>
                          <a:effectLst/>
                          <a:latin typeface="Verdana" pitchFamily="34" charset="0"/>
                          <a:cs typeface="Times New Roman" pitchFamily="18" charset="0"/>
                        </a:rPr>
                        <a:t>2</a:t>
                      </a:r>
                      <a:r>
                        <a:rPr kumimoji="0" lang="tr-TR" sz="1600" b="0" i="0" u="none" strike="noStrike" cap="none" normalizeH="0" baseline="0" smtClean="0">
                          <a:ln>
                            <a:noFill/>
                          </a:ln>
                          <a:solidFill>
                            <a:schemeClr val="tx1"/>
                          </a:solidFill>
                          <a:effectLst/>
                          <a:latin typeface="Verdana" pitchFamily="34" charset="0"/>
                          <a:cs typeface="Times New Roman" pitchFamily="18" charset="0"/>
                        </a:rPr>
                        <a:t>O</a:t>
                      </a:r>
                      <a:r>
                        <a:rPr kumimoji="0" lang="tr-TR" sz="1600" b="0" i="0" u="none" strike="noStrike" cap="none" normalizeH="0" baseline="-30000" smtClean="0">
                          <a:ln>
                            <a:noFill/>
                          </a:ln>
                          <a:solidFill>
                            <a:schemeClr val="tx1"/>
                          </a:solidFill>
                          <a:effectLst/>
                          <a:latin typeface="Verdana" pitchFamily="34" charset="0"/>
                          <a:cs typeface="Times New Roman" pitchFamily="18" charset="0"/>
                        </a:rPr>
                        <a:t>3</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7.2</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Ca</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3.6</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1.48</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err="1" smtClean="0">
                          <a:ln>
                            <a:noFill/>
                          </a:ln>
                          <a:solidFill>
                            <a:schemeClr val="tx1"/>
                          </a:solidFill>
                          <a:effectLst/>
                          <a:latin typeface="Verdana" pitchFamily="34" charset="0"/>
                          <a:cs typeface="Times New Roman" pitchFamily="18" charset="0"/>
                        </a:rPr>
                        <a:t>CaO</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7.9</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Na</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2.8</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1.60</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Na</a:t>
                      </a:r>
                      <a:r>
                        <a:rPr kumimoji="0" lang="tr-TR" sz="1600" b="0" i="0" u="none" strike="noStrike" cap="none" normalizeH="0" baseline="-30000" dirty="0" smtClean="0">
                          <a:ln>
                            <a:noFill/>
                          </a:ln>
                          <a:solidFill>
                            <a:schemeClr val="tx1"/>
                          </a:solidFill>
                          <a:effectLst/>
                          <a:latin typeface="Verdana" pitchFamily="34" charset="0"/>
                          <a:cs typeface="Times New Roman" pitchFamily="18" charset="0"/>
                        </a:rPr>
                        <a:t>2</a:t>
                      </a: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O</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3.8</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K</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2.6</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2.14</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K</a:t>
                      </a:r>
                      <a:r>
                        <a:rPr kumimoji="0" lang="tr-TR" sz="1600" b="0" i="0" u="none" strike="noStrike" cap="none" normalizeH="0" baseline="-30000" dirty="0" smtClean="0">
                          <a:ln>
                            <a:noFill/>
                          </a:ln>
                          <a:solidFill>
                            <a:schemeClr val="tx1"/>
                          </a:solidFill>
                          <a:effectLst/>
                          <a:latin typeface="Verdana" pitchFamily="34" charset="0"/>
                          <a:cs typeface="Times New Roman" pitchFamily="18" charset="0"/>
                        </a:rPr>
                        <a:t>2</a:t>
                      </a: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O</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3.1</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Mg</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2.1</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smtClean="0">
                          <a:ln>
                            <a:noFill/>
                          </a:ln>
                          <a:solidFill>
                            <a:schemeClr val="tx1"/>
                          </a:solidFill>
                          <a:effectLst/>
                          <a:latin typeface="Verdana" pitchFamily="34" charset="0"/>
                          <a:cs typeface="Times New Roman" pitchFamily="18" charset="0"/>
                        </a:rPr>
                        <a:t>0.56</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err="1" smtClean="0">
                          <a:ln>
                            <a:noFill/>
                          </a:ln>
                          <a:solidFill>
                            <a:schemeClr val="tx1"/>
                          </a:solidFill>
                          <a:effectLst/>
                          <a:latin typeface="Verdana" pitchFamily="34" charset="0"/>
                          <a:cs typeface="Times New Roman" pitchFamily="18" charset="0"/>
                        </a:rPr>
                        <a:t>MgO</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tr-TR" sz="1600" b="0" i="0" u="none" strike="noStrike" cap="none" normalizeH="0" baseline="0" dirty="0" smtClean="0">
                          <a:ln>
                            <a:noFill/>
                          </a:ln>
                          <a:solidFill>
                            <a:schemeClr val="tx1"/>
                          </a:solidFill>
                          <a:effectLst/>
                          <a:latin typeface="Verdana" pitchFamily="34" charset="0"/>
                          <a:cs typeface="Times New Roman" pitchFamily="18" charset="0"/>
                        </a:rPr>
                        <a:t>3.5</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405</Words>
  <Application>Microsoft Office PowerPoint</Application>
  <PresentationFormat>Ekran Gösterisi (4:3)</PresentationFormat>
  <Paragraphs>132</Paragraphs>
  <Slides>11</Slides>
  <Notes>3</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TOPRAK KİMYASINA GİRİŞ</vt:lpstr>
      <vt:lpstr>Toprak kimyasına giriş </vt:lpstr>
      <vt:lpstr>1. TOPRAK ?</vt:lpstr>
      <vt:lpstr>Slayt 4</vt:lpstr>
      <vt:lpstr>1.2.Toprak nelerden oluşur? </vt:lpstr>
      <vt:lpstr>1.3.Toprağın tanımı</vt:lpstr>
      <vt:lpstr>Slayt 7</vt:lpstr>
      <vt:lpstr>Slayt 8</vt:lpstr>
      <vt:lpstr>1.4.Yerkabuğunda en fazla bulunan 8 element</vt:lpstr>
      <vt:lpstr>1.5.Toprağın Elementel bileşimi</vt:lpstr>
      <vt:lpstr>1.6. Toprağın yapısı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TOPRAK KİMYASINA GİRİŞ</dc:title>
  <dc:creator>sonay</dc:creator>
  <cp:lastModifiedBy>sonay</cp:lastModifiedBy>
  <cp:revision>1</cp:revision>
  <dcterms:created xsi:type="dcterms:W3CDTF">2018-10-09T12:12:01Z</dcterms:created>
  <dcterms:modified xsi:type="dcterms:W3CDTF">2018-10-09T12:12:17Z</dcterms:modified>
</cp:coreProperties>
</file>