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6" r:id="rId11"/>
    <p:sldId id="286" r:id="rId12"/>
    <p:sldId id="269" r:id="rId13"/>
    <p:sldId id="268" r:id="rId14"/>
    <p:sldId id="264" r:id="rId15"/>
    <p:sldId id="265" r:id="rId16"/>
    <p:sldId id="270" r:id="rId17"/>
    <p:sldId id="272" r:id="rId18"/>
    <p:sldId id="273" r:id="rId19"/>
    <p:sldId id="275" r:id="rId20"/>
    <p:sldId id="287" r:id="rId21"/>
    <p:sldId id="276" r:id="rId22"/>
    <p:sldId id="277" r:id="rId23"/>
    <p:sldId id="288" r:id="rId24"/>
    <p:sldId id="278" r:id="rId25"/>
    <p:sldId id="279" r:id="rId26"/>
    <p:sldId id="280" r:id="rId27"/>
    <p:sldId id="285" r:id="rId28"/>
    <p:sldId id="281" r:id="rId29"/>
    <p:sldId id="282" r:id="rId30"/>
    <p:sldId id="283" r:id="rId31"/>
    <p:sldId id="289" r:id="rId32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918C-4874-408D-93CE-1B1C8451C40A}" type="datetimeFigureOut">
              <a:rPr lang="tr-TR" smtClean="0"/>
              <a:t>3.9.2019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AE75-4B1B-4FDA-8DC5-85EFD731A2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88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8E32-8170-426F-9A55-61FDFE487E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9092-3FCB-419F-81C5-67802C50D8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Vektörlerle </a:t>
            </a:r>
            <a:r>
              <a:rPr lang="tr-TR" dirty="0"/>
              <a:t>B</a:t>
            </a:r>
            <a:r>
              <a:rPr lang="tr-TR" dirty="0" smtClean="0"/>
              <a:t>ulaşan Enfeksiyon Hastalıkları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r>
              <a:rPr lang="tr-TR" dirty="0" err="1" smtClean="0"/>
              <a:t>Öğr</a:t>
            </a:r>
            <a:r>
              <a:rPr lang="tr-TR" dirty="0" smtClean="0"/>
              <a:t>. Gör. Dr. Ayşegül ÖZTÜRK BİRGE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66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Sivrisinekteki Evre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Sıtma hastalığı olan birinin kanını emen dişi anofel sivrisineğinin </a:t>
            </a:r>
            <a:r>
              <a:rPr lang="tr-TR" dirty="0" err="1" smtClean="0"/>
              <a:t>gametositleri</a:t>
            </a:r>
            <a:r>
              <a:rPr lang="tr-TR" dirty="0" smtClean="0"/>
              <a:t> içeren kanı almasıyla başlar.</a:t>
            </a:r>
          </a:p>
          <a:p>
            <a:r>
              <a:rPr lang="tr-TR" dirty="0" err="1" smtClean="0"/>
              <a:t>Gametositler</a:t>
            </a:r>
            <a:r>
              <a:rPr lang="tr-TR" dirty="0" smtClean="0"/>
              <a:t> makro/</a:t>
            </a:r>
            <a:r>
              <a:rPr lang="tr-TR" dirty="0" err="1" smtClean="0"/>
              <a:t>mikrogamete</a:t>
            </a:r>
            <a:r>
              <a:rPr lang="tr-TR" dirty="0" smtClean="0"/>
              <a:t> dönüşür.</a:t>
            </a:r>
          </a:p>
          <a:p>
            <a:r>
              <a:rPr lang="tr-TR" dirty="0" smtClean="0"/>
              <a:t>İnce uzun şekil alır(</a:t>
            </a:r>
            <a:r>
              <a:rPr lang="tr-TR" dirty="0" err="1" smtClean="0"/>
              <a:t>ookinet</a:t>
            </a:r>
            <a:r>
              <a:rPr lang="tr-TR" dirty="0" smtClean="0"/>
              <a:t>)</a:t>
            </a:r>
          </a:p>
          <a:p>
            <a:r>
              <a:rPr lang="tr-TR" dirty="0" smtClean="0"/>
              <a:t>Anofelin </a:t>
            </a:r>
            <a:r>
              <a:rPr lang="tr-TR" dirty="0" err="1" smtClean="0"/>
              <a:t>barsağında</a:t>
            </a:r>
            <a:r>
              <a:rPr lang="tr-TR" dirty="0" smtClean="0"/>
              <a:t> </a:t>
            </a:r>
            <a:r>
              <a:rPr lang="tr-TR" dirty="0" err="1" smtClean="0"/>
              <a:t>ookistler</a:t>
            </a:r>
            <a:r>
              <a:rPr lang="tr-TR" dirty="0" smtClean="0"/>
              <a:t> gelişir.</a:t>
            </a:r>
          </a:p>
          <a:p>
            <a:r>
              <a:rPr lang="tr-TR" dirty="0" smtClean="0"/>
              <a:t>Oositler olgunlaşır, parçalanır, </a:t>
            </a:r>
            <a:r>
              <a:rPr lang="tr-TR" dirty="0" err="1" smtClean="0"/>
              <a:t>sporosiztler</a:t>
            </a:r>
            <a:r>
              <a:rPr lang="tr-TR" dirty="0" smtClean="0"/>
              <a:t> açığa çıkar, tükürük bezine yerleşir. </a:t>
            </a:r>
          </a:p>
          <a:p>
            <a:r>
              <a:rPr lang="tr-TR" dirty="0" smtClean="0"/>
              <a:t>Bu evre 10 gün sürer.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Öncesi Dönem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Sivrisineğin </a:t>
            </a:r>
            <a:r>
              <a:rPr lang="tr-TR" dirty="0" err="1" smtClean="0"/>
              <a:t>enfekte</a:t>
            </a:r>
            <a:r>
              <a:rPr lang="tr-TR" dirty="0" smtClean="0"/>
              <a:t> kişiyi sokması ile dişi ve erkek gametleri alması ile başlar. Gametler, sivrisineğin ince bağırsağında zigot oluşturur. Zigotlar olgunlaştıktan sonra </a:t>
            </a:r>
            <a:r>
              <a:rPr lang="tr-TR" dirty="0" err="1" smtClean="0"/>
              <a:t>tükrük</a:t>
            </a:r>
            <a:r>
              <a:rPr lang="tr-TR" dirty="0" smtClean="0"/>
              <a:t> bezine yerleşir ve orada </a:t>
            </a:r>
            <a:r>
              <a:rPr lang="tr-TR" dirty="0" err="1" smtClean="0"/>
              <a:t>sporozit</a:t>
            </a:r>
            <a:r>
              <a:rPr lang="tr-TR" dirty="0" smtClean="0"/>
              <a:t> olarak kalır. Anofel insanı sokarken </a:t>
            </a:r>
            <a:r>
              <a:rPr lang="tr-TR" dirty="0" err="1" smtClean="0"/>
              <a:t>tükrük</a:t>
            </a:r>
            <a:r>
              <a:rPr lang="tr-TR" dirty="0" smtClean="0"/>
              <a:t> salgısındaki 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 err="1" smtClean="0"/>
              <a:t>sporozitleri</a:t>
            </a:r>
            <a:r>
              <a:rPr lang="tr-TR" dirty="0" smtClean="0"/>
              <a:t> kan dolaşımına verir. </a:t>
            </a:r>
          </a:p>
          <a:p>
            <a:r>
              <a:rPr lang="tr-TR" dirty="0" err="1" smtClean="0"/>
              <a:t>Sporozitler</a:t>
            </a:r>
            <a:r>
              <a:rPr lang="tr-TR" dirty="0" smtClean="0"/>
              <a:t> kısa zamanda kan yolu ile karaciğere taşınır ve karaciğer hücrelerinin içine girer.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şizontlar</a:t>
            </a:r>
            <a:r>
              <a:rPr lang="tr-TR" dirty="0" smtClean="0"/>
              <a:t> 1-2 hafta içinde çoğalır, değişime uğrar ve çok sayıda </a:t>
            </a:r>
            <a:r>
              <a:rPr lang="tr-TR" dirty="0" err="1" smtClean="0"/>
              <a:t>merozoit</a:t>
            </a:r>
            <a:r>
              <a:rPr lang="tr-TR" dirty="0" smtClean="0"/>
              <a:t> oluşturur.</a:t>
            </a:r>
          </a:p>
          <a:p>
            <a:r>
              <a:rPr lang="tr-TR" dirty="0" err="1" smtClean="0"/>
              <a:t>Merozoitler</a:t>
            </a:r>
            <a:r>
              <a:rPr lang="tr-TR" dirty="0" smtClean="0"/>
              <a:t> kana karışarak eritrositleri </a:t>
            </a:r>
            <a:r>
              <a:rPr lang="tr-TR" dirty="0" err="1" smtClean="0"/>
              <a:t>enfekte</a:t>
            </a:r>
            <a:r>
              <a:rPr lang="tr-TR" dirty="0" smtClean="0"/>
              <a:t> eder.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İçi Dönem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Doku </a:t>
            </a:r>
            <a:r>
              <a:rPr lang="tr-TR" dirty="0" err="1" smtClean="0"/>
              <a:t>şizontların</a:t>
            </a:r>
            <a:r>
              <a:rPr lang="tr-TR" dirty="0" smtClean="0"/>
              <a:t> parçalanması ile dolaşıma yayılan </a:t>
            </a:r>
            <a:r>
              <a:rPr lang="tr-TR" dirty="0" err="1" smtClean="0"/>
              <a:t>merozitler</a:t>
            </a:r>
            <a:r>
              <a:rPr lang="tr-TR" dirty="0" smtClean="0"/>
              <a:t> eritrositlerin bir kısmını </a:t>
            </a:r>
            <a:r>
              <a:rPr lang="tr-TR" dirty="0" err="1" smtClean="0"/>
              <a:t>enfekte</a:t>
            </a:r>
            <a:r>
              <a:rPr lang="tr-TR" dirty="0" smtClean="0"/>
              <a:t> etmesi ile başlar. Eritrositlerdeki parazit olgunlaştıkça olgun eritrosit </a:t>
            </a:r>
            <a:r>
              <a:rPr lang="tr-TR" dirty="0" err="1" smtClean="0"/>
              <a:t>şizont</a:t>
            </a:r>
            <a:r>
              <a:rPr lang="tr-TR" dirty="0" smtClean="0"/>
              <a:t> oluşur. </a:t>
            </a:r>
          </a:p>
          <a:p>
            <a:r>
              <a:rPr lang="tr-TR" dirty="0" err="1" smtClean="0"/>
              <a:t>Şizontun</a:t>
            </a:r>
            <a:r>
              <a:rPr lang="tr-TR" dirty="0" smtClean="0"/>
              <a:t> parçalanması ile açığa çıkan parazit diğer eritrositleri </a:t>
            </a:r>
            <a:r>
              <a:rPr lang="tr-TR" dirty="0" err="1" smtClean="0"/>
              <a:t>enfekte</a:t>
            </a:r>
            <a:r>
              <a:rPr lang="tr-TR" dirty="0" smtClean="0"/>
              <a:t> eder, çoğalır, olgunlaşır ve </a:t>
            </a:r>
            <a:r>
              <a:rPr lang="tr-TR" dirty="0" err="1" smtClean="0"/>
              <a:t>gametosite</a:t>
            </a:r>
            <a:r>
              <a:rPr lang="tr-TR" dirty="0" smtClean="0"/>
              <a:t> dönüşür.</a:t>
            </a:r>
          </a:p>
          <a:p>
            <a:r>
              <a:rPr lang="tr-TR" dirty="0" smtClean="0"/>
              <a:t>Eritrositlerin parçalanması sırasında hastada sıtma nöbetleri görülür. </a:t>
            </a:r>
          </a:p>
          <a:p>
            <a:r>
              <a:rPr lang="tr-TR" dirty="0" smtClean="0"/>
              <a:t>Bu evre 48-72 saat sürer.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Yüksek ateş, üşüme - titreme ve bol terleme görülür. Bu belirtilere kusma ve ishal eşlik edebilir. </a:t>
            </a:r>
          </a:p>
          <a:p>
            <a:r>
              <a:rPr lang="tr-TR" dirty="0" err="1" smtClean="0"/>
              <a:t>Prodramal</a:t>
            </a:r>
            <a:r>
              <a:rPr lang="tr-TR" dirty="0" smtClean="0"/>
              <a:t> dönemin sonunda ve parazitin eritrositlere yerleşmesi tamamlandıktan sonra, düzenli olarak yineleyen nöbetler dönemi başlar. 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Parazit türüne göre, üç ya da dört günde bir tekrarlayan klasik sıtma nöbetleri , üç evreden oluşur: </a:t>
            </a:r>
          </a:p>
          <a:p>
            <a:pPr lvl="1"/>
            <a:r>
              <a:rPr lang="tr-TR" dirty="0" smtClean="0"/>
              <a:t>1) </a:t>
            </a:r>
            <a:r>
              <a:rPr lang="tr-TR" b="1" dirty="0" smtClean="0"/>
              <a:t>Üşüme - Titreme ( soğuk ) Evresi : </a:t>
            </a:r>
            <a:r>
              <a:rPr lang="tr-TR" dirty="0" smtClean="0"/>
              <a:t>Hasta üşür ve titrer, dişleri birbirine vurur. Bu evrede, cilt soluk, </a:t>
            </a:r>
            <a:r>
              <a:rPr lang="tr-TR" dirty="0" err="1" smtClean="0"/>
              <a:t>perifer</a:t>
            </a:r>
            <a:r>
              <a:rPr lang="tr-TR" dirty="0" smtClean="0"/>
              <a:t> </a:t>
            </a:r>
            <a:r>
              <a:rPr lang="tr-TR" dirty="0" err="1" smtClean="0"/>
              <a:t>siyanotiktir</a:t>
            </a:r>
            <a:r>
              <a:rPr lang="tr-TR" dirty="0" smtClean="0"/>
              <a:t>. Nabız zayıflar, tansiyon düşer. Baş ağrısı, mide bulantısı yaygın görülen belirtilerdendir. Nöbetin bu evresi yarım ile </a:t>
            </a:r>
            <a:r>
              <a:rPr lang="tr-TR" dirty="0" smtClean="0">
                <a:solidFill>
                  <a:srgbClr val="FF0000"/>
                </a:solidFill>
              </a:rPr>
              <a:t>iki saat </a:t>
            </a:r>
            <a:r>
              <a:rPr lang="tr-TR" dirty="0" smtClean="0"/>
              <a:t>kadar sürer. </a:t>
            </a:r>
          </a:p>
          <a:p>
            <a:pPr lvl="1"/>
            <a:r>
              <a:rPr lang="tr-TR" dirty="0" smtClean="0"/>
              <a:t>2) </a:t>
            </a:r>
            <a:r>
              <a:rPr lang="tr-TR" b="1" dirty="0" smtClean="0"/>
              <a:t>Yüksek Ateş ( sıcak ) Evresi : </a:t>
            </a:r>
            <a:r>
              <a:rPr lang="tr-TR" dirty="0" smtClean="0"/>
              <a:t>Hastanın üşümesi titremesi kaybolur ve ateş 40 - 41 dereceye yükselir. Buna bağlı olarak; hastanın yüzü kırmızı, solunumu sık, nabzı hızlı ve tansiyonu yüksektir. Genellikle huzursuzluk vardır. Nöbetin bu evresi, </a:t>
            </a:r>
            <a:r>
              <a:rPr lang="tr-TR" dirty="0" smtClean="0">
                <a:solidFill>
                  <a:srgbClr val="FF0000"/>
                </a:solidFill>
              </a:rPr>
              <a:t>iki ile yedi saat </a:t>
            </a:r>
            <a:r>
              <a:rPr lang="tr-TR" dirty="0" smtClean="0"/>
              <a:t>kadar sürer. </a:t>
            </a:r>
          </a:p>
          <a:p>
            <a:pPr lvl="1"/>
            <a:r>
              <a:rPr lang="tr-TR" dirty="0" smtClean="0"/>
              <a:t>3) </a:t>
            </a:r>
            <a:r>
              <a:rPr lang="tr-TR" b="1" dirty="0" smtClean="0"/>
              <a:t>Terleme Evresi : </a:t>
            </a:r>
            <a:r>
              <a:rPr lang="tr-TR" dirty="0" smtClean="0"/>
              <a:t>Yüksek ateş evresi sonunda, hastanın önce başından başlayıp sonra tüm vücudunu kaplayan, yoğun bir terleme görülür. Zamanla ateş düşer ve hasta rahatlar ve çoğunlukla uykuya dalar. Bu evre, </a:t>
            </a:r>
            <a:r>
              <a:rPr lang="tr-TR" dirty="0" smtClean="0">
                <a:solidFill>
                  <a:srgbClr val="FF0000"/>
                </a:solidFill>
              </a:rPr>
              <a:t>iki dört saat </a:t>
            </a:r>
            <a:r>
              <a:rPr lang="tr-TR" dirty="0" smtClean="0"/>
              <a:t>kadar sürer. Evre sonunda ateş tamamen normale döner . 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/>
              <a:t>Kesin tanı </a:t>
            </a:r>
          </a:p>
          <a:p>
            <a:r>
              <a:rPr lang="tr-TR" dirty="0" smtClean="0"/>
              <a:t>Sıtmanın kesin tanısı, </a:t>
            </a:r>
            <a:r>
              <a:rPr lang="tr-TR" dirty="0" err="1" smtClean="0"/>
              <a:t>periferik</a:t>
            </a:r>
            <a:r>
              <a:rPr lang="tr-TR" dirty="0" smtClean="0"/>
              <a:t> kanda ( kalın yaymada ) parazit görülmesi iledir. Sıtma akla gelen her hastaya kalın yayma yapılarak parazit aranmalıdır. </a:t>
            </a:r>
          </a:p>
          <a:p>
            <a:r>
              <a:rPr lang="tr-TR" dirty="0" smtClean="0"/>
              <a:t>Anemi bulguları vardır.</a:t>
            </a:r>
          </a:p>
          <a:p>
            <a:r>
              <a:rPr lang="tr-TR" dirty="0" smtClean="0"/>
              <a:t>Nöbet sırasında </a:t>
            </a:r>
            <a:r>
              <a:rPr lang="tr-TR" dirty="0" err="1" smtClean="0"/>
              <a:t>lökositoz</a:t>
            </a:r>
            <a:r>
              <a:rPr lang="tr-TR" dirty="0" smtClean="0"/>
              <a:t>, nöbet aralarında </a:t>
            </a:r>
            <a:r>
              <a:rPr lang="tr-TR" dirty="0" err="1" smtClean="0"/>
              <a:t>lökopeni</a:t>
            </a:r>
            <a:r>
              <a:rPr lang="tr-TR" dirty="0" smtClean="0"/>
              <a:t> görülür.</a:t>
            </a:r>
          </a:p>
          <a:p>
            <a:r>
              <a:rPr lang="tr-TR" dirty="0" err="1" smtClean="0"/>
              <a:t>Hemolize</a:t>
            </a:r>
            <a:r>
              <a:rPr lang="tr-TR" dirty="0" smtClean="0"/>
              <a:t> bağlı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yükselmiş olabilir.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Sülfanamid</a:t>
            </a:r>
            <a:r>
              <a:rPr lang="tr-TR" dirty="0" smtClean="0"/>
              <a:t>, </a:t>
            </a:r>
            <a:r>
              <a:rPr lang="tr-TR" dirty="0" err="1" smtClean="0"/>
              <a:t>primakin</a:t>
            </a:r>
            <a:r>
              <a:rPr lang="tr-TR" dirty="0" smtClean="0"/>
              <a:t>, </a:t>
            </a:r>
            <a:r>
              <a:rPr lang="tr-TR" dirty="0" err="1" smtClean="0"/>
              <a:t>klorokin</a:t>
            </a:r>
            <a:r>
              <a:rPr lang="tr-TR" dirty="0" smtClean="0"/>
              <a:t>, kinin, </a:t>
            </a:r>
            <a:r>
              <a:rPr lang="tr-TR" dirty="0" err="1" smtClean="0"/>
              <a:t>tetrasiklin</a:t>
            </a:r>
            <a:r>
              <a:rPr lang="tr-TR" dirty="0" smtClean="0"/>
              <a:t> kullanılmaktadır. </a:t>
            </a:r>
            <a:r>
              <a:rPr lang="tr-TR" dirty="0" err="1" smtClean="0">
                <a:solidFill>
                  <a:srgbClr val="FF0000"/>
                </a:solidFill>
              </a:rPr>
              <a:t>Profilaktik</a:t>
            </a:r>
            <a:r>
              <a:rPr lang="tr-TR" dirty="0" smtClean="0">
                <a:solidFill>
                  <a:srgbClr val="FF0000"/>
                </a:solidFill>
              </a:rPr>
              <a:t> olarak kullanılabilmektedir.</a:t>
            </a:r>
          </a:p>
          <a:p>
            <a:r>
              <a:rPr lang="tr-TR" dirty="0" smtClean="0"/>
              <a:t>İlaç tedavisinin yanı sıra </a:t>
            </a:r>
            <a:r>
              <a:rPr lang="tr-TR" dirty="0" err="1" smtClean="0"/>
              <a:t>semptomatik</a:t>
            </a:r>
            <a:r>
              <a:rPr lang="tr-TR" dirty="0" smtClean="0"/>
              <a:t> tedavi verilir (ateş düşürülür, sıvı elektrolit dengesi desteklenir, gerekirse eritrosit süspansiyonu verilir).</a:t>
            </a:r>
          </a:p>
          <a:p>
            <a:r>
              <a:rPr lang="tr-TR" dirty="0" smtClean="0"/>
              <a:t>Henüz bir aşısı yoktur.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38238"/>
            <a:ext cx="878497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Sıtmadan Korunma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Sıtmadan korunmak için, bu hastalığa neden olan faktörün yani sivrisineklerin ortan kaldırılması ya da üremesini engelleyici tedbirlerin alınması gerekir. </a:t>
            </a:r>
          </a:p>
          <a:p>
            <a:r>
              <a:rPr lang="tr-TR" dirty="0" smtClean="0"/>
              <a:t>Erken tanı ve tedaviyle parazitlerin kaynağı yok edilmektedir. Ayrıca sinek ısırığından korunmak için (özellikle geceleri), sinek kovucu spreyler, sineğin ısırmasını engelleyecek kıyafetler tercih edilebilir. Amaç, sivrisineğin vücuda temasını önlemektir.</a:t>
            </a:r>
          </a:p>
          <a:p>
            <a:r>
              <a:rPr lang="tr-TR" dirty="0" smtClean="0"/>
              <a:t>Sıtmanın görüldüğü yerlere seyahat edecek kişilerin seyahatin birkaç hafta öncesinden, seyahat sonrasındaki birkaç hafta boyunca sıtma ilacı alması gerekir.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VEKTÖRLERLE BULAŞAN HASTALIKLAR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2808312"/>
          </a:xfrm>
        </p:spPr>
        <p:txBody>
          <a:bodyPr/>
          <a:lstStyle/>
          <a:p>
            <a:r>
              <a:rPr lang="tr-TR" dirty="0" smtClean="0"/>
              <a:t>SITMA</a:t>
            </a:r>
          </a:p>
          <a:p>
            <a:r>
              <a:rPr lang="tr-TR" dirty="0" smtClean="0"/>
              <a:t>LEİSHMANİYAZİS (KALA-AZAR)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tr-TR" dirty="0" smtClean="0"/>
              <a:t>LEISHMAMIASIS (KALA-AZAR)</a:t>
            </a:r>
            <a:endParaRPr lang="tr-TR" dirty="0"/>
          </a:p>
        </p:txBody>
      </p:sp>
      <p:pic>
        <p:nvPicPr>
          <p:cNvPr id="1028" name="Picture 4" descr="Tatarcık ilaçl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608512" cy="244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LEISHMAMIASIS (KALA-AZAR)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Leishmaniasis</a:t>
            </a:r>
            <a:r>
              <a:rPr lang="tr-TR" dirty="0" smtClean="0"/>
              <a:t>, bir </a:t>
            </a:r>
            <a:r>
              <a:rPr lang="tr-TR" dirty="0" err="1" smtClean="0"/>
              <a:t>protozoon</a:t>
            </a:r>
            <a:r>
              <a:rPr lang="tr-TR" dirty="0" smtClean="0"/>
              <a:t> olan </a:t>
            </a:r>
            <a:r>
              <a:rPr lang="tr-TR" dirty="0" err="1" smtClean="0"/>
              <a:t>Leishmania</a:t>
            </a:r>
            <a:r>
              <a:rPr lang="tr-TR" dirty="0" smtClean="0"/>
              <a:t> cinslerinin sebep olduğu hastalıklar grubudur. İç organların tutulduğu forma da kala-azar denmektedir.</a:t>
            </a:r>
          </a:p>
          <a:p>
            <a:pPr lvl="1"/>
            <a:r>
              <a:rPr lang="tr-TR" dirty="0" err="1" smtClean="0"/>
              <a:t>Leishmania</a:t>
            </a:r>
            <a:r>
              <a:rPr lang="tr-TR" dirty="0" smtClean="0"/>
              <a:t> </a:t>
            </a:r>
            <a:r>
              <a:rPr lang="tr-TR" dirty="0" err="1" smtClean="0"/>
              <a:t>donovani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Leishmania</a:t>
            </a:r>
            <a:r>
              <a:rPr lang="tr-TR" dirty="0" smtClean="0"/>
              <a:t> </a:t>
            </a:r>
            <a:r>
              <a:rPr lang="tr-TR" dirty="0" err="1" smtClean="0"/>
              <a:t>infantum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Leishmania</a:t>
            </a:r>
            <a:r>
              <a:rPr lang="tr-TR" dirty="0" smtClean="0"/>
              <a:t> </a:t>
            </a:r>
            <a:r>
              <a:rPr lang="tr-TR" dirty="0" err="1" smtClean="0"/>
              <a:t>chagasi</a:t>
            </a:r>
            <a:r>
              <a:rPr lang="tr-TR" dirty="0" smtClean="0"/>
              <a:t> şeklinde görülmektedir.</a:t>
            </a:r>
          </a:p>
          <a:p>
            <a:pPr lvl="1"/>
            <a:r>
              <a:rPr lang="tr-TR" dirty="0" smtClean="0"/>
              <a:t>Etken, köpek ve kemiricilerin paraziti olup insanlara vektör olan tatarcıklar aracılığı ile bulaşmaktadır.</a:t>
            </a:r>
          </a:p>
          <a:p>
            <a:pPr lvl="1"/>
            <a:r>
              <a:rPr lang="tr-TR" dirty="0" err="1" smtClean="0"/>
              <a:t>İnfekte</a:t>
            </a:r>
            <a:r>
              <a:rPr lang="tr-TR" dirty="0" smtClean="0"/>
              <a:t> kum sinekleri tarafından (</a:t>
            </a:r>
            <a:r>
              <a:rPr lang="tr-TR" dirty="0" err="1" smtClean="0"/>
              <a:t>Phlebotomus</a:t>
            </a:r>
            <a:r>
              <a:rPr lang="tr-TR" dirty="0" smtClean="0"/>
              <a:t>, Tatarcık, Yakarca) kan emme sırasında bulaştırılır.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Hastalığın yayılmasında yüksekliğin, bitki örtüsünün, nem, sıcaklık gibi faktörlerin etkili olduğu bilinmektedir. </a:t>
            </a:r>
          </a:p>
          <a:p>
            <a:r>
              <a:rPr lang="tr-TR" dirty="0" smtClean="0"/>
              <a:t>Nadir de olsa </a:t>
            </a:r>
            <a:r>
              <a:rPr lang="tr-TR" dirty="0" err="1" smtClean="0"/>
              <a:t>L.donovani</a:t>
            </a:r>
            <a:r>
              <a:rPr lang="tr-TR" dirty="0" smtClean="0"/>
              <a:t>’ </a:t>
            </a:r>
            <a:r>
              <a:rPr lang="tr-TR" dirty="0" err="1" smtClean="0"/>
              <a:t>nin</a:t>
            </a:r>
            <a:r>
              <a:rPr lang="tr-TR" dirty="0" smtClean="0"/>
              <a:t> kan transfüzyonuyla ve </a:t>
            </a:r>
            <a:r>
              <a:rPr lang="tr-TR" dirty="0" err="1" smtClean="0"/>
              <a:t>konjenital</a:t>
            </a:r>
            <a:r>
              <a:rPr lang="tr-TR" dirty="0" smtClean="0"/>
              <a:t> olarak da bulaştığı rapor edilmiştir. </a:t>
            </a:r>
          </a:p>
          <a:p>
            <a:r>
              <a:rPr lang="tr-TR" dirty="0" smtClean="0"/>
              <a:t>Rezervuar genel olarak köpekler, tilkiler ve çakallardır. İnsanların da bir rezervuar olabileceği düşünülmektedir. </a:t>
            </a:r>
          </a:p>
          <a:p>
            <a:r>
              <a:rPr lang="tr-TR" dirty="0" smtClean="0"/>
              <a:t>Epidemiler; Hindistan, Doğu Afrika ve Güney Sudan’dan bildirilmiştir. </a:t>
            </a:r>
          </a:p>
          <a:p>
            <a:r>
              <a:rPr lang="tr-TR" dirty="0" smtClean="0"/>
              <a:t>Hastalığın kuluçka süresinin uzunluğu nedeniyle turistler, askerler ve göçmenler etkeni alarak kendi ülkelerine taşıyabilirler. </a:t>
            </a:r>
          </a:p>
          <a:p>
            <a:r>
              <a:rPr lang="tr-TR" dirty="0" smtClean="0"/>
              <a:t>Türkiye’de tatarcıklar Ege ve Akdeniz bölgelerinde endemik, diğer bölgelerde ise </a:t>
            </a:r>
            <a:r>
              <a:rPr lang="tr-TR" dirty="0" err="1" smtClean="0"/>
              <a:t>sporadik</a:t>
            </a:r>
            <a:r>
              <a:rPr lang="tr-TR" dirty="0" smtClean="0"/>
              <a:t> seyretmektedir. </a:t>
            </a:r>
          </a:p>
          <a:p>
            <a:r>
              <a:rPr lang="tr-TR" dirty="0" smtClean="0"/>
              <a:t>Ege, Marmara ve Doğu Karadeniz bölgelerinde; Akdeniz Tipi kala-azar görülür. Etken L. </a:t>
            </a:r>
            <a:r>
              <a:rPr lang="tr-TR" dirty="0" err="1" smtClean="0"/>
              <a:t>infantum</a:t>
            </a:r>
            <a:r>
              <a:rPr lang="tr-TR" dirty="0" smtClean="0"/>
              <a:t>’ dur ve rezervuarı köpeklerdir. Bu nedenle epidemilere yol açmaz.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223490" cy="491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Enfeksiyonun yayılması üç önemli faktöre bağlıdır; </a:t>
            </a:r>
          </a:p>
          <a:p>
            <a:pPr lvl="1"/>
            <a:r>
              <a:rPr lang="tr-TR" dirty="0" smtClean="0"/>
              <a:t> Enfeksiyon için uygun rezervuar. </a:t>
            </a:r>
          </a:p>
          <a:p>
            <a:pPr lvl="1"/>
            <a:r>
              <a:rPr lang="tr-TR" dirty="0" smtClean="0"/>
              <a:t> Uygun vektör. </a:t>
            </a:r>
          </a:p>
          <a:p>
            <a:pPr lvl="1"/>
            <a:r>
              <a:rPr lang="tr-TR" dirty="0" smtClean="0"/>
              <a:t> Duyarlı popülasyon. </a:t>
            </a:r>
          </a:p>
          <a:p>
            <a:pPr lvl="1"/>
            <a:r>
              <a:rPr lang="tr-TR" dirty="0" smtClean="0"/>
              <a:t>Erkekler arasında hastalığa yakalanma oranının daha yüksek olduğu bildirilmiştir.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Bulgular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İnkübasyon</a:t>
            </a:r>
            <a:r>
              <a:rPr lang="tr-TR" dirty="0" smtClean="0"/>
              <a:t> periyodu 10 gün -10 yıl arasında olmakla beraber ortalama 4-6 aydır.</a:t>
            </a:r>
          </a:p>
          <a:p>
            <a:r>
              <a:rPr lang="tr-TR" dirty="0" smtClean="0"/>
              <a:t>Klinik bulgular ani veya yavaş olarak ortaya çıkabilir. </a:t>
            </a:r>
          </a:p>
          <a:p>
            <a:r>
              <a:rPr lang="tr-TR" dirty="0" smtClean="0"/>
              <a:t>İlk belirti, tatarcığın sokma yerindeki </a:t>
            </a:r>
            <a:r>
              <a:rPr lang="tr-TR" b="1" dirty="0" err="1" smtClean="0"/>
              <a:t>krut</a:t>
            </a:r>
            <a:r>
              <a:rPr lang="tr-TR" b="1" dirty="0" smtClean="0"/>
              <a:t> bırakan nodül</a:t>
            </a:r>
            <a:r>
              <a:rPr lang="tr-TR" dirty="0" smtClean="0"/>
              <a:t>dür. Çoğu olguda başka belirti yoktur. </a:t>
            </a:r>
          </a:p>
          <a:p>
            <a:pPr lvl="1"/>
            <a:r>
              <a:rPr lang="tr-TR" dirty="0" err="1" smtClean="0"/>
              <a:t>Subakut</a:t>
            </a:r>
            <a:r>
              <a:rPr lang="tr-TR" dirty="0" smtClean="0"/>
              <a:t> ve kronik olgularda ateş, halsizlik, iştahsızlık, öksürük ve kilo kaybı vardır. Çocuklarda ise ek olarak gelişme geriliği ve </a:t>
            </a:r>
            <a:r>
              <a:rPr lang="tr-TR" dirty="0" err="1" smtClean="0"/>
              <a:t>organomegali</a:t>
            </a:r>
            <a:r>
              <a:rPr lang="tr-TR" dirty="0" smtClean="0"/>
              <a:t> görülür. </a:t>
            </a:r>
          </a:p>
          <a:p>
            <a:pPr lvl="1"/>
            <a:r>
              <a:rPr lang="tr-TR" dirty="0" smtClean="0"/>
              <a:t>Karaciğer ve lenf bezlerinde büyüme olur. Dalak çok büyük, yumuşak ve ağrısızdır. Hastalarda, el, ayak, karın derisi ve yüz gri bir renk alır. Bu </a:t>
            </a:r>
            <a:r>
              <a:rPr lang="tr-TR" dirty="0" err="1" smtClean="0"/>
              <a:t>diskolorizasyon</a:t>
            </a:r>
            <a:r>
              <a:rPr lang="tr-TR" dirty="0" smtClean="0"/>
              <a:t> olayına Hintçe “KALA-AZAR” denilmiştir.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Doğru teşhis konmayan ve tedavi altına alınamayan olgularda; </a:t>
            </a:r>
            <a:r>
              <a:rPr lang="tr-TR" dirty="0" err="1" smtClean="0"/>
              <a:t>persistant</a:t>
            </a:r>
            <a:r>
              <a:rPr lang="tr-TR" dirty="0" smtClean="0"/>
              <a:t> ve günde iki kez yükselen </a:t>
            </a:r>
            <a:r>
              <a:rPr lang="tr-TR" dirty="0" err="1" smtClean="0"/>
              <a:t>intermittent</a:t>
            </a:r>
            <a:r>
              <a:rPr lang="tr-TR" dirty="0" smtClean="0"/>
              <a:t> ateş, anemi, gece terlemesi ile uzun süreli bir kilo kaybı ve kaşeksi gelişir. </a:t>
            </a:r>
          </a:p>
          <a:p>
            <a:r>
              <a:rPr lang="tr-TR" dirty="0" smtClean="0"/>
              <a:t>Kemik iliği ve dalak tutulumuna bağlı olarak anemi, </a:t>
            </a:r>
            <a:r>
              <a:rPr lang="tr-TR" dirty="0" err="1" smtClean="0"/>
              <a:t>lökopeni</a:t>
            </a:r>
            <a:r>
              <a:rPr lang="tr-TR" dirty="0" smtClean="0"/>
              <a:t> ve </a:t>
            </a:r>
            <a:r>
              <a:rPr lang="tr-TR" dirty="0" err="1" smtClean="0"/>
              <a:t>trombositopeni</a:t>
            </a:r>
            <a:r>
              <a:rPr lang="tr-TR" dirty="0" smtClean="0"/>
              <a:t>, bunun sonucunda da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infeksiyonlar</a:t>
            </a:r>
            <a:r>
              <a:rPr lang="tr-TR" dirty="0" smtClean="0"/>
              <a:t> ve birden çok yerde </a:t>
            </a:r>
            <a:r>
              <a:rPr lang="tr-TR" dirty="0" err="1" smtClean="0"/>
              <a:t>hemorajiler</a:t>
            </a:r>
            <a:r>
              <a:rPr lang="tr-TR" dirty="0" smtClean="0"/>
              <a:t> gelişir.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web.stanford.edu/class/humbio103/ParaSites2006/Leishmaniasis/images/mult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597348" cy="2088232"/>
          </a:xfrm>
          <a:prstGeom prst="rect">
            <a:avLst/>
          </a:prstGeom>
          <a:noFill/>
        </p:spPr>
      </p:pic>
      <p:pic>
        <p:nvPicPr>
          <p:cNvPr id="43014" name="Picture 6" descr="http://www.pediatricsconsultant360.com/sites/default/files/images/Screen%20shot%202012-06-06%20at%2010.38.24%20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8290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Kandan hazırlanan </a:t>
            </a:r>
            <a:r>
              <a:rPr lang="tr-TR" dirty="0" err="1" smtClean="0"/>
              <a:t>preperatlarda</a:t>
            </a:r>
            <a:r>
              <a:rPr lang="tr-TR" dirty="0" smtClean="0"/>
              <a:t> etken aranır. Hastalığın kesin tanısı kemik iliği, dalak, karaciğer ve lenf bezlerinden ponksiyonla alınan kültürle elde edilir.</a:t>
            </a:r>
          </a:p>
          <a:p>
            <a:r>
              <a:rPr lang="tr-TR" dirty="0" smtClean="0"/>
              <a:t>Enfeksiyonu önlemede aşı ve ilaç tedavisi yoktur.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 olarak antimon bileşikleri (</a:t>
            </a:r>
            <a:r>
              <a:rPr lang="tr-TR" dirty="0" err="1" smtClean="0"/>
              <a:t>Pentostam</a:t>
            </a:r>
            <a:r>
              <a:rPr lang="tr-TR" dirty="0" smtClean="0"/>
              <a:t> </a:t>
            </a:r>
            <a:r>
              <a:rPr lang="tr-TR" dirty="0" err="1" smtClean="0"/>
              <a:t>flakon</a:t>
            </a:r>
            <a:r>
              <a:rPr lang="tr-TR" dirty="0" smtClean="0"/>
              <a:t>) kullanılır.</a:t>
            </a:r>
          </a:p>
          <a:p>
            <a:r>
              <a:rPr lang="tr-TR" dirty="0" smtClean="0"/>
              <a:t>Ayrıca demir </a:t>
            </a:r>
            <a:r>
              <a:rPr lang="tr-TR" dirty="0" err="1" smtClean="0"/>
              <a:t>preperatları</a:t>
            </a:r>
            <a:r>
              <a:rPr lang="tr-TR" dirty="0" smtClean="0"/>
              <a:t>, vitaminler ve kan transfüzyonları ile hasta desteklenir.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tr-TR" dirty="0" smtClean="0"/>
              <a:t>SITMA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525658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Günümüz dünyasında, iki milyar nüfus sıtma riski altında olup, bu nüfustan her yıl 160 - 200 milyon kişi sıtma hastalığına yakalanmaktadır. </a:t>
            </a:r>
          </a:p>
          <a:p>
            <a:r>
              <a:rPr lang="tr-TR" dirty="0" smtClean="0"/>
              <a:t>Eski hastalarla birlikte, yıllık toplam hasta sayısı 300 - 500 milyonu bulmaktadır. Bu hastalardan, her yıl, iki milyona yakını ölmektedir. </a:t>
            </a:r>
          </a:p>
          <a:p>
            <a:r>
              <a:rPr lang="tr-TR" dirty="0" smtClean="0"/>
              <a:t>Ölen bu insanların, bir milyonunu </a:t>
            </a:r>
            <a:r>
              <a:rPr lang="tr-TR" b="1" dirty="0" smtClean="0"/>
              <a:t>beş yaş altı çocuklar </a:t>
            </a:r>
            <a:r>
              <a:rPr lang="tr-TR" dirty="0" smtClean="0"/>
              <a:t>oluşturmaktadır.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41624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Tatarcıkların sıklıkla bulunduğu ürediği geniş bataklık ve sık ağaçlı yerlerde bulunmaktan kaçınılmalı,</a:t>
            </a:r>
          </a:p>
          <a:p>
            <a:r>
              <a:rPr lang="tr-TR" dirty="0" smtClean="0"/>
              <a:t>Deriye sinek kovucular sürülmeli, uykuda cibinlik kullanılmalı,</a:t>
            </a:r>
          </a:p>
          <a:p>
            <a:r>
              <a:rPr lang="tr-TR" dirty="0" smtClean="0"/>
              <a:t>Tatarcıklar gece soktuklarından ve çoğu zaman az aydınlık, iyi havalandırılmayan alt katlara girdiklerinden evler aydınlatılmalı, pencerelere tel kafes yerleştirilmelidir.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soru;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r-TR" dirty="0"/>
              <a:t>Aşağıdakilerden hangisi sıtmanın eritrosit içi döngüsü sonucu gelişen belirti ve bulguları arasında yer almaktadır?</a:t>
            </a:r>
          </a:p>
          <a:p>
            <a:pPr marL="514350" lvl="0" indent="-514350">
              <a:buFont typeface="+mj-lt"/>
              <a:buAutoNum type="alphaLcParenR"/>
            </a:pPr>
            <a:r>
              <a:rPr lang="tr-TR" dirty="0" err="1"/>
              <a:t>Hipertermi</a:t>
            </a:r>
            <a:r>
              <a:rPr lang="tr-TR" dirty="0"/>
              <a:t>, terleme, kusma, </a:t>
            </a:r>
            <a:r>
              <a:rPr lang="tr-TR" dirty="0" err="1"/>
              <a:t>diyare</a:t>
            </a:r>
            <a:endParaRPr lang="tr-TR" dirty="0"/>
          </a:p>
          <a:p>
            <a:pPr marL="514350" lvl="0" indent="-514350">
              <a:buFont typeface="+mj-lt"/>
              <a:buAutoNum type="alphaLcParenR"/>
            </a:pPr>
            <a:r>
              <a:rPr lang="tr-TR" dirty="0" err="1"/>
              <a:t>Hipertermi</a:t>
            </a:r>
            <a:r>
              <a:rPr lang="tr-TR" dirty="0"/>
              <a:t>, terleme, nöbet, </a:t>
            </a:r>
            <a:r>
              <a:rPr lang="tr-TR" dirty="0" err="1"/>
              <a:t>pansitopeni</a:t>
            </a:r>
            <a:r>
              <a:rPr lang="tr-TR" dirty="0"/>
              <a:t> ve </a:t>
            </a:r>
            <a:r>
              <a:rPr lang="tr-TR" dirty="0" err="1"/>
              <a:t>indirekt</a:t>
            </a:r>
            <a:r>
              <a:rPr lang="tr-TR" dirty="0"/>
              <a:t> </a:t>
            </a:r>
            <a:r>
              <a:rPr lang="tr-TR" dirty="0" err="1"/>
              <a:t>bilirubinde</a:t>
            </a:r>
            <a:r>
              <a:rPr lang="tr-TR" dirty="0"/>
              <a:t> artma</a:t>
            </a:r>
          </a:p>
          <a:p>
            <a:pPr marL="514350" lvl="0" indent="-514350">
              <a:buFont typeface="+mj-lt"/>
              <a:buAutoNum type="alphaLcParenR"/>
            </a:pPr>
            <a:r>
              <a:rPr lang="tr-TR" dirty="0" err="1"/>
              <a:t>Hipotermi</a:t>
            </a:r>
            <a:r>
              <a:rPr lang="tr-TR" dirty="0"/>
              <a:t>, terleme, </a:t>
            </a:r>
            <a:r>
              <a:rPr lang="tr-TR" dirty="0" err="1"/>
              <a:t>dehidratasyon</a:t>
            </a:r>
            <a:r>
              <a:rPr lang="tr-TR" dirty="0"/>
              <a:t>, </a:t>
            </a:r>
            <a:r>
              <a:rPr lang="tr-TR" dirty="0" err="1"/>
              <a:t>lökositoz</a:t>
            </a:r>
            <a:endParaRPr lang="tr-TR" dirty="0"/>
          </a:p>
          <a:p>
            <a:pPr marL="514350" lvl="0" indent="-514350">
              <a:buFont typeface="+mj-lt"/>
              <a:buAutoNum type="alphaLcParenR"/>
            </a:pPr>
            <a:r>
              <a:rPr lang="tr-TR" dirty="0" err="1"/>
              <a:t>Hipotermi</a:t>
            </a:r>
            <a:r>
              <a:rPr lang="tr-TR" dirty="0"/>
              <a:t>, tekrarlayan nöbet, </a:t>
            </a:r>
            <a:r>
              <a:rPr lang="tr-TR" dirty="0" err="1"/>
              <a:t>diyare</a:t>
            </a:r>
            <a:r>
              <a:rPr lang="tr-TR" dirty="0"/>
              <a:t> ve </a:t>
            </a:r>
            <a:r>
              <a:rPr lang="tr-TR" dirty="0" err="1"/>
              <a:t>dehidratasyon</a:t>
            </a:r>
            <a:endParaRPr lang="tr-TR" dirty="0"/>
          </a:p>
          <a:p>
            <a:pPr marL="514350" lvl="0" indent="-514350">
              <a:buFont typeface="+mj-lt"/>
              <a:buAutoNum type="alphaLcParenR"/>
            </a:pPr>
            <a:r>
              <a:rPr lang="tr-TR" dirty="0" err="1"/>
              <a:t>Hipotermi</a:t>
            </a:r>
            <a:r>
              <a:rPr lang="tr-TR" dirty="0"/>
              <a:t>, anemi, </a:t>
            </a:r>
            <a:r>
              <a:rPr lang="tr-TR" dirty="0" err="1"/>
              <a:t>lökopeni</a:t>
            </a:r>
            <a:r>
              <a:rPr lang="tr-TR" dirty="0"/>
              <a:t>, </a:t>
            </a:r>
            <a:r>
              <a:rPr lang="tr-TR" dirty="0" err="1"/>
              <a:t>trombositoz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102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4763"/>
            <a:ext cx="100012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Sıtma, </a:t>
            </a:r>
            <a:r>
              <a:rPr lang="tr-TR" b="1" dirty="0" err="1" smtClean="0"/>
              <a:t>Plazmodium</a:t>
            </a:r>
            <a:r>
              <a:rPr lang="tr-TR" dirty="0" smtClean="0"/>
              <a:t> adı verilen, tek hücreli ve hücre içi parazit ile oluşan bulaşıcı bir hastalıktır. </a:t>
            </a:r>
          </a:p>
          <a:p>
            <a:r>
              <a:rPr lang="tr-TR" dirty="0" smtClean="0"/>
              <a:t>Parazit, esas olarak, </a:t>
            </a:r>
            <a:r>
              <a:rPr lang="tr-TR" dirty="0" smtClean="0">
                <a:solidFill>
                  <a:srgbClr val="FF0000"/>
                </a:solidFill>
              </a:rPr>
              <a:t>karaciğer hücrelerini ve alyuvarları</a:t>
            </a:r>
            <a:r>
              <a:rPr lang="tr-TR" dirty="0" smtClean="0"/>
              <a:t> tutar. İnsan kanı ile beslenen sivrisinekler tarafından, hasta ya da paraziti taşıyan insandan alınarak sağlam insanlara taşınır ve onları da hastalandırır.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İnsanda sıtma yapan parazitler, yalnızca insan vücudunda bulunur ve </a:t>
            </a:r>
            <a:r>
              <a:rPr lang="tr-TR" b="1" dirty="0" smtClean="0"/>
              <a:t>rezervuarı insan</a:t>
            </a:r>
            <a:r>
              <a:rPr lang="tr-TR" dirty="0" smtClean="0"/>
              <a:t>dır. Başka hiç bir canlıda yaşamaz ve herhangi bir ortamda da üretilemez.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BULAŞ YOLU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Sıtmanın esas bulaşma yolu sivrisinek ( Anofel) iledir. </a:t>
            </a:r>
          </a:p>
          <a:p>
            <a:r>
              <a:rPr lang="tr-TR" dirty="0" smtClean="0"/>
              <a:t>Sivrisinek sıtma paraziti için bir ara konakçıdır. Bu nedenle de, ortamda sivrisinek olmaz ise sıtma parazitinin varlığını sürdürmesi olanaksızlaşır ve hastalık ortadan kalkar.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BULAŞ YOLU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Sıtma paraziti, plasenta yolu ile fetüse geçebilir. Bu geçişe bağlı olarak, fetüs ölümleri, düşük, erken doğum ve yeni doğan sıtması oluşur. </a:t>
            </a:r>
          </a:p>
          <a:p>
            <a:r>
              <a:rPr lang="tr-TR" dirty="0" smtClean="0"/>
              <a:t>Sıtmada, kan ve kan ürünleri ile geçiş de söz konusudur.</a:t>
            </a:r>
          </a:p>
          <a:p>
            <a:r>
              <a:rPr lang="tr-TR" dirty="0" smtClean="0"/>
              <a:t>Sıtma parazitini taşıyanlardan yapılan, </a:t>
            </a:r>
            <a:r>
              <a:rPr lang="tr-TR" dirty="0" smtClean="0">
                <a:solidFill>
                  <a:srgbClr val="FF0000"/>
                </a:solidFill>
              </a:rPr>
              <a:t>kan transfüzyonu, organ nakli </a:t>
            </a:r>
            <a:r>
              <a:rPr lang="tr-TR" dirty="0" smtClean="0"/>
              <a:t>gibi durumlarda </a:t>
            </a:r>
            <a:r>
              <a:rPr lang="tr-TR" dirty="0" err="1" smtClean="0"/>
              <a:t>edinsel</a:t>
            </a:r>
            <a:r>
              <a:rPr lang="tr-TR" dirty="0" smtClean="0"/>
              <a:t> sıtma oluşabilir.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Sivrisineğin paraziti insana verdiği / enjekte ettiği andan başlayarak, parazitin karaciğerde üremesini tamamlayıp kana dökülünceye kadar geçen süre sıtmanın kuluçka süresi olarak kabul edilir. </a:t>
            </a:r>
          </a:p>
          <a:p>
            <a:r>
              <a:rPr lang="tr-TR" dirty="0" smtClean="0"/>
              <a:t>Kuluçka süresi 7-30 gündür.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1403</Words>
  <Application>Microsoft Office PowerPoint</Application>
  <PresentationFormat>Ekran Gösterisi (4:3)</PresentationFormat>
  <Paragraphs>105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Calibri</vt:lpstr>
      <vt:lpstr>Ofis Teması</vt:lpstr>
      <vt:lpstr>Vektörlerle Bulaşan Enfeksiyon Hastalıkları</vt:lpstr>
      <vt:lpstr>VEKTÖRLERLE BULAŞAN HASTALIKLAR</vt:lpstr>
      <vt:lpstr>SITMA</vt:lpstr>
      <vt:lpstr>PowerPoint Sunusu</vt:lpstr>
      <vt:lpstr>PowerPoint Sunusu</vt:lpstr>
      <vt:lpstr>PowerPoint Sunusu</vt:lpstr>
      <vt:lpstr>BULAŞ YOLU</vt:lpstr>
      <vt:lpstr>BULAŞ YOLU</vt:lpstr>
      <vt:lpstr>PowerPoint Sunusu</vt:lpstr>
      <vt:lpstr>PowerPoint Sunusu</vt:lpstr>
      <vt:lpstr>Sivrisinekteki Evre</vt:lpstr>
      <vt:lpstr>Eritrosit Öncesi Dönem</vt:lpstr>
      <vt:lpstr>Eritrosit İçi Dönem </vt:lpstr>
      <vt:lpstr>Klinik Bulgular</vt:lpstr>
      <vt:lpstr>PowerPoint Sunusu</vt:lpstr>
      <vt:lpstr>PowerPoint Sunusu</vt:lpstr>
      <vt:lpstr>Tedavi </vt:lpstr>
      <vt:lpstr>PowerPoint Sunusu</vt:lpstr>
      <vt:lpstr>Sıtmadan Korunma</vt:lpstr>
      <vt:lpstr>LEISHMAMIASIS (KALA-AZAR)</vt:lpstr>
      <vt:lpstr>LEISHMAMIASIS (KALA-AZAR)</vt:lpstr>
      <vt:lpstr>EPİDEMİYOLOJİ</vt:lpstr>
      <vt:lpstr>PowerPoint Sunusu</vt:lpstr>
      <vt:lpstr>PowerPoint Sunusu</vt:lpstr>
      <vt:lpstr>Klinik Bulgular </vt:lpstr>
      <vt:lpstr>Klinik Bulgular</vt:lpstr>
      <vt:lpstr>PowerPoint Sunusu</vt:lpstr>
      <vt:lpstr>Tanı </vt:lpstr>
      <vt:lpstr>Tedavi </vt:lpstr>
      <vt:lpstr>Korunma </vt:lpstr>
      <vt:lpstr>Örnek soru;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ve Vektörlerle Bulaşan Enfeksiyon Hastalıkları</dc:title>
  <dc:creator>saglık</dc:creator>
  <cp:lastModifiedBy>exper</cp:lastModifiedBy>
  <cp:revision>60</cp:revision>
  <cp:lastPrinted>2017-04-11T11:51:34Z</cp:lastPrinted>
  <dcterms:created xsi:type="dcterms:W3CDTF">2015-04-09T12:33:06Z</dcterms:created>
  <dcterms:modified xsi:type="dcterms:W3CDTF">2019-09-03T10:49:50Z</dcterms:modified>
</cp:coreProperties>
</file>