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65" r:id="rId4"/>
    <p:sldId id="259" r:id="rId5"/>
    <p:sldId id="263" r:id="rId6"/>
    <p:sldId id="271" r:id="rId7"/>
    <p:sldId id="261" r:id="rId8"/>
    <p:sldId id="264" r:id="rId9"/>
    <p:sldId id="257" r:id="rId10"/>
    <p:sldId id="258" r:id="rId11"/>
    <p:sldId id="269" r:id="rId12"/>
    <p:sldId id="267" r:id="rId13"/>
    <p:sldId id="270" r:id="rId14"/>
    <p:sldId id="262" r:id="rId15"/>
    <p:sldId id="277" r:id="rId16"/>
    <p:sldId id="280" r:id="rId17"/>
    <p:sldId id="282" r:id="rId18"/>
    <p:sldId id="283" r:id="rId19"/>
    <p:sldId id="286" r:id="rId20"/>
    <p:sldId id="287" r:id="rId21"/>
    <p:sldId id="284" r:id="rId22"/>
    <p:sldId id="295" r:id="rId23"/>
    <p:sldId id="293" r:id="rId24"/>
    <p:sldId id="285" r:id="rId25"/>
    <p:sldId id="288" r:id="rId26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0099"/>
    <a:srgbClr val="FF0066"/>
    <a:srgbClr val="33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91" d="100"/>
          <a:sy n="91" d="100"/>
        </p:scale>
        <p:origin x="53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C979A9-C050-4854-BE0A-3C4D520CC359}" type="datetimeFigureOut">
              <a:rPr lang="tr-TR" smtClean="0"/>
              <a:t>10.04.2018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32A7B8-8E2C-4587-A1B8-4B6DFBC4639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760436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C979A9-C050-4854-BE0A-3C4D520CC359}" type="datetimeFigureOut">
              <a:rPr lang="tr-TR" smtClean="0"/>
              <a:t>10.04.2018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32A7B8-8E2C-4587-A1B8-4B6DFBC4639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947010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C979A9-C050-4854-BE0A-3C4D520CC359}" type="datetimeFigureOut">
              <a:rPr lang="tr-TR" smtClean="0"/>
              <a:t>10.04.2018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32A7B8-8E2C-4587-A1B8-4B6DFBC4639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62974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C979A9-C050-4854-BE0A-3C4D520CC359}" type="datetimeFigureOut">
              <a:rPr lang="tr-TR" smtClean="0"/>
              <a:t>10.04.2018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32A7B8-8E2C-4587-A1B8-4B6DFBC4639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474659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C979A9-C050-4854-BE0A-3C4D520CC359}" type="datetimeFigureOut">
              <a:rPr lang="tr-TR" smtClean="0"/>
              <a:t>10.04.2018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32A7B8-8E2C-4587-A1B8-4B6DFBC4639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856065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C979A9-C050-4854-BE0A-3C4D520CC359}" type="datetimeFigureOut">
              <a:rPr lang="tr-TR" smtClean="0"/>
              <a:t>10.04.2018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32A7B8-8E2C-4587-A1B8-4B6DFBC4639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2369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C979A9-C050-4854-BE0A-3C4D520CC359}" type="datetimeFigureOut">
              <a:rPr lang="tr-TR" smtClean="0"/>
              <a:t>10.04.2018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32A7B8-8E2C-4587-A1B8-4B6DFBC4639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26822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C979A9-C050-4854-BE0A-3C4D520CC359}" type="datetimeFigureOut">
              <a:rPr lang="tr-TR" smtClean="0"/>
              <a:t>10.04.2018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32A7B8-8E2C-4587-A1B8-4B6DFBC4639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772731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C979A9-C050-4854-BE0A-3C4D520CC359}" type="datetimeFigureOut">
              <a:rPr lang="tr-TR" smtClean="0"/>
              <a:t>10.04.2018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32A7B8-8E2C-4587-A1B8-4B6DFBC4639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416548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C979A9-C050-4854-BE0A-3C4D520CC359}" type="datetimeFigureOut">
              <a:rPr lang="tr-TR" smtClean="0"/>
              <a:t>10.04.2018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32A7B8-8E2C-4587-A1B8-4B6DFBC4639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266015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C979A9-C050-4854-BE0A-3C4D520CC359}" type="datetimeFigureOut">
              <a:rPr lang="tr-TR" smtClean="0"/>
              <a:t>10.04.2018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32A7B8-8E2C-4587-A1B8-4B6DFBC4639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16175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C979A9-C050-4854-BE0A-3C4D520CC359}" type="datetimeFigureOut">
              <a:rPr lang="tr-TR" smtClean="0"/>
              <a:t>10.04.2018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32A7B8-8E2C-4587-A1B8-4B6DFBC4639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606304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seslisozluk.net/phosphatase-nedir-ne-demek/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s://en.0wikipedia.org/index.php?q=aHR0cHM6Ly9lbi53aWtpcGVkaWEub3JnL3dpa2kvU3RlcmlsaXphdGlvbl8obWljcm9iaW9sb2d5KQ" TargetMode="External"/><Relationship Id="rId2" Type="http://schemas.openxmlformats.org/officeDocument/2006/relationships/hyperlink" Target="https://en.0wikipedia.org/index.php?q=aHR0cHM6Ly9lbi53aWtpcGVkaWEub3JnL3dpa2kvRm9vZF9wcm9jZXNzaW5n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en.0wikipedia.org/index.php?q=aHR0cHM6Ly9lbi53aWtpcGVkaWEub3JnL3dpa2kvU2hlbGZfbGlmZQ" TargetMode="External"/><Relationship Id="rId5" Type="http://schemas.openxmlformats.org/officeDocument/2006/relationships/hyperlink" Target="https://en.0wikipedia.org/index.php?q=aHR0cHM6Ly9lbi53aWtpcGVkaWEub3JnL3dpa2kvTWFpbGxhcmRfcmVhY3Rpb24" TargetMode="External"/><Relationship Id="rId4" Type="http://schemas.openxmlformats.org/officeDocument/2006/relationships/hyperlink" Target="https://en.0wikipedia.org/index.php?q=aHR0cHM6Ly9lbi53aWtpcGVkaWEub3JnL3dpa2kvRW5kb3Nwb3Jl" TargetMode="Externa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en.0wikipedia.org/index.php?q=aHR0cHM6Ly9lbi53aWtpcGVkaWEub3JnL3dpa2kvUGFzdGV1cml6YXRpb24" TargetMode="External"/><Relationship Id="rId2" Type="http://schemas.openxmlformats.org/officeDocument/2006/relationships/hyperlink" Target="https://en.0wikipedia.org/index.php?q=aHR0cHM6Ly9lbi53aWtpcGVkaWEub3JnL3dpa2kvU294aGxldF9leHRyYWN0b3I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788277" y="1153893"/>
            <a:ext cx="6085488" cy="2387600"/>
          </a:xfrm>
        </p:spPr>
        <p:txBody>
          <a:bodyPr>
            <a:normAutofit/>
          </a:bodyPr>
          <a:lstStyle/>
          <a:p>
            <a:r>
              <a:rPr lang="tr-TR" b="1" dirty="0" err="1" smtClean="0">
                <a:solidFill>
                  <a:srgbClr val="FF0066"/>
                </a:solidFill>
              </a:rPr>
              <a:t>Drinking</a:t>
            </a:r>
            <a:r>
              <a:rPr lang="tr-TR" b="1" dirty="0" smtClean="0">
                <a:solidFill>
                  <a:srgbClr val="FF0066"/>
                </a:solidFill>
              </a:rPr>
              <a:t> </a:t>
            </a:r>
            <a:r>
              <a:rPr lang="tr-TR" b="1" dirty="0" err="1" smtClean="0">
                <a:solidFill>
                  <a:srgbClr val="FF0066"/>
                </a:solidFill>
              </a:rPr>
              <a:t>Milk</a:t>
            </a:r>
            <a:r>
              <a:rPr lang="tr-TR" b="1" dirty="0" smtClean="0">
                <a:solidFill>
                  <a:srgbClr val="FF0066"/>
                </a:solidFill>
              </a:rPr>
              <a:t> </a:t>
            </a:r>
            <a:r>
              <a:rPr lang="tr-TR" b="1" dirty="0" err="1" smtClean="0">
                <a:solidFill>
                  <a:srgbClr val="FF0066"/>
                </a:solidFill>
              </a:rPr>
              <a:t>Technology</a:t>
            </a:r>
            <a:endParaRPr lang="tr-TR" b="1" dirty="0">
              <a:solidFill>
                <a:srgbClr val="FF0066"/>
              </a:solidFill>
            </a:endParaRP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03282" y="4611032"/>
            <a:ext cx="5223643" cy="1655762"/>
          </a:xfrm>
        </p:spPr>
        <p:txBody>
          <a:bodyPr>
            <a:normAutofit/>
          </a:bodyPr>
          <a:lstStyle/>
          <a:p>
            <a:r>
              <a:rPr lang="en-US" sz="1900" b="1" dirty="0"/>
              <a:t>Res. </a:t>
            </a:r>
            <a:r>
              <a:rPr lang="en-US" sz="1900" b="1" dirty="0" err="1" smtClean="0"/>
              <a:t>Asst</a:t>
            </a:r>
            <a:r>
              <a:rPr lang="tr-TR" sz="1900" b="1" dirty="0" smtClean="0"/>
              <a:t>. Dr.</a:t>
            </a:r>
            <a:r>
              <a:rPr lang="en-US" sz="1900" b="1" dirty="0" smtClean="0"/>
              <a:t> Bahar ONARAN</a:t>
            </a:r>
            <a:r>
              <a:rPr lang="tr-TR" sz="1900" b="1" dirty="0" smtClean="0"/>
              <a:t>, </a:t>
            </a:r>
            <a:r>
              <a:rPr lang="en-US" sz="1900" b="1" dirty="0" smtClean="0"/>
              <a:t>DVM</a:t>
            </a:r>
            <a:endParaRPr lang="en-US" sz="1900" dirty="0"/>
          </a:p>
          <a:p>
            <a:r>
              <a:rPr lang="en-US" sz="1900" dirty="0"/>
              <a:t>Ankara University, Faculty of Veterinary Medicine</a:t>
            </a:r>
          </a:p>
          <a:p>
            <a:r>
              <a:rPr lang="en-US" sz="1900" dirty="0"/>
              <a:t>Department of Food Hygiene and Technology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868743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8200" y="827581"/>
            <a:ext cx="10515600" cy="1325563"/>
          </a:xfrm>
        </p:spPr>
        <p:txBody>
          <a:bodyPr>
            <a:normAutofit/>
          </a:bodyPr>
          <a:lstStyle/>
          <a:p>
            <a:r>
              <a:rPr lang="tr-TR" b="1" dirty="0" err="1" smtClean="0">
                <a:solidFill>
                  <a:srgbClr val="FF0066"/>
                </a:solidFill>
              </a:rPr>
              <a:t>Effect</a:t>
            </a:r>
            <a:r>
              <a:rPr lang="tr-TR" b="1" dirty="0" smtClean="0">
                <a:solidFill>
                  <a:srgbClr val="FF0066"/>
                </a:solidFill>
              </a:rPr>
              <a:t> </a:t>
            </a:r>
            <a:r>
              <a:rPr lang="en-US" b="1" dirty="0" smtClean="0">
                <a:solidFill>
                  <a:srgbClr val="FF0066"/>
                </a:solidFill>
              </a:rPr>
              <a:t>of Pasteurization</a:t>
            </a:r>
            <a:r>
              <a:rPr lang="tr-TR" dirty="0" smtClean="0">
                <a:solidFill>
                  <a:srgbClr val="FF0066"/>
                </a:solidFill>
              </a:rPr>
              <a:t/>
            </a:r>
            <a:br>
              <a:rPr lang="tr-TR" dirty="0" smtClean="0">
                <a:solidFill>
                  <a:srgbClr val="FF0066"/>
                </a:solidFill>
              </a:rPr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lphaUcPeriod"/>
            </a:pPr>
            <a:r>
              <a:rPr lang="tr-TR" dirty="0" err="1" smtClean="0"/>
              <a:t>Bactericidal</a:t>
            </a:r>
            <a:r>
              <a:rPr lang="tr-TR" dirty="0" smtClean="0"/>
              <a:t> </a:t>
            </a:r>
            <a:r>
              <a:rPr lang="tr-TR" dirty="0" err="1" smtClean="0"/>
              <a:t>effect</a:t>
            </a:r>
            <a:endParaRPr lang="tr-TR" dirty="0" smtClean="0"/>
          </a:p>
          <a:p>
            <a:pPr>
              <a:buFont typeface="Wingdings" panose="05000000000000000000" pitchFamily="2" charset="2"/>
              <a:buChar char="à"/>
            </a:pPr>
            <a:r>
              <a:rPr lang="tr-TR" b="1" dirty="0" err="1" smtClean="0">
                <a:solidFill>
                  <a:srgbClr val="FF0066"/>
                </a:solidFill>
                <a:sym typeface="Wingdings" panose="05000000000000000000" pitchFamily="2" charset="2"/>
              </a:rPr>
              <a:t>All</a:t>
            </a:r>
            <a:r>
              <a:rPr lang="tr-TR" b="1" dirty="0" smtClean="0">
                <a:solidFill>
                  <a:srgbClr val="FF0066"/>
                </a:solidFill>
                <a:sym typeface="Wingdings" panose="05000000000000000000" pitchFamily="2" charset="2"/>
              </a:rPr>
              <a:t> of </a:t>
            </a:r>
            <a:r>
              <a:rPr lang="tr-TR" b="1" dirty="0" err="1" smtClean="0">
                <a:solidFill>
                  <a:srgbClr val="FF0066"/>
                </a:solidFill>
                <a:sym typeface="Wingdings" panose="05000000000000000000" pitchFamily="2" charset="2"/>
              </a:rPr>
              <a:t>the</a:t>
            </a:r>
            <a:r>
              <a:rPr lang="tr-TR" b="1" dirty="0" smtClean="0">
                <a:solidFill>
                  <a:srgbClr val="FF0066"/>
                </a:solidFill>
                <a:sym typeface="Wingdings" panose="05000000000000000000" pitchFamily="2" charset="2"/>
              </a:rPr>
              <a:t> </a:t>
            </a:r>
            <a:r>
              <a:rPr lang="tr-TR" b="1" dirty="0" err="1" smtClean="0">
                <a:solidFill>
                  <a:srgbClr val="FF0066"/>
                </a:solidFill>
                <a:sym typeface="Wingdings" panose="05000000000000000000" pitchFamily="2" charset="2"/>
              </a:rPr>
              <a:t>pathogens</a:t>
            </a:r>
            <a:r>
              <a:rPr lang="tr-TR" b="1" dirty="0" smtClean="0">
                <a:solidFill>
                  <a:srgbClr val="FF0066"/>
                </a:solidFill>
                <a:sym typeface="Wingdings" panose="05000000000000000000" pitchFamily="2" charset="2"/>
              </a:rPr>
              <a:t> </a:t>
            </a:r>
            <a:r>
              <a:rPr lang="tr-TR" b="1" dirty="0" err="1" smtClean="0">
                <a:solidFill>
                  <a:srgbClr val="FF0066"/>
                </a:solidFill>
                <a:sym typeface="Wingdings" panose="05000000000000000000" pitchFamily="2" charset="2"/>
              </a:rPr>
              <a:t>are</a:t>
            </a:r>
            <a:r>
              <a:rPr lang="tr-TR" b="1" dirty="0" smtClean="0">
                <a:solidFill>
                  <a:srgbClr val="FF0066"/>
                </a:solidFill>
                <a:sym typeface="Wingdings" panose="05000000000000000000" pitchFamily="2" charset="2"/>
              </a:rPr>
              <a:t> </a:t>
            </a:r>
            <a:r>
              <a:rPr lang="tr-TR" b="1" dirty="0" err="1" smtClean="0">
                <a:solidFill>
                  <a:srgbClr val="FF0066"/>
                </a:solidFill>
                <a:sym typeface="Wingdings" panose="05000000000000000000" pitchFamily="2" charset="2"/>
              </a:rPr>
              <a:t>inhibited</a:t>
            </a:r>
            <a:endParaRPr lang="tr-TR" b="1" dirty="0" smtClean="0">
              <a:solidFill>
                <a:srgbClr val="FF0066"/>
              </a:solidFill>
              <a:sym typeface="Wingdings" panose="05000000000000000000" pitchFamily="2" charset="2"/>
            </a:endParaRPr>
          </a:p>
          <a:p>
            <a:pPr fontAlgn="t"/>
            <a:r>
              <a:rPr lang="tr-TR" altLang="tr-TR" sz="2000" b="1" i="1" dirty="0" err="1">
                <a:latin typeface="Arial Black" panose="020B0A04020102020204" pitchFamily="34" charset="0"/>
                <a:ea typeface="ＭＳ Ｐゴシック" panose="020B0600070205080204" pitchFamily="34" charset="-128"/>
              </a:rPr>
              <a:t>Mycobacterium</a:t>
            </a:r>
            <a:r>
              <a:rPr lang="tr-TR" altLang="tr-TR" sz="2000" b="1" i="1" dirty="0">
                <a:latin typeface="Arial Black" panose="020B0A04020102020204" pitchFamily="34" charset="0"/>
                <a:ea typeface="ＭＳ Ｐゴシック" panose="020B0600070205080204" pitchFamily="34" charset="-128"/>
              </a:rPr>
              <a:t> </a:t>
            </a:r>
            <a:r>
              <a:rPr lang="tr-TR" altLang="tr-TR" sz="2000" b="1" i="1" dirty="0" err="1" smtClean="0">
                <a:latin typeface="Arial Black" panose="020B0A04020102020204" pitchFamily="34" charset="0"/>
                <a:ea typeface="ＭＳ Ｐゴシック" panose="020B0600070205080204" pitchFamily="34" charset="-128"/>
              </a:rPr>
              <a:t>tuberculosis</a:t>
            </a:r>
            <a:r>
              <a:rPr lang="tr-TR" altLang="tr-TR" sz="2000" b="1" i="1" dirty="0" smtClean="0">
                <a:latin typeface="Arial Black" panose="020B0A04020102020204" pitchFamily="34" charset="0"/>
                <a:ea typeface="ＭＳ Ｐゴシック" panose="020B0600070205080204" pitchFamily="34" charset="-128"/>
              </a:rPr>
              <a:t> </a:t>
            </a:r>
            <a:r>
              <a:rPr lang="tr-TR" altLang="tr-TR" sz="2000" b="1" dirty="0" smtClean="0">
                <a:ea typeface="ＭＳ Ｐゴシック" panose="020B0600070205080204" pitchFamily="34" charset="-128"/>
              </a:rPr>
              <a:t>(</a:t>
            </a:r>
            <a:r>
              <a:rPr lang="tr-TR" sz="2000" b="1" dirty="0" smtClean="0"/>
              <a:t>63°C</a:t>
            </a:r>
            <a:r>
              <a:rPr lang="tr-TR" sz="2000" dirty="0" smtClean="0"/>
              <a:t> </a:t>
            </a:r>
            <a:r>
              <a:rPr lang="tr-TR" sz="2000" b="1" dirty="0" smtClean="0"/>
              <a:t>30 </a:t>
            </a:r>
            <a:r>
              <a:rPr lang="tr-TR" sz="2000" b="1" dirty="0" err="1" smtClean="0"/>
              <a:t>min</a:t>
            </a:r>
            <a:r>
              <a:rPr lang="tr-TR" sz="2000" b="1" dirty="0" smtClean="0"/>
              <a:t>)</a:t>
            </a:r>
            <a:endParaRPr lang="tr-TR" sz="2000" dirty="0"/>
          </a:p>
          <a:p>
            <a:pPr lvl="2"/>
            <a:endParaRPr lang="en-US" altLang="tr-TR" b="1" i="1" dirty="0" smtClean="0">
              <a:latin typeface="Arial Black" panose="020B0A04020102020204" pitchFamily="34" charset="0"/>
              <a:ea typeface="ＭＳ Ｐゴシック" panose="020B0600070205080204" pitchFamily="34" charset="-128"/>
            </a:endParaRPr>
          </a:p>
          <a:p>
            <a:pPr lvl="2"/>
            <a:r>
              <a:rPr lang="en-US" altLang="tr-TR" b="1" i="1" dirty="0" err="1">
                <a:latin typeface="Arial Black" panose="020B0A04020102020204" pitchFamily="34" charset="0"/>
                <a:ea typeface="ＭＳ Ｐゴシック" panose="020B0600070205080204" pitchFamily="34" charset="-128"/>
              </a:rPr>
              <a:t>Coxiella</a:t>
            </a:r>
            <a:r>
              <a:rPr lang="en-US" altLang="tr-TR" b="1" i="1" dirty="0">
                <a:latin typeface="Arial Black" panose="020B0A04020102020204" pitchFamily="34" charset="0"/>
                <a:ea typeface="ＭＳ Ｐゴシック" panose="020B0600070205080204" pitchFamily="34" charset="-128"/>
              </a:rPr>
              <a:t> </a:t>
            </a:r>
            <a:r>
              <a:rPr lang="en-US" altLang="tr-TR" b="1" i="1" dirty="0" err="1" smtClean="0">
                <a:latin typeface="Arial Black" panose="020B0A04020102020204" pitchFamily="34" charset="0"/>
                <a:ea typeface="ＭＳ Ｐゴシック" panose="020B0600070205080204" pitchFamily="34" charset="-128"/>
              </a:rPr>
              <a:t>burnetti</a:t>
            </a:r>
            <a:r>
              <a:rPr lang="tr-TR" altLang="tr-TR" b="1" i="1" dirty="0" smtClean="0">
                <a:latin typeface="Arial Black" panose="020B0A04020102020204" pitchFamily="34" charset="0"/>
                <a:ea typeface="ＭＳ Ｐゴシック" panose="020B0600070205080204" pitchFamily="34" charset="-128"/>
              </a:rPr>
              <a:t> </a:t>
            </a:r>
            <a:r>
              <a:rPr lang="tr-TR" altLang="tr-TR" b="1" dirty="0" smtClean="0">
                <a:ea typeface="ＭＳ Ｐゴシック" panose="020B0600070205080204" pitchFamily="34" charset="-128"/>
              </a:rPr>
              <a:t>(72 </a:t>
            </a:r>
            <a:r>
              <a:rPr lang="tr-TR" b="1" dirty="0"/>
              <a:t>°</a:t>
            </a:r>
            <a:r>
              <a:rPr lang="tr-TR" b="1" dirty="0" smtClean="0"/>
              <a:t>C 15 </a:t>
            </a:r>
            <a:r>
              <a:rPr lang="tr-TR" b="1" dirty="0" err="1" smtClean="0"/>
              <a:t>sec</a:t>
            </a:r>
            <a:r>
              <a:rPr lang="tr-TR" b="1" dirty="0" smtClean="0"/>
              <a:t>)</a:t>
            </a:r>
            <a:endParaRPr lang="tr-TR" altLang="tr-TR" b="1" dirty="0" smtClean="0">
              <a:ea typeface="ＭＳ Ｐゴシック" panose="020B0600070205080204" pitchFamily="34" charset="-128"/>
            </a:endParaRPr>
          </a:p>
          <a:p>
            <a:pPr lvl="2"/>
            <a:endParaRPr lang="en-US" altLang="tr-TR" b="1" i="1" dirty="0">
              <a:latin typeface="Arial Black" panose="020B0A04020102020204" pitchFamily="34" charset="0"/>
              <a:ea typeface="ＭＳ Ｐゴシック" panose="020B0600070205080204" pitchFamily="34" charset="-128"/>
            </a:endParaRPr>
          </a:p>
          <a:p>
            <a:pPr>
              <a:buNone/>
            </a:pPr>
            <a:r>
              <a:rPr lang="tr-TR" altLang="tr-TR" sz="2400" dirty="0" smtClean="0">
                <a:latin typeface="Tahoma" panose="020B0604030504040204" pitchFamily="34" charset="0"/>
                <a:ea typeface="ＭＳ Ｐゴシック" panose="020B0600070205080204" pitchFamily="34" charset="-128"/>
              </a:rPr>
              <a:t>B. </a:t>
            </a:r>
            <a:r>
              <a:rPr lang="tr-TR" altLang="tr-TR" sz="2400" dirty="0" err="1" smtClean="0">
                <a:latin typeface="Tahoma" panose="020B0604030504040204" pitchFamily="34" charset="0"/>
                <a:ea typeface="ＭＳ Ｐゴシック" panose="020B0600070205080204" pitchFamily="34" charset="-128"/>
              </a:rPr>
              <a:t>Reduction</a:t>
            </a:r>
            <a:r>
              <a:rPr lang="tr-TR" altLang="tr-TR" sz="2400" dirty="0" smtClean="0">
                <a:latin typeface="Tahoma" panose="020B0604030504040204" pitchFamily="34" charset="0"/>
                <a:ea typeface="ＭＳ Ｐゴシック" panose="020B0600070205080204" pitchFamily="34" charset="-128"/>
              </a:rPr>
              <a:t> of </a:t>
            </a:r>
            <a:r>
              <a:rPr lang="tr-TR" altLang="tr-TR" sz="2400" dirty="0" err="1" smtClean="0">
                <a:latin typeface="Tahoma" panose="020B0604030504040204" pitchFamily="34" charset="0"/>
                <a:ea typeface="ＭＳ Ｐゴシック" panose="020B0600070205080204" pitchFamily="34" charset="-128"/>
              </a:rPr>
              <a:t>the</a:t>
            </a:r>
            <a:r>
              <a:rPr lang="tr-TR" altLang="tr-TR" sz="2400" dirty="0" smtClean="0">
                <a:latin typeface="Tahoma" panose="020B0604030504040204" pitchFamily="34" charset="0"/>
                <a:ea typeface="ＭＳ Ｐゴシック" panose="020B0600070205080204" pitchFamily="34" charset="-128"/>
              </a:rPr>
              <a:t> </a:t>
            </a:r>
            <a:r>
              <a:rPr lang="tr-TR" altLang="tr-TR" sz="2400" dirty="0" err="1">
                <a:latin typeface="Tahoma" panose="020B0604030504040204" pitchFamily="34" charset="0"/>
                <a:ea typeface="ＭＳ Ｐゴシック" panose="020B0600070205080204" pitchFamily="34" charset="-128"/>
              </a:rPr>
              <a:t>c</a:t>
            </a:r>
            <a:r>
              <a:rPr lang="tr-TR" altLang="tr-TR" sz="2400" dirty="0" err="1" smtClean="0">
                <a:latin typeface="Tahoma" panose="020B0604030504040204" pitchFamily="34" charset="0"/>
                <a:ea typeface="ＭＳ Ｐゴシック" panose="020B0600070205080204" pitchFamily="34" charset="-128"/>
              </a:rPr>
              <a:t>ream</a:t>
            </a:r>
            <a:r>
              <a:rPr lang="tr-TR" altLang="tr-TR" sz="2400" dirty="0" smtClean="0">
                <a:latin typeface="Tahoma" panose="020B0604030504040204" pitchFamily="34" charset="0"/>
                <a:ea typeface="ＭＳ Ｐゴシック" panose="020B0600070205080204" pitchFamily="34" charset="-128"/>
              </a:rPr>
              <a:t> </a:t>
            </a:r>
            <a:r>
              <a:rPr lang="tr-TR" altLang="tr-TR" sz="2400" dirty="0" err="1" smtClean="0">
                <a:latin typeface="Tahoma" panose="020B0604030504040204" pitchFamily="34" charset="0"/>
                <a:ea typeface="ＭＳ Ｐゴシック" panose="020B0600070205080204" pitchFamily="34" charset="-128"/>
              </a:rPr>
              <a:t>layer</a:t>
            </a:r>
            <a:endParaRPr lang="tr-TR" altLang="tr-TR" sz="2400" dirty="0" smtClean="0">
              <a:latin typeface="Tahoma" panose="020B0604030504040204" pitchFamily="34" charset="0"/>
              <a:ea typeface="ＭＳ Ｐゴシック" panose="020B0600070205080204" pitchFamily="34" charset="-128"/>
            </a:endParaRPr>
          </a:p>
          <a:p>
            <a:pPr>
              <a:buNone/>
            </a:pPr>
            <a:endParaRPr lang="en-US" altLang="tr-TR" sz="2400" dirty="0" smtClean="0">
              <a:latin typeface="Tahoma" panose="020B0604030504040204" pitchFamily="34" charset="0"/>
              <a:ea typeface="ＭＳ Ｐゴシック" panose="020B0600070205080204" pitchFamily="34" charset="-128"/>
            </a:endParaRPr>
          </a:p>
          <a:p>
            <a:pPr>
              <a:buNone/>
            </a:pPr>
            <a:r>
              <a:rPr lang="en-US" altLang="tr-TR" sz="2400" dirty="0" smtClean="0">
                <a:latin typeface="Tahoma" panose="020B0604030504040204" pitchFamily="34" charset="0"/>
                <a:ea typeface="ＭＳ Ｐゴシック" panose="020B0600070205080204" pitchFamily="34" charset="-128"/>
              </a:rPr>
              <a:t>C.</a:t>
            </a:r>
            <a:r>
              <a:rPr lang="tr-TR" altLang="tr-TR" sz="2400" dirty="0" smtClean="0">
                <a:latin typeface="Tahoma" panose="020B0604030504040204" pitchFamily="34" charset="0"/>
                <a:ea typeface="ＭＳ Ｐゴシック" panose="020B0600070205080204" pitchFamily="34" charset="-128"/>
              </a:rPr>
              <a:t> </a:t>
            </a:r>
            <a:r>
              <a:rPr lang="tr-TR" altLang="tr-TR" sz="2400" dirty="0" err="1" smtClean="0">
                <a:latin typeface="Tahoma" panose="020B0604030504040204" pitchFamily="34" charset="0"/>
                <a:ea typeface="ＭＳ Ｐゴシック" panose="020B0600070205080204" pitchFamily="34" charset="-128"/>
              </a:rPr>
              <a:t>Inactivation</a:t>
            </a:r>
            <a:r>
              <a:rPr lang="tr-TR" altLang="tr-TR" sz="2400" dirty="0" smtClean="0">
                <a:latin typeface="Tahoma" panose="020B0604030504040204" pitchFamily="34" charset="0"/>
                <a:ea typeface="ＭＳ Ｐゴシック" panose="020B0600070205080204" pitchFamily="34" charset="-128"/>
              </a:rPr>
              <a:t> of </a:t>
            </a:r>
            <a:r>
              <a:rPr lang="tr-TR" u="sng" dirty="0" err="1">
                <a:hlinkClick r:id="rId2" tooltip="phosphatase nedir, ne demek, phosphatase anlamı - Sesli Sözlük"/>
              </a:rPr>
              <a:t>phosphatase</a:t>
            </a:r>
            <a:r>
              <a:rPr lang="tr-TR" altLang="tr-TR" sz="2400" dirty="0" smtClean="0">
                <a:latin typeface="Tahoma" panose="020B0604030504040204" pitchFamily="34" charset="0"/>
                <a:ea typeface="ＭＳ Ｐゴシック" panose="020B0600070205080204" pitchFamily="34" charset="-128"/>
              </a:rPr>
              <a:t> </a:t>
            </a:r>
            <a:r>
              <a:rPr lang="tr-TR" altLang="tr-TR" sz="2400" dirty="0" err="1" smtClean="0">
                <a:latin typeface="Tahoma" panose="020B0604030504040204" pitchFamily="34" charset="0"/>
                <a:ea typeface="ＭＳ Ｐゴシック" panose="020B0600070205080204" pitchFamily="34" charset="-128"/>
              </a:rPr>
              <a:t>enzyme</a:t>
            </a:r>
            <a:endParaRPr lang="en-US" altLang="tr-TR" sz="2400" dirty="0" smtClean="0">
              <a:latin typeface="Tahoma" panose="020B0604030504040204" pitchFamily="34" charset="0"/>
              <a:ea typeface="ＭＳ Ｐゴシック" panose="020B0600070205080204" pitchFamily="34" charset="-128"/>
            </a:endParaRPr>
          </a:p>
          <a:p>
            <a:pPr>
              <a:buFont typeface="Wingdings" panose="05000000000000000000" pitchFamily="2" charset="2"/>
              <a:buChar char="à"/>
            </a:pPr>
            <a:endParaRPr lang="tr-TR" b="1" dirty="0" smtClean="0">
              <a:solidFill>
                <a:srgbClr val="FF0066"/>
              </a:solidFill>
            </a:endParaRPr>
          </a:p>
          <a:p>
            <a:endParaRPr lang="tr-TR" b="1" dirty="0" smtClean="0">
              <a:solidFill>
                <a:srgbClr val="FF0066"/>
              </a:solidFill>
            </a:endParaRPr>
          </a:p>
          <a:p>
            <a:endParaRPr lang="tr-TR" b="1" dirty="0" smtClean="0">
              <a:solidFill>
                <a:srgbClr val="FF0066"/>
              </a:solidFill>
            </a:endParaRP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2131519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err="1" smtClean="0">
                <a:solidFill>
                  <a:srgbClr val="FF0066"/>
                </a:solidFill>
              </a:rPr>
              <a:t>Stages</a:t>
            </a:r>
            <a:r>
              <a:rPr lang="tr-TR" b="1" dirty="0" smtClean="0">
                <a:solidFill>
                  <a:srgbClr val="FF0066"/>
                </a:solidFill>
              </a:rPr>
              <a:t> of </a:t>
            </a:r>
            <a:r>
              <a:rPr lang="en-US" b="1" dirty="0" smtClean="0">
                <a:solidFill>
                  <a:srgbClr val="FF0066"/>
                </a:solidFill>
              </a:rPr>
              <a:t>Pasteurization</a:t>
            </a:r>
            <a:endParaRPr lang="tr-TR" b="1" dirty="0">
              <a:solidFill>
                <a:srgbClr val="FF0066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fontAlgn="t"/>
            <a:r>
              <a:rPr lang="tr-TR" dirty="0" err="1" smtClean="0"/>
              <a:t>Clarification</a:t>
            </a:r>
            <a:r>
              <a:rPr lang="tr-TR" dirty="0" smtClean="0"/>
              <a:t> </a:t>
            </a:r>
          </a:p>
          <a:p>
            <a:pPr fontAlgn="t"/>
            <a:r>
              <a:rPr lang="tr-TR" dirty="0" err="1" smtClean="0"/>
              <a:t>Homogenization</a:t>
            </a:r>
            <a:endParaRPr lang="tr-TR" dirty="0"/>
          </a:p>
          <a:p>
            <a:pPr fontAlgn="t"/>
            <a:r>
              <a:rPr lang="tr-TR" dirty="0" err="1" smtClean="0"/>
              <a:t>Standardization</a:t>
            </a:r>
            <a:endParaRPr lang="tr-TR" dirty="0"/>
          </a:p>
          <a:p>
            <a:pPr fontAlgn="t"/>
            <a:r>
              <a:rPr lang="en-US" dirty="0" smtClean="0"/>
              <a:t>Pasteurization</a:t>
            </a:r>
            <a:endParaRPr lang="tr-TR" dirty="0"/>
          </a:p>
          <a:p>
            <a:pPr fontAlgn="t"/>
            <a:r>
              <a:rPr lang="tr-TR" dirty="0" err="1" smtClean="0"/>
              <a:t>Cooling</a:t>
            </a:r>
            <a:endParaRPr lang="tr-TR" dirty="0" smtClean="0"/>
          </a:p>
          <a:p>
            <a:pPr fontAlgn="t"/>
            <a:r>
              <a:rPr lang="tr-TR" dirty="0" err="1" smtClean="0"/>
              <a:t>Packaging</a:t>
            </a:r>
            <a:endParaRPr lang="tr-TR" dirty="0"/>
          </a:p>
          <a:p>
            <a:pPr fontAlgn="t"/>
            <a:r>
              <a:rPr lang="tr-TR" dirty="0" smtClean="0"/>
              <a:t>Storage 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201538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66"/>
                </a:solidFill>
              </a:rPr>
              <a:t>Standardization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199" y="1690688"/>
            <a:ext cx="6949967" cy="4351338"/>
          </a:xfrm>
        </p:spPr>
        <p:txBody>
          <a:bodyPr>
            <a:normAutofit/>
          </a:bodyPr>
          <a:lstStyle/>
          <a:p>
            <a:pPr fontAlgn="base"/>
            <a:r>
              <a:rPr lang="en-US" dirty="0" smtClean="0"/>
              <a:t>The </a:t>
            </a:r>
            <a:r>
              <a:rPr lang="en-US" dirty="0"/>
              <a:t>purpose of standardization is to give the milk a defined, guaranteed fat content. </a:t>
            </a:r>
            <a:endParaRPr lang="tr-TR" dirty="0" smtClean="0"/>
          </a:p>
          <a:p>
            <a:pPr marL="0" indent="0" fontAlgn="base">
              <a:buNone/>
            </a:pPr>
            <a:r>
              <a:rPr lang="en-US" u="sng" dirty="0" smtClean="0"/>
              <a:t>Common </a:t>
            </a:r>
            <a:r>
              <a:rPr lang="en-US" u="sng" dirty="0"/>
              <a:t>values </a:t>
            </a:r>
            <a:r>
              <a:rPr lang="en-US" u="sng" dirty="0" smtClean="0"/>
              <a:t>are</a:t>
            </a:r>
            <a:r>
              <a:rPr lang="tr-TR" dirty="0" smtClean="0"/>
              <a:t>;</a:t>
            </a:r>
            <a:r>
              <a:rPr lang="en-US" dirty="0" smtClean="0"/>
              <a:t> </a:t>
            </a:r>
            <a:endParaRPr lang="tr-TR" dirty="0" smtClean="0"/>
          </a:p>
          <a:p>
            <a:pPr fontAlgn="base"/>
            <a:r>
              <a:rPr lang="en-US" dirty="0" smtClean="0"/>
              <a:t>3</a:t>
            </a:r>
            <a:r>
              <a:rPr lang="tr-TR" dirty="0" smtClean="0"/>
              <a:t> </a:t>
            </a:r>
            <a:r>
              <a:rPr lang="en-US" dirty="0" smtClean="0"/>
              <a:t>% </a:t>
            </a:r>
            <a:r>
              <a:rPr lang="tr-TR" dirty="0" smtClean="0">
                <a:sym typeface="Wingdings" panose="05000000000000000000" pitchFamily="2" charset="2"/>
              </a:rPr>
              <a:t></a:t>
            </a:r>
            <a:r>
              <a:rPr lang="en-US" dirty="0" smtClean="0"/>
              <a:t> </a:t>
            </a:r>
            <a:r>
              <a:rPr lang="en-US" dirty="0"/>
              <a:t>regular-grade </a:t>
            </a:r>
            <a:r>
              <a:rPr lang="en-US" dirty="0" smtClean="0"/>
              <a:t>milk</a:t>
            </a:r>
            <a:endParaRPr lang="tr-TR" dirty="0" smtClean="0"/>
          </a:p>
          <a:p>
            <a:pPr fontAlgn="base"/>
            <a:r>
              <a:rPr lang="en-US" dirty="0"/>
              <a:t>1.5</a:t>
            </a:r>
            <a:r>
              <a:rPr lang="tr-TR" dirty="0"/>
              <a:t> </a:t>
            </a:r>
            <a:r>
              <a:rPr lang="en-US" dirty="0"/>
              <a:t>% </a:t>
            </a:r>
            <a:r>
              <a:rPr lang="tr-TR" dirty="0">
                <a:sym typeface="Wingdings" panose="05000000000000000000" pitchFamily="2" charset="2"/>
              </a:rPr>
              <a:t> </a:t>
            </a:r>
            <a:r>
              <a:rPr lang="en-US" dirty="0"/>
              <a:t>low-fat milk </a:t>
            </a:r>
            <a:endParaRPr lang="tr-TR" dirty="0" smtClean="0"/>
          </a:p>
          <a:p>
            <a:pPr fontAlgn="base"/>
            <a:r>
              <a:rPr lang="en-US" dirty="0" smtClean="0"/>
              <a:t>0.1 </a:t>
            </a:r>
            <a:r>
              <a:rPr lang="tr-TR" dirty="0" smtClean="0"/>
              <a:t>- </a:t>
            </a:r>
            <a:r>
              <a:rPr lang="en-US" dirty="0" smtClean="0"/>
              <a:t>0.5</a:t>
            </a:r>
            <a:r>
              <a:rPr lang="tr-TR" dirty="0" smtClean="0"/>
              <a:t> </a:t>
            </a:r>
            <a:r>
              <a:rPr lang="en-US" dirty="0" smtClean="0"/>
              <a:t>% </a:t>
            </a:r>
            <a:r>
              <a:rPr lang="tr-TR" dirty="0" smtClean="0">
                <a:sym typeface="Wingdings" panose="05000000000000000000" pitchFamily="2" charset="2"/>
              </a:rPr>
              <a:t> </a:t>
            </a:r>
            <a:r>
              <a:rPr lang="tr-TR" dirty="0" err="1" smtClean="0">
                <a:sym typeface="Wingdings" panose="05000000000000000000" pitchFamily="2" charset="2"/>
              </a:rPr>
              <a:t>non-fat</a:t>
            </a:r>
            <a:r>
              <a:rPr lang="tr-TR" dirty="0" smtClean="0">
                <a:sym typeface="Wingdings" panose="05000000000000000000" pitchFamily="2" charset="2"/>
              </a:rPr>
              <a:t> </a:t>
            </a:r>
            <a:r>
              <a:rPr lang="tr-TR" dirty="0" err="1" smtClean="0">
                <a:sym typeface="Wingdings" panose="05000000000000000000" pitchFamily="2" charset="2"/>
              </a:rPr>
              <a:t>milk</a:t>
            </a:r>
            <a:endParaRPr lang="tr-TR" dirty="0" smtClean="0"/>
          </a:p>
          <a:p>
            <a:pPr fontAlgn="base"/>
            <a:r>
              <a:rPr lang="en-US" dirty="0" smtClean="0"/>
              <a:t>The </a:t>
            </a:r>
            <a:r>
              <a:rPr lang="en-US" dirty="0"/>
              <a:t>fat is a very important economic factor. </a:t>
            </a:r>
            <a:endParaRPr lang="tr-TR" dirty="0" smtClean="0"/>
          </a:p>
          <a:p>
            <a:pPr marL="0" indent="0" fontAlgn="base">
              <a:buNone/>
            </a:pPr>
            <a:r>
              <a:rPr lang="tr-TR" dirty="0" smtClean="0">
                <a:sym typeface="Wingdings" panose="05000000000000000000" pitchFamily="2" charset="2"/>
              </a:rPr>
              <a:t>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en-US" dirty="0" smtClean="0"/>
              <a:t>standardization </a:t>
            </a:r>
            <a:r>
              <a:rPr lang="en-US" dirty="0"/>
              <a:t>of milk and cream must be carried out with great accuracy.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623652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>
                <a:solidFill>
                  <a:srgbClr val="FF0066"/>
                </a:solidFill>
              </a:rPr>
              <a:t>Homogenization</a:t>
            </a:r>
            <a:r>
              <a:rPr lang="tr-TR" dirty="0" smtClean="0">
                <a:solidFill>
                  <a:srgbClr val="FF0066"/>
                </a:solidFill>
              </a:rPr>
              <a:t> </a:t>
            </a:r>
            <a:endParaRPr lang="tr-TR" dirty="0">
              <a:solidFill>
                <a:srgbClr val="FF0066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542394" y="1690688"/>
            <a:ext cx="10515600" cy="4351338"/>
          </a:xfrm>
        </p:spPr>
        <p:txBody>
          <a:bodyPr/>
          <a:lstStyle/>
          <a:p>
            <a:pPr>
              <a:buFont typeface="Wingdings" panose="05000000000000000000" pitchFamily="2" charset="2"/>
              <a:buChar char="à"/>
            </a:pPr>
            <a:r>
              <a:rPr lang="tr-TR" dirty="0" err="1" smtClean="0"/>
              <a:t>Reduce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size of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fat</a:t>
            </a:r>
            <a:r>
              <a:rPr lang="tr-TR" dirty="0" smtClean="0"/>
              <a:t> </a:t>
            </a:r>
            <a:r>
              <a:rPr lang="tr-TR" dirty="0" err="1" smtClean="0"/>
              <a:t>globules</a:t>
            </a:r>
            <a:r>
              <a:rPr lang="tr-TR" dirty="0" smtClean="0"/>
              <a:t> in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milk</a:t>
            </a:r>
            <a:r>
              <a:rPr lang="tr-TR" dirty="0" smtClean="0"/>
              <a:t> </a:t>
            </a:r>
          </a:p>
          <a:p>
            <a:pPr marL="0" indent="0">
              <a:buNone/>
            </a:pPr>
            <a:r>
              <a:rPr lang="tr-TR" dirty="0" smtClean="0"/>
              <a:t>in </a:t>
            </a:r>
            <a:r>
              <a:rPr lang="tr-TR" dirty="0" err="1" smtClean="0"/>
              <a:t>order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prevent</a:t>
            </a:r>
            <a:r>
              <a:rPr lang="tr-TR" dirty="0" smtClean="0"/>
              <a:t> </a:t>
            </a:r>
            <a:r>
              <a:rPr lang="tr-TR" dirty="0" err="1" smtClean="0"/>
              <a:t>creaming</a:t>
            </a:r>
            <a:r>
              <a:rPr lang="tr-TR" dirty="0" smtClean="0"/>
              <a:t>.</a:t>
            </a:r>
          </a:p>
          <a:p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134388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943303" y="826888"/>
            <a:ext cx="10515600" cy="1325563"/>
          </a:xfrm>
        </p:spPr>
        <p:txBody>
          <a:bodyPr/>
          <a:lstStyle/>
          <a:p>
            <a:r>
              <a:rPr lang="en-US" dirty="0" smtClean="0">
                <a:solidFill>
                  <a:srgbClr val="FF0066"/>
                </a:solidFill>
              </a:rPr>
              <a:t>Pasteurization</a:t>
            </a:r>
            <a:r>
              <a:rPr lang="tr-TR" dirty="0" smtClean="0">
                <a:solidFill>
                  <a:srgbClr val="FF0066"/>
                </a:solidFill>
              </a:rPr>
              <a:t> </a:t>
            </a:r>
            <a:r>
              <a:rPr lang="tr-TR" dirty="0" err="1">
                <a:solidFill>
                  <a:srgbClr val="FF0066"/>
                </a:solidFill>
              </a:rPr>
              <a:t>T</a:t>
            </a:r>
            <a:r>
              <a:rPr lang="tr-TR" dirty="0" err="1" smtClean="0">
                <a:solidFill>
                  <a:srgbClr val="FF0066"/>
                </a:solidFill>
              </a:rPr>
              <a:t>ypes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69427" y="2552474"/>
            <a:ext cx="10515600" cy="3361730"/>
          </a:xfrm>
        </p:spPr>
        <p:txBody>
          <a:bodyPr/>
          <a:lstStyle/>
          <a:p>
            <a:pPr fontAlgn="t"/>
            <a:r>
              <a:rPr lang="tr-TR" dirty="0" err="1"/>
              <a:t>Low</a:t>
            </a:r>
            <a:r>
              <a:rPr lang="tr-TR" dirty="0"/>
              <a:t> </a:t>
            </a:r>
            <a:r>
              <a:rPr lang="tr-TR" dirty="0" err="1"/>
              <a:t>Temperature</a:t>
            </a:r>
            <a:r>
              <a:rPr lang="tr-TR" dirty="0"/>
              <a:t> </a:t>
            </a:r>
            <a:r>
              <a:rPr lang="tr-TR" dirty="0" err="1"/>
              <a:t>Long</a:t>
            </a:r>
            <a:r>
              <a:rPr lang="tr-TR" dirty="0"/>
              <a:t> Time </a:t>
            </a:r>
            <a:endParaRPr lang="tr-TR" dirty="0" smtClean="0"/>
          </a:p>
          <a:p>
            <a:pPr marL="0" indent="0" fontAlgn="t">
              <a:buNone/>
            </a:pPr>
            <a:r>
              <a:rPr lang="tr-TR" dirty="0" smtClean="0"/>
              <a:t>   - LTLT </a:t>
            </a:r>
            <a:endParaRPr lang="tr-TR" dirty="0"/>
          </a:p>
          <a:p>
            <a:pPr fontAlgn="t"/>
            <a:r>
              <a:rPr lang="tr-TR" dirty="0"/>
              <a:t>High </a:t>
            </a:r>
            <a:r>
              <a:rPr lang="tr-TR" dirty="0" err="1"/>
              <a:t>temperature</a:t>
            </a:r>
            <a:r>
              <a:rPr lang="tr-TR" dirty="0"/>
              <a:t> </a:t>
            </a:r>
            <a:r>
              <a:rPr lang="tr-TR" dirty="0" err="1"/>
              <a:t>Short</a:t>
            </a:r>
            <a:r>
              <a:rPr lang="tr-TR" dirty="0"/>
              <a:t> Time </a:t>
            </a:r>
            <a:endParaRPr lang="tr-TR" dirty="0" smtClean="0"/>
          </a:p>
          <a:p>
            <a:pPr marL="0" indent="0" fontAlgn="t">
              <a:buNone/>
            </a:pPr>
            <a:r>
              <a:rPr lang="tr-TR" dirty="0"/>
              <a:t> </a:t>
            </a:r>
            <a:r>
              <a:rPr lang="tr-TR" dirty="0" smtClean="0"/>
              <a:t> - HTST 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7931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8200" y="630264"/>
            <a:ext cx="10515600" cy="1325563"/>
          </a:xfrm>
        </p:spPr>
        <p:txBody>
          <a:bodyPr/>
          <a:lstStyle/>
          <a:p>
            <a:r>
              <a:rPr lang="tr-TR" dirty="0" err="1">
                <a:solidFill>
                  <a:srgbClr val="FF0066"/>
                </a:solidFill>
                <a:latin typeface="+mn-lt"/>
              </a:rPr>
              <a:t>Low</a:t>
            </a:r>
            <a:r>
              <a:rPr lang="tr-TR" dirty="0">
                <a:solidFill>
                  <a:srgbClr val="FF0066"/>
                </a:solidFill>
                <a:latin typeface="+mn-lt"/>
              </a:rPr>
              <a:t> </a:t>
            </a:r>
            <a:r>
              <a:rPr lang="tr-TR" dirty="0" err="1">
                <a:solidFill>
                  <a:srgbClr val="FF0066"/>
                </a:solidFill>
                <a:latin typeface="+mn-lt"/>
              </a:rPr>
              <a:t>Temperature</a:t>
            </a:r>
            <a:r>
              <a:rPr lang="tr-TR" dirty="0">
                <a:solidFill>
                  <a:srgbClr val="FF0066"/>
                </a:solidFill>
                <a:latin typeface="+mn-lt"/>
              </a:rPr>
              <a:t> </a:t>
            </a:r>
            <a:r>
              <a:rPr lang="tr-TR" dirty="0" err="1">
                <a:solidFill>
                  <a:srgbClr val="FF0066"/>
                </a:solidFill>
                <a:latin typeface="+mn-lt"/>
              </a:rPr>
              <a:t>Long</a:t>
            </a:r>
            <a:r>
              <a:rPr lang="tr-TR" dirty="0">
                <a:solidFill>
                  <a:srgbClr val="FF0066"/>
                </a:solidFill>
                <a:latin typeface="+mn-lt"/>
              </a:rPr>
              <a:t> Time </a:t>
            </a:r>
            <a:r>
              <a:rPr lang="tr-TR" dirty="0" smtClean="0">
                <a:solidFill>
                  <a:srgbClr val="FF0066"/>
                </a:solidFill>
                <a:latin typeface="+mn-lt"/>
              </a:rPr>
              <a:t>– LTLT</a:t>
            </a:r>
            <a:br>
              <a:rPr lang="tr-TR" dirty="0" smtClean="0">
                <a:solidFill>
                  <a:srgbClr val="FF0066"/>
                </a:solidFill>
                <a:latin typeface="+mn-lt"/>
              </a:rPr>
            </a:br>
            <a:r>
              <a:rPr lang="tr-TR" dirty="0" smtClean="0">
                <a:solidFill>
                  <a:srgbClr val="FF0066"/>
                </a:solidFill>
              </a:rPr>
              <a:t>(</a:t>
            </a:r>
            <a:r>
              <a:rPr lang="tr-TR" dirty="0">
                <a:solidFill>
                  <a:srgbClr val="FF0066"/>
                </a:solidFill>
                <a:ea typeface="Calibri"/>
                <a:cs typeface="Calibri" panose="020F0502020204030204" pitchFamily="34" charset="0"/>
              </a:rPr>
              <a:t>Vat </a:t>
            </a:r>
            <a:r>
              <a:rPr lang="en-US" dirty="0" smtClean="0">
                <a:solidFill>
                  <a:srgbClr val="FF0066"/>
                </a:solidFill>
                <a:cs typeface="Calibri" panose="020F0502020204030204" pitchFamily="34" charset="0"/>
              </a:rPr>
              <a:t>Pasteurization</a:t>
            </a:r>
            <a:r>
              <a:rPr lang="tr-TR" dirty="0" smtClean="0">
                <a:solidFill>
                  <a:srgbClr val="FF0066"/>
                </a:solidFill>
                <a:cs typeface="Calibri" panose="020F0502020204030204" pitchFamily="34" charset="0"/>
              </a:rPr>
              <a:t>)</a:t>
            </a:r>
            <a:r>
              <a:rPr lang="tr-TR" dirty="0" smtClean="0">
                <a:solidFill>
                  <a:srgbClr val="FF0066"/>
                </a:solidFill>
              </a:rPr>
              <a:t> </a:t>
            </a:r>
            <a:endParaRPr lang="tr-TR" dirty="0">
              <a:solidFill>
                <a:srgbClr val="FF0066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320385" y="2175640"/>
            <a:ext cx="6423752" cy="3864907"/>
          </a:xfrm>
        </p:spPr>
        <p:txBody>
          <a:bodyPr/>
          <a:lstStyle/>
          <a:p>
            <a:r>
              <a:rPr lang="tr-TR" dirty="0" err="1" smtClean="0"/>
              <a:t>Heating</a:t>
            </a:r>
            <a:r>
              <a:rPr lang="tr-TR" dirty="0" smtClean="0"/>
              <a:t> </a:t>
            </a:r>
            <a:r>
              <a:rPr lang="tr-TR" dirty="0" err="1" smtClean="0"/>
              <a:t>treatment</a:t>
            </a:r>
            <a:r>
              <a:rPr lang="tr-TR" dirty="0" smtClean="0"/>
              <a:t> </a:t>
            </a:r>
          </a:p>
          <a:p>
            <a:pPr>
              <a:buFont typeface="Wingdings" panose="05000000000000000000" pitchFamily="2" charset="2"/>
              <a:buChar char="à"/>
            </a:pPr>
            <a:r>
              <a:rPr lang="tr-TR" dirty="0" err="1"/>
              <a:t>i</a:t>
            </a:r>
            <a:r>
              <a:rPr lang="tr-TR" dirty="0" err="1" smtClean="0"/>
              <a:t>ndirect</a:t>
            </a:r>
            <a:endParaRPr lang="tr-TR" dirty="0" smtClean="0"/>
          </a:p>
          <a:p>
            <a:pPr>
              <a:buFont typeface="Wingdings" panose="05000000000000000000" pitchFamily="2" charset="2"/>
              <a:buChar char="à"/>
            </a:pPr>
            <a:endParaRPr lang="tr-TR" dirty="0" smtClean="0"/>
          </a:p>
          <a:p>
            <a:r>
              <a:rPr lang="tr-TR" dirty="0" err="1" smtClean="0">
                <a:solidFill>
                  <a:srgbClr val="66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Heating</a:t>
            </a:r>
            <a:r>
              <a:rPr lang="tr-TR" dirty="0" smtClean="0">
                <a:solidFill>
                  <a:srgbClr val="66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tr-TR" dirty="0" err="1" smtClean="0">
                <a:solidFill>
                  <a:srgbClr val="66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treatment</a:t>
            </a:r>
            <a:endParaRPr lang="tr-TR" b="1" dirty="0">
              <a:solidFill>
                <a:srgbClr val="7030A0"/>
              </a:solidFill>
            </a:endParaRPr>
          </a:p>
          <a:p>
            <a:pPr marL="0" indent="0">
              <a:buNone/>
            </a:pPr>
            <a:r>
              <a:rPr lang="tr-TR" dirty="0" smtClean="0">
                <a:solidFill>
                  <a:srgbClr val="66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sym typeface="Wingdings" panose="05000000000000000000" pitchFamily="2" charset="2"/>
              </a:rPr>
              <a:t> </a:t>
            </a:r>
            <a:r>
              <a:rPr lang="en-US" dirty="0" smtClean="0">
                <a:solidFill>
                  <a:srgbClr val="66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30</a:t>
            </a:r>
            <a:r>
              <a:rPr lang="tr-TR" dirty="0" smtClean="0">
                <a:solidFill>
                  <a:srgbClr val="66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tr-TR" dirty="0" err="1">
                <a:solidFill>
                  <a:srgbClr val="66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minutes</a:t>
            </a:r>
            <a:r>
              <a:rPr lang="tr-TR" dirty="0">
                <a:solidFill>
                  <a:srgbClr val="66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at </a:t>
            </a:r>
            <a:r>
              <a:rPr lang="en-US" dirty="0">
                <a:solidFill>
                  <a:srgbClr val="66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63 </a:t>
            </a:r>
            <a:r>
              <a:rPr lang="en-US" baseline="30000" dirty="0">
                <a:solidFill>
                  <a:srgbClr val="66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o </a:t>
            </a:r>
            <a:r>
              <a:rPr lang="en-US" dirty="0" smtClean="0">
                <a:solidFill>
                  <a:srgbClr val="66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C</a:t>
            </a:r>
            <a:endParaRPr lang="tr-TR" dirty="0" smtClean="0">
              <a:solidFill>
                <a:srgbClr val="6600FF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endParaRPr lang="tr-TR" dirty="0" smtClean="0">
              <a:solidFill>
                <a:srgbClr val="6600FF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266078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>
                <a:solidFill>
                  <a:srgbClr val="FF0066"/>
                </a:solidFill>
              </a:rPr>
              <a:t>Low</a:t>
            </a:r>
            <a:r>
              <a:rPr lang="tr-TR" dirty="0">
                <a:solidFill>
                  <a:srgbClr val="FF0066"/>
                </a:solidFill>
              </a:rPr>
              <a:t> </a:t>
            </a:r>
            <a:r>
              <a:rPr lang="tr-TR" dirty="0" err="1">
                <a:solidFill>
                  <a:srgbClr val="FF0066"/>
                </a:solidFill>
              </a:rPr>
              <a:t>Temperature</a:t>
            </a:r>
            <a:r>
              <a:rPr lang="tr-TR" dirty="0">
                <a:solidFill>
                  <a:srgbClr val="FF0066"/>
                </a:solidFill>
              </a:rPr>
              <a:t> </a:t>
            </a:r>
            <a:r>
              <a:rPr lang="tr-TR" dirty="0" err="1">
                <a:solidFill>
                  <a:srgbClr val="FF0066"/>
                </a:solidFill>
              </a:rPr>
              <a:t>Long</a:t>
            </a:r>
            <a:r>
              <a:rPr lang="tr-TR" dirty="0">
                <a:solidFill>
                  <a:srgbClr val="FF0066"/>
                </a:solidFill>
              </a:rPr>
              <a:t> Time - LTLT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690688"/>
            <a:ext cx="6600495" cy="4351338"/>
          </a:xfrm>
        </p:spPr>
        <p:txBody>
          <a:bodyPr>
            <a:normAutofit lnSpcReduction="10000"/>
          </a:bodyPr>
          <a:lstStyle/>
          <a:p>
            <a:r>
              <a:rPr lang="tr-TR" dirty="0" err="1" smtClean="0">
                <a:solidFill>
                  <a:srgbClr val="00B050"/>
                </a:solidFill>
              </a:rPr>
              <a:t>Batches</a:t>
            </a:r>
            <a:r>
              <a:rPr lang="tr-TR" dirty="0" smtClean="0">
                <a:solidFill>
                  <a:srgbClr val="00B050"/>
                </a:solidFill>
              </a:rPr>
              <a:t> </a:t>
            </a:r>
            <a:r>
              <a:rPr lang="tr-TR" dirty="0" err="1" smtClean="0">
                <a:solidFill>
                  <a:srgbClr val="00B050"/>
                </a:solidFill>
              </a:rPr>
              <a:t>have</a:t>
            </a:r>
            <a:r>
              <a:rPr lang="tr-TR" dirty="0" smtClean="0">
                <a:solidFill>
                  <a:srgbClr val="00B050"/>
                </a:solidFill>
              </a:rPr>
              <a:t> </a:t>
            </a:r>
            <a:r>
              <a:rPr lang="tr-TR" dirty="0" err="1" smtClean="0">
                <a:solidFill>
                  <a:srgbClr val="00B050"/>
                </a:solidFill>
              </a:rPr>
              <a:t>two</a:t>
            </a:r>
            <a:r>
              <a:rPr lang="tr-TR" dirty="0" smtClean="0">
                <a:solidFill>
                  <a:srgbClr val="00B050"/>
                </a:solidFill>
              </a:rPr>
              <a:t> </a:t>
            </a:r>
            <a:r>
              <a:rPr lang="tr-TR" dirty="0" err="1" smtClean="0">
                <a:solidFill>
                  <a:srgbClr val="00B050"/>
                </a:solidFill>
              </a:rPr>
              <a:t>nested</a:t>
            </a:r>
            <a:r>
              <a:rPr lang="tr-TR" dirty="0" smtClean="0">
                <a:solidFill>
                  <a:srgbClr val="00B050"/>
                </a:solidFill>
              </a:rPr>
              <a:t> </a:t>
            </a:r>
            <a:r>
              <a:rPr lang="tr-TR" dirty="0" err="1" smtClean="0">
                <a:solidFill>
                  <a:srgbClr val="00B050"/>
                </a:solidFill>
              </a:rPr>
              <a:t>walls</a:t>
            </a:r>
            <a:r>
              <a:rPr lang="tr-TR" dirty="0" smtClean="0">
                <a:solidFill>
                  <a:srgbClr val="00B050"/>
                </a:solidFill>
              </a:rPr>
              <a:t>.</a:t>
            </a:r>
          </a:p>
          <a:p>
            <a:endParaRPr lang="tr-TR" dirty="0" smtClean="0">
              <a:solidFill>
                <a:srgbClr val="00B050"/>
              </a:solidFill>
            </a:endParaRPr>
          </a:p>
          <a:p>
            <a:r>
              <a:rPr lang="tr-TR" dirty="0" err="1" smtClean="0"/>
              <a:t>Heat</a:t>
            </a:r>
            <a:r>
              <a:rPr lang="tr-TR" dirty="0" smtClean="0"/>
              <a:t> </a:t>
            </a:r>
            <a:r>
              <a:rPr lang="tr-TR" dirty="0" err="1"/>
              <a:t>exchange</a:t>
            </a:r>
            <a:r>
              <a:rPr lang="tr-TR" dirty="0"/>
              <a:t> </a:t>
            </a:r>
            <a:r>
              <a:rPr lang="tr-TR" dirty="0" err="1"/>
              <a:t>occurs</a:t>
            </a:r>
            <a:r>
              <a:rPr lang="tr-TR" dirty="0"/>
              <a:t> </a:t>
            </a:r>
          </a:p>
          <a:p>
            <a:pPr>
              <a:buFont typeface="Wingdings" panose="05000000000000000000" pitchFamily="2" charset="2"/>
              <a:buChar char="à"/>
            </a:pPr>
            <a:r>
              <a:rPr lang="tr-TR" dirty="0" err="1" smtClean="0"/>
              <a:t>via</a:t>
            </a:r>
            <a:r>
              <a:rPr lang="tr-TR" dirty="0" smtClean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walls</a:t>
            </a:r>
            <a:r>
              <a:rPr lang="tr-TR" dirty="0"/>
              <a:t> of </a:t>
            </a:r>
            <a:r>
              <a:rPr lang="tr-TR" dirty="0" err="1"/>
              <a:t>batch</a:t>
            </a:r>
            <a:r>
              <a:rPr lang="tr-TR" dirty="0"/>
              <a:t>. </a:t>
            </a:r>
            <a:endParaRPr lang="tr-TR" dirty="0" smtClean="0"/>
          </a:p>
          <a:p>
            <a:pPr>
              <a:buFont typeface="Wingdings" panose="05000000000000000000" pitchFamily="2" charset="2"/>
              <a:buChar char="à"/>
            </a:pPr>
            <a:endParaRPr lang="tr-TR" dirty="0" smtClean="0"/>
          </a:p>
          <a:p>
            <a:r>
              <a:rPr lang="tr-TR" dirty="0" err="1" smtClean="0">
                <a:solidFill>
                  <a:srgbClr val="7030A0"/>
                </a:solidFill>
              </a:rPr>
              <a:t>There</a:t>
            </a:r>
            <a:r>
              <a:rPr lang="tr-TR" dirty="0" smtClean="0">
                <a:solidFill>
                  <a:srgbClr val="7030A0"/>
                </a:solidFill>
              </a:rPr>
              <a:t> is </a:t>
            </a:r>
            <a:r>
              <a:rPr lang="tr-TR" dirty="0" err="1" smtClean="0">
                <a:solidFill>
                  <a:srgbClr val="7030A0"/>
                </a:solidFill>
              </a:rPr>
              <a:t>water</a:t>
            </a:r>
            <a:r>
              <a:rPr lang="tr-TR" dirty="0" smtClean="0">
                <a:solidFill>
                  <a:srgbClr val="7030A0"/>
                </a:solidFill>
              </a:rPr>
              <a:t> </a:t>
            </a:r>
            <a:r>
              <a:rPr lang="tr-TR" dirty="0" err="1" smtClean="0">
                <a:solidFill>
                  <a:srgbClr val="7030A0"/>
                </a:solidFill>
              </a:rPr>
              <a:t>and</a:t>
            </a:r>
            <a:r>
              <a:rPr lang="tr-TR" dirty="0" smtClean="0">
                <a:solidFill>
                  <a:srgbClr val="7030A0"/>
                </a:solidFill>
              </a:rPr>
              <a:t> hot </a:t>
            </a:r>
            <a:r>
              <a:rPr lang="tr-TR" dirty="0" err="1" smtClean="0">
                <a:solidFill>
                  <a:srgbClr val="7030A0"/>
                </a:solidFill>
              </a:rPr>
              <a:t>steam</a:t>
            </a:r>
            <a:r>
              <a:rPr lang="tr-TR" dirty="0" smtClean="0">
                <a:solidFill>
                  <a:srgbClr val="7030A0"/>
                </a:solidFill>
              </a:rPr>
              <a:t> </a:t>
            </a:r>
            <a:r>
              <a:rPr lang="tr-TR" dirty="0" err="1" smtClean="0">
                <a:solidFill>
                  <a:srgbClr val="7030A0"/>
                </a:solidFill>
              </a:rPr>
              <a:t>circulation</a:t>
            </a:r>
            <a:r>
              <a:rPr lang="tr-TR" dirty="0" smtClean="0">
                <a:solidFill>
                  <a:srgbClr val="7030A0"/>
                </a:solidFill>
              </a:rPr>
              <a:t> in </a:t>
            </a:r>
            <a:r>
              <a:rPr lang="tr-TR" dirty="0" err="1" smtClean="0">
                <a:solidFill>
                  <a:srgbClr val="7030A0"/>
                </a:solidFill>
              </a:rPr>
              <a:t>the</a:t>
            </a:r>
            <a:r>
              <a:rPr lang="tr-TR" dirty="0" smtClean="0">
                <a:solidFill>
                  <a:srgbClr val="7030A0"/>
                </a:solidFill>
              </a:rPr>
              <a:t> </a:t>
            </a:r>
            <a:r>
              <a:rPr lang="tr-TR" dirty="0" err="1">
                <a:solidFill>
                  <a:srgbClr val="7030A0"/>
                </a:solidFill>
              </a:rPr>
              <a:t>nested</a:t>
            </a:r>
            <a:r>
              <a:rPr lang="tr-TR" dirty="0">
                <a:solidFill>
                  <a:srgbClr val="7030A0"/>
                </a:solidFill>
              </a:rPr>
              <a:t> </a:t>
            </a:r>
            <a:r>
              <a:rPr lang="tr-TR" dirty="0" err="1">
                <a:solidFill>
                  <a:srgbClr val="7030A0"/>
                </a:solidFill>
              </a:rPr>
              <a:t>walls</a:t>
            </a:r>
            <a:r>
              <a:rPr lang="tr-TR" dirty="0" smtClean="0">
                <a:solidFill>
                  <a:srgbClr val="7030A0"/>
                </a:solidFill>
              </a:rPr>
              <a:t>.</a:t>
            </a:r>
          </a:p>
          <a:p>
            <a:endParaRPr lang="tr-TR" dirty="0" smtClean="0">
              <a:solidFill>
                <a:srgbClr val="7030A0"/>
              </a:solidFill>
            </a:endParaRPr>
          </a:p>
          <a:p>
            <a:r>
              <a:rPr lang="tr-TR" dirty="0" err="1" smtClean="0"/>
              <a:t>Cooling</a:t>
            </a:r>
            <a:r>
              <a:rPr lang="tr-TR" dirty="0" smtClean="0"/>
              <a:t> </a:t>
            </a:r>
            <a:r>
              <a:rPr lang="tr-TR" dirty="0" err="1" smtClean="0"/>
              <a:t>occurs</a:t>
            </a:r>
            <a:r>
              <a:rPr lang="tr-TR" dirty="0" smtClean="0"/>
              <a:t> </a:t>
            </a:r>
            <a:r>
              <a:rPr lang="tr-TR" dirty="0" err="1" smtClean="0"/>
              <a:t>via</a:t>
            </a:r>
            <a:r>
              <a:rPr lang="tr-TR" dirty="0" smtClean="0"/>
              <a:t> </a:t>
            </a:r>
            <a:r>
              <a:rPr lang="tr-TR" dirty="0" err="1" smtClean="0"/>
              <a:t>cold</a:t>
            </a:r>
            <a:r>
              <a:rPr lang="tr-TR" dirty="0" smtClean="0"/>
              <a:t> </a:t>
            </a:r>
            <a:r>
              <a:rPr lang="tr-TR" dirty="0" err="1" smtClean="0"/>
              <a:t>water</a:t>
            </a:r>
            <a:r>
              <a:rPr lang="tr-TR" dirty="0" smtClean="0"/>
              <a:t>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453262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8200" y="628622"/>
            <a:ext cx="10515600" cy="1325563"/>
          </a:xfrm>
        </p:spPr>
        <p:txBody>
          <a:bodyPr/>
          <a:lstStyle/>
          <a:p>
            <a:r>
              <a:rPr lang="tr-TR" b="1" dirty="0">
                <a:solidFill>
                  <a:srgbClr val="FF0066"/>
                </a:solidFill>
              </a:rPr>
              <a:t>High </a:t>
            </a:r>
            <a:r>
              <a:rPr lang="tr-TR" b="1" dirty="0" err="1">
                <a:solidFill>
                  <a:srgbClr val="FF0066"/>
                </a:solidFill>
              </a:rPr>
              <a:t>temperature</a:t>
            </a:r>
            <a:r>
              <a:rPr lang="tr-TR" b="1" dirty="0">
                <a:solidFill>
                  <a:srgbClr val="FF0066"/>
                </a:solidFill>
              </a:rPr>
              <a:t> </a:t>
            </a:r>
            <a:r>
              <a:rPr lang="tr-TR" b="1" dirty="0" err="1">
                <a:solidFill>
                  <a:srgbClr val="FF0066"/>
                </a:solidFill>
              </a:rPr>
              <a:t>Short</a:t>
            </a:r>
            <a:r>
              <a:rPr lang="tr-TR" b="1" dirty="0">
                <a:solidFill>
                  <a:srgbClr val="FF0066"/>
                </a:solidFill>
              </a:rPr>
              <a:t> Time - HTST </a:t>
            </a:r>
            <a:r>
              <a:rPr lang="tr-TR" dirty="0" smtClean="0">
                <a:solidFill>
                  <a:srgbClr val="FF0066"/>
                </a:solidFill>
              </a:rPr>
              <a:t/>
            </a:r>
            <a:br>
              <a:rPr lang="tr-TR" dirty="0" smtClean="0">
                <a:solidFill>
                  <a:srgbClr val="FF0066"/>
                </a:solidFill>
              </a:rPr>
            </a:br>
            <a:r>
              <a:rPr lang="tr-TR" dirty="0" smtClean="0">
                <a:solidFill>
                  <a:srgbClr val="FF0066"/>
                </a:solidFill>
              </a:rPr>
              <a:t>(Flash </a:t>
            </a:r>
            <a:r>
              <a:rPr lang="tr-TR" dirty="0" err="1" smtClean="0">
                <a:solidFill>
                  <a:srgbClr val="FF0066"/>
                </a:solidFill>
              </a:rPr>
              <a:t>Pasteurization</a:t>
            </a:r>
            <a:r>
              <a:rPr lang="tr-TR" dirty="0" smtClean="0">
                <a:solidFill>
                  <a:srgbClr val="FF0066"/>
                </a:solidFill>
              </a:rPr>
              <a:t>)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2217683"/>
            <a:ext cx="6077607" cy="3959280"/>
          </a:xfrm>
        </p:spPr>
        <p:txBody>
          <a:bodyPr/>
          <a:lstStyle/>
          <a:p>
            <a:pPr>
              <a:buFont typeface="Wingdings" panose="05000000000000000000" pitchFamily="2" charset="2"/>
              <a:buChar char="ü"/>
              <a:defRPr/>
            </a:pPr>
            <a:r>
              <a:rPr lang="en-US" dirty="0"/>
              <a:t>Modern </a:t>
            </a:r>
            <a:r>
              <a:rPr lang="en-US" dirty="0" smtClean="0"/>
              <a:t>met</a:t>
            </a:r>
            <a:r>
              <a:rPr lang="tr-TR" dirty="0" err="1" smtClean="0"/>
              <a:t>hod</a:t>
            </a:r>
            <a:r>
              <a:rPr lang="en-US" dirty="0" smtClean="0"/>
              <a:t> </a:t>
            </a:r>
            <a:endParaRPr lang="tr-TR" dirty="0" smtClean="0"/>
          </a:p>
          <a:p>
            <a:pPr>
              <a:buFont typeface="Wingdings" panose="05000000000000000000" pitchFamily="2" charset="2"/>
              <a:buChar char="ü"/>
              <a:defRPr/>
            </a:pPr>
            <a:r>
              <a:rPr lang="tr-TR" dirty="0" smtClean="0"/>
              <a:t>Can </a:t>
            </a:r>
            <a:r>
              <a:rPr lang="tr-TR" dirty="0" err="1" smtClean="0"/>
              <a:t>pasteurize</a:t>
            </a:r>
            <a:r>
              <a:rPr lang="tr-TR" dirty="0" smtClean="0"/>
              <a:t> </a:t>
            </a:r>
            <a:r>
              <a:rPr lang="tr-TR" dirty="0" err="1" smtClean="0"/>
              <a:t>more</a:t>
            </a:r>
            <a:r>
              <a:rPr lang="tr-TR" dirty="0" smtClean="0"/>
              <a:t> </a:t>
            </a:r>
            <a:r>
              <a:rPr lang="tr-TR" dirty="0" err="1" smtClean="0"/>
              <a:t>milk</a:t>
            </a:r>
            <a:r>
              <a:rPr lang="tr-TR" dirty="0" smtClean="0"/>
              <a:t>.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ü"/>
              <a:defRPr/>
            </a:pPr>
            <a:r>
              <a:rPr lang="tr-TR" dirty="0" err="1" smtClean="0">
                <a:solidFill>
                  <a:srgbClr val="6600FF"/>
                </a:solidFill>
              </a:rPr>
              <a:t>Heat</a:t>
            </a:r>
            <a:r>
              <a:rPr lang="tr-TR" dirty="0" smtClean="0">
                <a:solidFill>
                  <a:srgbClr val="6600FF"/>
                </a:solidFill>
              </a:rPr>
              <a:t> </a:t>
            </a:r>
            <a:r>
              <a:rPr lang="tr-TR" dirty="0" err="1" smtClean="0">
                <a:solidFill>
                  <a:srgbClr val="6600FF"/>
                </a:solidFill>
              </a:rPr>
              <a:t>treatment</a:t>
            </a:r>
            <a:r>
              <a:rPr lang="tr-TR" dirty="0" smtClean="0">
                <a:solidFill>
                  <a:srgbClr val="6600FF"/>
                </a:solidFill>
              </a:rPr>
              <a:t> </a:t>
            </a:r>
            <a:r>
              <a:rPr lang="tr-TR" dirty="0" smtClean="0">
                <a:solidFill>
                  <a:srgbClr val="6600FF"/>
                </a:solidFill>
                <a:sym typeface="Wingdings" panose="05000000000000000000" pitchFamily="2" charset="2"/>
              </a:rPr>
              <a:t></a:t>
            </a:r>
            <a:r>
              <a:rPr lang="en-US" dirty="0" smtClean="0">
                <a:solidFill>
                  <a:srgbClr val="6600FF"/>
                </a:solidFill>
              </a:rPr>
              <a:t>15</a:t>
            </a:r>
            <a:r>
              <a:rPr lang="en-US" dirty="0" smtClean="0"/>
              <a:t> </a:t>
            </a:r>
            <a:r>
              <a:rPr lang="tr-TR" dirty="0" err="1">
                <a:solidFill>
                  <a:srgbClr val="6600FF"/>
                </a:solidFill>
              </a:rPr>
              <a:t>seconds</a:t>
            </a:r>
            <a:r>
              <a:rPr lang="tr-TR" dirty="0">
                <a:solidFill>
                  <a:srgbClr val="6600FF"/>
                </a:solidFill>
              </a:rPr>
              <a:t> at </a:t>
            </a:r>
            <a:r>
              <a:rPr lang="en-US" dirty="0">
                <a:solidFill>
                  <a:srgbClr val="6600FF"/>
                </a:solidFill>
              </a:rPr>
              <a:t>72 </a:t>
            </a:r>
            <a:r>
              <a:rPr lang="en-US" baseline="30000" dirty="0">
                <a:solidFill>
                  <a:srgbClr val="6600FF"/>
                </a:solidFill>
              </a:rPr>
              <a:t>o</a:t>
            </a:r>
            <a:r>
              <a:rPr lang="en-US" dirty="0">
                <a:solidFill>
                  <a:srgbClr val="6600FF"/>
                </a:solidFill>
              </a:rPr>
              <a:t> C</a:t>
            </a:r>
            <a:r>
              <a:rPr lang="tr-TR" dirty="0">
                <a:solidFill>
                  <a:srgbClr val="6600FF"/>
                </a:solidFill>
              </a:rPr>
              <a:t> </a:t>
            </a:r>
          </a:p>
          <a:p>
            <a:pPr>
              <a:buFont typeface="Wingdings" panose="05000000000000000000" pitchFamily="2" charset="2"/>
              <a:buChar char="ü"/>
              <a:defRPr/>
            </a:pPr>
            <a:r>
              <a:rPr lang="tr-TR" dirty="0" err="1" smtClean="0"/>
              <a:t>Permenency</a:t>
            </a:r>
            <a:r>
              <a:rPr lang="tr-TR" dirty="0" smtClean="0"/>
              <a:t> </a:t>
            </a:r>
            <a:r>
              <a:rPr lang="tr-TR" dirty="0" err="1" smtClean="0"/>
              <a:t>system</a:t>
            </a:r>
            <a:endParaRPr lang="tr-TR" dirty="0" smtClean="0"/>
          </a:p>
          <a:p>
            <a:pPr>
              <a:buFont typeface="Wingdings" panose="05000000000000000000" pitchFamily="2" charset="2"/>
              <a:buChar char="ü"/>
              <a:defRPr/>
            </a:pPr>
            <a:r>
              <a:rPr lang="en-US" dirty="0"/>
              <a:t>Reduces the amount of time required to pasteurize milk.</a:t>
            </a:r>
          </a:p>
          <a:p>
            <a:pPr>
              <a:buFont typeface="Wingdings" panose="05000000000000000000" pitchFamily="2" charset="2"/>
              <a:buChar char="ü"/>
              <a:defRPr/>
            </a:pPr>
            <a:endParaRPr lang="en-US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341737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4800" b="1" dirty="0" smtClean="0">
                <a:solidFill>
                  <a:srgbClr val="FF0066"/>
                </a:solidFill>
              </a:rPr>
              <a:t>UHT (</a:t>
            </a:r>
            <a:r>
              <a:rPr lang="en-US" sz="4800" b="1" dirty="0" smtClean="0">
                <a:solidFill>
                  <a:srgbClr val="FF0066"/>
                </a:solidFill>
              </a:rPr>
              <a:t>Ultra-high-temperature</a:t>
            </a:r>
            <a:r>
              <a:rPr lang="tr-TR" sz="4800" b="1" dirty="0" smtClean="0">
                <a:solidFill>
                  <a:srgbClr val="FF0066"/>
                </a:solidFill>
              </a:rPr>
              <a:t>)</a:t>
            </a:r>
            <a:endParaRPr lang="tr-TR" sz="4800" b="1" dirty="0">
              <a:solidFill>
                <a:srgbClr val="FF0066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825625"/>
            <a:ext cx="8568559" cy="4351338"/>
          </a:xfrm>
        </p:spPr>
        <p:txBody>
          <a:bodyPr>
            <a:normAutofit fontScale="92500"/>
          </a:bodyPr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en-US" dirty="0" smtClean="0"/>
              <a:t>is </a:t>
            </a:r>
            <a:r>
              <a:rPr lang="en-US" dirty="0"/>
              <a:t>a </a:t>
            </a:r>
            <a:r>
              <a:rPr lang="en-US" dirty="0">
                <a:hlinkClick r:id="rId2" tooltip="Food processing"/>
              </a:rPr>
              <a:t>food processing</a:t>
            </a:r>
            <a:r>
              <a:rPr lang="en-US" dirty="0"/>
              <a:t> technology that </a:t>
            </a:r>
            <a:r>
              <a:rPr lang="en-US" dirty="0">
                <a:hlinkClick r:id="rId3" tooltip="Sterilization (microbiology)"/>
              </a:rPr>
              <a:t>sterilizes</a:t>
            </a:r>
            <a:r>
              <a:rPr lang="en-US" dirty="0"/>
              <a:t> liquid food, chiefly milk, by heating it </a:t>
            </a:r>
            <a:r>
              <a:rPr lang="en-US" dirty="0" smtClean="0"/>
              <a:t>135</a:t>
            </a:r>
            <a:r>
              <a:rPr lang="en-US" dirty="0"/>
              <a:t> °</a:t>
            </a:r>
            <a:r>
              <a:rPr lang="en-US" dirty="0" smtClean="0"/>
              <a:t>C</a:t>
            </a:r>
            <a:r>
              <a:rPr lang="en-US" dirty="0"/>
              <a:t> for </a:t>
            </a:r>
            <a:r>
              <a:rPr lang="tr-TR" dirty="0" smtClean="0"/>
              <a:t>2-5 </a:t>
            </a:r>
            <a:r>
              <a:rPr lang="en-US" dirty="0" smtClean="0"/>
              <a:t>seconds</a:t>
            </a:r>
            <a:endParaRPr lang="tr-TR" dirty="0" smtClean="0"/>
          </a:p>
          <a:p>
            <a:pPr marL="0" indent="0" algn="just">
              <a:buNone/>
            </a:pPr>
            <a:r>
              <a:rPr lang="tr-TR" dirty="0" smtClean="0">
                <a:sym typeface="Wingdings" panose="05000000000000000000" pitchFamily="2" charset="2"/>
              </a:rPr>
              <a:t></a:t>
            </a:r>
            <a:r>
              <a:rPr lang="en-US" dirty="0" smtClean="0"/>
              <a:t> </a:t>
            </a:r>
            <a:r>
              <a:rPr lang="en-US" dirty="0"/>
              <a:t>the temperature required to kill </a:t>
            </a:r>
            <a:r>
              <a:rPr lang="en-US" dirty="0">
                <a:solidFill>
                  <a:srgbClr val="FF0000"/>
                </a:solidFill>
                <a:hlinkClick r:id="rId4" tooltip="Endospore"/>
              </a:rPr>
              <a:t>spores</a:t>
            </a:r>
            <a:r>
              <a:rPr lang="en-US" dirty="0"/>
              <a:t> in </a:t>
            </a:r>
            <a:r>
              <a:rPr lang="en-US" dirty="0" smtClean="0"/>
              <a:t>milk</a:t>
            </a:r>
            <a:r>
              <a:rPr lang="tr-TR" dirty="0" smtClean="0"/>
              <a:t>.</a:t>
            </a:r>
            <a:r>
              <a:rPr lang="en-US" dirty="0" smtClean="0"/>
              <a:t> </a:t>
            </a:r>
            <a:endParaRPr lang="tr-TR" dirty="0" smtClean="0"/>
          </a:p>
          <a:p>
            <a:pPr algn="just">
              <a:buFont typeface="Wingdings" panose="05000000000000000000" pitchFamily="2" charset="2"/>
              <a:buChar char="Ø"/>
            </a:pPr>
            <a:r>
              <a:rPr lang="en-US" dirty="0"/>
              <a:t>The heat used during the UHT process can cause </a:t>
            </a:r>
            <a:r>
              <a:rPr lang="en-US" dirty="0" err="1">
                <a:hlinkClick r:id="rId5" tooltip="Maillard reaction"/>
              </a:rPr>
              <a:t>Maillard</a:t>
            </a:r>
            <a:r>
              <a:rPr lang="en-US" dirty="0">
                <a:hlinkClick r:id="rId5" tooltip="Maillard reaction"/>
              </a:rPr>
              <a:t> browning</a:t>
            </a:r>
            <a:r>
              <a:rPr lang="en-US" dirty="0"/>
              <a:t> and change the taste and smell of dairy products</a:t>
            </a:r>
            <a:r>
              <a:rPr lang="en-US" dirty="0" smtClean="0"/>
              <a:t>.</a:t>
            </a:r>
            <a:endParaRPr lang="tr-TR" dirty="0" smtClean="0"/>
          </a:p>
          <a:p>
            <a:pPr algn="just">
              <a:buFont typeface="Wingdings" panose="05000000000000000000" pitchFamily="2" charset="2"/>
              <a:buChar char="Ø"/>
            </a:pPr>
            <a:r>
              <a:rPr lang="en-US" dirty="0"/>
              <a:t>UHT milk packaged in a sterile container, if not opened, has a typical unrefrigerated </a:t>
            </a:r>
            <a:r>
              <a:rPr lang="en-US" dirty="0">
                <a:hlinkClick r:id="rId6" tooltip="Shelf life"/>
              </a:rPr>
              <a:t>shelf life</a:t>
            </a:r>
            <a:r>
              <a:rPr lang="en-US" dirty="0"/>
              <a:t> of six to nine months. </a:t>
            </a:r>
            <a:endParaRPr lang="tr-TR" dirty="0" smtClean="0"/>
          </a:p>
          <a:p>
            <a:pPr algn="just">
              <a:buFont typeface="Wingdings" panose="05000000000000000000" pitchFamily="2" charset="2"/>
              <a:buChar char="Ø"/>
            </a:pPr>
            <a:r>
              <a:rPr lang="en-US" dirty="0" smtClean="0"/>
              <a:t>In </a:t>
            </a:r>
            <a:r>
              <a:rPr lang="en-US" dirty="0"/>
              <a:t>contrast, HTST pasteurized milk has a shelf life of about two weeks from processing, or about one week from being put on </a:t>
            </a:r>
            <a:r>
              <a:rPr lang="en-US" dirty="0" smtClean="0"/>
              <a:t>sale</a:t>
            </a:r>
            <a:r>
              <a:rPr lang="tr-TR" dirty="0" smtClean="0"/>
              <a:t>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08675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FF0066"/>
                </a:solidFill>
              </a:rPr>
              <a:t>Ultra-high-temperature processing </a:t>
            </a:r>
            <a:endParaRPr lang="tr-TR" dirty="0">
              <a:solidFill>
                <a:srgbClr val="FF0066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is performed in complex production plants, which perform several stages of food processing and packaging automatically and in succession:</a:t>
            </a:r>
            <a:endParaRPr lang="en-US" dirty="0"/>
          </a:p>
          <a:p>
            <a:r>
              <a:rPr lang="en-US" dirty="0"/>
              <a:t>Heating</a:t>
            </a:r>
          </a:p>
          <a:p>
            <a:r>
              <a:rPr lang="en-US" dirty="0"/>
              <a:t>Flash cooling</a:t>
            </a:r>
          </a:p>
          <a:p>
            <a:r>
              <a:rPr lang="en-US" dirty="0"/>
              <a:t>Homogenization</a:t>
            </a:r>
          </a:p>
          <a:p>
            <a:r>
              <a:rPr lang="en-US" dirty="0"/>
              <a:t>Aseptic packaging</a:t>
            </a:r>
          </a:p>
          <a:p>
            <a:r>
              <a:rPr lang="en-US" dirty="0"/>
              <a:t>In the heating stage, the treated liquid is first pre-heated to a non-critical temperature (70–80°C for milk), and then quickly heated to the temperature required by the process.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935278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313792" y="365125"/>
            <a:ext cx="10040007" cy="1325563"/>
          </a:xfrm>
        </p:spPr>
        <p:txBody>
          <a:bodyPr/>
          <a:lstStyle/>
          <a:p>
            <a:r>
              <a:rPr lang="tr-TR" b="1" dirty="0" smtClean="0">
                <a:solidFill>
                  <a:srgbClr val="FF0066"/>
                </a:solidFill>
              </a:rPr>
              <a:t>Is it </a:t>
            </a:r>
            <a:r>
              <a:rPr lang="tr-TR" b="1" dirty="0" err="1" smtClean="0">
                <a:solidFill>
                  <a:srgbClr val="FF0066"/>
                </a:solidFill>
              </a:rPr>
              <a:t>safe</a:t>
            </a:r>
            <a:r>
              <a:rPr lang="tr-TR" b="1" dirty="0" smtClean="0">
                <a:solidFill>
                  <a:srgbClr val="FF0066"/>
                </a:solidFill>
              </a:rPr>
              <a:t> </a:t>
            </a:r>
            <a:r>
              <a:rPr lang="tr-TR" b="1" dirty="0" err="1" smtClean="0">
                <a:solidFill>
                  <a:srgbClr val="FF0066"/>
                </a:solidFill>
              </a:rPr>
              <a:t>to</a:t>
            </a:r>
            <a:r>
              <a:rPr lang="tr-TR" b="1" dirty="0" smtClean="0">
                <a:solidFill>
                  <a:srgbClr val="FF0066"/>
                </a:solidFill>
              </a:rPr>
              <a:t> </a:t>
            </a:r>
            <a:r>
              <a:rPr lang="tr-TR" b="1" dirty="0" err="1" smtClean="0">
                <a:solidFill>
                  <a:srgbClr val="FF0066"/>
                </a:solidFill>
              </a:rPr>
              <a:t>drink</a:t>
            </a:r>
            <a:r>
              <a:rPr lang="tr-TR" b="1" dirty="0" smtClean="0">
                <a:solidFill>
                  <a:srgbClr val="FF0066"/>
                </a:solidFill>
              </a:rPr>
              <a:t> </a:t>
            </a:r>
            <a:r>
              <a:rPr lang="tr-TR" b="1" dirty="0" err="1" smtClean="0">
                <a:solidFill>
                  <a:srgbClr val="FF0066"/>
                </a:solidFill>
              </a:rPr>
              <a:t>raw</a:t>
            </a:r>
            <a:r>
              <a:rPr lang="tr-TR" b="1" dirty="0" smtClean="0">
                <a:solidFill>
                  <a:srgbClr val="FF0066"/>
                </a:solidFill>
              </a:rPr>
              <a:t> </a:t>
            </a:r>
            <a:r>
              <a:rPr lang="tr-TR" b="1" dirty="0" err="1" smtClean="0">
                <a:solidFill>
                  <a:srgbClr val="FF0066"/>
                </a:solidFill>
              </a:rPr>
              <a:t>milk</a:t>
            </a:r>
            <a:r>
              <a:rPr lang="tr-TR" b="1" dirty="0" smtClean="0">
                <a:solidFill>
                  <a:srgbClr val="FF0066"/>
                </a:solidFill>
              </a:rPr>
              <a:t>?</a:t>
            </a:r>
            <a:endParaRPr lang="tr-TR" b="1" dirty="0">
              <a:solidFill>
                <a:srgbClr val="FF0066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457200" lvl="1" indent="0">
              <a:lnSpc>
                <a:spcPct val="80000"/>
              </a:lnSpc>
              <a:buNone/>
            </a:pPr>
            <a:endParaRPr lang="tr-TR" altLang="tr-TR" sz="2000" b="1" i="1" dirty="0">
              <a:ea typeface="ＭＳ Ｐゴシック" panose="020B0600070205080204" pitchFamily="34" charset="-128"/>
            </a:endParaRPr>
          </a:p>
          <a:p>
            <a:pPr marL="457200" lvl="1" indent="0">
              <a:lnSpc>
                <a:spcPct val="80000"/>
              </a:lnSpc>
              <a:buNone/>
            </a:pPr>
            <a:r>
              <a:rPr lang="tr-TR" altLang="tr-TR" b="1" dirty="0" err="1" smtClean="0">
                <a:ea typeface="ＭＳ Ｐゴシック" panose="020B0600070205080204" pitchFamily="34" charset="-128"/>
              </a:rPr>
              <a:t>Raw</a:t>
            </a:r>
            <a:r>
              <a:rPr lang="tr-TR" altLang="tr-TR" b="1" dirty="0" smtClean="0">
                <a:ea typeface="ＭＳ Ｐゴシック" panose="020B0600070205080204" pitchFamily="34" charset="-128"/>
              </a:rPr>
              <a:t> </a:t>
            </a:r>
            <a:r>
              <a:rPr lang="tr-TR" altLang="tr-TR" b="1" dirty="0" err="1" smtClean="0">
                <a:ea typeface="ＭＳ Ｐゴシック" panose="020B0600070205080204" pitchFamily="34" charset="-128"/>
              </a:rPr>
              <a:t>milk</a:t>
            </a:r>
            <a:r>
              <a:rPr lang="tr-TR" altLang="tr-TR" b="1" dirty="0" smtClean="0">
                <a:ea typeface="ＭＳ Ｐゴシック" panose="020B0600070205080204" pitchFamily="34" charset="-128"/>
              </a:rPr>
              <a:t> can be </a:t>
            </a:r>
            <a:r>
              <a:rPr lang="tr-TR" altLang="tr-TR" b="1" dirty="0" err="1" smtClean="0">
                <a:ea typeface="ＭＳ Ｐゴシック" panose="020B0600070205080204" pitchFamily="34" charset="-128"/>
              </a:rPr>
              <a:t>contamined</a:t>
            </a:r>
            <a:r>
              <a:rPr lang="tr-TR" altLang="tr-TR" b="1" dirty="0" smtClean="0">
                <a:ea typeface="ＭＳ Ｐゴシック" panose="020B0600070205080204" pitchFamily="34" charset="-128"/>
              </a:rPr>
              <a:t> </a:t>
            </a:r>
            <a:r>
              <a:rPr lang="tr-TR" altLang="tr-TR" b="1" dirty="0" err="1" smtClean="0">
                <a:ea typeface="ＭＳ Ｐゴシック" panose="020B0600070205080204" pitchFamily="34" charset="-128"/>
              </a:rPr>
              <a:t>with</a:t>
            </a:r>
            <a:r>
              <a:rPr lang="tr-TR" altLang="tr-TR" b="1" dirty="0" smtClean="0">
                <a:ea typeface="ＭＳ Ｐゴシック" panose="020B0600070205080204" pitchFamily="34" charset="-128"/>
              </a:rPr>
              <a:t> </a:t>
            </a:r>
            <a:r>
              <a:rPr lang="tr-TR" altLang="tr-TR" b="1" dirty="0" err="1" smtClean="0">
                <a:ea typeface="ＭＳ Ｐゴシック" panose="020B0600070205080204" pitchFamily="34" charset="-128"/>
              </a:rPr>
              <a:t>the</a:t>
            </a:r>
            <a:r>
              <a:rPr lang="tr-TR" altLang="tr-TR" b="1" dirty="0" smtClean="0">
                <a:ea typeface="ＭＳ Ｐゴシック" panose="020B0600070205080204" pitchFamily="34" charset="-128"/>
              </a:rPr>
              <a:t> </a:t>
            </a:r>
            <a:r>
              <a:rPr lang="tr-TR" altLang="tr-TR" b="1" dirty="0" err="1" smtClean="0">
                <a:ea typeface="ＭＳ Ｐゴシック" panose="020B0600070205080204" pitchFamily="34" charset="-128"/>
              </a:rPr>
              <a:t>pathogen</a:t>
            </a:r>
            <a:r>
              <a:rPr lang="tr-TR" altLang="tr-TR" b="1" dirty="0" smtClean="0">
                <a:ea typeface="ＭＳ Ｐゴシック" panose="020B0600070205080204" pitchFamily="34" charset="-128"/>
              </a:rPr>
              <a:t> </a:t>
            </a:r>
            <a:r>
              <a:rPr lang="tr-TR" altLang="tr-TR" b="1" dirty="0" err="1" smtClean="0">
                <a:ea typeface="ＭＳ Ｐゴシック" panose="020B0600070205080204" pitchFamily="34" charset="-128"/>
              </a:rPr>
              <a:t>microorganisms</a:t>
            </a:r>
            <a:r>
              <a:rPr lang="tr-TR" altLang="tr-TR" b="1" dirty="0" smtClean="0">
                <a:ea typeface="ＭＳ Ｐゴシック" panose="020B0600070205080204" pitchFamily="34" charset="-128"/>
              </a:rPr>
              <a:t>;</a:t>
            </a:r>
          </a:p>
          <a:p>
            <a:pPr marL="457200" lvl="1" indent="0">
              <a:lnSpc>
                <a:spcPct val="80000"/>
              </a:lnSpc>
              <a:buNone/>
            </a:pPr>
            <a:endParaRPr lang="tr-TR" altLang="tr-TR" sz="2000" b="1" i="1" dirty="0">
              <a:ea typeface="ＭＳ Ｐゴシック" panose="020B0600070205080204" pitchFamily="34" charset="-128"/>
            </a:endParaRPr>
          </a:p>
          <a:p>
            <a:pPr lvl="1">
              <a:lnSpc>
                <a:spcPct val="80000"/>
              </a:lnSpc>
            </a:pPr>
            <a:r>
              <a:rPr lang="en-US" altLang="tr-TR" sz="2000" i="1" dirty="0" smtClean="0">
                <a:ea typeface="ＭＳ Ｐゴシック" panose="020B0600070205080204" pitchFamily="34" charset="-128"/>
              </a:rPr>
              <a:t>Staphylococcus aureus</a:t>
            </a:r>
          </a:p>
          <a:p>
            <a:pPr lvl="1">
              <a:lnSpc>
                <a:spcPct val="80000"/>
              </a:lnSpc>
            </a:pPr>
            <a:r>
              <a:rPr lang="en-US" altLang="tr-TR" sz="2000" i="1" dirty="0" smtClean="0">
                <a:ea typeface="ＭＳ Ｐゴシック" panose="020B0600070205080204" pitchFamily="34" charset="-128"/>
              </a:rPr>
              <a:t>Campylobacter </a:t>
            </a:r>
            <a:r>
              <a:rPr lang="en-US" altLang="tr-TR" sz="2000" i="1" dirty="0" err="1" smtClean="0">
                <a:ea typeface="ＭＳ Ｐゴシック" panose="020B0600070205080204" pitchFamily="34" charset="-128"/>
              </a:rPr>
              <a:t>jejuni</a:t>
            </a:r>
            <a:endParaRPr lang="en-US" altLang="tr-TR" sz="2000" i="1" dirty="0" smtClean="0">
              <a:ea typeface="ＭＳ Ｐゴシック" panose="020B0600070205080204" pitchFamily="34" charset="-128"/>
            </a:endParaRPr>
          </a:p>
          <a:p>
            <a:pPr lvl="1">
              <a:lnSpc>
                <a:spcPct val="80000"/>
              </a:lnSpc>
            </a:pPr>
            <a:r>
              <a:rPr lang="en-US" altLang="tr-TR" sz="2000" i="1" dirty="0" smtClean="0">
                <a:ea typeface="ＭＳ Ｐゴシック" panose="020B0600070205080204" pitchFamily="34" charset="-128"/>
              </a:rPr>
              <a:t>Salmonella </a:t>
            </a:r>
          </a:p>
          <a:p>
            <a:pPr lvl="1">
              <a:lnSpc>
                <a:spcPct val="80000"/>
              </a:lnSpc>
            </a:pPr>
            <a:r>
              <a:rPr lang="en-US" altLang="tr-TR" sz="2000" i="1" dirty="0" smtClean="0">
                <a:ea typeface="ＭＳ Ｐゴシック" panose="020B0600070205080204" pitchFamily="34" charset="-128"/>
              </a:rPr>
              <a:t>E. coli (EHEC) (ETEC)</a:t>
            </a:r>
          </a:p>
          <a:p>
            <a:pPr lvl="1">
              <a:lnSpc>
                <a:spcPct val="80000"/>
              </a:lnSpc>
            </a:pPr>
            <a:r>
              <a:rPr lang="en-US" altLang="tr-TR" sz="2000" i="1" dirty="0" smtClean="0">
                <a:ea typeface="ＭＳ Ｐゴシック" panose="020B0600070205080204" pitchFamily="34" charset="-128"/>
              </a:rPr>
              <a:t>Listeria </a:t>
            </a:r>
            <a:r>
              <a:rPr lang="en-US" altLang="tr-TR" sz="2000" i="1" dirty="0" err="1" smtClean="0">
                <a:ea typeface="ＭＳ Ｐゴシック" panose="020B0600070205080204" pitchFamily="34" charset="-128"/>
              </a:rPr>
              <a:t>monocytogenes</a:t>
            </a:r>
            <a:endParaRPr lang="en-US" altLang="tr-TR" sz="2000" i="1" dirty="0" smtClean="0">
              <a:ea typeface="ＭＳ Ｐゴシック" panose="020B0600070205080204" pitchFamily="34" charset="-128"/>
            </a:endParaRPr>
          </a:p>
          <a:p>
            <a:pPr lvl="1">
              <a:lnSpc>
                <a:spcPct val="80000"/>
              </a:lnSpc>
            </a:pPr>
            <a:r>
              <a:rPr lang="en-US" altLang="tr-TR" sz="2000" i="1" dirty="0" smtClean="0">
                <a:ea typeface="ＭＳ Ｐゴシック" panose="020B0600070205080204" pitchFamily="34" charset="-128"/>
              </a:rPr>
              <a:t>Mycobacterium tuberculosis</a:t>
            </a:r>
          </a:p>
          <a:p>
            <a:pPr lvl="1">
              <a:lnSpc>
                <a:spcPct val="80000"/>
              </a:lnSpc>
            </a:pPr>
            <a:r>
              <a:rPr lang="en-US" altLang="tr-TR" sz="2000" i="1" dirty="0" smtClean="0">
                <a:ea typeface="ＭＳ Ｐゴシック" panose="020B0600070205080204" pitchFamily="34" charset="-128"/>
              </a:rPr>
              <a:t>Mycobacterium </a:t>
            </a:r>
            <a:r>
              <a:rPr lang="en-US" altLang="tr-TR" sz="2000" i="1" dirty="0" err="1" smtClean="0">
                <a:ea typeface="ＭＳ Ｐゴシック" panose="020B0600070205080204" pitchFamily="34" charset="-128"/>
              </a:rPr>
              <a:t>bovis</a:t>
            </a:r>
            <a:endParaRPr lang="en-US" altLang="tr-TR" sz="2000" i="1" dirty="0" smtClean="0">
              <a:ea typeface="ＭＳ Ｐゴシック" panose="020B0600070205080204" pitchFamily="34" charset="-128"/>
            </a:endParaRPr>
          </a:p>
          <a:p>
            <a:pPr lvl="1">
              <a:lnSpc>
                <a:spcPct val="80000"/>
              </a:lnSpc>
            </a:pPr>
            <a:r>
              <a:rPr lang="en-US" altLang="tr-TR" sz="2000" i="1" dirty="0" err="1" smtClean="0">
                <a:ea typeface="ＭＳ Ｐゴシック" panose="020B0600070205080204" pitchFamily="34" charset="-128"/>
              </a:rPr>
              <a:t>Brucella</a:t>
            </a:r>
            <a:r>
              <a:rPr lang="en-US" altLang="tr-TR" sz="2000" i="1" dirty="0" smtClean="0">
                <a:ea typeface="ＭＳ Ｐゴシック" panose="020B0600070205080204" pitchFamily="34" charset="-128"/>
              </a:rPr>
              <a:t> </a:t>
            </a:r>
            <a:r>
              <a:rPr lang="tr-TR" altLang="tr-TR" sz="2000" i="1" dirty="0" err="1" smtClean="0">
                <a:ea typeface="ＭＳ Ｐゴシック" panose="020B0600070205080204" pitchFamily="34" charset="-128"/>
              </a:rPr>
              <a:t>spp</a:t>
            </a:r>
            <a:r>
              <a:rPr lang="tr-TR" altLang="tr-TR" sz="2000" i="1" dirty="0" smtClean="0">
                <a:ea typeface="ＭＳ Ｐゴシック" panose="020B0600070205080204" pitchFamily="34" charset="-128"/>
              </a:rPr>
              <a:t>. </a:t>
            </a:r>
            <a:r>
              <a:rPr lang="en-US" altLang="tr-TR" sz="2000" i="1" dirty="0" smtClean="0">
                <a:ea typeface="ＭＳ Ｐゴシック" panose="020B0600070205080204" pitchFamily="34" charset="-128"/>
              </a:rPr>
              <a:t>(</a:t>
            </a:r>
            <a:r>
              <a:rPr lang="en-US" altLang="tr-TR" sz="2000" i="1" dirty="0" err="1" smtClean="0">
                <a:ea typeface="ＭＳ Ｐゴシック" panose="020B0600070205080204" pitchFamily="34" charset="-128"/>
              </a:rPr>
              <a:t>abortus</a:t>
            </a:r>
            <a:r>
              <a:rPr lang="en-US" altLang="tr-TR" sz="2000" i="1" dirty="0" smtClean="0">
                <a:ea typeface="ＭＳ Ｐゴシック" panose="020B0600070205080204" pitchFamily="34" charset="-128"/>
              </a:rPr>
              <a:t> –</a:t>
            </a:r>
            <a:r>
              <a:rPr lang="tr-TR" altLang="tr-TR" sz="2000" i="1" dirty="0" smtClean="0">
                <a:ea typeface="ＭＳ Ｐゴシック" panose="020B0600070205080204" pitchFamily="34" charset="-128"/>
              </a:rPr>
              <a:t> </a:t>
            </a:r>
            <a:r>
              <a:rPr lang="tr-TR" altLang="tr-TR" sz="2000" i="1" dirty="0" err="1" smtClean="0">
                <a:ea typeface="ＭＳ Ｐゴシック" panose="020B0600070205080204" pitchFamily="34" charset="-128"/>
              </a:rPr>
              <a:t>bovine</a:t>
            </a:r>
            <a:r>
              <a:rPr lang="en-US" altLang="tr-TR" sz="2000" i="1" dirty="0" smtClean="0">
                <a:ea typeface="ＭＳ Ｐゴシック" panose="020B0600070205080204" pitchFamily="34" charset="-128"/>
              </a:rPr>
              <a:t>) (</a:t>
            </a:r>
            <a:r>
              <a:rPr lang="en-US" altLang="tr-TR" sz="2000" i="1" dirty="0" err="1" smtClean="0">
                <a:ea typeface="ＭＳ Ｐゴシック" panose="020B0600070205080204" pitchFamily="34" charset="-128"/>
              </a:rPr>
              <a:t>melitensis</a:t>
            </a:r>
            <a:r>
              <a:rPr lang="tr-TR" altLang="tr-TR" sz="2000" i="1" dirty="0">
                <a:ea typeface="ＭＳ Ｐゴシック" panose="020B0600070205080204" pitchFamily="34" charset="-128"/>
              </a:rPr>
              <a:t> </a:t>
            </a:r>
            <a:r>
              <a:rPr lang="tr-TR" altLang="tr-TR" sz="2000" i="1" dirty="0" smtClean="0">
                <a:ea typeface="ＭＳ Ｐゴシック" panose="020B0600070205080204" pitchFamily="34" charset="-128"/>
              </a:rPr>
              <a:t>- </a:t>
            </a:r>
            <a:r>
              <a:rPr lang="tr-TR" altLang="tr-TR" sz="2000" i="1" dirty="0" err="1" smtClean="0">
                <a:ea typeface="ＭＳ Ｐゴシック" panose="020B0600070205080204" pitchFamily="34" charset="-128"/>
              </a:rPr>
              <a:t>goat</a:t>
            </a:r>
            <a:r>
              <a:rPr lang="en-US" altLang="tr-TR" sz="2000" i="1" dirty="0" smtClean="0">
                <a:ea typeface="ＭＳ Ｐゴシック" panose="020B0600070205080204" pitchFamily="34" charset="-128"/>
              </a:rPr>
              <a:t>)</a:t>
            </a:r>
          </a:p>
          <a:p>
            <a:pPr lvl="1">
              <a:lnSpc>
                <a:spcPct val="80000"/>
              </a:lnSpc>
            </a:pPr>
            <a:r>
              <a:rPr lang="en-US" altLang="tr-TR" sz="2000" i="1" dirty="0" err="1" smtClean="0">
                <a:ea typeface="ＭＳ Ｐゴシック" panose="020B0600070205080204" pitchFamily="34" charset="-128"/>
              </a:rPr>
              <a:t>Coxiella</a:t>
            </a:r>
            <a:r>
              <a:rPr lang="en-US" altLang="tr-TR" sz="2000" i="1" dirty="0" smtClean="0">
                <a:ea typeface="ＭＳ Ｐゴシック" panose="020B0600070205080204" pitchFamily="34" charset="-128"/>
              </a:rPr>
              <a:t> </a:t>
            </a:r>
            <a:r>
              <a:rPr lang="en-US" altLang="tr-TR" sz="2000" i="1" dirty="0" err="1" smtClean="0">
                <a:ea typeface="ＭＳ Ｐゴシック" panose="020B0600070205080204" pitchFamily="34" charset="-128"/>
              </a:rPr>
              <a:t>burnetii</a:t>
            </a:r>
            <a:endParaRPr lang="en-US" altLang="tr-TR" sz="2000" i="1" dirty="0" smtClean="0">
              <a:ea typeface="ＭＳ Ｐゴシック" panose="020B0600070205080204" pitchFamily="34" charset="-128"/>
            </a:endParaRPr>
          </a:p>
          <a:p>
            <a:pPr lvl="1">
              <a:lnSpc>
                <a:spcPct val="80000"/>
              </a:lnSpc>
            </a:pPr>
            <a:r>
              <a:rPr lang="en-US" altLang="tr-TR" sz="2000" i="1" dirty="0" smtClean="0">
                <a:ea typeface="ＭＳ Ｐゴシック" panose="020B0600070205080204" pitchFamily="34" charset="-128"/>
              </a:rPr>
              <a:t>Yersinia </a:t>
            </a:r>
            <a:r>
              <a:rPr lang="en-US" altLang="tr-TR" sz="2000" i="1" dirty="0" err="1" smtClean="0">
                <a:ea typeface="ＭＳ Ｐゴシック" panose="020B0600070205080204" pitchFamily="34" charset="-128"/>
              </a:rPr>
              <a:t>enterocolitica</a:t>
            </a:r>
            <a:endParaRPr lang="tr-TR" altLang="tr-TR" sz="2000" i="1" dirty="0" smtClean="0">
              <a:ea typeface="ＭＳ Ｐゴシック" panose="020B0600070205080204" pitchFamily="34" charset="-128"/>
            </a:endParaRPr>
          </a:p>
          <a:p>
            <a:pPr lvl="1">
              <a:lnSpc>
                <a:spcPct val="80000"/>
              </a:lnSpc>
            </a:pPr>
            <a:r>
              <a:rPr lang="tr-TR" altLang="tr-TR" sz="2000" i="1" dirty="0" smtClean="0">
                <a:ea typeface="ＭＳ Ｐゴシック" panose="020B0600070205080204" pitchFamily="34" charset="-128"/>
              </a:rPr>
              <a:t>…..</a:t>
            </a:r>
            <a:endParaRPr lang="en-US" altLang="tr-TR" sz="2000" i="1" dirty="0" smtClean="0">
              <a:ea typeface="ＭＳ Ｐゴシック" panose="020B0600070205080204" pitchFamily="34" charset="-128"/>
            </a:endParaRP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440032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FF0066"/>
                </a:solidFill>
              </a:rPr>
              <a:t>There are two types of heating technologies: </a:t>
            </a:r>
            <a:endParaRPr lang="tr-TR" dirty="0">
              <a:solidFill>
                <a:srgbClr val="FF0066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i="1" dirty="0" smtClean="0">
                <a:solidFill>
                  <a:srgbClr val="FF0066"/>
                </a:solidFill>
              </a:rPr>
              <a:t>D</a:t>
            </a:r>
            <a:r>
              <a:rPr lang="en-US" i="1" dirty="0" err="1" smtClean="0">
                <a:solidFill>
                  <a:srgbClr val="FF0066"/>
                </a:solidFill>
              </a:rPr>
              <a:t>irect</a:t>
            </a:r>
            <a:r>
              <a:rPr lang="tr-TR" i="1" dirty="0" smtClean="0">
                <a:solidFill>
                  <a:srgbClr val="FF0066"/>
                </a:solidFill>
              </a:rPr>
              <a:t> </a:t>
            </a:r>
            <a:r>
              <a:rPr lang="tr-TR" dirty="0" smtClean="0">
                <a:sym typeface="Wingdings" panose="05000000000000000000" pitchFamily="2" charset="2"/>
              </a:rPr>
              <a:t></a:t>
            </a:r>
            <a:r>
              <a:rPr lang="en-US" dirty="0" smtClean="0"/>
              <a:t> </a:t>
            </a:r>
            <a:r>
              <a:rPr lang="en-US" dirty="0"/>
              <a:t>where the product is put in a direct contact with the hot steam, </a:t>
            </a:r>
            <a:endParaRPr lang="tr-TR" dirty="0" smtClean="0"/>
          </a:p>
          <a:p>
            <a:r>
              <a:rPr lang="tr-TR" i="1" dirty="0">
                <a:solidFill>
                  <a:srgbClr val="FF0066"/>
                </a:solidFill>
              </a:rPr>
              <a:t>I</a:t>
            </a:r>
            <a:r>
              <a:rPr lang="en-US" i="1" dirty="0" err="1" smtClean="0">
                <a:solidFill>
                  <a:srgbClr val="FF0066"/>
                </a:solidFill>
              </a:rPr>
              <a:t>ndirect</a:t>
            </a:r>
            <a:r>
              <a:rPr lang="tr-TR" dirty="0" smtClean="0">
                <a:solidFill>
                  <a:srgbClr val="FF0066"/>
                </a:solidFill>
              </a:rPr>
              <a:t> </a:t>
            </a:r>
            <a:r>
              <a:rPr lang="tr-TR" dirty="0" smtClean="0">
                <a:sym typeface="Wingdings" panose="05000000000000000000" pitchFamily="2" charset="2"/>
              </a:rPr>
              <a:t></a:t>
            </a:r>
            <a:r>
              <a:rPr lang="en-US" dirty="0" smtClean="0"/>
              <a:t> </a:t>
            </a:r>
            <a:r>
              <a:rPr lang="en-US" dirty="0"/>
              <a:t>where the product and the heating medium remain separated by the equipment's contact surfaces. </a:t>
            </a:r>
            <a:endParaRPr lang="tr-TR" dirty="0" smtClean="0"/>
          </a:p>
          <a:p>
            <a:endParaRPr lang="tr-TR" dirty="0" smtClean="0"/>
          </a:p>
          <a:p>
            <a:r>
              <a:rPr lang="en-US" u="sng" dirty="0" smtClean="0"/>
              <a:t>The </a:t>
            </a:r>
            <a:r>
              <a:rPr lang="en-US" u="sng" dirty="0"/>
              <a:t>main goals of the design</a:t>
            </a:r>
            <a:r>
              <a:rPr lang="en-US" dirty="0"/>
              <a:t>, both from product quality and from efficiency standpoints, are to maintain the high product temperature for the shortest period possible, and to ensure that the temperature is evenly distributed </a:t>
            </a:r>
            <a:r>
              <a:rPr lang="en-US" dirty="0" smtClean="0"/>
              <a:t>throughout</a:t>
            </a:r>
            <a:r>
              <a:rPr lang="tr-TR" dirty="0" smtClean="0"/>
              <a:t>.</a:t>
            </a:r>
            <a:endParaRPr lang="en-US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1321908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FF0066"/>
                </a:solidFill>
              </a:rPr>
              <a:t>Direct heating </a:t>
            </a:r>
            <a:r>
              <a:rPr lang="en-US" b="1" dirty="0" smtClean="0">
                <a:solidFill>
                  <a:srgbClr val="FF0066"/>
                </a:solidFill>
              </a:rPr>
              <a:t>systems</a:t>
            </a:r>
            <a:endParaRPr lang="tr-TR" dirty="0">
              <a:solidFill>
                <a:srgbClr val="FF0066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Direct </a:t>
            </a:r>
            <a:r>
              <a:rPr lang="en-US" dirty="0"/>
              <a:t>systems have an advantage </a:t>
            </a:r>
            <a:endParaRPr lang="tr-TR" dirty="0" smtClean="0"/>
          </a:p>
          <a:p>
            <a:pPr marL="0" indent="0">
              <a:buNone/>
            </a:pPr>
            <a:r>
              <a:rPr lang="tr-TR" dirty="0" smtClean="0">
                <a:sym typeface="Wingdings" panose="05000000000000000000" pitchFamily="2" charset="2"/>
              </a:rPr>
              <a:t></a:t>
            </a:r>
            <a:r>
              <a:rPr lang="en-US" dirty="0" smtClean="0"/>
              <a:t>that </a:t>
            </a:r>
            <a:r>
              <a:rPr lang="en-US" dirty="0"/>
              <a:t>the product is held at a high temperature for a shorter period of time, thereby reducing the thermal damage for the sensitive products such as milk. </a:t>
            </a:r>
            <a:endParaRPr lang="tr-TR" dirty="0" smtClean="0"/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en-US" dirty="0" smtClean="0"/>
              <a:t>There </a:t>
            </a:r>
            <a:r>
              <a:rPr lang="en-US" dirty="0"/>
              <a:t>are two groups of direct systems</a:t>
            </a:r>
            <a:r>
              <a:rPr lang="en-US" dirty="0" smtClean="0"/>
              <a:t>:</a:t>
            </a:r>
            <a:endParaRPr lang="tr-TR" dirty="0" smtClean="0"/>
          </a:p>
          <a:p>
            <a:pPr>
              <a:buFont typeface="Wingdings" panose="05000000000000000000" pitchFamily="2" charset="2"/>
              <a:buChar char="ü"/>
            </a:pPr>
            <a:r>
              <a:rPr lang="en-US" dirty="0">
                <a:solidFill>
                  <a:srgbClr val="FF0066"/>
                </a:solidFill>
              </a:rPr>
              <a:t>Injection-based</a:t>
            </a:r>
            <a:endParaRPr lang="tr-TR" dirty="0">
              <a:solidFill>
                <a:srgbClr val="FF0066"/>
              </a:solidFill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en-US" dirty="0" smtClean="0">
                <a:solidFill>
                  <a:srgbClr val="FF0066"/>
                </a:solidFill>
              </a:rPr>
              <a:t>Infusion-based</a:t>
            </a:r>
            <a:endParaRPr lang="tr-TR" dirty="0">
              <a:solidFill>
                <a:srgbClr val="FF0066"/>
              </a:solidFill>
            </a:endParaRPr>
          </a:p>
          <a:p>
            <a:pPr marL="0" indent="0">
              <a:buNone/>
            </a:pPr>
            <a:endParaRPr lang="en-US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3660889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8200" y="722477"/>
            <a:ext cx="10515600" cy="1325563"/>
          </a:xfrm>
        </p:spPr>
        <p:txBody>
          <a:bodyPr/>
          <a:lstStyle/>
          <a:p>
            <a:r>
              <a:rPr lang="en-US" dirty="0" smtClean="0">
                <a:solidFill>
                  <a:srgbClr val="FF0066"/>
                </a:solidFill>
              </a:rPr>
              <a:t>Injection-based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2140935"/>
            <a:ext cx="6088117" cy="4351338"/>
          </a:xfrm>
        </p:spPr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where the high-pressure steam is injected into the liquid. </a:t>
            </a:r>
            <a:endParaRPr lang="tr-TR" dirty="0"/>
          </a:p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allows fast heating and cooling, but is only suitable for some products. </a:t>
            </a:r>
            <a:endParaRPr lang="tr-TR" dirty="0"/>
          </a:p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As the product comes in contact with the hot nozzle, there is a possibility of local overheating.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761247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66"/>
                </a:solidFill>
              </a:rPr>
              <a:t>Infusion-based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825625"/>
            <a:ext cx="7128641" cy="4351338"/>
          </a:xfrm>
        </p:spPr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where the liquid is pumped through a nozzle into a chamber with high-pressure steam at a relatively low concentration, providing a large surface contact area. </a:t>
            </a:r>
            <a:endParaRPr lang="tr-TR" dirty="0"/>
          </a:p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achieves </a:t>
            </a:r>
            <a:r>
              <a:rPr lang="tr-TR" dirty="0" err="1" smtClean="0"/>
              <a:t>sudden</a:t>
            </a:r>
            <a:r>
              <a:rPr lang="en-US" dirty="0" smtClean="0"/>
              <a:t> </a:t>
            </a:r>
            <a:r>
              <a:rPr lang="en-US" dirty="0"/>
              <a:t>heating and cooling and even distribution of temperature, avoiding local overheating. </a:t>
            </a:r>
            <a:endParaRPr lang="tr-TR" dirty="0"/>
          </a:p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suitable for liquids of both low and high viscosity.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524139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FF0066"/>
                </a:solidFill>
              </a:rPr>
              <a:t>Indirect heating </a:t>
            </a:r>
            <a:r>
              <a:rPr lang="en-US" b="1" dirty="0" smtClean="0">
                <a:solidFill>
                  <a:srgbClr val="FF0066"/>
                </a:solidFill>
              </a:rPr>
              <a:t>systems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In </a:t>
            </a:r>
            <a:r>
              <a:rPr lang="en-US" dirty="0"/>
              <a:t>indirect systems, the product is heated by a solid heat exchanger similar to those used for pasteurization. However, as higher temperatures are applied, it is necessary to employ higher pressures in order to prevent </a:t>
            </a:r>
            <a:r>
              <a:rPr lang="en-US" dirty="0" smtClean="0"/>
              <a:t>boiling.</a:t>
            </a:r>
            <a:endParaRPr lang="tr-TR" dirty="0" smtClean="0"/>
          </a:p>
          <a:p>
            <a:pPr marL="0" indent="0">
              <a:buNone/>
            </a:pPr>
            <a:r>
              <a:rPr lang="en-US" dirty="0" smtClean="0"/>
              <a:t>There </a:t>
            </a:r>
            <a:r>
              <a:rPr lang="en-US" dirty="0"/>
              <a:t>are three types of exchangers in use</a:t>
            </a:r>
            <a:r>
              <a:rPr lang="en-US" dirty="0" smtClean="0"/>
              <a:t>:</a:t>
            </a:r>
            <a:endParaRPr lang="en-US" dirty="0"/>
          </a:p>
          <a:p>
            <a:r>
              <a:rPr lang="en-US" dirty="0"/>
              <a:t>Plate exchangers,</a:t>
            </a:r>
          </a:p>
          <a:p>
            <a:r>
              <a:rPr lang="en-US" dirty="0"/>
              <a:t>Tubular </a:t>
            </a:r>
            <a:r>
              <a:rPr lang="en-US" dirty="0" smtClean="0"/>
              <a:t>exchangers</a:t>
            </a:r>
            <a:r>
              <a:rPr lang="tr-TR" dirty="0" smtClean="0"/>
              <a:t>,</a:t>
            </a:r>
            <a:endParaRPr lang="en-US" dirty="0"/>
          </a:p>
          <a:p>
            <a:r>
              <a:rPr lang="en-US" dirty="0"/>
              <a:t>Scraped-surface exchangers.</a:t>
            </a:r>
          </a:p>
          <a:p>
            <a:r>
              <a:rPr lang="en-US" dirty="0"/>
              <a:t>For higher efficiency, pressurized water or steam is used as the medium for heating the exchangers themselves, accompanied with a regeneration unit which allows reuse of the medium and energy saving. 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31642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6000" b="1" dirty="0" smtClean="0">
                <a:solidFill>
                  <a:srgbClr val="FF0066"/>
                </a:solidFill>
              </a:rPr>
              <a:t>UHT</a:t>
            </a:r>
            <a:endParaRPr lang="tr-TR" sz="6000" b="1" dirty="0">
              <a:solidFill>
                <a:srgbClr val="FF0066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tr-TR" sz="4400" dirty="0" err="1" smtClean="0">
                <a:solidFill>
                  <a:srgbClr val="FF0066"/>
                </a:solidFill>
              </a:rPr>
              <a:t>Advantages</a:t>
            </a:r>
            <a:endParaRPr lang="tr-TR" sz="4400" dirty="0" smtClean="0">
              <a:solidFill>
                <a:srgbClr val="FF0066"/>
              </a:solidFill>
            </a:endParaRPr>
          </a:p>
          <a:p>
            <a:pPr marL="0" indent="0">
              <a:buNone/>
            </a:pPr>
            <a:r>
              <a:rPr lang="tr-TR" dirty="0" smtClean="0">
                <a:solidFill>
                  <a:srgbClr val="00B050"/>
                </a:solidFill>
                <a:sym typeface="Wingdings" panose="05000000000000000000" pitchFamily="2" charset="2"/>
              </a:rPr>
              <a:t></a:t>
            </a:r>
            <a:r>
              <a:rPr lang="tr-TR" sz="3000" dirty="0" err="1" smtClean="0">
                <a:solidFill>
                  <a:srgbClr val="00B050"/>
                </a:solidFill>
                <a:sym typeface="Wingdings" panose="05000000000000000000" pitchFamily="2" charset="2"/>
              </a:rPr>
              <a:t>very</a:t>
            </a:r>
            <a:r>
              <a:rPr lang="tr-TR" sz="3000" dirty="0" smtClean="0">
                <a:solidFill>
                  <a:srgbClr val="00B050"/>
                </a:solidFill>
                <a:sym typeface="Wingdings" panose="05000000000000000000" pitchFamily="2" charset="2"/>
              </a:rPr>
              <a:t> </a:t>
            </a:r>
            <a:r>
              <a:rPr lang="tr-TR" sz="3000" dirty="0" err="1" smtClean="0">
                <a:solidFill>
                  <a:srgbClr val="00B050"/>
                </a:solidFill>
                <a:sym typeface="Wingdings" panose="05000000000000000000" pitchFamily="2" charset="2"/>
              </a:rPr>
              <a:t>short</a:t>
            </a:r>
            <a:r>
              <a:rPr lang="tr-TR" sz="3000" dirty="0" smtClean="0">
                <a:solidFill>
                  <a:srgbClr val="00B050"/>
                </a:solidFill>
                <a:sym typeface="Wingdings" panose="05000000000000000000" pitchFamily="2" charset="2"/>
              </a:rPr>
              <a:t> time </a:t>
            </a:r>
            <a:r>
              <a:rPr lang="tr-TR" sz="3000" dirty="0" err="1" smtClean="0">
                <a:solidFill>
                  <a:srgbClr val="00B050"/>
                </a:solidFill>
                <a:sym typeface="Wingdings" panose="05000000000000000000" pitchFamily="2" charset="2"/>
              </a:rPr>
              <a:t>heating</a:t>
            </a:r>
            <a:endParaRPr lang="tr-TR" sz="3000" dirty="0" smtClean="0">
              <a:solidFill>
                <a:srgbClr val="00B050"/>
              </a:solidFill>
              <a:sym typeface="Wingdings" panose="05000000000000000000" pitchFamily="2" charset="2"/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tr-TR" sz="3000" dirty="0" err="1" smtClean="0">
                <a:solidFill>
                  <a:srgbClr val="00B050"/>
                </a:solidFill>
                <a:sym typeface="Wingdings" panose="05000000000000000000" pitchFamily="2" charset="2"/>
              </a:rPr>
              <a:t>components</a:t>
            </a:r>
            <a:r>
              <a:rPr lang="tr-TR" sz="3000" dirty="0" smtClean="0">
                <a:solidFill>
                  <a:srgbClr val="00B050"/>
                </a:solidFill>
                <a:sym typeface="Wingdings" panose="05000000000000000000" pitchFamily="2" charset="2"/>
              </a:rPr>
              <a:t> </a:t>
            </a:r>
            <a:r>
              <a:rPr lang="tr-TR" sz="3000" dirty="0" err="1" smtClean="0">
                <a:solidFill>
                  <a:srgbClr val="00B050"/>
                </a:solidFill>
                <a:sym typeface="Wingdings" panose="05000000000000000000" pitchFamily="2" charset="2"/>
              </a:rPr>
              <a:t>effected</a:t>
            </a:r>
            <a:r>
              <a:rPr lang="tr-TR" sz="3000" dirty="0" smtClean="0">
                <a:solidFill>
                  <a:srgbClr val="00B050"/>
                </a:solidFill>
                <a:sym typeface="Wingdings" panose="05000000000000000000" pitchFamily="2" charset="2"/>
              </a:rPr>
              <a:t> </a:t>
            </a:r>
            <a:r>
              <a:rPr lang="tr-TR" sz="3000" dirty="0" err="1" smtClean="0">
                <a:solidFill>
                  <a:srgbClr val="00B050"/>
                </a:solidFill>
                <a:sym typeface="Wingdings" panose="05000000000000000000" pitchFamily="2" charset="2"/>
              </a:rPr>
              <a:t>minimally</a:t>
            </a:r>
            <a:endParaRPr lang="tr-TR" sz="3000" dirty="0" smtClean="0">
              <a:solidFill>
                <a:srgbClr val="00B050"/>
              </a:solidFill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tr-TR" sz="3000" dirty="0" err="1" smtClean="0"/>
              <a:t>Long</a:t>
            </a:r>
            <a:r>
              <a:rPr lang="tr-TR" sz="3000" dirty="0" smtClean="0"/>
              <a:t> </a:t>
            </a:r>
            <a:r>
              <a:rPr lang="tr-TR" sz="3000" dirty="0" err="1" smtClean="0"/>
              <a:t>shelf</a:t>
            </a:r>
            <a:r>
              <a:rPr lang="tr-TR" sz="3000" dirty="0" smtClean="0"/>
              <a:t> life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tr-TR" sz="3000" dirty="0" err="1" smtClean="0">
                <a:solidFill>
                  <a:srgbClr val="7030A0"/>
                </a:solidFill>
              </a:rPr>
              <a:t>Package</a:t>
            </a:r>
            <a:r>
              <a:rPr lang="tr-TR" sz="3000" dirty="0" smtClean="0">
                <a:solidFill>
                  <a:srgbClr val="7030A0"/>
                </a:solidFill>
              </a:rPr>
              <a:t> </a:t>
            </a:r>
            <a:r>
              <a:rPr lang="tr-TR" sz="3000" dirty="0" err="1" smtClean="0">
                <a:solidFill>
                  <a:srgbClr val="7030A0"/>
                </a:solidFill>
              </a:rPr>
              <a:t>sizes</a:t>
            </a:r>
            <a:endParaRPr lang="tr-TR" sz="3000" dirty="0" smtClean="0">
              <a:solidFill>
                <a:srgbClr val="7030A0"/>
              </a:solidFill>
            </a:endParaRPr>
          </a:p>
          <a:p>
            <a:pPr marL="0" indent="0">
              <a:buNone/>
            </a:pPr>
            <a:r>
              <a:rPr lang="tr-TR" sz="3000" dirty="0" smtClean="0">
                <a:solidFill>
                  <a:srgbClr val="7030A0"/>
                </a:solidFill>
                <a:sym typeface="Wingdings" panose="05000000000000000000" pitchFamily="2" charset="2"/>
              </a:rPr>
              <a:t> 10 </a:t>
            </a:r>
            <a:r>
              <a:rPr lang="tr-TR" sz="3000" dirty="0" err="1" smtClean="0">
                <a:solidFill>
                  <a:srgbClr val="7030A0"/>
                </a:solidFill>
                <a:sym typeface="Wingdings" panose="05000000000000000000" pitchFamily="2" charset="2"/>
              </a:rPr>
              <a:t>lt</a:t>
            </a:r>
            <a:r>
              <a:rPr lang="tr-TR" sz="3000" dirty="0" smtClean="0">
                <a:solidFill>
                  <a:srgbClr val="7030A0"/>
                </a:solidFill>
                <a:sym typeface="Wingdings" panose="05000000000000000000" pitchFamily="2" charset="2"/>
              </a:rPr>
              <a:t> of </a:t>
            </a:r>
            <a:r>
              <a:rPr lang="tr-TR" sz="3000" dirty="0" err="1" smtClean="0">
                <a:solidFill>
                  <a:srgbClr val="7030A0"/>
                </a:solidFill>
                <a:sym typeface="Wingdings" panose="05000000000000000000" pitchFamily="2" charset="2"/>
              </a:rPr>
              <a:t>packages</a:t>
            </a:r>
            <a:r>
              <a:rPr lang="tr-TR" sz="3000" dirty="0" smtClean="0">
                <a:solidFill>
                  <a:srgbClr val="7030A0"/>
                </a:solidFill>
                <a:sym typeface="Wingdings" panose="05000000000000000000" pitchFamily="2" charset="2"/>
              </a:rPr>
              <a:t> </a:t>
            </a:r>
            <a:r>
              <a:rPr lang="tr-TR" sz="3000" dirty="0" err="1" smtClean="0">
                <a:solidFill>
                  <a:srgbClr val="7030A0"/>
                </a:solidFill>
                <a:sym typeface="Wingdings" panose="05000000000000000000" pitchFamily="2" charset="2"/>
              </a:rPr>
              <a:t>for</a:t>
            </a:r>
            <a:r>
              <a:rPr lang="tr-TR" sz="3000" dirty="0" smtClean="0">
                <a:solidFill>
                  <a:srgbClr val="7030A0"/>
                </a:solidFill>
                <a:sym typeface="Wingdings" panose="05000000000000000000" pitchFamily="2" charset="2"/>
              </a:rPr>
              <a:t> </a:t>
            </a:r>
            <a:r>
              <a:rPr lang="tr-TR" sz="3000" dirty="0" err="1" smtClean="0">
                <a:solidFill>
                  <a:srgbClr val="7030A0"/>
                </a:solidFill>
                <a:sym typeface="Wingdings" panose="05000000000000000000" pitchFamily="2" charset="2"/>
              </a:rPr>
              <a:t>food</a:t>
            </a:r>
            <a:r>
              <a:rPr lang="tr-TR" sz="3000" dirty="0" smtClean="0">
                <a:solidFill>
                  <a:srgbClr val="7030A0"/>
                </a:solidFill>
                <a:sym typeface="Wingdings" panose="05000000000000000000" pitchFamily="2" charset="2"/>
              </a:rPr>
              <a:t> </a:t>
            </a:r>
            <a:r>
              <a:rPr lang="tr-TR" sz="3000" dirty="0" err="1" smtClean="0">
                <a:solidFill>
                  <a:srgbClr val="7030A0"/>
                </a:solidFill>
                <a:sym typeface="Wingdings" panose="05000000000000000000" pitchFamily="2" charset="2"/>
              </a:rPr>
              <a:t>industry</a:t>
            </a:r>
            <a:endParaRPr lang="tr-TR" sz="3000" dirty="0" smtClean="0">
              <a:solidFill>
                <a:srgbClr val="7030A0"/>
              </a:solidFill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tr-TR" sz="3000" dirty="0" err="1" smtClean="0">
                <a:solidFill>
                  <a:srgbClr val="3366FF"/>
                </a:solidFill>
              </a:rPr>
              <a:t>More</a:t>
            </a:r>
            <a:r>
              <a:rPr lang="tr-TR" sz="3000" dirty="0" smtClean="0">
                <a:solidFill>
                  <a:srgbClr val="3366FF"/>
                </a:solidFill>
              </a:rPr>
              <a:t> </a:t>
            </a:r>
            <a:r>
              <a:rPr lang="tr-TR" sz="3000" dirty="0" err="1" smtClean="0">
                <a:solidFill>
                  <a:srgbClr val="3366FF"/>
                </a:solidFill>
              </a:rPr>
              <a:t>economic</a:t>
            </a:r>
            <a:endParaRPr lang="tr-TR" sz="3000" dirty="0" smtClean="0">
              <a:solidFill>
                <a:srgbClr val="3366FF"/>
              </a:solidFill>
            </a:endParaRPr>
          </a:p>
          <a:p>
            <a:pPr marL="0" indent="0">
              <a:buNone/>
            </a:pPr>
            <a:r>
              <a:rPr lang="tr-TR" sz="3000" dirty="0" smtClean="0">
                <a:solidFill>
                  <a:srgbClr val="3366FF"/>
                </a:solidFill>
                <a:sym typeface="Wingdings" panose="05000000000000000000" pitchFamily="2" charset="2"/>
              </a:rPr>
              <a:t> </a:t>
            </a:r>
            <a:r>
              <a:rPr lang="tr-TR" sz="3000" dirty="0" err="1" smtClean="0">
                <a:solidFill>
                  <a:srgbClr val="3366FF"/>
                </a:solidFill>
                <a:sym typeface="Wingdings" panose="05000000000000000000" pitchFamily="2" charset="2"/>
              </a:rPr>
              <a:t>packaging</a:t>
            </a:r>
            <a:r>
              <a:rPr lang="tr-TR" sz="3000" dirty="0" smtClean="0">
                <a:solidFill>
                  <a:srgbClr val="3366FF"/>
                </a:solidFill>
                <a:sym typeface="Wingdings" panose="05000000000000000000" pitchFamily="2" charset="2"/>
              </a:rPr>
              <a:t>, </a:t>
            </a:r>
            <a:r>
              <a:rPr lang="tr-TR" sz="3000" dirty="0" err="1" smtClean="0">
                <a:solidFill>
                  <a:srgbClr val="3366FF"/>
                </a:solidFill>
                <a:sym typeface="Wingdings" panose="05000000000000000000" pitchFamily="2" charset="2"/>
              </a:rPr>
              <a:t>storing</a:t>
            </a:r>
            <a:r>
              <a:rPr lang="tr-TR" sz="3000" dirty="0" smtClean="0">
                <a:solidFill>
                  <a:srgbClr val="3366FF"/>
                </a:solidFill>
                <a:sym typeface="Wingdings" panose="05000000000000000000" pitchFamily="2" charset="2"/>
              </a:rPr>
              <a:t>, </a:t>
            </a:r>
            <a:r>
              <a:rPr lang="tr-TR" sz="3000" dirty="0" err="1" smtClean="0">
                <a:solidFill>
                  <a:srgbClr val="3366FF"/>
                </a:solidFill>
                <a:sym typeface="Wingdings" panose="05000000000000000000" pitchFamily="2" charset="2"/>
              </a:rPr>
              <a:t>transportation</a:t>
            </a:r>
            <a:r>
              <a:rPr lang="tr-TR" sz="3000" dirty="0" smtClean="0">
                <a:solidFill>
                  <a:srgbClr val="3366FF"/>
                </a:solidFill>
                <a:sym typeface="Wingdings" panose="05000000000000000000" pitchFamily="2" charset="2"/>
              </a:rPr>
              <a:t> </a:t>
            </a:r>
            <a:r>
              <a:rPr lang="tr-TR" sz="3000" dirty="0" err="1" smtClean="0">
                <a:solidFill>
                  <a:srgbClr val="3366FF"/>
                </a:solidFill>
                <a:sym typeface="Wingdings" panose="05000000000000000000" pitchFamily="2" charset="2"/>
              </a:rPr>
              <a:t>are</a:t>
            </a:r>
            <a:r>
              <a:rPr lang="tr-TR" sz="3000" dirty="0" smtClean="0">
                <a:solidFill>
                  <a:srgbClr val="3366FF"/>
                </a:solidFill>
                <a:sym typeface="Wingdings" panose="05000000000000000000" pitchFamily="2" charset="2"/>
              </a:rPr>
              <a:t> </a:t>
            </a:r>
            <a:r>
              <a:rPr lang="tr-TR" sz="3000" dirty="0" err="1" smtClean="0">
                <a:solidFill>
                  <a:srgbClr val="3366FF"/>
                </a:solidFill>
                <a:sym typeface="Wingdings" panose="05000000000000000000" pitchFamily="2" charset="2"/>
              </a:rPr>
              <a:t>more</a:t>
            </a:r>
            <a:r>
              <a:rPr lang="tr-TR" sz="3000" dirty="0" smtClean="0">
                <a:solidFill>
                  <a:srgbClr val="3366FF"/>
                </a:solidFill>
                <a:sym typeface="Wingdings" panose="05000000000000000000" pitchFamily="2" charset="2"/>
              </a:rPr>
              <a:t> </a:t>
            </a:r>
            <a:r>
              <a:rPr lang="tr-TR" sz="3000" dirty="0" err="1" smtClean="0">
                <a:solidFill>
                  <a:srgbClr val="3366FF"/>
                </a:solidFill>
                <a:sym typeface="Wingdings" panose="05000000000000000000" pitchFamily="2" charset="2"/>
              </a:rPr>
              <a:t>economic</a:t>
            </a:r>
            <a:r>
              <a:rPr lang="tr-TR" sz="3000" dirty="0" smtClean="0">
                <a:solidFill>
                  <a:srgbClr val="3366FF"/>
                </a:solidFill>
                <a:sym typeface="Wingdings" panose="05000000000000000000" pitchFamily="2" charset="2"/>
              </a:rPr>
              <a:t>.</a:t>
            </a:r>
            <a:endParaRPr lang="tr-TR" sz="3000" dirty="0" smtClean="0">
              <a:solidFill>
                <a:srgbClr val="3366FF"/>
              </a:solidFill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tr-TR" sz="3000" dirty="0" smtClean="0">
                <a:solidFill>
                  <a:srgbClr val="CC0099"/>
                </a:solidFill>
              </a:rPr>
              <a:t>High </a:t>
            </a:r>
            <a:r>
              <a:rPr lang="tr-TR" sz="3000" dirty="0" err="1" smtClean="0">
                <a:solidFill>
                  <a:srgbClr val="CC0099"/>
                </a:solidFill>
              </a:rPr>
              <a:t>quality</a:t>
            </a:r>
            <a:endParaRPr lang="tr-TR" sz="3000" dirty="0" smtClean="0">
              <a:solidFill>
                <a:srgbClr val="CC0099"/>
              </a:solidFill>
            </a:endParaRPr>
          </a:p>
          <a:p>
            <a:pPr marL="0" indent="0">
              <a:buNone/>
            </a:pPr>
            <a:endParaRPr lang="tr-TR" dirty="0">
              <a:solidFill>
                <a:srgbClr val="FF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931288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4000" dirty="0" smtClean="0">
                <a:solidFill>
                  <a:srgbClr val="FF0066"/>
                </a:solidFill>
              </a:rPr>
              <a:t>EU </a:t>
            </a:r>
            <a:r>
              <a:rPr lang="tr-TR" sz="4000" dirty="0" err="1" smtClean="0">
                <a:solidFill>
                  <a:srgbClr val="FF0066"/>
                </a:solidFill>
              </a:rPr>
              <a:t>standarts</a:t>
            </a:r>
            <a:r>
              <a:rPr lang="tr-TR" sz="4000" dirty="0" smtClean="0">
                <a:solidFill>
                  <a:srgbClr val="FF0066"/>
                </a:solidFill>
              </a:rPr>
              <a:t> </a:t>
            </a:r>
            <a:r>
              <a:rPr lang="tr-TR" sz="4000" dirty="0" err="1" smtClean="0">
                <a:solidFill>
                  <a:srgbClr val="FF0066"/>
                </a:solidFill>
              </a:rPr>
              <a:t>for</a:t>
            </a:r>
            <a:r>
              <a:rPr lang="tr-TR" sz="4000" dirty="0" smtClean="0">
                <a:solidFill>
                  <a:srgbClr val="FF0066"/>
                </a:solidFill>
              </a:rPr>
              <a:t> </a:t>
            </a:r>
            <a:r>
              <a:rPr lang="tr-TR" sz="4000" dirty="0" err="1" smtClean="0">
                <a:solidFill>
                  <a:srgbClr val="FF0066"/>
                </a:solidFill>
              </a:rPr>
              <a:t>maximal</a:t>
            </a:r>
            <a:r>
              <a:rPr lang="tr-TR" sz="4000" dirty="0" smtClean="0">
                <a:solidFill>
                  <a:srgbClr val="FF0066"/>
                </a:solidFill>
              </a:rPr>
              <a:t> </a:t>
            </a:r>
            <a:r>
              <a:rPr lang="tr-TR" sz="4000" dirty="0" err="1" smtClean="0">
                <a:solidFill>
                  <a:srgbClr val="FF0066"/>
                </a:solidFill>
              </a:rPr>
              <a:t>bacteria</a:t>
            </a:r>
            <a:r>
              <a:rPr lang="tr-TR" sz="4000" dirty="0" smtClean="0">
                <a:solidFill>
                  <a:srgbClr val="FF0066"/>
                </a:solidFill>
              </a:rPr>
              <a:t> </a:t>
            </a:r>
            <a:r>
              <a:rPr lang="tr-TR" sz="4000" dirty="0" err="1" smtClean="0">
                <a:solidFill>
                  <a:srgbClr val="FF0066"/>
                </a:solidFill>
              </a:rPr>
              <a:t>count</a:t>
            </a:r>
            <a:r>
              <a:rPr lang="tr-TR" sz="4000" dirty="0" smtClean="0">
                <a:solidFill>
                  <a:srgbClr val="FF0066"/>
                </a:solidFill>
              </a:rPr>
              <a:t> in </a:t>
            </a:r>
            <a:r>
              <a:rPr lang="tr-TR" sz="4000" dirty="0" err="1" smtClean="0">
                <a:solidFill>
                  <a:srgbClr val="FF0066"/>
                </a:solidFill>
              </a:rPr>
              <a:t>milk</a:t>
            </a:r>
            <a:endParaRPr lang="tr-TR" sz="4000" dirty="0">
              <a:solidFill>
                <a:srgbClr val="FF0066"/>
              </a:solidFill>
            </a:endParaRPr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 rotWithShape="1">
          <a:blip r:embed="rId2"/>
          <a:srcRect l="17881" t="32714" r="19254" b="20427"/>
          <a:stretch/>
        </p:blipFill>
        <p:spPr>
          <a:xfrm>
            <a:off x="1074877" y="1825625"/>
            <a:ext cx="9580729" cy="40169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37632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8200" y="1006256"/>
            <a:ext cx="10515600" cy="1325563"/>
          </a:xfrm>
        </p:spPr>
        <p:txBody>
          <a:bodyPr/>
          <a:lstStyle/>
          <a:p>
            <a:r>
              <a:rPr lang="tr-TR" b="1" dirty="0" err="1">
                <a:solidFill>
                  <a:srgbClr val="FF0066"/>
                </a:solidFill>
              </a:rPr>
              <a:t>Drinking</a:t>
            </a:r>
            <a:r>
              <a:rPr lang="tr-TR" b="1" dirty="0">
                <a:solidFill>
                  <a:srgbClr val="FF0066"/>
                </a:solidFill>
              </a:rPr>
              <a:t> </a:t>
            </a:r>
            <a:r>
              <a:rPr lang="tr-TR" b="1" dirty="0" err="1">
                <a:solidFill>
                  <a:srgbClr val="FF0066"/>
                </a:solidFill>
              </a:rPr>
              <a:t>Milk</a:t>
            </a:r>
            <a:r>
              <a:rPr lang="tr-TR" b="1" dirty="0">
                <a:solidFill>
                  <a:srgbClr val="FF0066"/>
                </a:solidFill>
              </a:rPr>
              <a:t> </a:t>
            </a:r>
            <a:r>
              <a:rPr lang="tr-TR" b="1" dirty="0" smtClean="0">
                <a:solidFill>
                  <a:srgbClr val="FF0066"/>
                </a:solidFill>
              </a:rPr>
              <a:t>Technologies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2690647"/>
            <a:ext cx="10515600" cy="3486315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ü"/>
            </a:pPr>
            <a:r>
              <a:rPr lang="en-US" sz="4000" dirty="0" smtClean="0"/>
              <a:t>Pasteurization</a:t>
            </a:r>
            <a:endParaRPr lang="tr-TR" sz="4000" dirty="0" smtClean="0"/>
          </a:p>
          <a:p>
            <a:pPr marL="0" indent="0">
              <a:buNone/>
            </a:pPr>
            <a:r>
              <a:rPr lang="tr-TR" sz="4000" dirty="0" smtClean="0"/>
              <a:t>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tr-TR" sz="4000" dirty="0" smtClean="0"/>
              <a:t>Ultra High </a:t>
            </a:r>
            <a:r>
              <a:rPr lang="tr-TR" sz="4000" dirty="0" err="1" smtClean="0"/>
              <a:t>Temperature</a:t>
            </a:r>
            <a:endParaRPr lang="tr-TR" sz="4000" dirty="0"/>
          </a:p>
        </p:txBody>
      </p:sp>
    </p:spTree>
    <p:extLst>
      <p:ext uri="{BB962C8B-B14F-4D97-AF65-F5344CB8AC3E}">
        <p14:creationId xmlns:p14="http://schemas.microsoft.com/office/powerpoint/2010/main" val="27351225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069428" y="922173"/>
            <a:ext cx="10515600" cy="1325563"/>
          </a:xfrm>
        </p:spPr>
        <p:txBody>
          <a:bodyPr/>
          <a:lstStyle/>
          <a:p>
            <a:r>
              <a:rPr lang="en-US" b="1" dirty="0" smtClean="0">
                <a:solidFill>
                  <a:srgbClr val="FF0066"/>
                </a:solidFill>
              </a:rPr>
              <a:t>Pasteurization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90752" y="2643407"/>
            <a:ext cx="10018986" cy="3512535"/>
          </a:xfrm>
        </p:spPr>
        <p:txBody>
          <a:bodyPr>
            <a:normAutofit fontScale="77500" lnSpcReduction="20000"/>
          </a:bodyPr>
          <a:lstStyle/>
          <a:p>
            <a:pPr>
              <a:lnSpc>
                <a:spcPct val="150000"/>
              </a:lnSpc>
              <a:defRPr/>
            </a:pPr>
            <a:r>
              <a:rPr lang="en-US" dirty="0"/>
              <a:t>Pasteurization is the process of heating a liquid </a:t>
            </a:r>
            <a:r>
              <a:rPr lang="en-US" dirty="0" smtClean="0"/>
              <a:t>below </a:t>
            </a:r>
            <a:r>
              <a:rPr lang="en-US" dirty="0"/>
              <a:t>the boiling point to destroy microorganisms. </a:t>
            </a:r>
            <a:endParaRPr lang="tr-TR" dirty="0" smtClean="0"/>
          </a:p>
          <a:p>
            <a:pPr>
              <a:lnSpc>
                <a:spcPct val="150000"/>
              </a:lnSpc>
              <a:defRPr/>
            </a:pPr>
            <a:r>
              <a:rPr lang="en-US" dirty="0" smtClean="0"/>
              <a:t>It </a:t>
            </a:r>
            <a:r>
              <a:rPr lang="en-US" dirty="0"/>
              <a:t>was developed by Louis Pasteur in 1864 to improve the keeping qualities of wine</a:t>
            </a:r>
            <a:r>
              <a:rPr lang="en-US" dirty="0" smtClean="0"/>
              <a:t>.</a:t>
            </a:r>
            <a:endParaRPr lang="tr-TR" dirty="0" smtClean="0"/>
          </a:p>
          <a:p>
            <a:pPr>
              <a:lnSpc>
                <a:spcPct val="150000"/>
              </a:lnSpc>
              <a:defRPr/>
            </a:pPr>
            <a:r>
              <a:rPr lang="en-US" b="1" dirty="0"/>
              <a:t>Franz Ritter von </a:t>
            </a:r>
            <a:r>
              <a:rPr lang="en-US" b="1" dirty="0" err="1"/>
              <a:t>Soxhlet</a:t>
            </a:r>
            <a:r>
              <a:rPr lang="en-US" dirty="0"/>
              <a:t> </a:t>
            </a:r>
            <a:r>
              <a:rPr lang="en-US" dirty="0" smtClean="0"/>
              <a:t> </a:t>
            </a:r>
            <a:r>
              <a:rPr lang="en-US" dirty="0"/>
              <a:t>invented the </a:t>
            </a:r>
            <a:r>
              <a:rPr lang="en-US" dirty="0" err="1">
                <a:hlinkClick r:id="rId2" tooltip="Soxhlet extractor"/>
              </a:rPr>
              <a:t>Soxhlet</a:t>
            </a:r>
            <a:r>
              <a:rPr lang="en-US" dirty="0">
                <a:hlinkClick r:id="rId2" tooltip="Soxhlet extractor"/>
              </a:rPr>
              <a:t> extractor</a:t>
            </a:r>
            <a:r>
              <a:rPr lang="en-US" dirty="0"/>
              <a:t> in 1879 and </a:t>
            </a:r>
            <a:endParaRPr lang="tr-TR" dirty="0" smtClean="0"/>
          </a:p>
          <a:p>
            <a:pPr>
              <a:lnSpc>
                <a:spcPct val="150000"/>
              </a:lnSpc>
              <a:defRPr/>
            </a:pPr>
            <a:r>
              <a:rPr lang="tr-TR" dirty="0"/>
              <a:t>I</a:t>
            </a:r>
            <a:r>
              <a:rPr lang="en-US" dirty="0" smtClean="0"/>
              <a:t>n 1886</a:t>
            </a:r>
            <a:r>
              <a:rPr lang="tr-TR" dirty="0" smtClean="0"/>
              <a:t>,</a:t>
            </a:r>
            <a:r>
              <a:rPr lang="en-US" dirty="0" smtClean="0"/>
              <a:t> </a:t>
            </a:r>
            <a:r>
              <a:rPr lang="en-US" b="1" dirty="0" err="1"/>
              <a:t>Soxhlet</a:t>
            </a:r>
            <a:r>
              <a:rPr lang="en-US" dirty="0" smtClean="0"/>
              <a:t> </a:t>
            </a:r>
            <a:r>
              <a:rPr lang="en-US" dirty="0"/>
              <a:t>proposed </a:t>
            </a:r>
            <a:r>
              <a:rPr lang="en-US" dirty="0">
                <a:hlinkClick r:id="rId3" tooltip="Pasteurization"/>
              </a:rPr>
              <a:t>pasteurization</a:t>
            </a:r>
            <a:r>
              <a:rPr lang="en-US" dirty="0"/>
              <a:t> be applied to milk and other beverages. </a:t>
            </a:r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803046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b="1" dirty="0" err="1">
                <a:solidFill>
                  <a:srgbClr val="FF0066"/>
                </a:solidFill>
              </a:rPr>
              <a:t>Description</a:t>
            </a:r>
            <a:r>
              <a:rPr lang="tr-TR" b="1" dirty="0">
                <a:solidFill>
                  <a:srgbClr val="FF0066"/>
                </a:solidFill>
              </a:rPr>
              <a:t> of </a:t>
            </a:r>
            <a:r>
              <a:rPr lang="en-US" b="1" dirty="0" smtClean="0">
                <a:solidFill>
                  <a:srgbClr val="FF0066"/>
                </a:solidFill>
              </a:rPr>
              <a:t>Pasteurization</a:t>
            </a:r>
            <a:endParaRPr lang="tr-TR" b="1" dirty="0">
              <a:solidFill>
                <a:srgbClr val="FF0066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lnSpc>
                <a:spcPct val="150000"/>
              </a:lnSpc>
              <a:buNone/>
              <a:defRPr/>
            </a:pPr>
            <a:r>
              <a:rPr lang="tr-TR" dirty="0" err="1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Heat</a:t>
            </a:r>
            <a:r>
              <a:rPr lang="tr-TR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 </a:t>
            </a:r>
            <a:r>
              <a:rPr lang="tr-TR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treatment</a:t>
            </a:r>
            <a:r>
              <a:rPr lang="tr-TR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 of </a:t>
            </a:r>
            <a:r>
              <a:rPr lang="tr-TR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the</a:t>
            </a:r>
            <a:r>
              <a:rPr lang="tr-TR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 </a:t>
            </a:r>
            <a:r>
              <a:rPr lang="tr-TR" dirty="0" err="1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milk</a:t>
            </a:r>
            <a:r>
              <a:rPr lang="tr-TR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 </a:t>
            </a:r>
          </a:p>
          <a:p>
            <a:pPr marL="0" indent="0">
              <a:lnSpc>
                <a:spcPct val="150000"/>
              </a:lnSpc>
              <a:buNone/>
              <a:defRPr/>
            </a:pPr>
            <a:r>
              <a:rPr lang="tr-TR" dirty="0" err="1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during</a:t>
            </a:r>
            <a:r>
              <a:rPr lang="tr-TR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 </a:t>
            </a:r>
            <a:r>
              <a:rPr lang="en-US" dirty="0">
                <a:solidFill>
                  <a:srgbClr val="66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30</a:t>
            </a:r>
            <a:r>
              <a:rPr lang="tr-TR" dirty="0">
                <a:solidFill>
                  <a:srgbClr val="66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 </a:t>
            </a:r>
            <a:r>
              <a:rPr lang="tr-TR" dirty="0" err="1">
                <a:solidFill>
                  <a:srgbClr val="66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minutes</a:t>
            </a:r>
            <a:r>
              <a:rPr lang="tr-TR" dirty="0">
                <a:solidFill>
                  <a:srgbClr val="66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 at </a:t>
            </a:r>
            <a:r>
              <a:rPr lang="en-US" dirty="0">
                <a:solidFill>
                  <a:srgbClr val="66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63 </a:t>
            </a:r>
            <a:r>
              <a:rPr lang="en-US" sz="4000" baseline="30000" dirty="0">
                <a:solidFill>
                  <a:srgbClr val="66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o </a:t>
            </a:r>
            <a:r>
              <a:rPr lang="en-US" dirty="0">
                <a:solidFill>
                  <a:srgbClr val="66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C</a:t>
            </a:r>
            <a:r>
              <a:rPr lang="tr-TR" dirty="0">
                <a:solidFill>
                  <a:srgbClr val="66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 </a:t>
            </a:r>
            <a:r>
              <a:rPr lang="en-US" dirty="0">
                <a:solidFill>
                  <a:srgbClr val="66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 </a:t>
            </a:r>
            <a:r>
              <a:rPr lang="tr-TR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or</a:t>
            </a: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 </a:t>
            </a:r>
            <a:r>
              <a:rPr lang="en-US" dirty="0">
                <a:solidFill>
                  <a:srgbClr val="66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15</a:t>
            </a: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 </a:t>
            </a:r>
            <a:r>
              <a:rPr lang="tr-TR" dirty="0" err="1">
                <a:solidFill>
                  <a:srgbClr val="66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seconds</a:t>
            </a:r>
            <a:r>
              <a:rPr lang="tr-TR" dirty="0">
                <a:solidFill>
                  <a:srgbClr val="66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 at </a:t>
            </a:r>
            <a:r>
              <a:rPr lang="en-US" dirty="0">
                <a:solidFill>
                  <a:srgbClr val="66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72 </a:t>
            </a:r>
            <a:r>
              <a:rPr lang="en-US" sz="4000" baseline="30000" dirty="0">
                <a:solidFill>
                  <a:srgbClr val="66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o</a:t>
            </a:r>
            <a:r>
              <a:rPr lang="en-US" dirty="0">
                <a:solidFill>
                  <a:srgbClr val="66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 C</a:t>
            </a:r>
            <a:r>
              <a:rPr lang="tr-TR" dirty="0">
                <a:solidFill>
                  <a:srgbClr val="66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 </a:t>
            </a:r>
            <a:endParaRPr lang="tr-TR" dirty="0" smtClean="0">
              <a:solidFill>
                <a:srgbClr val="6600FF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</a:endParaRPr>
          </a:p>
          <a:p>
            <a:pPr marL="0" indent="0">
              <a:lnSpc>
                <a:spcPct val="150000"/>
              </a:lnSpc>
              <a:buNone/>
              <a:defRPr/>
            </a:pPr>
            <a:r>
              <a:rPr lang="tr-TR" dirty="0" err="1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and</a:t>
            </a:r>
            <a:r>
              <a:rPr lang="tr-TR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 </a:t>
            </a:r>
            <a:r>
              <a:rPr lang="tr-TR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cooling</a:t>
            </a:r>
            <a:r>
              <a:rPr lang="tr-TR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 it </a:t>
            </a:r>
            <a:r>
              <a:rPr lang="tr-TR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immediately</a:t>
            </a:r>
            <a:r>
              <a:rPr lang="tr-TR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 </a:t>
            </a:r>
            <a:r>
              <a:rPr lang="tr-TR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to</a:t>
            </a:r>
            <a:r>
              <a:rPr lang="tr-TR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  </a:t>
            </a:r>
            <a:r>
              <a:rPr lang="en-US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4 </a:t>
            </a:r>
            <a:r>
              <a:rPr lang="en-US" sz="4000" baseline="30000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o</a:t>
            </a:r>
            <a:r>
              <a:rPr lang="en-US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 C</a:t>
            </a:r>
            <a:r>
              <a:rPr lang="tr-TR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.</a:t>
            </a:r>
            <a:endParaRPr lang="en-US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</a:endParaRP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399288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FF0066"/>
                </a:solidFill>
              </a:rPr>
              <a:t>Pasteurization</a:t>
            </a:r>
            <a:r>
              <a:rPr lang="tr-TR" b="1" dirty="0" smtClean="0">
                <a:solidFill>
                  <a:srgbClr val="FF0066"/>
                </a:solidFill>
              </a:rPr>
              <a:t> </a:t>
            </a:r>
            <a:r>
              <a:rPr lang="tr-TR" b="1" dirty="0" err="1" smtClean="0">
                <a:solidFill>
                  <a:srgbClr val="FF006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Types</a:t>
            </a:r>
            <a:endParaRPr lang="tr-TR" dirty="0"/>
          </a:p>
        </p:txBody>
      </p:sp>
      <p:graphicFrame>
        <p:nvGraphicFramePr>
          <p:cNvPr id="9" name="3 İçerik Yer Tutucusu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7195649"/>
              </p:ext>
            </p:extLst>
          </p:nvPr>
        </p:nvGraphicFramePr>
        <p:xfrm>
          <a:off x="762000" y="1600200"/>
          <a:ext cx="7924800" cy="476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28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95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800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11515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tr-TR" sz="2400" b="1" dirty="0" err="1" smtClean="0">
                          <a:solidFill>
                            <a:srgbClr val="FF0066"/>
                          </a:solidFill>
                          <a:latin typeface="Calibri" panose="020F0502020204030204" pitchFamily="34" charset="0"/>
                          <a:ea typeface="Calibri"/>
                          <a:cs typeface="Calibri" panose="020F0502020204030204" pitchFamily="34" charset="0"/>
                        </a:rPr>
                        <a:t>Temperature</a:t>
                      </a:r>
                      <a:endParaRPr lang="tr-TR" sz="2400" b="1" dirty="0">
                        <a:solidFill>
                          <a:srgbClr val="FF0066"/>
                        </a:solidFill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tr-TR" sz="2400" b="1" dirty="0" smtClean="0">
                          <a:solidFill>
                            <a:srgbClr val="FF0066"/>
                          </a:solidFill>
                          <a:latin typeface="Calibri" panose="020F0502020204030204" pitchFamily="34" charset="0"/>
                          <a:ea typeface="Calibri"/>
                          <a:cs typeface="Calibri" panose="020F0502020204030204" pitchFamily="34" charset="0"/>
                        </a:rPr>
                        <a:t>Time</a:t>
                      </a:r>
                      <a:endParaRPr lang="tr-TR" sz="2400" b="1" dirty="0">
                        <a:solidFill>
                          <a:srgbClr val="FF0066"/>
                        </a:solidFill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n-US" sz="2400" b="1" dirty="0" smtClean="0">
                          <a:solidFill>
                            <a:srgbClr val="FF0066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Pasteurization</a:t>
                      </a:r>
                      <a:r>
                        <a:rPr lang="tr-TR" sz="2400" b="1" dirty="0" smtClean="0">
                          <a:solidFill>
                            <a:srgbClr val="FF0066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tr-TR" sz="2400" b="1" dirty="0" err="1" smtClean="0">
                          <a:solidFill>
                            <a:srgbClr val="FF0066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Type</a:t>
                      </a:r>
                      <a:endParaRPr lang="tr-TR" sz="2400" b="1" dirty="0">
                        <a:solidFill>
                          <a:srgbClr val="FF0066"/>
                        </a:solidFill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1515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tr-TR" sz="2000" dirty="0" smtClean="0">
                          <a:solidFill>
                            <a:schemeClr val="accent6">
                              <a:lumMod val="10000"/>
                            </a:schemeClr>
                          </a:solidFill>
                          <a:latin typeface="Calibri" panose="020F0502020204030204" pitchFamily="34" charset="0"/>
                          <a:ea typeface="Calibri"/>
                          <a:cs typeface="Calibri" panose="020F0502020204030204" pitchFamily="34" charset="0"/>
                        </a:rPr>
                        <a:t>63°C</a:t>
                      </a:r>
                      <a:endParaRPr lang="tr-TR" sz="2000" dirty="0">
                        <a:solidFill>
                          <a:schemeClr val="accent6">
                            <a:lumMod val="10000"/>
                          </a:schemeClr>
                        </a:solidFill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tr-TR" sz="2000" dirty="0">
                          <a:solidFill>
                            <a:schemeClr val="accent6">
                              <a:lumMod val="10000"/>
                            </a:schemeClr>
                          </a:solidFill>
                          <a:latin typeface="Calibri" panose="020F0502020204030204" pitchFamily="34" charset="0"/>
                          <a:ea typeface="Calibri"/>
                          <a:cs typeface="Calibri" panose="020F0502020204030204" pitchFamily="34" charset="0"/>
                        </a:rPr>
                        <a:t>30 </a:t>
                      </a:r>
                      <a:r>
                        <a:rPr lang="tr-TR" sz="2000" dirty="0" err="1" smtClean="0">
                          <a:solidFill>
                            <a:schemeClr val="accent6">
                              <a:lumMod val="10000"/>
                            </a:schemeClr>
                          </a:solidFill>
                          <a:latin typeface="Calibri" panose="020F0502020204030204" pitchFamily="34" charset="0"/>
                          <a:ea typeface="Calibri"/>
                          <a:cs typeface="Calibri" panose="020F0502020204030204" pitchFamily="34" charset="0"/>
                        </a:rPr>
                        <a:t>min</a:t>
                      </a:r>
                      <a:endParaRPr lang="tr-TR" sz="2000" dirty="0">
                        <a:solidFill>
                          <a:schemeClr val="accent6">
                            <a:lumMod val="10000"/>
                          </a:schemeClr>
                        </a:solidFill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tr-TR" sz="2000" dirty="0" err="1" smtClean="0">
                          <a:solidFill>
                            <a:schemeClr val="accent6">
                              <a:lumMod val="10000"/>
                            </a:schemeClr>
                          </a:solidFill>
                          <a:latin typeface="Calibri" panose="020F0502020204030204" pitchFamily="34" charset="0"/>
                          <a:ea typeface="Calibri"/>
                          <a:cs typeface="Calibri" panose="020F0502020204030204" pitchFamily="34" charset="0"/>
                        </a:rPr>
                        <a:t>Low</a:t>
                      </a:r>
                      <a:r>
                        <a:rPr lang="tr-TR" sz="2000" dirty="0" smtClean="0">
                          <a:solidFill>
                            <a:schemeClr val="accent6">
                              <a:lumMod val="10000"/>
                            </a:schemeClr>
                          </a:solidFill>
                          <a:latin typeface="Calibri" panose="020F0502020204030204" pitchFamily="34" charset="0"/>
                          <a:ea typeface="Calibri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tr-TR" sz="2000" dirty="0" err="1">
                          <a:solidFill>
                            <a:schemeClr val="accent6">
                              <a:lumMod val="10000"/>
                            </a:schemeClr>
                          </a:solidFill>
                          <a:latin typeface="Calibri" panose="020F0502020204030204" pitchFamily="34" charset="0"/>
                          <a:ea typeface="Calibri"/>
                          <a:cs typeface="Calibri" panose="020F0502020204030204" pitchFamily="34" charset="0"/>
                        </a:rPr>
                        <a:t>Temperature</a:t>
                      </a:r>
                      <a:r>
                        <a:rPr lang="tr-TR" sz="2000" dirty="0">
                          <a:solidFill>
                            <a:schemeClr val="accent6">
                              <a:lumMod val="10000"/>
                            </a:schemeClr>
                          </a:solidFill>
                          <a:latin typeface="Calibri" panose="020F0502020204030204" pitchFamily="34" charset="0"/>
                          <a:ea typeface="Calibri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tr-TR" sz="2000" dirty="0" err="1">
                          <a:solidFill>
                            <a:schemeClr val="accent6">
                              <a:lumMod val="10000"/>
                            </a:schemeClr>
                          </a:solidFill>
                          <a:latin typeface="Calibri" panose="020F0502020204030204" pitchFamily="34" charset="0"/>
                          <a:ea typeface="Calibri"/>
                          <a:cs typeface="Calibri" panose="020F0502020204030204" pitchFamily="34" charset="0"/>
                        </a:rPr>
                        <a:t>Long</a:t>
                      </a:r>
                      <a:r>
                        <a:rPr lang="tr-TR" sz="2000" dirty="0">
                          <a:solidFill>
                            <a:schemeClr val="accent6">
                              <a:lumMod val="10000"/>
                            </a:schemeClr>
                          </a:solidFill>
                          <a:latin typeface="Calibri" panose="020F0502020204030204" pitchFamily="34" charset="0"/>
                          <a:ea typeface="Calibri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tr-TR" sz="2000" dirty="0" smtClean="0">
                          <a:solidFill>
                            <a:schemeClr val="accent6">
                              <a:lumMod val="10000"/>
                            </a:schemeClr>
                          </a:solidFill>
                          <a:latin typeface="Calibri" panose="020F0502020204030204" pitchFamily="34" charset="0"/>
                          <a:ea typeface="Calibri"/>
                          <a:cs typeface="Calibri" panose="020F0502020204030204" pitchFamily="34" charset="0"/>
                        </a:rPr>
                        <a:t>Time (LTLT)</a:t>
                      </a: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tr-TR" sz="2000" b="0" dirty="0" smtClean="0">
                          <a:solidFill>
                            <a:schemeClr val="accent6">
                              <a:lumMod val="10000"/>
                            </a:schemeClr>
                          </a:solidFill>
                          <a:latin typeface="Calibri" panose="020F0502020204030204" pitchFamily="34" charset="0"/>
                          <a:ea typeface="Calibri"/>
                          <a:cs typeface="Calibri" panose="020F0502020204030204" pitchFamily="34" charset="0"/>
                        </a:rPr>
                        <a:t>=</a:t>
                      </a:r>
                      <a:r>
                        <a:rPr lang="tr-TR" sz="2000" b="0" baseline="0" dirty="0" smtClean="0">
                          <a:solidFill>
                            <a:schemeClr val="accent6">
                              <a:lumMod val="10000"/>
                            </a:schemeClr>
                          </a:solidFill>
                          <a:latin typeface="Calibri" panose="020F0502020204030204" pitchFamily="34" charset="0"/>
                          <a:ea typeface="Calibri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tr-TR" sz="2000" b="0" dirty="0" smtClean="0">
                          <a:solidFill>
                            <a:schemeClr val="accent6">
                              <a:lumMod val="10000"/>
                            </a:schemeClr>
                          </a:solidFill>
                          <a:latin typeface="Calibri" panose="020F0502020204030204" pitchFamily="34" charset="0"/>
                          <a:ea typeface="Calibri"/>
                          <a:cs typeface="Calibri" panose="020F0502020204030204" pitchFamily="34" charset="0"/>
                        </a:rPr>
                        <a:t>Vat </a:t>
                      </a:r>
                      <a:r>
                        <a:rPr lang="en-US" sz="2000" b="0" dirty="0" smtClean="0">
                          <a:solidFill>
                            <a:schemeClr val="accent6">
                              <a:lumMod val="10000"/>
                            </a:schemeClr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Pasteurization</a:t>
                      </a:r>
                      <a:endParaRPr lang="tr-TR" sz="2000" b="0" dirty="0">
                        <a:solidFill>
                          <a:schemeClr val="accent6">
                            <a:lumMod val="10000"/>
                          </a:schemeClr>
                        </a:solidFill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11515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tr-TR" sz="2000" dirty="0">
                          <a:solidFill>
                            <a:schemeClr val="accent6">
                              <a:lumMod val="10000"/>
                            </a:schemeClr>
                          </a:solidFill>
                          <a:latin typeface="Calibri" panose="020F0502020204030204" pitchFamily="34" charset="0"/>
                          <a:ea typeface="Calibri"/>
                          <a:cs typeface="Calibri" panose="020F0502020204030204" pitchFamily="34" charset="0"/>
                        </a:rPr>
                        <a:t>72 °</a:t>
                      </a:r>
                      <a:r>
                        <a:rPr lang="tr-TR" sz="2000" dirty="0" smtClean="0">
                          <a:solidFill>
                            <a:schemeClr val="accent6">
                              <a:lumMod val="10000"/>
                            </a:schemeClr>
                          </a:solidFill>
                          <a:latin typeface="Calibri" panose="020F0502020204030204" pitchFamily="34" charset="0"/>
                          <a:ea typeface="Calibri"/>
                          <a:cs typeface="Calibri" panose="020F0502020204030204" pitchFamily="34" charset="0"/>
                        </a:rPr>
                        <a:t>C</a:t>
                      </a:r>
                      <a:endParaRPr lang="tr-TR" sz="2000" dirty="0">
                        <a:solidFill>
                          <a:schemeClr val="accent6">
                            <a:lumMod val="10000"/>
                          </a:schemeClr>
                        </a:solidFill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tr-TR" sz="2000" dirty="0">
                          <a:solidFill>
                            <a:schemeClr val="accent6">
                              <a:lumMod val="10000"/>
                            </a:schemeClr>
                          </a:solidFill>
                          <a:latin typeface="Calibri" panose="020F0502020204030204" pitchFamily="34" charset="0"/>
                          <a:ea typeface="Calibri"/>
                          <a:cs typeface="Calibri" panose="020F0502020204030204" pitchFamily="34" charset="0"/>
                        </a:rPr>
                        <a:t>15 </a:t>
                      </a:r>
                      <a:r>
                        <a:rPr lang="tr-TR" sz="2000" dirty="0" err="1" smtClean="0">
                          <a:solidFill>
                            <a:schemeClr val="accent6">
                              <a:lumMod val="10000"/>
                            </a:schemeClr>
                          </a:solidFill>
                          <a:latin typeface="Calibri" panose="020F0502020204030204" pitchFamily="34" charset="0"/>
                          <a:ea typeface="Calibri"/>
                          <a:cs typeface="Calibri" panose="020F0502020204030204" pitchFamily="34" charset="0"/>
                        </a:rPr>
                        <a:t>sec</a:t>
                      </a:r>
                      <a:endParaRPr lang="tr-TR" sz="2000" dirty="0">
                        <a:solidFill>
                          <a:schemeClr val="accent6">
                            <a:lumMod val="10000"/>
                          </a:schemeClr>
                        </a:solidFill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tr-TR" sz="2000" dirty="0" smtClean="0">
                          <a:solidFill>
                            <a:schemeClr val="accent6">
                              <a:lumMod val="10000"/>
                            </a:schemeClr>
                          </a:solidFill>
                          <a:latin typeface="Calibri" panose="020F0502020204030204" pitchFamily="34" charset="0"/>
                          <a:ea typeface="Times New Roman"/>
                          <a:cs typeface="Calibri" panose="020F0502020204030204" pitchFamily="34" charset="0"/>
                        </a:rPr>
                        <a:t>High </a:t>
                      </a:r>
                      <a:r>
                        <a:rPr lang="tr-TR" sz="2000" dirty="0" err="1">
                          <a:solidFill>
                            <a:schemeClr val="accent6">
                              <a:lumMod val="10000"/>
                            </a:schemeClr>
                          </a:solidFill>
                          <a:latin typeface="Calibri" panose="020F0502020204030204" pitchFamily="34" charset="0"/>
                          <a:ea typeface="Times New Roman"/>
                          <a:cs typeface="Calibri" panose="020F0502020204030204" pitchFamily="34" charset="0"/>
                        </a:rPr>
                        <a:t>temperature</a:t>
                      </a:r>
                      <a:r>
                        <a:rPr lang="tr-TR" sz="2000" dirty="0">
                          <a:solidFill>
                            <a:schemeClr val="accent6">
                              <a:lumMod val="10000"/>
                            </a:schemeClr>
                          </a:solidFill>
                          <a:latin typeface="Calibri" panose="020F0502020204030204" pitchFamily="34" charset="0"/>
                          <a:ea typeface="Times New Roman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tr-TR" sz="2000" dirty="0" err="1">
                          <a:solidFill>
                            <a:schemeClr val="accent6">
                              <a:lumMod val="10000"/>
                            </a:schemeClr>
                          </a:solidFill>
                          <a:latin typeface="Calibri" panose="020F0502020204030204" pitchFamily="34" charset="0"/>
                          <a:ea typeface="Times New Roman"/>
                          <a:cs typeface="Calibri" panose="020F0502020204030204" pitchFamily="34" charset="0"/>
                        </a:rPr>
                        <a:t>Short</a:t>
                      </a:r>
                      <a:r>
                        <a:rPr lang="tr-TR" sz="2000" dirty="0">
                          <a:solidFill>
                            <a:schemeClr val="accent6">
                              <a:lumMod val="10000"/>
                            </a:schemeClr>
                          </a:solidFill>
                          <a:latin typeface="Calibri" panose="020F0502020204030204" pitchFamily="34" charset="0"/>
                          <a:ea typeface="Times New Roman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tr-TR" sz="2000" dirty="0" smtClean="0">
                          <a:solidFill>
                            <a:schemeClr val="accent6">
                              <a:lumMod val="10000"/>
                            </a:schemeClr>
                          </a:solidFill>
                          <a:latin typeface="Calibri" panose="020F0502020204030204" pitchFamily="34" charset="0"/>
                          <a:ea typeface="Times New Roman"/>
                          <a:cs typeface="Calibri" panose="020F0502020204030204" pitchFamily="34" charset="0"/>
                        </a:rPr>
                        <a:t>Time</a:t>
                      </a:r>
                      <a:r>
                        <a:rPr lang="tr-TR" sz="2000" dirty="0" smtClean="0">
                          <a:solidFill>
                            <a:schemeClr val="accent6">
                              <a:lumMod val="10000"/>
                            </a:schemeClr>
                          </a:solidFill>
                          <a:latin typeface="Calibri" panose="020F0502020204030204" pitchFamily="34" charset="0"/>
                          <a:ea typeface="Calibri"/>
                          <a:cs typeface="Calibri" panose="020F0502020204030204" pitchFamily="34" charset="0"/>
                        </a:rPr>
                        <a:t> (HTST)</a:t>
                      </a:r>
                      <a:r>
                        <a:rPr lang="tr-TR" sz="2000" dirty="0" smtClean="0">
                          <a:solidFill>
                            <a:schemeClr val="accent6">
                              <a:lumMod val="10000"/>
                            </a:schemeClr>
                          </a:solidFill>
                          <a:latin typeface="Calibri" panose="020F0502020204030204" pitchFamily="34" charset="0"/>
                          <a:ea typeface="Times New Roman"/>
                          <a:cs typeface="Calibri" panose="020F0502020204030204" pitchFamily="34" charset="0"/>
                        </a:rPr>
                        <a:t> </a:t>
                      </a: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tr-TR" sz="2000" dirty="0" smtClean="0">
                          <a:solidFill>
                            <a:schemeClr val="accent6">
                              <a:lumMod val="10000"/>
                            </a:schemeClr>
                          </a:solidFill>
                          <a:latin typeface="Calibri" panose="020F0502020204030204" pitchFamily="34" charset="0"/>
                          <a:ea typeface="Calibri"/>
                          <a:cs typeface="Calibri" panose="020F0502020204030204" pitchFamily="34" charset="0"/>
                        </a:rPr>
                        <a:t>=Flash</a:t>
                      </a:r>
                      <a:r>
                        <a:rPr lang="tr-TR" sz="2000" b="0" dirty="0" smtClean="0">
                          <a:solidFill>
                            <a:schemeClr val="accent6">
                              <a:lumMod val="10000"/>
                            </a:schemeClr>
                          </a:solidFill>
                          <a:latin typeface="Calibri" panose="020F0502020204030204" pitchFamily="34" charset="0"/>
                          <a:ea typeface="Calibri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2000" b="0" dirty="0" smtClean="0">
                          <a:solidFill>
                            <a:schemeClr val="accent6">
                              <a:lumMod val="10000"/>
                            </a:schemeClr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Pasteurization</a:t>
                      </a:r>
                      <a:endParaRPr lang="tr-TR" sz="2000" dirty="0">
                        <a:solidFill>
                          <a:schemeClr val="accent6">
                            <a:lumMod val="10000"/>
                          </a:schemeClr>
                        </a:solidFill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11515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tr-TR" sz="2000">
                          <a:solidFill>
                            <a:schemeClr val="accent6">
                              <a:lumMod val="10000"/>
                            </a:schemeClr>
                          </a:solidFill>
                          <a:latin typeface="Calibri" panose="020F0502020204030204" pitchFamily="34" charset="0"/>
                          <a:ea typeface="Calibri"/>
                          <a:cs typeface="Calibri" panose="020F0502020204030204" pitchFamily="34" charset="0"/>
                        </a:rPr>
                        <a:t>89 °C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tr-TR" sz="2000" dirty="0">
                          <a:solidFill>
                            <a:schemeClr val="accent6">
                              <a:lumMod val="10000"/>
                            </a:schemeClr>
                          </a:solidFill>
                          <a:latin typeface="Calibri" panose="020F0502020204030204" pitchFamily="34" charset="0"/>
                          <a:ea typeface="Calibri"/>
                          <a:cs typeface="Calibri" panose="020F0502020204030204" pitchFamily="34" charset="0"/>
                        </a:rPr>
                        <a:t>1 </a:t>
                      </a:r>
                      <a:r>
                        <a:rPr lang="tr-TR" sz="2000" dirty="0" err="1" smtClean="0">
                          <a:solidFill>
                            <a:schemeClr val="accent6">
                              <a:lumMod val="10000"/>
                            </a:schemeClr>
                          </a:solidFill>
                          <a:latin typeface="Calibri" panose="020F0502020204030204" pitchFamily="34" charset="0"/>
                          <a:ea typeface="Calibri"/>
                          <a:cs typeface="Calibri" panose="020F0502020204030204" pitchFamily="34" charset="0"/>
                        </a:rPr>
                        <a:t>sec</a:t>
                      </a:r>
                      <a:endParaRPr lang="tr-TR" sz="2000" dirty="0">
                        <a:solidFill>
                          <a:schemeClr val="accent6">
                            <a:lumMod val="10000"/>
                          </a:schemeClr>
                        </a:solidFill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tr-TR" sz="2000" b="0" i="0" kern="1200" dirty="0" err="1" smtClean="0">
                          <a:solidFill>
                            <a:schemeClr val="accent6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Higher-Heat</a:t>
                      </a:r>
                      <a:r>
                        <a:rPr lang="tr-TR" sz="2000" b="0" i="0" kern="1200" dirty="0" smtClean="0">
                          <a:solidFill>
                            <a:schemeClr val="accent6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tr-TR" sz="2000" b="0" i="0" kern="1200" dirty="0" err="1" smtClean="0">
                          <a:solidFill>
                            <a:schemeClr val="accent6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Shorter</a:t>
                      </a:r>
                      <a:r>
                        <a:rPr lang="tr-TR" sz="2000" b="0" i="0" kern="1200" dirty="0" smtClean="0">
                          <a:solidFill>
                            <a:schemeClr val="accent6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 Time (HHST)</a:t>
                      </a:r>
                      <a:endParaRPr lang="tr-TR" sz="2000" dirty="0">
                        <a:solidFill>
                          <a:schemeClr val="accent6">
                            <a:lumMod val="10000"/>
                          </a:schemeClr>
                        </a:solidFill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11515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tr-TR" sz="2000">
                          <a:solidFill>
                            <a:schemeClr val="accent6">
                              <a:lumMod val="10000"/>
                            </a:schemeClr>
                          </a:solidFill>
                          <a:latin typeface="Calibri" panose="020F0502020204030204" pitchFamily="34" charset="0"/>
                          <a:ea typeface="Calibri"/>
                          <a:cs typeface="Calibri" panose="020F0502020204030204" pitchFamily="34" charset="0"/>
                        </a:rPr>
                        <a:t>90 °C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tr-TR" sz="2000" dirty="0">
                          <a:solidFill>
                            <a:schemeClr val="accent6">
                              <a:lumMod val="10000"/>
                            </a:schemeClr>
                          </a:solidFill>
                          <a:latin typeface="Calibri" panose="020F0502020204030204" pitchFamily="34" charset="0"/>
                          <a:ea typeface="Calibri"/>
                          <a:cs typeface="Calibri" panose="020F0502020204030204" pitchFamily="34" charset="0"/>
                        </a:rPr>
                        <a:t>0.5 </a:t>
                      </a:r>
                      <a:r>
                        <a:rPr lang="tr-TR" sz="2000" dirty="0" err="1" smtClean="0">
                          <a:solidFill>
                            <a:schemeClr val="accent6">
                              <a:lumMod val="10000"/>
                            </a:schemeClr>
                          </a:solidFill>
                          <a:latin typeface="Calibri" panose="020F0502020204030204" pitchFamily="34" charset="0"/>
                          <a:ea typeface="Calibri"/>
                          <a:cs typeface="Calibri" panose="020F0502020204030204" pitchFamily="34" charset="0"/>
                        </a:rPr>
                        <a:t>sec</a:t>
                      </a:r>
                      <a:endParaRPr lang="tr-TR" sz="2000" dirty="0">
                        <a:solidFill>
                          <a:schemeClr val="accent6">
                            <a:lumMod val="10000"/>
                          </a:schemeClr>
                        </a:solidFill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tr-TR" sz="2000" b="0" i="0" dirty="0" err="1" smtClean="0">
                          <a:solidFill>
                            <a:schemeClr val="accent6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Higher-Heat</a:t>
                      </a:r>
                      <a:r>
                        <a:rPr lang="tr-TR" sz="2000" b="0" i="0" dirty="0" smtClean="0">
                          <a:solidFill>
                            <a:schemeClr val="accent6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tr-TR" sz="2000" b="0" i="0" dirty="0" err="1" smtClean="0">
                          <a:solidFill>
                            <a:schemeClr val="accent6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Shorter</a:t>
                      </a:r>
                      <a:r>
                        <a:rPr lang="tr-TR" sz="2000" b="0" i="0" dirty="0" smtClean="0">
                          <a:solidFill>
                            <a:schemeClr val="accent6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Time (HHST)</a:t>
                      </a:r>
                      <a:endParaRPr lang="tr-TR" sz="2000" dirty="0">
                        <a:solidFill>
                          <a:schemeClr val="accent6">
                            <a:lumMod val="10000"/>
                          </a:schemeClr>
                        </a:solidFill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11515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tr-TR" sz="2000">
                          <a:solidFill>
                            <a:schemeClr val="accent6">
                              <a:lumMod val="10000"/>
                            </a:schemeClr>
                          </a:solidFill>
                          <a:latin typeface="Calibri" panose="020F0502020204030204" pitchFamily="34" charset="0"/>
                          <a:ea typeface="Calibri"/>
                          <a:cs typeface="Calibri" panose="020F0502020204030204" pitchFamily="34" charset="0"/>
                        </a:rPr>
                        <a:t>94 °C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tr-TR" sz="2000" dirty="0">
                          <a:solidFill>
                            <a:schemeClr val="accent6">
                              <a:lumMod val="10000"/>
                            </a:schemeClr>
                          </a:solidFill>
                          <a:latin typeface="Calibri" panose="020F0502020204030204" pitchFamily="34" charset="0"/>
                          <a:ea typeface="Calibri"/>
                          <a:cs typeface="Calibri" panose="020F0502020204030204" pitchFamily="34" charset="0"/>
                        </a:rPr>
                        <a:t>0.1 </a:t>
                      </a:r>
                      <a:r>
                        <a:rPr lang="tr-TR" sz="2000" dirty="0" err="1" smtClean="0">
                          <a:solidFill>
                            <a:schemeClr val="accent6">
                              <a:lumMod val="10000"/>
                            </a:schemeClr>
                          </a:solidFill>
                          <a:latin typeface="Calibri" panose="020F0502020204030204" pitchFamily="34" charset="0"/>
                          <a:ea typeface="Calibri"/>
                          <a:cs typeface="Calibri" panose="020F0502020204030204" pitchFamily="34" charset="0"/>
                        </a:rPr>
                        <a:t>sec</a:t>
                      </a:r>
                      <a:endParaRPr lang="tr-TR" sz="2000" dirty="0">
                        <a:solidFill>
                          <a:schemeClr val="accent6">
                            <a:lumMod val="10000"/>
                          </a:schemeClr>
                        </a:solidFill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tr-TR" sz="2000" b="0" i="0" dirty="0" err="1" smtClean="0">
                          <a:solidFill>
                            <a:schemeClr val="accent6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Higher-Heat</a:t>
                      </a:r>
                      <a:r>
                        <a:rPr lang="tr-TR" sz="2000" b="0" i="0" dirty="0" smtClean="0">
                          <a:solidFill>
                            <a:schemeClr val="accent6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tr-TR" sz="2000" b="0" i="0" dirty="0" err="1" smtClean="0">
                          <a:solidFill>
                            <a:schemeClr val="accent6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Shorter</a:t>
                      </a:r>
                      <a:r>
                        <a:rPr lang="tr-TR" sz="2000" b="0" i="0" dirty="0" smtClean="0">
                          <a:solidFill>
                            <a:schemeClr val="accent6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Time (HHST)</a:t>
                      </a:r>
                      <a:endParaRPr lang="tr-TR" sz="2000" dirty="0">
                        <a:solidFill>
                          <a:schemeClr val="accent6">
                            <a:lumMod val="10000"/>
                          </a:schemeClr>
                        </a:solidFill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11515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tr-TR" sz="2000">
                          <a:solidFill>
                            <a:schemeClr val="accent6">
                              <a:lumMod val="10000"/>
                            </a:schemeClr>
                          </a:solidFill>
                          <a:latin typeface="Calibri" panose="020F0502020204030204" pitchFamily="34" charset="0"/>
                          <a:ea typeface="Calibri"/>
                          <a:cs typeface="Calibri" panose="020F0502020204030204" pitchFamily="34" charset="0"/>
                        </a:rPr>
                        <a:t>96 °C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tr-TR" sz="2000" dirty="0">
                          <a:solidFill>
                            <a:schemeClr val="accent6">
                              <a:lumMod val="10000"/>
                            </a:schemeClr>
                          </a:solidFill>
                          <a:latin typeface="Calibri" panose="020F0502020204030204" pitchFamily="34" charset="0"/>
                          <a:ea typeface="Calibri"/>
                          <a:cs typeface="Calibri" panose="020F0502020204030204" pitchFamily="34" charset="0"/>
                        </a:rPr>
                        <a:t>0.05 </a:t>
                      </a:r>
                      <a:r>
                        <a:rPr lang="tr-TR" sz="2000" dirty="0" err="1" smtClean="0">
                          <a:solidFill>
                            <a:schemeClr val="accent6">
                              <a:lumMod val="10000"/>
                            </a:schemeClr>
                          </a:solidFill>
                          <a:latin typeface="Calibri" panose="020F0502020204030204" pitchFamily="34" charset="0"/>
                          <a:ea typeface="Calibri"/>
                          <a:cs typeface="Calibri" panose="020F0502020204030204" pitchFamily="34" charset="0"/>
                        </a:rPr>
                        <a:t>sec</a:t>
                      </a:r>
                      <a:endParaRPr lang="tr-TR" sz="2000" dirty="0">
                        <a:solidFill>
                          <a:schemeClr val="accent6">
                            <a:lumMod val="10000"/>
                          </a:schemeClr>
                        </a:solidFill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tr-TR" sz="2000" b="0" i="0" dirty="0" err="1" smtClean="0">
                          <a:solidFill>
                            <a:schemeClr val="accent6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Higher-Heat</a:t>
                      </a:r>
                      <a:r>
                        <a:rPr lang="tr-TR" sz="2000" b="0" i="0" dirty="0" smtClean="0">
                          <a:solidFill>
                            <a:schemeClr val="accent6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tr-TR" sz="2000" b="0" i="0" dirty="0" err="1" smtClean="0">
                          <a:solidFill>
                            <a:schemeClr val="accent6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Shorter</a:t>
                      </a:r>
                      <a:r>
                        <a:rPr lang="tr-TR" sz="2000" b="0" i="0" dirty="0" smtClean="0">
                          <a:solidFill>
                            <a:schemeClr val="accent6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Time (HHST)</a:t>
                      </a:r>
                      <a:endParaRPr lang="tr-TR" sz="2000" dirty="0">
                        <a:solidFill>
                          <a:schemeClr val="accent6">
                            <a:lumMod val="10000"/>
                          </a:schemeClr>
                        </a:solidFill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11515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tr-TR" sz="2000">
                          <a:solidFill>
                            <a:schemeClr val="accent6">
                              <a:lumMod val="10000"/>
                            </a:schemeClr>
                          </a:solidFill>
                          <a:latin typeface="Calibri" panose="020F0502020204030204" pitchFamily="34" charset="0"/>
                          <a:ea typeface="Calibri"/>
                          <a:cs typeface="Calibri" panose="020F0502020204030204" pitchFamily="34" charset="0"/>
                        </a:rPr>
                        <a:t>100 °C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tr-TR" sz="2000" dirty="0">
                          <a:solidFill>
                            <a:schemeClr val="accent6">
                              <a:lumMod val="10000"/>
                            </a:schemeClr>
                          </a:solidFill>
                          <a:latin typeface="Calibri" panose="020F0502020204030204" pitchFamily="34" charset="0"/>
                          <a:ea typeface="Calibri"/>
                          <a:cs typeface="Calibri" panose="020F0502020204030204" pitchFamily="34" charset="0"/>
                        </a:rPr>
                        <a:t>0.01 </a:t>
                      </a:r>
                      <a:r>
                        <a:rPr lang="tr-TR" sz="2000" dirty="0" err="1" smtClean="0">
                          <a:solidFill>
                            <a:schemeClr val="accent6">
                              <a:lumMod val="10000"/>
                            </a:schemeClr>
                          </a:solidFill>
                          <a:latin typeface="Calibri" panose="020F0502020204030204" pitchFamily="34" charset="0"/>
                          <a:ea typeface="Calibri"/>
                          <a:cs typeface="Calibri" panose="020F0502020204030204" pitchFamily="34" charset="0"/>
                        </a:rPr>
                        <a:t>sec</a:t>
                      </a:r>
                      <a:endParaRPr lang="tr-TR" sz="2000" dirty="0">
                        <a:solidFill>
                          <a:schemeClr val="accent6">
                            <a:lumMod val="10000"/>
                          </a:schemeClr>
                        </a:solidFill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tr-TR" sz="2000" b="0" i="0" dirty="0" err="1" smtClean="0">
                          <a:solidFill>
                            <a:schemeClr val="accent6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Higher-Heat</a:t>
                      </a:r>
                      <a:r>
                        <a:rPr lang="tr-TR" sz="2000" b="0" i="0" dirty="0" smtClean="0">
                          <a:solidFill>
                            <a:schemeClr val="accent6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tr-TR" sz="2000" b="0" i="0" dirty="0" err="1" smtClean="0">
                          <a:solidFill>
                            <a:schemeClr val="accent6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Shorter</a:t>
                      </a:r>
                      <a:r>
                        <a:rPr lang="tr-TR" sz="2000" b="0" i="0" dirty="0" smtClean="0">
                          <a:solidFill>
                            <a:schemeClr val="accent6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Time (HHST)</a:t>
                      </a:r>
                      <a:endParaRPr lang="tr-TR" sz="2000" dirty="0">
                        <a:solidFill>
                          <a:schemeClr val="accent6">
                            <a:lumMod val="10000"/>
                          </a:schemeClr>
                        </a:solidFill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11515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tr-TR" sz="2000" dirty="0" smtClean="0">
                          <a:solidFill>
                            <a:schemeClr val="accent6">
                              <a:lumMod val="10000"/>
                            </a:schemeClr>
                          </a:solidFill>
                          <a:latin typeface="Calibri" panose="020F0502020204030204" pitchFamily="34" charset="0"/>
                          <a:ea typeface="Calibri"/>
                          <a:cs typeface="Calibri" panose="020F0502020204030204" pitchFamily="34" charset="0"/>
                        </a:rPr>
                        <a:t>138 °</a:t>
                      </a:r>
                      <a:r>
                        <a:rPr lang="tr-TR" sz="2000" dirty="0">
                          <a:solidFill>
                            <a:schemeClr val="accent6">
                              <a:lumMod val="10000"/>
                            </a:schemeClr>
                          </a:solidFill>
                          <a:latin typeface="Calibri" panose="020F0502020204030204" pitchFamily="34" charset="0"/>
                          <a:ea typeface="Calibri"/>
                          <a:cs typeface="Calibri" panose="020F0502020204030204" pitchFamily="34" charset="0"/>
                        </a:rPr>
                        <a:t>C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tr-TR" sz="2000" dirty="0">
                          <a:solidFill>
                            <a:schemeClr val="accent6">
                              <a:lumMod val="10000"/>
                            </a:schemeClr>
                          </a:solidFill>
                          <a:latin typeface="Calibri" panose="020F0502020204030204" pitchFamily="34" charset="0"/>
                          <a:ea typeface="Calibri"/>
                          <a:cs typeface="Calibri" panose="020F0502020204030204" pitchFamily="34" charset="0"/>
                        </a:rPr>
                        <a:t>2 </a:t>
                      </a:r>
                      <a:r>
                        <a:rPr lang="tr-TR" sz="2000" dirty="0" err="1" smtClean="0">
                          <a:solidFill>
                            <a:schemeClr val="accent6">
                              <a:lumMod val="10000"/>
                            </a:schemeClr>
                          </a:solidFill>
                          <a:latin typeface="Calibri" panose="020F0502020204030204" pitchFamily="34" charset="0"/>
                          <a:ea typeface="Calibri"/>
                          <a:cs typeface="Calibri" panose="020F0502020204030204" pitchFamily="34" charset="0"/>
                        </a:rPr>
                        <a:t>sec</a:t>
                      </a:r>
                      <a:endParaRPr lang="tr-TR" sz="2000" dirty="0">
                        <a:solidFill>
                          <a:schemeClr val="accent6">
                            <a:lumMod val="10000"/>
                          </a:schemeClr>
                        </a:solidFill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tr-TR" sz="2000" b="0" i="0" kern="1200" dirty="0" smtClean="0">
                          <a:solidFill>
                            <a:schemeClr val="accent6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Ultra </a:t>
                      </a:r>
                      <a:r>
                        <a:rPr lang="tr-TR" sz="2000" b="0" i="0" kern="1200" dirty="0" err="1" smtClean="0">
                          <a:solidFill>
                            <a:schemeClr val="accent6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Pasteurization</a:t>
                      </a:r>
                      <a:r>
                        <a:rPr lang="tr-TR" sz="2000" b="0" i="0" kern="1200" dirty="0" smtClean="0">
                          <a:solidFill>
                            <a:schemeClr val="accent6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 (UP)</a:t>
                      </a:r>
                      <a:endParaRPr lang="tr-TR" sz="2000" dirty="0">
                        <a:solidFill>
                          <a:schemeClr val="accent6">
                            <a:lumMod val="10000"/>
                          </a:schemeClr>
                        </a:solidFill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527310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764628" y="785539"/>
            <a:ext cx="10515600" cy="1325563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FF0066"/>
                </a:solidFill>
              </a:rPr>
              <a:t>If the fat content of the milk product is </a:t>
            </a:r>
            <a:r>
              <a:rPr lang="en-US" dirty="0" smtClean="0">
                <a:solidFill>
                  <a:srgbClr val="FF0066"/>
                </a:solidFill>
              </a:rPr>
              <a:t>10</a:t>
            </a:r>
            <a:r>
              <a:rPr lang="tr-TR" dirty="0" smtClean="0">
                <a:solidFill>
                  <a:srgbClr val="FF0066"/>
                </a:solidFill>
              </a:rPr>
              <a:t> %</a:t>
            </a:r>
            <a:r>
              <a:rPr lang="en-US" dirty="0" smtClean="0">
                <a:solidFill>
                  <a:srgbClr val="FF0066"/>
                </a:solidFill>
              </a:rPr>
              <a:t> </a:t>
            </a:r>
            <a:r>
              <a:rPr lang="en-US" dirty="0">
                <a:solidFill>
                  <a:srgbClr val="FF0066"/>
                </a:solidFill>
              </a:rPr>
              <a:t>or more, or if it contains added </a:t>
            </a:r>
            <a:r>
              <a:rPr lang="en-US" dirty="0" smtClean="0">
                <a:solidFill>
                  <a:srgbClr val="FF0066"/>
                </a:solidFill>
              </a:rPr>
              <a:t>sweeteners</a:t>
            </a:r>
            <a:r>
              <a:rPr lang="tr-TR" dirty="0">
                <a:solidFill>
                  <a:srgbClr val="FF0066"/>
                </a:solidFill>
              </a:rPr>
              <a:t>;</a:t>
            </a:r>
          </a:p>
        </p:txBody>
      </p:sp>
      <p:graphicFrame>
        <p:nvGraphicFramePr>
          <p:cNvPr id="6" name="3 İçerik Yer Tutucusu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98699624"/>
              </p:ext>
            </p:extLst>
          </p:nvPr>
        </p:nvGraphicFramePr>
        <p:xfrm>
          <a:off x="1710559" y="2727434"/>
          <a:ext cx="8229600" cy="2194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28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181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11559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2400" b="1" dirty="0" err="1" smtClean="0">
                          <a:solidFill>
                            <a:srgbClr val="FF0066"/>
                          </a:solidFill>
                          <a:latin typeface="Calibri" panose="020F0502020204030204" pitchFamily="34" charset="0"/>
                          <a:ea typeface="Calibri"/>
                          <a:cs typeface="Calibri" panose="020F0502020204030204" pitchFamily="34" charset="0"/>
                        </a:rPr>
                        <a:t>Temperature</a:t>
                      </a:r>
                      <a:endParaRPr lang="tr-TR" sz="2400" dirty="0">
                        <a:solidFill>
                          <a:srgbClr val="FF0066"/>
                        </a:solidFill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2400" b="1" dirty="0" smtClean="0">
                          <a:solidFill>
                            <a:srgbClr val="FF0066"/>
                          </a:solidFill>
                          <a:latin typeface="Calibri" panose="020F0502020204030204" pitchFamily="34" charset="0"/>
                          <a:ea typeface="Calibri"/>
                          <a:cs typeface="Calibri" panose="020F0502020204030204" pitchFamily="34" charset="0"/>
                        </a:rPr>
                        <a:t>Time </a:t>
                      </a:r>
                      <a:endParaRPr lang="tr-TR" sz="2400" dirty="0">
                        <a:solidFill>
                          <a:srgbClr val="FF0066"/>
                        </a:solidFill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n-US" sz="2400" b="1" dirty="0" smtClean="0">
                          <a:solidFill>
                            <a:srgbClr val="FF0066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Pasteurization</a:t>
                      </a:r>
                      <a:r>
                        <a:rPr lang="tr-TR" sz="2400" b="1" dirty="0" smtClean="0">
                          <a:solidFill>
                            <a:srgbClr val="FF0066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tr-TR" sz="2400" b="1" dirty="0" err="1" smtClean="0">
                          <a:solidFill>
                            <a:srgbClr val="FF0066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Type</a:t>
                      </a:r>
                      <a:endParaRPr lang="tr-TR" sz="2400" b="1" dirty="0">
                        <a:solidFill>
                          <a:srgbClr val="FF0066"/>
                        </a:solidFill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1559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2400">
                          <a:latin typeface="Calibri" panose="020F0502020204030204" pitchFamily="34" charset="0"/>
                          <a:ea typeface="Calibri"/>
                          <a:cs typeface="Calibri" panose="020F0502020204030204" pitchFamily="34" charset="0"/>
                        </a:rPr>
                        <a:t>69°C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2400" dirty="0">
                          <a:latin typeface="Calibri" panose="020F0502020204030204" pitchFamily="34" charset="0"/>
                          <a:ea typeface="Calibri"/>
                          <a:cs typeface="Calibri" panose="020F0502020204030204" pitchFamily="34" charset="0"/>
                        </a:rPr>
                        <a:t>30 </a:t>
                      </a:r>
                      <a:r>
                        <a:rPr lang="tr-TR" sz="2400" dirty="0" err="1" smtClean="0">
                          <a:latin typeface="Calibri" panose="020F0502020204030204" pitchFamily="34" charset="0"/>
                          <a:ea typeface="Calibri"/>
                          <a:cs typeface="Calibri" panose="020F0502020204030204" pitchFamily="34" charset="0"/>
                        </a:rPr>
                        <a:t>min</a:t>
                      </a:r>
                      <a:endParaRPr lang="tr-TR" sz="2400" dirty="0"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2400" dirty="0" err="1" smtClean="0">
                          <a:latin typeface="Calibri" panose="020F0502020204030204" pitchFamily="34" charset="0"/>
                          <a:ea typeface="Calibri"/>
                          <a:cs typeface="Calibri" panose="020F0502020204030204" pitchFamily="34" charset="0"/>
                        </a:rPr>
                        <a:t>Low</a:t>
                      </a:r>
                      <a:r>
                        <a:rPr lang="tr-TR" sz="2400" dirty="0" smtClean="0">
                          <a:latin typeface="Calibri" panose="020F0502020204030204" pitchFamily="34" charset="0"/>
                          <a:ea typeface="Calibri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tr-TR" sz="2400" dirty="0" err="1">
                          <a:latin typeface="Calibri" panose="020F0502020204030204" pitchFamily="34" charset="0"/>
                          <a:ea typeface="Calibri"/>
                          <a:cs typeface="Calibri" panose="020F0502020204030204" pitchFamily="34" charset="0"/>
                        </a:rPr>
                        <a:t>Temperature</a:t>
                      </a:r>
                      <a:r>
                        <a:rPr lang="tr-TR" sz="2400" dirty="0">
                          <a:latin typeface="Calibri" panose="020F0502020204030204" pitchFamily="34" charset="0"/>
                          <a:ea typeface="Calibri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tr-TR" sz="2400" dirty="0" err="1">
                          <a:latin typeface="Calibri" panose="020F0502020204030204" pitchFamily="34" charset="0"/>
                          <a:ea typeface="Calibri"/>
                          <a:cs typeface="Calibri" panose="020F0502020204030204" pitchFamily="34" charset="0"/>
                        </a:rPr>
                        <a:t>Long</a:t>
                      </a:r>
                      <a:r>
                        <a:rPr lang="tr-TR" sz="2400" dirty="0">
                          <a:latin typeface="Calibri" panose="020F0502020204030204" pitchFamily="34" charset="0"/>
                          <a:ea typeface="Calibri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tr-TR" sz="2400" dirty="0" smtClean="0">
                          <a:latin typeface="Calibri" panose="020F0502020204030204" pitchFamily="34" charset="0"/>
                          <a:ea typeface="Calibri"/>
                          <a:cs typeface="Calibri" panose="020F0502020204030204" pitchFamily="34" charset="0"/>
                        </a:rPr>
                        <a:t>Time (LTLT) </a:t>
                      </a:r>
                      <a:endParaRPr lang="tr-TR" sz="2400" dirty="0"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11559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2400">
                          <a:latin typeface="Calibri" panose="020F0502020204030204" pitchFamily="34" charset="0"/>
                          <a:ea typeface="Calibri"/>
                          <a:cs typeface="Calibri" panose="020F0502020204030204" pitchFamily="34" charset="0"/>
                        </a:rPr>
                        <a:t>80°C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2400" dirty="0">
                          <a:latin typeface="Calibri" panose="020F0502020204030204" pitchFamily="34" charset="0"/>
                          <a:ea typeface="Calibri"/>
                          <a:cs typeface="Calibri" panose="020F0502020204030204" pitchFamily="34" charset="0"/>
                        </a:rPr>
                        <a:t>25 </a:t>
                      </a:r>
                      <a:r>
                        <a:rPr lang="tr-TR" sz="2400" dirty="0" err="1" smtClean="0">
                          <a:latin typeface="Calibri" panose="020F0502020204030204" pitchFamily="34" charset="0"/>
                          <a:ea typeface="Calibri"/>
                          <a:cs typeface="Calibri" panose="020F0502020204030204" pitchFamily="34" charset="0"/>
                        </a:rPr>
                        <a:t>sec</a:t>
                      </a:r>
                      <a:endParaRPr lang="tr-TR" sz="2400" dirty="0"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2400" dirty="0" smtClean="0">
                          <a:latin typeface="Calibri" panose="020F0502020204030204" pitchFamily="34" charset="0"/>
                          <a:ea typeface="Times New Roman"/>
                          <a:cs typeface="Calibri" panose="020F0502020204030204" pitchFamily="34" charset="0"/>
                        </a:rPr>
                        <a:t>High </a:t>
                      </a:r>
                      <a:r>
                        <a:rPr lang="tr-TR" sz="2400" dirty="0" err="1">
                          <a:latin typeface="Calibri" panose="020F0502020204030204" pitchFamily="34" charset="0"/>
                          <a:ea typeface="Times New Roman"/>
                          <a:cs typeface="Calibri" panose="020F0502020204030204" pitchFamily="34" charset="0"/>
                        </a:rPr>
                        <a:t>temperature</a:t>
                      </a:r>
                      <a:r>
                        <a:rPr lang="tr-TR" sz="2400" dirty="0">
                          <a:latin typeface="Calibri" panose="020F0502020204030204" pitchFamily="34" charset="0"/>
                          <a:ea typeface="Times New Roman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tr-TR" sz="2400" dirty="0" err="1">
                          <a:latin typeface="Calibri" panose="020F0502020204030204" pitchFamily="34" charset="0"/>
                          <a:ea typeface="Times New Roman"/>
                          <a:cs typeface="Calibri" panose="020F0502020204030204" pitchFamily="34" charset="0"/>
                        </a:rPr>
                        <a:t>Short</a:t>
                      </a:r>
                      <a:r>
                        <a:rPr lang="tr-TR" sz="2400" dirty="0">
                          <a:latin typeface="Calibri" panose="020F0502020204030204" pitchFamily="34" charset="0"/>
                          <a:ea typeface="Times New Roman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tr-TR" sz="2400" dirty="0" smtClean="0">
                          <a:latin typeface="Calibri" panose="020F0502020204030204" pitchFamily="34" charset="0"/>
                          <a:ea typeface="Times New Roman"/>
                          <a:cs typeface="Calibri" panose="020F0502020204030204" pitchFamily="34" charset="0"/>
                        </a:rPr>
                        <a:t>Time</a:t>
                      </a:r>
                      <a:r>
                        <a:rPr lang="tr-TR" sz="2400" dirty="0" smtClean="0">
                          <a:latin typeface="Calibri" panose="020F0502020204030204" pitchFamily="34" charset="0"/>
                          <a:ea typeface="Calibri"/>
                          <a:cs typeface="Calibri" panose="020F0502020204030204" pitchFamily="34" charset="0"/>
                        </a:rPr>
                        <a:t> (HTST)</a:t>
                      </a:r>
                      <a:r>
                        <a:rPr lang="tr-TR" sz="2400" dirty="0" smtClean="0">
                          <a:latin typeface="Calibri" panose="020F0502020204030204" pitchFamily="34" charset="0"/>
                          <a:ea typeface="Times New Roman"/>
                          <a:cs typeface="Calibri" panose="020F0502020204030204" pitchFamily="34" charset="0"/>
                        </a:rPr>
                        <a:t> </a:t>
                      </a:r>
                      <a:endParaRPr lang="tr-TR" sz="2400" dirty="0"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11559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2400" dirty="0">
                          <a:latin typeface="Calibri" panose="020F0502020204030204" pitchFamily="34" charset="0"/>
                          <a:ea typeface="Calibri"/>
                          <a:cs typeface="Calibri" panose="020F0502020204030204" pitchFamily="34" charset="0"/>
                        </a:rPr>
                        <a:t>83°C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2400" dirty="0">
                          <a:latin typeface="Calibri" panose="020F0502020204030204" pitchFamily="34" charset="0"/>
                          <a:ea typeface="Calibri"/>
                          <a:cs typeface="Calibri" panose="020F0502020204030204" pitchFamily="34" charset="0"/>
                        </a:rPr>
                        <a:t>15 </a:t>
                      </a:r>
                      <a:r>
                        <a:rPr lang="tr-TR" sz="2400" dirty="0" err="1" smtClean="0">
                          <a:latin typeface="Calibri" panose="020F0502020204030204" pitchFamily="34" charset="0"/>
                          <a:ea typeface="Calibri"/>
                          <a:cs typeface="Calibri" panose="020F0502020204030204" pitchFamily="34" charset="0"/>
                        </a:rPr>
                        <a:t>sec</a:t>
                      </a:r>
                      <a:endParaRPr lang="tr-TR" sz="2400" dirty="0"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2400" dirty="0" smtClean="0">
                          <a:latin typeface="Calibri" panose="020F0502020204030204" pitchFamily="34" charset="0"/>
                          <a:ea typeface="Times New Roman"/>
                          <a:cs typeface="Calibri" panose="020F0502020204030204" pitchFamily="34" charset="0"/>
                        </a:rPr>
                        <a:t>High </a:t>
                      </a:r>
                      <a:r>
                        <a:rPr lang="tr-TR" sz="2400" dirty="0" err="1">
                          <a:latin typeface="Calibri" panose="020F0502020204030204" pitchFamily="34" charset="0"/>
                          <a:ea typeface="Times New Roman"/>
                          <a:cs typeface="Calibri" panose="020F0502020204030204" pitchFamily="34" charset="0"/>
                        </a:rPr>
                        <a:t>temperature</a:t>
                      </a:r>
                      <a:r>
                        <a:rPr lang="tr-TR" sz="2400" dirty="0">
                          <a:latin typeface="Calibri" panose="020F0502020204030204" pitchFamily="34" charset="0"/>
                          <a:ea typeface="Times New Roman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tr-TR" sz="2400" dirty="0" err="1">
                          <a:latin typeface="Calibri" panose="020F0502020204030204" pitchFamily="34" charset="0"/>
                          <a:ea typeface="Times New Roman"/>
                          <a:cs typeface="Calibri" panose="020F0502020204030204" pitchFamily="34" charset="0"/>
                        </a:rPr>
                        <a:t>Short</a:t>
                      </a:r>
                      <a:r>
                        <a:rPr lang="tr-TR" sz="2400" dirty="0">
                          <a:latin typeface="Calibri" panose="020F0502020204030204" pitchFamily="34" charset="0"/>
                          <a:ea typeface="Times New Roman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tr-TR" sz="2400" dirty="0" smtClean="0">
                          <a:latin typeface="Calibri" panose="020F0502020204030204" pitchFamily="34" charset="0"/>
                          <a:ea typeface="Times New Roman"/>
                          <a:cs typeface="Calibri" panose="020F0502020204030204" pitchFamily="34" charset="0"/>
                        </a:rPr>
                        <a:t>Time</a:t>
                      </a:r>
                      <a:r>
                        <a:rPr lang="tr-TR" sz="2400" dirty="0" smtClean="0">
                          <a:latin typeface="Calibri" panose="020F0502020204030204" pitchFamily="34" charset="0"/>
                          <a:ea typeface="Calibri"/>
                          <a:cs typeface="Calibri" panose="020F0502020204030204" pitchFamily="34" charset="0"/>
                        </a:rPr>
                        <a:t> (HTST)</a:t>
                      </a:r>
                      <a:r>
                        <a:rPr lang="tr-TR" sz="2400" dirty="0" smtClean="0">
                          <a:latin typeface="Calibri" panose="020F0502020204030204" pitchFamily="34" charset="0"/>
                          <a:ea typeface="Times New Roman"/>
                          <a:cs typeface="Calibri" panose="020F0502020204030204" pitchFamily="34" charset="0"/>
                        </a:rPr>
                        <a:t> </a:t>
                      </a:r>
                      <a:endParaRPr lang="tr-TR" sz="2400" dirty="0"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967318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8200" y="838091"/>
            <a:ext cx="10515600" cy="1325563"/>
          </a:xfrm>
        </p:spPr>
        <p:txBody>
          <a:bodyPr/>
          <a:lstStyle/>
          <a:p>
            <a:r>
              <a:rPr lang="en-US" b="1" dirty="0">
                <a:solidFill>
                  <a:srgbClr val="FF0066"/>
                </a:solidFill>
              </a:rPr>
              <a:t>The Purpose of Pasteurization</a:t>
            </a:r>
            <a:endParaRPr lang="tr-TR" b="1" dirty="0">
              <a:solidFill>
                <a:srgbClr val="FF0066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2163654"/>
            <a:ext cx="6802820" cy="4351338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endParaRPr lang="tr-TR" b="1" dirty="0" smtClean="0">
              <a:solidFill>
                <a:srgbClr val="CC0099"/>
              </a:solidFill>
            </a:endParaRPr>
          </a:p>
          <a:p>
            <a:pPr>
              <a:lnSpc>
                <a:spcPct val="110000"/>
              </a:lnSpc>
              <a:buFont typeface="Wingdings" panose="05000000000000000000" pitchFamily="2" charset="2"/>
              <a:buChar char="ü"/>
            </a:pPr>
            <a:r>
              <a:rPr lang="tr-TR" altLang="tr-TR" dirty="0" err="1" smtClean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Destroying</a:t>
            </a:r>
            <a:r>
              <a:rPr lang="tr-TR" altLang="tr-TR" dirty="0" smtClean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 </a:t>
            </a:r>
            <a:r>
              <a:rPr lang="tr-TR" altLang="tr-TR" dirty="0" err="1" smtClean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the</a:t>
            </a:r>
            <a:r>
              <a:rPr lang="tr-TR" altLang="tr-TR" dirty="0" smtClean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 </a:t>
            </a:r>
            <a:r>
              <a:rPr lang="tr-TR" altLang="tr-TR" dirty="0" err="1" smtClean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milk-borne</a:t>
            </a:r>
            <a:r>
              <a:rPr lang="tr-TR" altLang="tr-TR" dirty="0" smtClean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 </a:t>
            </a:r>
            <a:r>
              <a:rPr lang="tr-TR" altLang="tr-TR" dirty="0" err="1" smtClean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pathogens</a:t>
            </a:r>
            <a:endParaRPr lang="tr-TR" altLang="tr-TR" dirty="0" smtClean="0"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  <a:p>
            <a:pPr>
              <a:lnSpc>
                <a:spcPct val="110000"/>
              </a:lnSpc>
              <a:buFont typeface="Wingdings" panose="05000000000000000000" pitchFamily="2" charset="2"/>
              <a:buChar char="ü"/>
            </a:pPr>
            <a:r>
              <a:rPr lang="tr-TR" altLang="tr-TR" dirty="0" err="1" smtClean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Destroying</a:t>
            </a:r>
            <a:r>
              <a:rPr lang="tr-TR" altLang="tr-TR" dirty="0" smtClean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 </a:t>
            </a:r>
            <a:r>
              <a:rPr lang="tr-TR" altLang="tr-TR" dirty="0" err="1" smtClean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the</a:t>
            </a:r>
            <a:r>
              <a:rPr lang="tr-TR" altLang="tr-TR" dirty="0" smtClean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 </a:t>
            </a:r>
            <a:r>
              <a:rPr lang="tr-TR" altLang="tr-TR" dirty="0" err="1" smtClean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majority</a:t>
            </a:r>
            <a:r>
              <a:rPr lang="tr-TR" altLang="tr-TR" dirty="0" smtClean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 of </a:t>
            </a:r>
            <a:r>
              <a:rPr lang="tr-TR" altLang="tr-TR" dirty="0" err="1" smtClean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the</a:t>
            </a:r>
            <a:r>
              <a:rPr lang="tr-TR" altLang="tr-TR" dirty="0" smtClean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 </a:t>
            </a:r>
            <a:r>
              <a:rPr lang="tr-TR" altLang="tr-TR" dirty="0" err="1" smtClean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spoilage</a:t>
            </a:r>
            <a:r>
              <a:rPr lang="tr-TR" altLang="tr-TR" dirty="0" smtClean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 </a:t>
            </a:r>
            <a:r>
              <a:rPr lang="tr-TR" altLang="tr-TR" dirty="0" err="1" smtClean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bacteria</a:t>
            </a:r>
            <a:r>
              <a:rPr lang="tr-TR" altLang="tr-TR" dirty="0" smtClean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 </a:t>
            </a:r>
          </a:p>
          <a:p>
            <a:pPr>
              <a:lnSpc>
                <a:spcPct val="110000"/>
              </a:lnSpc>
              <a:buFont typeface="Wingdings" panose="05000000000000000000" pitchFamily="2" charset="2"/>
              <a:buChar char="ü"/>
            </a:pPr>
            <a:r>
              <a:rPr lang="tr-TR" altLang="tr-TR" dirty="0" err="1" smtClean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Increasing</a:t>
            </a:r>
            <a:r>
              <a:rPr lang="tr-TR" altLang="tr-TR" dirty="0" smtClean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 </a:t>
            </a:r>
            <a:r>
              <a:rPr lang="tr-TR" altLang="tr-TR" dirty="0" err="1" smtClean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the</a:t>
            </a:r>
            <a:r>
              <a:rPr lang="tr-TR" altLang="tr-TR" dirty="0" smtClean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 </a:t>
            </a:r>
            <a:r>
              <a:rPr lang="tr-TR" altLang="tr-TR" dirty="0" err="1" smtClean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quality</a:t>
            </a:r>
            <a:r>
              <a:rPr lang="tr-TR" altLang="tr-TR" dirty="0" smtClean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 of </a:t>
            </a:r>
            <a:r>
              <a:rPr lang="tr-TR" altLang="tr-TR" dirty="0" err="1" smtClean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milk</a:t>
            </a:r>
            <a:r>
              <a:rPr lang="tr-TR" altLang="tr-TR" dirty="0" smtClean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 </a:t>
            </a:r>
            <a:r>
              <a:rPr lang="tr-TR" altLang="tr-TR" dirty="0" err="1" smtClean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and</a:t>
            </a:r>
            <a:r>
              <a:rPr lang="tr-TR" altLang="tr-TR" dirty="0" smtClean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 </a:t>
            </a:r>
            <a:r>
              <a:rPr lang="tr-TR" altLang="tr-TR" dirty="0" err="1" smtClean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milk</a:t>
            </a:r>
            <a:r>
              <a:rPr lang="tr-TR" altLang="tr-TR" dirty="0" smtClean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 </a:t>
            </a:r>
            <a:r>
              <a:rPr lang="tr-TR" altLang="tr-TR" dirty="0" err="1" smtClean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products</a:t>
            </a:r>
            <a:endParaRPr lang="tr-TR" altLang="tr-TR" dirty="0" smtClean="0"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  <a:p>
            <a:pPr>
              <a:lnSpc>
                <a:spcPct val="110000"/>
              </a:lnSpc>
              <a:buFont typeface="Wingdings" panose="05000000000000000000" pitchFamily="2" charset="2"/>
              <a:buChar char="ü"/>
            </a:pPr>
            <a:r>
              <a:rPr lang="tr-TR" altLang="tr-TR" dirty="0" err="1" smtClean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Ensuring</a:t>
            </a:r>
            <a:r>
              <a:rPr lang="tr-TR" altLang="tr-TR" dirty="0" smtClean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 </a:t>
            </a:r>
            <a:r>
              <a:rPr lang="tr-TR" altLang="tr-TR" dirty="0" err="1" smtClean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that</a:t>
            </a:r>
            <a:r>
              <a:rPr lang="tr-TR" altLang="tr-TR" dirty="0" smtClean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 </a:t>
            </a:r>
            <a:r>
              <a:rPr lang="tr-TR" altLang="tr-TR" dirty="0" err="1" smtClean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the</a:t>
            </a:r>
            <a:r>
              <a:rPr lang="tr-TR" altLang="tr-TR" dirty="0" smtClean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 </a:t>
            </a:r>
            <a:r>
              <a:rPr lang="tr-TR" altLang="tr-TR" dirty="0" err="1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o</a:t>
            </a:r>
            <a:r>
              <a:rPr lang="tr-TR" altLang="tr-TR" dirty="0" err="1" smtClean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rnagoleptic</a:t>
            </a:r>
            <a:r>
              <a:rPr lang="tr-TR" altLang="tr-TR" dirty="0" smtClean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 </a:t>
            </a:r>
            <a:r>
              <a:rPr lang="tr-TR" altLang="tr-TR" dirty="0" err="1" smtClean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properties</a:t>
            </a:r>
            <a:r>
              <a:rPr lang="tr-TR" altLang="tr-TR" dirty="0" smtClean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 of </a:t>
            </a:r>
            <a:r>
              <a:rPr lang="tr-TR" altLang="tr-TR" dirty="0" err="1" smtClean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milk</a:t>
            </a:r>
            <a:r>
              <a:rPr lang="tr-TR" altLang="tr-TR" dirty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 </a:t>
            </a:r>
            <a:r>
              <a:rPr lang="tr-TR" altLang="tr-TR" dirty="0" err="1" smtClean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are</a:t>
            </a:r>
            <a:r>
              <a:rPr lang="tr-TR" altLang="tr-TR" dirty="0" smtClean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 </a:t>
            </a:r>
            <a:r>
              <a:rPr lang="tr-TR" altLang="tr-TR" dirty="0" err="1" smtClean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effected</a:t>
            </a:r>
            <a:r>
              <a:rPr lang="tr-TR" altLang="tr-TR" dirty="0" smtClean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 </a:t>
            </a:r>
            <a:r>
              <a:rPr lang="tr-TR" altLang="tr-TR" dirty="0" err="1" smtClean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minimally</a:t>
            </a:r>
            <a:endParaRPr lang="tr-TR" altLang="tr-TR" dirty="0" smtClean="0"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  <a:p>
            <a:endParaRPr lang="tr-TR" b="1" dirty="0">
              <a:solidFill>
                <a:srgbClr val="008000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  <a:p>
            <a:pPr>
              <a:lnSpc>
                <a:spcPct val="80000"/>
              </a:lnSpc>
            </a:pPr>
            <a:endParaRPr lang="en-US" altLang="tr-TR" b="1" dirty="0">
              <a:solidFill>
                <a:srgbClr val="008000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  <a:p>
            <a:pPr>
              <a:lnSpc>
                <a:spcPct val="80000"/>
              </a:lnSpc>
              <a:buNone/>
            </a:pPr>
            <a:r>
              <a:rPr lang="en-US" altLang="tr-TR" b="1" dirty="0">
                <a:ea typeface="ＭＳ Ｐゴシック" panose="020B0600070205080204" pitchFamily="34" charset="-128"/>
              </a:rPr>
              <a:t>   </a:t>
            </a:r>
            <a:endParaRPr lang="en-US" altLang="tr-TR" b="1" dirty="0">
              <a:solidFill>
                <a:srgbClr val="990033"/>
              </a:solidFill>
              <a:ea typeface="ＭＳ Ｐゴシック" panose="020B0600070205080204" pitchFamily="34" charset="-128"/>
            </a:endParaRPr>
          </a:p>
          <a:p>
            <a:endParaRPr lang="tr-TR" dirty="0" smtClean="0"/>
          </a:p>
          <a:p>
            <a:endParaRPr lang="en-US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44313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960</TotalTime>
  <Words>892</Words>
  <Application>Microsoft Office PowerPoint</Application>
  <PresentationFormat>Geniş ekran</PresentationFormat>
  <Paragraphs>193</Paragraphs>
  <Slides>25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8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25</vt:i4>
      </vt:variant>
    </vt:vector>
  </HeadingPairs>
  <TitlesOfParts>
    <vt:vector size="34" baseType="lpstr">
      <vt:lpstr>ＭＳ Ｐゴシック</vt:lpstr>
      <vt:lpstr>Arial</vt:lpstr>
      <vt:lpstr>Arial Black</vt:lpstr>
      <vt:lpstr>Calibri</vt:lpstr>
      <vt:lpstr>Calibri Light</vt:lpstr>
      <vt:lpstr>Tahoma</vt:lpstr>
      <vt:lpstr>Times New Roman</vt:lpstr>
      <vt:lpstr>Wingdings</vt:lpstr>
      <vt:lpstr>Office Teması</vt:lpstr>
      <vt:lpstr>Drinking Milk Technology</vt:lpstr>
      <vt:lpstr>Is it safe to drink raw milk?</vt:lpstr>
      <vt:lpstr>EU standarts for maximal bacteria count in milk</vt:lpstr>
      <vt:lpstr>Drinking Milk Technologies</vt:lpstr>
      <vt:lpstr>Pasteurization</vt:lpstr>
      <vt:lpstr>Description of Pasteurization</vt:lpstr>
      <vt:lpstr>Pasteurization Types</vt:lpstr>
      <vt:lpstr>If the fat content of the milk product is 10 % or more, or if it contains added sweeteners;</vt:lpstr>
      <vt:lpstr>The Purpose of Pasteurization</vt:lpstr>
      <vt:lpstr>Effect of Pasteurization </vt:lpstr>
      <vt:lpstr>Stages of Pasteurization</vt:lpstr>
      <vt:lpstr>Standardization</vt:lpstr>
      <vt:lpstr>Homogenization </vt:lpstr>
      <vt:lpstr>Pasteurization Types</vt:lpstr>
      <vt:lpstr>Low Temperature Long Time – LTLT (Vat Pasteurization) </vt:lpstr>
      <vt:lpstr>Low Temperature Long Time - LTLT </vt:lpstr>
      <vt:lpstr>High temperature Short Time - HTST  (Flash Pasteurization)</vt:lpstr>
      <vt:lpstr>UHT (Ultra-high-temperature)</vt:lpstr>
      <vt:lpstr>Ultra-high-temperature processing </vt:lpstr>
      <vt:lpstr>There are two types of heating technologies: </vt:lpstr>
      <vt:lpstr>Direct heating systems</vt:lpstr>
      <vt:lpstr>Injection-based</vt:lpstr>
      <vt:lpstr>Infusion-based</vt:lpstr>
      <vt:lpstr>Indirect heating systems</vt:lpstr>
      <vt:lpstr>UHT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Bahar</dc:creator>
  <cp:lastModifiedBy>Bahar</cp:lastModifiedBy>
  <cp:revision>40</cp:revision>
  <dcterms:created xsi:type="dcterms:W3CDTF">2017-11-02T06:58:22Z</dcterms:created>
  <dcterms:modified xsi:type="dcterms:W3CDTF">2018-04-10T14:45:09Z</dcterms:modified>
</cp:coreProperties>
</file>