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7"/>
  </p:handoutMasterIdLst>
  <p:sldIdLst>
    <p:sldId id="257" r:id="rId2"/>
    <p:sldId id="276" r:id="rId3"/>
    <p:sldId id="391" r:id="rId4"/>
    <p:sldId id="259" r:id="rId5"/>
    <p:sldId id="261" r:id="rId6"/>
    <p:sldId id="277" r:id="rId7"/>
    <p:sldId id="368" r:id="rId8"/>
    <p:sldId id="283" r:id="rId9"/>
    <p:sldId id="369" r:id="rId10"/>
    <p:sldId id="280" r:id="rId11"/>
    <p:sldId id="392" r:id="rId12"/>
    <p:sldId id="393" r:id="rId13"/>
    <p:sldId id="278" r:id="rId14"/>
    <p:sldId id="394" r:id="rId15"/>
    <p:sldId id="281" r:id="rId16"/>
    <p:sldId id="371" r:id="rId17"/>
    <p:sldId id="267" r:id="rId18"/>
    <p:sldId id="396" r:id="rId19"/>
    <p:sldId id="284" r:id="rId20"/>
    <p:sldId id="269" r:id="rId21"/>
    <p:sldId id="372" r:id="rId22"/>
    <p:sldId id="271" r:id="rId23"/>
    <p:sldId id="285" r:id="rId24"/>
    <p:sldId id="373" r:id="rId25"/>
    <p:sldId id="273" r:id="rId26"/>
    <p:sldId id="374" r:id="rId27"/>
    <p:sldId id="275" r:id="rId28"/>
    <p:sldId id="375" r:id="rId29"/>
    <p:sldId id="287" r:id="rId30"/>
    <p:sldId id="289" r:id="rId31"/>
    <p:sldId id="376" r:id="rId32"/>
    <p:sldId id="397" r:id="rId33"/>
    <p:sldId id="291" r:id="rId34"/>
    <p:sldId id="293" r:id="rId35"/>
    <p:sldId id="294" r:id="rId36"/>
    <p:sldId id="296" r:id="rId37"/>
    <p:sldId id="377" r:id="rId38"/>
    <p:sldId id="297" r:id="rId39"/>
    <p:sldId id="378" r:id="rId40"/>
    <p:sldId id="298" r:id="rId41"/>
    <p:sldId id="300" r:id="rId42"/>
    <p:sldId id="302" r:id="rId43"/>
    <p:sldId id="379" r:id="rId44"/>
    <p:sldId id="304" r:id="rId45"/>
    <p:sldId id="306" r:id="rId46"/>
    <p:sldId id="380" r:id="rId47"/>
    <p:sldId id="357" r:id="rId48"/>
    <p:sldId id="381" r:id="rId49"/>
    <p:sldId id="356" r:id="rId50"/>
    <p:sldId id="382" r:id="rId51"/>
    <p:sldId id="308" r:id="rId52"/>
    <p:sldId id="383" r:id="rId53"/>
    <p:sldId id="358" r:id="rId54"/>
    <p:sldId id="384" r:id="rId55"/>
    <p:sldId id="360" r:id="rId56"/>
    <p:sldId id="361" r:id="rId57"/>
    <p:sldId id="362" r:id="rId58"/>
    <p:sldId id="385" r:id="rId59"/>
    <p:sldId id="310" r:id="rId60"/>
    <p:sldId id="386" r:id="rId61"/>
    <p:sldId id="363" r:id="rId62"/>
    <p:sldId id="387" r:id="rId63"/>
    <p:sldId id="364" r:id="rId64"/>
    <p:sldId id="365" r:id="rId65"/>
    <p:sldId id="366" r:id="rId66"/>
    <p:sldId id="312" r:id="rId67"/>
    <p:sldId id="314" r:id="rId68"/>
    <p:sldId id="388" r:id="rId69"/>
    <p:sldId id="367" r:id="rId70"/>
    <p:sldId id="316" r:id="rId71"/>
    <p:sldId id="389" r:id="rId72"/>
    <p:sldId id="318" r:id="rId73"/>
    <p:sldId id="390" r:id="rId74"/>
    <p:sldId id="320" r:id="rId75"/>
    <p:sldId id="322" r:id="rId76"/>
    <p:sldId id="324" r:id="rId77"/>
    <p:sldId id="326" r:id="rId78"/>
    <p:sldId id="328" r:id="rId79"/>
    <p:sldId id="330" r:id="rId80"/>
    <p:sldId id="332" r:id="rId81"/>
    <p:sldId id="334" r:id="rId82"/>
    <p:sldId id="336" r:id="rId83"/>
    <p:sldId id="338" r:id="rId84"/>
    <p:sldId id="340" r:id="rId85"/>
    <p:sldId id="342" r:id="rId86"/>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785212-A45C-4066-96CE-2F6E6516C178}"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tr-TR"/>
        </a:p>
      </dgm:t>
    </dgm:pt>
    <dgm:pt modelId="{0CE7375E-5C0A-4088-A9B8-93E652CE26A1}">
      <dgm:prSet phldrT="[Metin]"/>
      <dgm:spPr>
        <a:solidFill>
          <a:schemeClr val="accent1"/>
        </a:solidFill>
      </dgm:spPr>
      <dgm:t>
        <a:bodyPr/>
        <a:lstStyle/>
        <a:p>
          <a:r>
            <a:rPr lang="tr-TR" b="0" dirty="0" smtClean="0">
              <a:solidFill>
                <a:schemeClr val="tx1"/>
              </a:solidFill>
              <a:latin typeface="Times New Roman" pitchFamily="18" charset="0"/>
              <a:cs typeface="Times New Roman" pitchFamily="18" charset="0"/>
            </a:rPr>
            <a:t>Zilyetlik Davası Açma Hakkı</a:t>
          </a:r>
          <a:endParaRPr lang="tr-TR" b="0" dirty="0">
            <a:solidFill>
              <a:schemeClr val="tx1"/>
            </a:solidFill>
            <a:latin typeface="Times New Roman" pitchFamily="18" charset="0"/>
            <a:cs typeface="Times New Roman" pitchFamily="18" charset="0"/>
          </a:endParaRPr>
        </a:p>
      </dgm:t>
    </dgm:pt>
    <dgm:pt modelId="{1F28C951-E347-4AD0-A050-644657ADF3C2}" type="parTrans" cxnId="{E2152BA5-9BC4-4FEF-BB97-83DDA4C00DF4}">
      <dgm:prSet/>
      <dgm:spPr/>
      <dgm:t>
        <a:bodyPr/>
        <a:lstStyle/>
        <a:p>
          <a:endParaRPr lang="tr-TR">
            <a:latin typeface="Times New Roman" pitchFamily="18" charset="0"/>
            <a:cs typeface="Times New Roman" pitchFamily="18" charset="0"/>
          </a:endParaRPr>
        </a:p>
      </dgm:t>
    </dgm:pt>
    <dgm:pt modelId="{3607B573-EC0E-4330-8CF6-0A8B3319C171}" type="sibTrans" cxnId="{E2152BA5-9BC4-4FEF-BB97-83DDA4C00DF4}">
      <dgm:prSet/>
      <dgm:spPr/>
      <dgm:t>
        <a:bodyPr/>
        <a:lstStyle/>
        <a:p>
          <a:endParaRPr lang="tr-TR">
            <a:latin typeface="Times New Roman" pitchFamily="18" charset="0"/>
            <a:cs typeface="Times New Roman" pitchFamily="18" charset="0"/>
          </a:endParaRPr>
        </a:p>
      </dgm:t>
    </dgm:pt>
    <dgm:pt modelId="{F02B3397-7317-4622-B4D8-32CAB3AF35E6}">
      <dgm:prSet phldrT="[Metin]"/>
      <dgm:spPr/>
      <dgm:t>
        <a:bodyPr/>
        <a:lstStyle/>
        <a:p>
          <a:pPr algn="l"/>
          <a:r>
            <a:rPr lang="tr-TR" b="1" u="sng" dirty="0" smtClean="0">
              <a:latin typeface="Times New Roman" pitchFamily="18" charset="0"/>
              <a:cs typeface="Times New Roman" pitchFamily="18" charset="0"/>
            </a:rPr>
            <a:t>Zilyetliğin Gaspı Halinde Açılacak  Davalar                  </a:t>
          </a:r>
        </a:p>
        <a:p>
          <a:pPr algn="l"/>
          <a:r>
            <a:rPr lang="tr-TR" b="0" dirty="0" smtClean="0">
              <a:latin typeface="Times New Roman" pitchFamily="18" charset="0"/>
              <a:cs typeface="Times New Roman" pitchFamily="18" charset="0"/>
            </a:rPr>
            <a:t>- Geri Verme  Davası</a:t>
          </a:r>
          <a:endParaRPr lang="tr-TR" b="0" dirty="0">
            <a:latin typeface="Times New Roman" pitchFamily="18" charset="0"/>
            <a:cs typeface="Times New Roman" pitchFamily="18" charset="0"/>
          </a:endParaRPr>
        </a:p>
      </dgm:t>
    </dgm:pt>
    <dgm:pt modelId="{C5062ABB-EC25-4352-9C97-6E3D93AC8C52}" type="sibTrans" cxnId="{B663A835-88C3-464E-B146-69090317151E}">
      <dgm:prSet/>
      <dgm:spPr/>
      <dgm:t>
        <a:bodyPr/>
        <a:lstStyle/>
        <a:p>
          <a:endParaRPr lang="tr-TR">
            <a:latin typeface="Times New Roman" pitchFamily="18" charset="0"/>
            <a:cs typeface="Times New Roman" pitchFamily="18" charset="0"/>
          </a:endParaRPr>
        </a:p>
      </dgm:t>
    </dgm:pt>
    <dgm:pt modelId="{3EBD5DC4-D556-4EAE-97C9-D8C0F7640733}" type="parTrans" cxnId="{B663A835-88C3-464E-B146-69090317151E}">
      <dgm:prSet/>
      <dgm:spPr/>
      <dgm:t>
        <a:bodyPr/>
        <a:lstStyle/>
        <a:p>
          <a:endParaRPr lang="tr-TR">
            <a:latin typeface="Times New Roman" pitchFamily="18" charset="0"/>
            <a:cs typeface="Times New Roman" pitchFamily="18" charset="0"/>
          </a:endParaRPr>
        </a:p>
      </dgm:t>
    </dgm:pt>
    <dgm:pt modelId="{85E53ED4-967C-44A8-AE7F-C35A6AD04845}">
      <dgm:prSet phldrT="[Metin]"/>
      <dgm:spPr/>
      <dgm:t>
        <a:bodyPr/>
        <a:lstStyle/>
        <a:p>
          <a:pPr algn="ctr"/>
          <a:endParaRPr lang="tr-TR" b="0" dirty="0">
            <a:latin typeface="Times New Roman" pitchFamily="18" charset="0"/>
            <a:cs typeface="Times New Roman" pitchFamily="18" charset="0"/>
          </a:endParaRPr>
        </a:p>
      </dgm:t>
    </dgm:pt>
    <dgm:pt modelId="{8D5BB416-4C52-4890-9465-6C406515507E}" type="sibTrans" cxnId="{22F4962E-E002-4C20-BD66-3B47BCA5F500}">
      <dgm:prSet/>
      <dgm:spPr/>
      <dgm:t>
        <a:bodyPr/>
        <a:lstStyle/>
        <a:p>
          <a:endParaRPr lang="tr-TR"/>
        </a:p>
      </dgm:t>
    </dgm:pt>
    <dgm:pt modelId="{A538C0FD-FD6D-45CC-8CC8-37E20AD76E10}" type="parTrans" cxnId="{22F4962E-E002-4C20-BD66-3B47BCA5F500}">
      <dgm:prSet/>
      <dgm:spPr/>
      <dgm:t>
        <a:bodyPr/>
        <a:lstStyle/>
        <a:p>
          <a:endParaRPr lang="tr-TR"/>
        </a:p>
      </dgm:t>
    </dgm:pt>
    <dgm:pt modelId="{537D3D07-80C7-4132-B7A3-71F66AD98556}">
      <dgm:prSet phldrT="[Metin]"/>
      <dgm:spPr/>
      <dgm:t>
        <a:bodyPr/>
        <a:lstStyle/>
        <a:p>
          <a:pPr algn="ctr"/>
          <a:endParaRPr lang="tr-TR" b="0" dirty="0">
            <a:latin typeface="Times New Roman" pitchFamily="18" charset="0"/>
            <a:cs typeface="Times New Roman" pitchFamily="18" charset="0"/>
          </a:endParaRPr>
        </a:p>
      </dgm:t>
    </dgm:pt>
    <dgm:pt modelId="{B8BE1800-9885-4428-B5B2-949D291509B5}" type="sibTrans" cxnId="{4BA0B511-A011-47D2-874A-AF980B326AD1}">
      <dgm:prSet/>
      <dgm:spPr/>
      <dgm:t>
        <a:bodyPr/>
        <a:lstStyle/>
        <a:p>
          <a:endParaRPr lang="tr-TR"/>
        </a:p>
      </dgm:t>
    </dgm:pt>
    <dgm:pt modelId="{7E68A367-34C7-46D6-8D39-ECD8C69BDB6A}" type="parTrans" cxnId="{4BA0B511-A011-47D2-874A-AF980B326AD1}">
      <dgm:prSet/>
      <dgm:spPr/>
      <dgm:t>
        <a:bodyPr/>
        <a:lstStyle/>
        <a:p>
          <a:endParaRPr lang="tr-TR"/>
        </a:p>
      </dgm:t>
    </dgm:pt>
    <dgm:pt modelId="{81D099F1-7B00-4563-B14F-7B038FDA938A}">
      <dgm:prSet phldrT="[Metin]"/>
      <dgm:spPr/>
      <dgm:t>
        <a:bodyPr/>
        <a:lstStyle/>
        <a:p>
          <a:pPr algn="l"/>
          <a:r>
            <a:rPr lang="tr-TR" b="1" u="sng" dirty="0" smtClean="0">
              <a:latin typeface="Times New Roman" pitchFamily="18" charset="0"/>
              <a:cs typeface="Times New Roman" pitchFamily="18" charset="0"/>
            </a:rPr>
            <a:t>Zilyetliğe Saldırı Halinde Açılacak Davalar </a:t>
          </a:r>
          <a:r>
            <a:rPr lang="tr-TR" b="0" u="sng" dirty="0" smtClean="0">
              <a:latin typeface="Times New Roman" pitchFamily="18" charset="0"/>
              <a:cs typeface="Times New Roman" pitchFamily="18" charset="0"/>
            </a:rPr>
            <a:t>                                                                 </a:t>
          </a:r>
          <a:r>
            <a:rPr lang="tr-TR" b="0" dirty="0" smtClean="0">
              <a:latin typeface="Times New Roman" pitchFamily="18" charset="0"/>
              <a:cs typeface="Times New Roman" pitchFamily="18" charset="0"/>
            </a:rPr>
            <a:t>- Saldırının Sona Erdirilmesi Davası</a:t>
          </a:r>
        </a:p>
        <a:p>
          <a:pPr algn="l"/>
          <a:r>
            <a:rPr lang="tr-TR" b="0" dirty="0" smtClean="0">
              <a:latin typeface="Times New Roman" pitchFamily="18" charset="0"/>
              <a:cs typeface="Times New Roman" pitchFamily="18" charset="0"/>
            </a:rPr>
            <a:t>- Saldırı Sebebinin Önlenmesi Davası                                                                     - Tazminat Davası                </a:t>
          </a:r>
        </a:p>
        <a:p>
          <a:pPr algn="l"/>
          <a:endParaRPr lang="tr-TR" b="0" u="sng" dirty="0" smtClean="0">
            <a:latin typeface="Times New Roman" pitchFamily="18" charset="0"/>
            <a:cs typeface="Times New Roman" pitchFamily="18" charset="0"/>
          </a:endParaRPr>
        </a:p>
      </dgm:t>
    </dgm:pt>
    <dgm:pt modelId="{A03A8237-7075-4AAD-8A11-C8B0B18F9DD5}" type="sibTrans" cxnId="{0C88CD49-8F7D-4FF4-BBF6-1138C2D00C78}">
      <dgm:prSet/>
      <dgm:spPr/>
      <dgm:t>
        <a:bodyPr/>
        <a:lstStyle/>
        <a:p>
          <a:endParaRPr lang="tr-TR"/>
        </a:p>
      </dgm:t>
    </dgm:pt>
    <dgm:pt modelId="{3A94B5DE-AF2C-4717-9525-BE7E926ABC03}" type="parTrans" cxnId="{0C88CD49-8F7D-4FF4-BBF6-1138C2D00C78}">
      <dgm:prSet/>
      <dgm:spPr/>
      <dgm:t>
        <a:bodyPr/>
        <a:lstStyle/>
        <a:p>
          <a:endParaRPr lang="tr-TR"/>
        </a:p>
      </dgm:t>
    </dgm:pt>
    <dgm:pt modelId="{6F2AAA81-9CB6-41EC-A8C7-99DE3CA7FED4}">
      <dgm:prSet phldrT="[Metin]"/>
      <dgm:spPr/>
      <dgm:t>
        <a:bodyPr/>
        <a:lstStyle/>
        <a:p>
          <a:pPr algn="l"/>
          <a:r>
            <a:rPr lang="tr-TR" b="0" dirty="0" smtClean="0">
              <a:latin typeface="Times New Roman" pitchFamily="18" charset="0"/>
              <a:cs typeface="Times New Roman" pitchFamily="18" charset="0"/>
            </a:rPr>
            <a:t> - Tazminat Davası </a:t>
          </a:r>
          <a:endParaRPr lang="tr-TR" b="0" dirty="0">
            <a:latin typeface="Times New Roman" pitchFamily="18" charset="0"/>
            <a:cs typeface="Times New Roman" pitchFamily="18" charset="0"/>
          </a:endParaRPr>
        </a:p>
      </dgm:t>
    </dgm:pt>
    <dgm:pt modelId="{BE0D9E64-4EA3-4DE1-BB2F-81F88A279A53}" type="parTrans" cxnId="{2A20AD35-EF8C-499A-8C90-D72DEA3356EF}">
      <dgm:prSet/>
      <dgm:spPr/>
      <dgm:t>
        <a:bodyPr/>
        <a:lstStyle/>
        <a:p>
          <a:endParaRPr lang="tr-TR"/>
        </a:p>
      </dgm:t>
    </dgm:pt>
    <dgm:pt modelId="{83C599BD-7C91-4360-BEFD-F876629D66C5}" type="sibTrans" cxnId="{2A20AD35-EF8C-499A-8C90-D72DEA3356EF}">
      <dgm:prSet/>
      <dgm:spPr/>
      <dgm:t>
        <a:bodyPr/>
        <a:lstStyle/>
        <a:p>
          <a:endParaRPr lang="tr-TR"/>
        </a:p>
      </dgm:t>
    </dgm:pt>
    <dgm:pt modelId="{AADDAFA5-E511-4A82-93BC-B7A6F9D9158F}" type="pres">
      <dgm:prSet presAssocID="{26785212-A45C-4066-96CE-2F6E6516C178}" presName="Name0" presStyleCnt="0">
        <dgm:presLayoutVars>
          <dgm:dir/>
          <dgm:animLvl val="lvl"/>
          <dgm:resizeHandles/>
        </dgm:presLayoutVars>
      </dgm:prSet>
      <dgm:spPr/>
      <dgm:t>
        <a:bodyPr/>
        <a:lstStyle/>
        <a:p>
          <a:endParaRPr lang="tr-TR"/>
        </a:p>
      </dgm:t>
    </dgm:pt>
    <dgm:pt modelId="{535DF1B3-36AA-412B-ADFB-0669ABA3DE9D}" type="pres">
      <dgm:prSet presAssocID="{0CE7375E-5C0A-4088-A9B8-93E652CE26A1}" presName="linNode" presStyleCnt="0"/>
      <dgm:spPr/>
    </dgm:pt>
    <dgm:pt modelId="{671B59AD-8FE4-4117-A6D7-49A4DAA673E4}" type="pres">
      <dgm:prSet presAssocID="{0CE7375E-5C0A-4088-A9B8-93E652CE26A1}" presName="parentShp" presStyleLbl="node1" presStyleIdx="0" presStyleCnt="1" custScaleX="80104" custScaleY="66753" custLinFactNeighborX="-4236" custLinFactNeighborY="-10195">
        <dgm:presLayoutVars>
          <dgm:bulletEnabled val="1"/>
        </dgm:presLayoutVars>
      </dgm:prSet>
      <dgm:spPr/>
      <dgm:t>
        <a:bodyPr/>
        <a:lstStyle/>
        <a:p>
          <a:endParaRPr lang="tr-TR"/>
        </a:p>
      </dgm:t>
    </dgm:pt>
    <dgm:pt modelId="{53173786-845B-462C-B367-3F5022858CB0}" type="pres">
      <dgm:prSet presAssocID="{0CE7375E-5C0A-4088-A9B8-93E652CE26A1}" presName="childShp" presStyleLbl="bgAccFollowNode1" presStyleIdx="0" presStyleCnt="1">
        <dgm:presLayoutVars>
          <dgm:bulletEnabled val="1"/>
        </dgm:presLayoutVars>
      </dgm:prSet>
      <dgm:spPr/>
      <dgm:t>
        <a:bodyPr/>
        <a:lstStyle/>
        <a:p>
          <a:endParaRPr lang="tr-TR"/>
        </a:p>
      </dgm:t>
    </dgm:pt>
  </dgm:ptLst>
  <dgm:cxnLst>
    <dgm:cxn modelId="{4BA0B511-A011-47D2-874A-AF980B326AD1}" srcId="{0CE7375E-5C0A-4088-A9B8-93E652CE26A1}" destId="{537D3D07-80C7-4132-B7A3-71F66AD98556}" srcOrd="3" destOrd="0" parTransId="{7E68A367-34C7-46D6-8D39-ECD8C69BDB6A}" sibTransId="{B8BE1800-9885-4428-B5B2-949D291509B5}"/>
    <dgm:cxn modelId="{E2152BA5-9BC4-4FEF-BB97-83DDA4C00DF4}" srcId="{26785212-A45C-4066-96CE-2F6E6516C178}" destId="{0CE7375E-5C0A-4088-A9B8-93E652CE26A1}" srcOrd="0" destOrd="0" parTransId="{1F28C951-E347-4AD0-A050-644657ADF3C2}" sibTransId="{3607B573-EC0E-4330-8CF6-0A8B3319C171}"/>
    <dgm:cxn modelId="{D961CA34-27E8-4749-8C7A-3FB4FD3D2261}" type="presOf" srcId="{537D3D07-80C7-4132-B7A3-71F66AD98556}" destId="{53173786-845B-462C-B367-3F5022858CB0}" srcOrd="0" destOrd="3" presId="urn:microsoft.com/office/officeart/2005/8/layout/vList6"/>
    <dgm:cxn modelId="{FA3FDBD6-F2AD-4134-884D-1A4E09D090E4}" type="presOf" srcId="{81D099F1-7B00-4563-B14F-7B038FDA938A}" destId="{53173786-845B-462C-B367-3F5022858CB0}" srcOrd="0" destOrd="4" presId="urn:microsoft.com/office/officeart/2005/8/layout/vList6"/>
    <dgm:cxn modelId="{AA04705A-3F66-4DEC-B8B1-9C848221F343}" type="presOf" srcId="{F02B3397-7317-4622-B4D8-32CAB3AF35E6}" destId="{53173786-845B-462C-B367-3F5022858CB0}" srcOrd="0" destOrd="0" presId="urn:microsoft.com/office/officeart/2005/8/layout/vList6"/>
    <dgm:cxn modelId="{22F4962E-E002-4C20-BD66-3B47BCA5F500}" srcId="{0CE7375E-5C0A-4088-A9B8-93E652CE26A1}" destId="{85E53ED4-967C-44A8-AE7F-C35A6AD04845}" srcOrd="2" destOrd="0" parTransId="{A538C0FD-FD6D-45CC-8CC8-37E20AD76E10}" sibTransId="{8D5BB416-4C52-4890-9465-6C406515507E}"/>
    <dgm:cxn modelId="{C6A16CA9-C8D0-4EEA-9E77-95C780D15049}" type="presOf" srcId="{6F2AAA81-9CB6-41EC-A8C7-99DE3CA7FED4}" destId="{53173786-845B-462C-B367-3F5022858CB0}" srcOrd="0" destOrd="1" presId="urn:microsoft.com/office/officeart/2005/8/layout/vList6"/>
    <dgm:cxn modelId="{2A20AD35-EF8C-499A-8C90-D72DEA3356EF}" srcId="{0CE7375E-5C0A-4088-A9B8-93E652CE26A1}" destId="{6F2AAA81-9CB6-41EC-A8C7-99DE3CA7FED4}" srcOrd="1" destOrd="0" parTransId="{BE0D9E64-4EA3-4DE1-BB2F-81F88A279A53}" sibTransId="{83C599BD-7C91-4360-BEFD-F876629D66C5}"/>
    <dgm:cxn modelId="{B408926E-6DA4-4391-83EC-D39FA396AF54}" type="presOf" srcId="{85E53ED4-967C-44A8-AE7F-C35A6AD04845}" destId="{53173786-845B-462C-B367-3F5022858CB0}" srcOrd="0" destOrd="2" presId="urn:microsoft.com/office/officeart/2005/8/layout/vList6"/>
    <dgm:cxn modelId="{0C88CD49-8F7D-4FF4-BBF6-1138C2D00C78}" srcId="{0CE7375E-5C0A-4088-A9B8-93E652CE26A1}" destId="{81D099F1-7B00-4563-B14F-7B038FDA938A}" srcOrd="4" destOrd="0" parTransId="{3A94B5DE-AF2C-4717-9525-BE7E926ABC03}" sibTransId="{A03A8237-7075-4AAD-8A11-C8B0B18F9DD5}"/>
    <dgm:cxn modelId="{B663A835-88C3-464E-B146-69090317151E}" srcId="{0CE7375E-5C0A-4088-A9B8-93E652CE26A1}" destId="{F02B3397-7317-4622-B4D8-32CAB3AF35E6}" srcOrd="0" destOrd="0" parTransId="{3EBD5DC4-D556-4EAE-97C9-D8C0F7640733}" sibTransId="{C5062ABB-EC25-4352-9C97-6E3D93AC8C52}"/>
    <dgm:cxn modelId="{85E5C172-FD17-4E2B-8149-80EEDBF70238}" type="presOf" srcId="{26785212-A45C-4066-96CE-2F6E6516C178}" destId="{AADDAFA5-E511-4A82-93BC-B7A6F9D9158F}" srcOrd="0" destOrd="0" presId="urn:microsoft.com/office/officeart/2005/8/layout/vList6"/>
    <dgm:cxn modelId="{06D91C9F-E54B-47CE-A662-EED3CADC43FB}" type="presOf" srcId="{0CE7375E-5C0A-4088-A9B8-93E652CE26A1}" destId="{671B59AD-8FE4-4117-A6D7-49A4DAA673E4}" srcOrd="0" destOrd="0" presId="urn:microsoft.com/office/officeart/2005/8/layout/vList6"/>
    <dgm:cxn modelId="{1B4A4F6B-C120-4DD7-B8DF-7FDCBDBD9936}" type="presParOf" srcId="{AADDAFA5-E511-4A82-93BC-B7A6F9D9158F}" destId="{535DF1B3-36AA-412B-ADFB-0669ABA3DE9D}" srcOrd="0" destOrd="0" presId="urn:microsoft.com/office/officeart/2005/8/layout/vList6"/>
    <dgm:cxn modelId="{4A5AE507-778D-48CC-8364-D69D8A745F0D}" type="presParOf" srcId="{535DF1B3-36AA-412B-ADFB-0669ABA3DE9D}" destId="{671B59AD-8FE4-4117-A6D7-49A4DAA673E4}" srcOrd="0" destOrd="0" presId="urn:microsoft.com/office/officeart/2005/8/layout/vList6"/>
    <dgm:cxn modelId="{5667743C-F5A3-4126-A0DE-F1037D470FE1}" type="presParOf" srcId="{535DF1B3-36AA-412B-ADFB-0669ABA3DE9D}" destId="{53173786-845B-462C-B367-3F5022858CB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6B53418-D9C9-4D7E-9964-7900BC8A88B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29D7EB2E-D9BB-48E2-93FB-C4B073A865D2}">
      <dgm:prSet phldrT="[Metin]" custT="1"/>
      <dgm:spPr/>
      <dgm:t>
        <a:bodyPr/>
        <a:lstStyle/>
        <a:p>
          <a:pPr algn="just"/>
          <a:r>
            <a:rPr lang="tr-TR" sz="2400" b="0" dirty="0" smtClean="0">
              <a:latin typeface="Times New Roman" pitchFamily="18" charset="0"/>
              <a:cs typeface="Times New Roman" pitchFamily="18" charset="0"/>
            </a:rPr>
            <a:t> </a:t>
          </a:r>
          <a:r>
            <a:rPr lang="tr-TR" sz="2400" b="0" dirty="0" smtClean="0">
              <a:solidFill>
                <a:schemeClr val="tx1"/>
              </a:solidFill>
              <a:latin typeface="Times New Roman" pitchFamily="18" charset="0"/>
              <a:cs typeface="Times New Roman" pitchFamily="18" charset="0"/>
            </a:rPr>
            <a:t>Zilyetlik davaları hem taşınırlarda hem taşınmazlarda zilyetliği korur. Taşınır davası ise, sadece taşınırlarda söz konusu olur.</a:t>
          </a:r>
          <a:endParaRPr lang="tr-TR" sz="2400" b="0" dirty="0">
            <a:solidFill>
              <a:schemeClr val="tx1"/>
            </a:solidFill>
            <a:latin typeface="Times New Roman" pitchFamily="18" charset="0"/>
            <a:cs typeface="Times New Roman" pitchFamily="18" charset="0"/>
          </a:endParaRPr>
        </a:p>
      </dgm:t>
    </dgm:pt>
    <dgm:pt modelId="{FACB5314-17D9-4D06-A90E-BD940D7E5E0C}" type="parTrans" cxnId="{6E6484D1-7825-4849-A241-4EBF253D14C6}">
      <dgm:prSet/>
      <dgm:spPr/>
      <dgm:t>
        <a:bodyPr/>
        <a:lstStyle/>
        <a:p>
          <a:endParaRPr lang="tr-TR"/>
        </a:p>
      </dgm:t>
    </dgm:pt>
    <dgm:pt modelId="{BE372043-9892-47E7-AF59-BE2A23130892}" type="sibTrans" cxnId="{6E6484D1-7825-4849-A241-4EBF253D14C6}">
      <dgm:prSet/>
      <dgm:spPr/>
      <dgm:t>
        <a:bodyPr/>
        <a:lstStyle/>
        <a:p>
          <a:endParaRPr lang="tr-TR"/>
        </a:p>
      </dgm:t>
    </dgm:pt>
    <dgm:pt modelId="{5A8CE295-A5F3-4101-8CEF-06B2769C0480}">
      <dgm:prSet phldrT="[Metin]" custT="1"/>
      <dgm:spPr/>
      <dgm:t>
        <a:bodyPr/>
        <a:lstStyle/>
        <a:p>
          <a:pPr algn="just"/>
          <a:r>
            <a:rPr lang="tr-TR" sz="2400" b="0" dirty="0" smtClean="0">
              <a:latin typeface="Times New Roman" pitchFamily="18" charset="0"/>
              <a:cs typeface="Times New Roman" pitchFamily="18" charset="0"/>
            </a:rPr>
            <a:t> </a:t>
          </a:r>
          <a:r>
            <a:rPr lang="tr-TR" sz="2400" b="0" dirty="0" smtClean="0">
              <a:solidFill>
                <a:schemeClr val="tx1"/>
              </a:solidFill>
              <a:latin typeface="Times New Roman" pitchFamily="18" charset="0"/>
              <a:cs typeface="Times New Roman" pitchFamily="18" charset="0"/>
            </a:rPr>
            <a:t>Zilyetlik davaları, zilyetliğe dayanır. Taşınır davası zilyetliğe bağlı üstün hak karinesine dayanır. </a:t>
          </a:r>
          <a:endParaRPr lang="tr-TR" sz="2400" b="0" dirty="0">
            <a:solidFill>
              <a:schemeClr val="tx1"/>
            </a:solidFill>
            <a:latin typeface="Times New Roman" pitchFamily="18" charset="0"/>
            <a:cs typeface="Times New Roman" pitchFamily="18" charset="0"/>
          </a:endParaRPr>
        </a:p>
      </dgm:t>
    </dgm:pt>
    <dgm:pt modelId="{363751FA-397A-46B9-8EF3-36880315BE2A}" type="parTrans" cxnId="{818A3427-CF85-4B66-BB1C-1FDF9689B16B}">
      <dgm:prSet/>
      <dgm:spPr/>
      <dgm:t>
        <a:bodyPr/>
        <a:lstStyle/>
        <a:p>
          <a:endParaRPr lang="tr-TR"/>
        </a:p>
      </dgm:t>
    </dgm:pt>
    <dgm:pt modelId="{9C9769A4-E5E7-464B-AC37-0DA222F94D57}" type="sibTrans" cxnId="{818A3427-CF85-4B66-BB1C-1FDF9689B16B}">
      <dgm:prSet/>
      <dgm:spPr/>
      <dgm:t>
        <a:bodyPr/>
        <a:lstStyle/>
        <a:p>
          <a:endParaRPr lang="tr-TR"/>
        </a:p>
      </dgm:t>
    </dgm:pt>
    <dgm:pt modelId="{FDBB97B1-BB01-4288-85DA-84973103C7B9}">
      <dgm:prSet phldrT="[Metin]" custT="1"/>
      <dgm:spPr/>
      <dgm:t>
        <a:bodyPr/>
        <a:lstStyle/>
        <a:p>
          <a:pPr algn="just"/>
          <a:r>
            <a:rPr lang="tr-TR" sz="2400" b="0" dirty="0" smtClean="0">
              <a:solidFill>
                <a:schemeClr val="tx1"/>
              </a:solidFill>
              <a:latin typeface="Times New Roman" pitchFamily="18" charset="0"/>
              <a:cs typeface="Times New Roman" pitchFamily="18" charset="0"/>
            </a:rPr>
            <a:t> Zilyetlik davaları ancak gasp ve saldırıda söz konusu olur. Taşınır davası için zilyetliğin irade dışı sona erdirilmiş olması yeter.</a:t>
          </a:r>
          <a:endParaRPr lang="tr-TR" sz="2400" b="0" dirty="0">
            <a:solidFill>
              <a:schemeClr val="tx1"/>
            </a:solidFill>
            <a:latin typeface="Times New Roman" pitchFamily="18" charset="0"/>
            <a:cs typeface="Times New Roman" pitchFamily="18" charset="0"/>
          </a:endParaRPr>
        </a:p>
      </dgm:t>
    </dgm:pt>
    <dgm:pt modelId="{E7C48322-8EA2-499F-9555-A147AEC18EB1}" type="parTrans" cxnId="{0C9D98C3-7D11-4E48-A8FB-9C3251ACD03F}">
      <dgm:prSet/>
      <dgm:spPr/>
      <dgm:t>
        <a:bodyPr/>
        <a:lstStyle/>
        <a:p>
          <a:endParaRPr lang="tr-TR"/>
        </a:p>
      </dgm:t>
    </dgm:pt>
    <dgm:pt modelId="{D43F8F5B-58BF-4703-A78F-67DD172F85FD}" type="sibTrans" cxnId="{0C9D98C3-7D11-4E48-A8FB-9C3251ACD03F}">
      <dgm:prSet/>
      <dgm:spPr/>
      <dgm:t>
        <a:bodyPr/>
        <a:lstStyle/>
        <a:p>
          <a:endParaRPr lang="tr-TR"/>
        </a:p>
      </dgm:t>
    </dgm:pt>
    <dgm:pt modelId="{FB98C58C-8FF9-4BF2-8CD4-95A6A3C9364C}">
      <dgm:prSet phldrT="[Metin]" custT="1"/>
      <dgm:spPr/>
      <dgm:t>
        <a:bodyPr/>
        <a:lstStyle/>
        <a:p>
          <a:pPr algn="just"/>
          <a:r>
            <a:rPr lang="tr-TR" sz="2400" b="0" dirty="0" smtClean="0">
              <a:latin typeface="Times New Roman" pitchFamily="18" charset="0"/>
              <a:cs typeface="Times New Roman" pitchFamily="18" charset="0"/>
            </a:rPr>
            <a:t> </a:t>
          </a:r>
          <a:r>
            <a:rPr lang="tr-TR" sz="2400" b="0" dirty="0" smtClean="0">
              <a:solidFill>
                <a:schemeClr val="tx1"/>
              </a:solidFill>
              <a:latin typeface="Times New Roman" pitchFamily="18" charset="0"/>
              <a:cs typeface="Times New Roman" pitchFamily="18" charset="0"/>
            </a:rPr>
            <a:t>Zilyetlik davalarının fiil ve failin öğrenilmesinden itibaren iki ay veya en geç gasp veya saldırı fiilinden itibaren bir yıl içinde açılması gerekir (MK 984). Taşınır davası </a:t>
          </a:r>
          <a:r>
            <a:rPr lang="tr-TR" sz="2400" b="0" dirty="0" err="1" smtClean="0">
              <a:solidFill>
                <a:schemeClr val="tx1"/>
              </a:solidFill>
              <a:latin typeface="Times New Roman" pitchFamily="18" charset="0"/>
              <a:cs typeface="Times New Roman" pitchFamily="18" charset="0"/>
            </a:rPr>
            <a:t>kötüniyetli</a:t>
          </a:r>
          <a:r>
            <a:rPr lang="tr-TR" sz="2400" b="0" dirty="0" smtClean="0">
              <a:solidFill>
                <a:schemeClr val="tx1"/>
              </a:solidFill>
              <a:latin typeface="Times New Roman" pitchFamily="18" charset="0"/>
              <a:cs typeface="Times New Roman" pitchFamily="18" charset="0"/>
            </a:rPr>
            <a:t> zilyetlere karşı süresizdir.  İyiniyetli zilyetlere karşı ise süre beş yıldır. </a:t>
          </a:r>
          <a:endParaRPr lang="tr-TR" sz="2400" b="0" dirty="0">
            <a:solidFill>
              <a:schemeClr val="tx1"/>
            </a:solidFill>
            <a:latin typeface="Times New Roman" pitchFamily="18" charset="0"/>
            <a:cs typeface="Times New Roman" pitchFamily="18" charset="0"/>
          </a:endParaRPr>
        </a:p>
      </dgm:t>
    </dgm:pt>
    <dgm:pt modelId="{054A1286-03E5-4735-A521-E7FF01127354}" type="parTrans" cxnId="{6926B844-3585-4F0E-A592-228A89D0FF47}">
      <dgm:prSet/>
      <dgm:spPr/>
      <dgm:t>
        <a:bodyPr/>
        <a:lstStyle/>
        <a:p>
          <a:endParaRPr lang="tr-TR"/>
        </a:p>
      </dgm:t>
    </dgm:pt>
    <dgm:pt modelId="{3AA3BBC1-E18D-40D4-AAE0-FA9376C535D3}" type="sibTrans" cxnId="{6926B844-3585-4F0E-A592-228A89D0FF47}">
      <dgm:prSet/>
      <dgm:spPr/>
      <dgm:t>
        <a:bodyPr/>
        <a:lstStyle/>
        <a:p>
          <a:endParaRPr lang="tr-TR"/>
        </a:p>
      </dgm:t>
    </dgm:pt>
    <dgm:pt modelId="{16877EC4-0D51-44C3-928E-734A41ED6385}" type="pres">
      <dgm:prSet presAssocID="{F6B53418-D9C9-4D7E-9964-7900BC8A88BE}" presName="linear" presStyleCnt="0">
        <dgm:presLayoutVars>
          <dgm:animLvl val="lvl"/>
          <dgm:resizeHandles val="exact"/>
        </dgm:presLayoutVars>
      </dgm:prSet>
      <dgm:spPr/>
      <dgm:t>
        <a:bodyPr/>
        <a:lstStyle/>
        <a:p>
          <a:endParaRPr lang="tr-TR"/>
        </a:p>
      </dgm:t>
    </dgm:pt>
    <dgm:pt modelId="{8446E682-AA3F-4148-ACF2-7371758A961E}" type="pres">
      <dgm:prSet presAssocID="{29D7EB2E-D9BB-48E2-93FB-C4B073A865D2}" presName="parentText" presStyleLbl="node1" presStyleIdx="0" presStyleCnt="4" custLinFactY="-1619" custLinFactNeighborX="520" custLinFactNeighborY="-100000">
        <dgm:presLayoutVars>
          <dgm:chMax val="0"/>
          <dgm:bulletEnabled val="1"/>
        </dgm:presLayoutVars>
      </dgm:prSet>
      <dgm:spPr/>
      <dgm:t>
        <a:bodyPr/>
        <a:lstStyle/>
        <a:p>
          <a:endParaRPr lang="tr-TR"/>
        </a:p>
      </dgm:t>
    </dgm:pt>
    <dgm:pt modelId="{4D303A65-0E2C-4EFE-9059-FA9BAF0619B5}" type="pres">
      <dgm:prSet presAssocID="{BE372043-9892-47E7-AF59-BE2A23130892}" presName="spacer" presStyleCnt="0"/>
      <dgm:spPr/>
    </dgm:pt>
    <dgm:pt modelId="{E58A74B1-4FA5-44DD-9E46-29CFBC7ED7C9}" type="pres">
      <dgm:prSet presAssocID="{5A8CE295-A5F3-4101-8CEF-06B2769C0480}" presName="parentText" presStyleLbl="node1" presStyleIdx="1" presStyleCnt="4" custScaleY="81548">
        <dgm:presLayoutVars>
          <dgm:chMax val="0"/>
          <dgm:bulletEnabled val="1"/>
        </dgm:presLayoutVars>
      </dgm:prSet>
      <dgm:spPr/>
      <dgm:t>
        <a:bodyPr/>
        <a:lstStyle/>
        <a:p>
          <a:endParaRPr lang="tr-TR"/>
        </a:p>
      </dgm:t>
    </dgm:pt>
    <dgm:pt modelId="{A5A4E19F-D8FF-4E9E-A3CA-7D6236BC6C3A}" type="pres">
      <dgm:prSet presAssocID="{9C9769A4-E5E7-464B-AC37-0DA222F94D57}" presName="spacer" presStyleCnt="0"/>
      <dgm:spPr/>
    </dgm:pt>
    <dgm:pt modelId="{574CDB68-C499-4706-A46A-18EE87C1DBFA}" type="pres">
      <dgm:prSet presAssocID="{FDBB97B1-BB01-4288-85DA-84973103C7B9}" presName="parentText" presStyleLbl="node1" presStyleIdx="2" presStyleCnt="4" custScaleY="89143">
        <dgm:presLayoutVars>
          <dgm:chMax val="0"/>
          <dgm:bulletEnabled val="1"/>
        </dgm:presLayoutVars>
      </dgm:prSet>
      <dgm:spPr/>
      <dgm:t>
        <a:bodyPr/>
        <a:lstStyle/>
        <a:p>
          <a:endParaRPr lang="tr-TR"/>
        </a:p>
      </dgm:t>
    </dgm:pt>
    <dgm:pt modelId="{846FEE61-658E-4FFB-AD71-9D1C81B0F289}" type="pres">
      <dgm:prSet presAssocID="{D43F8F5B-58BF-4703-A78F-67DD172F85FD}" presName="spacer" presStyleCnt="0"/>
      <dgm:spPr/>
    </dgm:pt>
    <dgm:pt modelId="{DC71ADFA-28DA-46A8-8CF3-17276F5E262A}" type="pres">
      <dgm:prSet presAssocID="{FB98C58C-8FF9-4BF2-8CD4-95A6A3C9364C}" presName="parentText" presStyleLbl="node1" presStyleIdx="3" presStyleCnt="4" custScaleY="118016">
        <dgm:presLayoutVars>
          <dgm:chMax val="0"/>
          <dgm:bulletEnabled val="1"/>
        </dgm:presLayoutVars>
      </dgm:prSet>
      <dgm:spPr/>
      <dgm:t>
        <a:bodyPr/>
        <a:lstStyle/>
        <a:p>
          <a:endParaRPr lang="tr-TR"/>
        </a:p>
      </dgm:t>
    </dgm:pt>
  </dgm:ptLst>
  <dgm:cxnLst>
    <dgm:cxn modelId="{381A88F5-CDCA-4374-86C7-6C58D628F67C}" type="presOf" srcId="{FB98C58C-8FF9-4BF2-8CD4-95A6A3C9364C}" destId="{DC71ADFA-28DA-46A8-8CF3-17276F5E262A}" srcOrd="0" destOrd="0" presId="urn:microsoft.com/office/officeart/2005/8/layout/vList2"/>
    <dgm:cxn modelId="{1A4515B5-3C64-4903-9126-BF1B955F6214}" type="presOf" srcId="{F6B53418-D9C9-4D7E-9964-7900BC8A88BE}" destId="{16877EC4-0D51-44C3-928E-734A41ED6385}" srcOrd="0" destOrd="0" presId="urn:microsoft.com/office/officeart/2005/8/layout/vList2"/>
    <dgm:cxn modelId="{0C9D98C3-7D11-4E48-A8FB-9C3251ACD03F}" srcId="{F6B53418-D9C9-4D7E-9964-7900BC8A88BE}" destId="{FDBB97B1-BB01-4288-85DA-84973103C7B9}" srcOrd="2" destOrd="0" parTransId="{E7C48322-8EA2-499F-9555-A147AEC18EB1}" sibTransId="{D43F8F5B-58BF-4703-A78F-67DD172F85FD}"/>
    <dgm:cxn modelId="{818A3427-CF85-4B66-BB1C-1FDF9689B16B}" srcId="{F6B53418-D9C9-4D7E-9964-7900BC8A88BE}" destId="{5A8CE295-A5F3-4101-8CEF-06B2769C0480}" srcOrd="1" destOrd="0" parTransId="{363751FA-397A-46B9-8EF3-36880315BE2A}" sibTransId="{9C9769A4-E5E7-464B-AC37-0DA222F94D57}"/>
    <dgm:cxn modelId="{7211C5EA-85F8-408C-8C71-4AB928158EC0}" type="presOf" srcId="{FDBB97B1-BB01-4288-85DA-84973103C7B9}" destId="{574CDB68-C499-4706-A46A-18EE87C1DBFA}" srcOrd="0" destOrd="0" presId="urn:microsoft.com/office/officeart/2005/8/layout/vList2"/>
    <dgm:cxn modelId="{6E6484D1-7825-4849-A241-4EBF253D14C6}" srcId="{F6B53418-D9C9-4D7E-9964-7900BC8A88BE}" destId="{29D7EB2E-D9BB-48E2-93FB-C4B073A865D2}" srcOrd="0" destOrd="0" parTransId="{FACB5314-17D9-4D06-A90E-BD940D7E5E0C}" sibTransId="{BE372043-9892-47E7-AF59-BE2A23130892}"/>
    <dgm:cxn modelId="{BA602AE3-49C3-477E-B05F-B0578994162E}" type="presOf" srcId="{5A8CE295-A5F3-4101-8CEF-06B2769C0480}" destId="{E58A74B1-4FA5-44DD-9E46-29CFBC7ED7C9}" srcOrd="0" destOrd="0" presId="urn:microsoft.com/office/officeart/2005/8/layout/vList2"/>
    <dgm:cxn modelId="{6926B844-3585-4F0E-A592-228A89D0FF47}" srcId="{F6B53418-D9C9-4D7E-9964-7900BC8A88BE}" destId="{FB98C58C-8FF9-4BF2-8CD4-95A6A3C9364C}" srcOrd="3" destOrd="0" parTransId="{054A1286-03E5-4735-A521-E7FF01127354}" sibTransId="{3AA3BBC1-E18D-40D4-AAE0-FA9376C535D3}"/>
    <dgm:cxn modelId="{68E62F74-8267-4690-9AD4-BA0785F86F30}" type="presOf" srcId="{29D7EB2E-D9BB-48E2-93FB-C4B073A865D2}" destId="{8446E682-AA3F-4148-ACF2-7371758A961E}" srcOrd="0" destOrd="0" presId="urn:microsoft.com/office/officeart/2005/8/layout/vList2"/>
    <dgm:cxn modelId="{D6DD786D-6CBE-4342-96F4-A214A45B7871}" type="presParOf" srcId="{16877EC4-0D51-44C3-928E-734A41ED6385}" destId="{8446E682-AA3F-4148-ACF2-7371758A961E}" srcOrd="0" destOrd="0" presId="urn:microsoft.com/office/officeart/2005/8/layout/vList2"/>
    <dgm:cxn modelId="{6541B88A-0C33-4920-9429-81DDD7263D63}" type="presParOf" srcId="{16877EC4-0D51-44C3-928E-734A41ED6385}" destId="{4D303A65-0E2C-4EFE-9059-FA9BAF0619B5}" srcOrd="1" destOrd="0" presId="urn:microsoft.com/office/officeart/2005/8/layout/vList2"/>
    <dgm:cxn modelId="{A9F6570D-76F4-4C21-971A-ADDE49A8F520}" type="presParOf" srcId="{16877EC4-0D51-44C3-928E-734A41ED6385}" destId="{E58A74B1-4FA5-44DD-9E46-29CFBC7ED7C9}" srcOrd="2" destOrd="0" presId="urn:microsoft.com/office/officeart/2005/8/layout/vList2"/>
    <dgm:cxn modelId="{D3509FEC-936C-4AFD-AA71-47420F98FAAC}" type="presParOf" srcId="{16877EC4-0D51-44C3-928E-734A41ED6385}" destId="{A5A4E19F-D8FF-4E9E-A3CA-7D6236BC6C3A}" srcOrd="3" destOrd="0" presId="urn:microsoft.com/office/officeart/2005/8/layout/vList2"/>
    <dgm:cxn modelId="{4166CC85-3FC8-4684-A29F-8762AEAC636B}" type="presParOf" srcId="{16877EC4-0D51-44C3-928E-734A41ED6385}" destId="{574CDB68-C499-4706-A46A-18EE87C1DBFA}" srcOrd="4" destOrd="0" presId="urn:microsoft.com/office/officeart/2005/8/layout/vList2"/>
    <dgm:cxn modelId="{1E129CB5-88DA-4C1B-9FDB-792ABB0A57A3}" type="presParOf" srcId="{16877EC4-0D51-44C3-928E-734A41ED6385}" destId="{846FEE61-658E-4FFB-AD71-9D1C81B0F289}" srcOrd="5" destOrd="0" presId="urn:microsoft.com/office/officeart/2005/8/layout/vList2"/>
    <dgm:cxn modelId="{B86EB922-71B0-465E-A13C-4FDC2A77F19A}" type="presParOf" srcId="{16877EC4-0D51-44C3-928E-734A41ED6385}" destId="{DC71ADFA-28DA-46A8-8CF3-17276F5E262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DDB84A6-7EE9-4655-868E-D204530FF5DD}"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tr-TR"/>
        </a:p>
      </dgm:t>
    </dgm:pt>
    <dgm:pt modelId="{1790115B-4C8B-498A-BE43-18B86122F951}">
      <dgm:prSet phldrT="[Metin]" custT="1"/>
      <dgm:spPr/>
      <dgm:t>
        <a:bodyPr/>
        <a:lstStyle/>
        <a:p>
          <a:r>
            <a:rPr lang="tr-TR" sz="2000" b="1" dirty="0" smtClean="0">
              <a:solidFill>
                <a:schemeClr val="tx1"/>
              </a:solidFill>
              <a:latin typeface="Times New Roman" pitchFamily="18" charset="0"/>
              <a:cs typeface="Times New Roman" pitchFamily="18" charset="0"/>
            </a:rPr>
            <a:t>Zilyetlik Karinesine Güvenerek Kazanılan Hakkın Korunması                (MK. m. 985)</a:t>
          </a:r>
          <a:endParaRPr lang="tr-TR" sz="2000" b="1" dirty="0">
            <a:solidFill>
              <a:schemeClr val="tx1"/>
            </a:solidFill>
            <a:latin typeface="Times New Roman" pitchFamily="18" charset="0"/>
            <a:cs typeface="Times New Roman" pitchFamily="18" charset="0"/>
          </a:endParaRPr>
        </a:p>
      </dgm:t>
    </dgm:pt>
    <dgm:pt modelId="{178A4B66-4476-46E3-9AD5-C5A8902E7C0B}" type="parTrans" cxnId="{1B29ACCD-9C87-41AC-A66F-B51DB4A97508}">
      <dgm:prSet/>
      <dgm:spPr/>
      <dgm:t>
        <a:bodyPr/>
        <a:lstStyle/>
        <a:p>
          <a:endParaRPr lang="tr-TR"/>
        </a:p>
      </dgm:t>
    </dgm:pt>
    <dgm:pt modelId="{A99C264C-6DE9-4528-8F9D-6826B35E6E64}" type="sibTrans" cxnId="{1B29ACCD-9C87-41AC-A66F-B51DB4A97508}">
      <dgm:prSet/>
      <dgm:spPr/>
      <dgm:t>
        <a:bodyPr/>
        <a:lstStyle/>
        <a:p>
          <a:endParaRPr lang="tr-TR"/>
        </a:p>
      </dgm:t>
    </dgm:pt>
    <dgm:pt modelId="{802BBDDC-0C68-4598-B498-7D6BD92F5CCE}">
      <dgm:prSet phldrT="[Metin]" custT="1"/>
      <dgm:spPr/>
      <dgm:t>
        <a:bodyPr/>
        <a:lstStyle/>
        <a:p>
          <a:r>
            <a:rPr lang="tr-TR" sz="1800" b="1" dirty="0" smtClean="0">
              <a:solidFill>
                <a:schemeClr val="tx1"/>
              </a:solidFill>
              <a:latin typeface="Times New Roman" pitchFamily="18" charset="0"/>
              <a:cs typeface="Times New Roman" pitchFamily="18" charset="0"/>
            </a:rPr>
            <a:t>İyiniyetle kazanmanın  tam korunduğu haller </a:t>
          </a:r>
          <a:endParaRPr lang="tr-TR" sz="1800" b="1" dirty="0">
            <a:solidFill>
              <a:schemeClr val="tx1"/>
            </a:solidFill>
            <a:latin typeface="Times New Roman" pitchFamily="18" charset="0"/>
            <a:cs typeface="Times New Roman" pitchFamily="18" charset="0"/>
          </a:endParaRPr>
        </a:p>
      </dgm:t>
    </dgm:pt>
    <dgm:pt modelId="{FFD825AA-FA8C-440A-82F4-292AA7931C7A}" type="parTrans" cxnId="{2186504E-FCA7-4CF6-BF11-A1E6FB0F3FE8}">
      <dgm:prSet/>
      <dgm:spPr/>
      <dgm:t>
        <a:bodyPr/>
        <a:lstStyle/>
        <a:p>
          <a:endParaRPr lang="tr-TR">
            <a:latin typeface="Times New Roman" pitchFamily="18" charset="0"/>
            <a:cs typeface="Times New Roman" pitchFamily="18" charset="0"/>
          </a:endParaRPr>
        </a:p>
      </dgm:t>
    </dgm:pt>
    <dgm:pt modelId="{3AF97B94-C3AE-4D98-945D-145D1929E5D7}" type="sibTrans" cxnId="{2186504E-FCA7-4CF6-BF11-A1E6FB0F3FE8}">
      <dgm:prSet/>
      <dgm:spPr/>
      <dgm:t>
        <a:bodyPr/>
        <a:lstStyle/>
        <a:p>
          <a:endParaRPr lang="tr-TR"/>
        </a:p>
      </dgm:t>
    </dgm:pt>
    <dgm:pt modelId="{536B7C82-067F-4C08-92B7-B5EA7561A558}">
      <dgm:prSet phldrT="[Metin]"/>
      <dgm:spPr/>
      <dgm:t>
        <a:bodyPr/>
        <a:lstStyle/>
        <a:p>
          <a:r>
            <a:rPr lang="tr-TR" b="1" dirty="0" smtClean="0">
              <a:solidFill>
                <a:schemeClr val="tx1"/>
              </a:solidFill>
              <a:latin typeface="Times New Roman" pitchFamily="18" charset="0"/>
              <a:cs typeface="Times New Roman" pitchFamily="18" charset="0"/>
            </a:rPr>
            <a:t>Emin sıfatı ile zilyetten ayni hak kazanılması                 (MK. m. 988)</a:t>
          </a:r>
          <a:endParaRPr lang="tr-TR" b="1" dirty="0">
            <a:solidFill>
              <a:schemeClr val="tx1"/>
            </a:solidFill>
            <a:latin typeface="Times New Roman" pitchFamily="18" charset="0"/>
            <a:cs typeface="Times New Roman" pitchFamily="18" charset="0"/>
          </a:endParaRPr>
        </a:p>
      </dgm:t>
    </dgm:pt>
    <dgm:pt modelId="{EF5554B9-06B9-4682-9E63-4EE2889D64F3}" type="parTrans" cxnId="{136347BC-B0C2-48C2-985B-B9DD4281FC10}">
      <dgm:prSet/>
      <dgm:spPr/>
      <dgm:t>
        <a:bodyPr/>
        <a:lstStyle/>
        <a:p>
          <a:endParaRPr lang="tr-TR">
            <a:latin typeface="Times New Roman" pitchFamily="18" charset="0"/>
            <a:cs typeface="Times New Roman" pitchFamily="18" charset="0"/>
          </a:endParaRPr>
        </a:p>
      </dgm:t>
    </dgm:pt>
    <dgm:pt modelId="{CA0F6225-FEAF-4002-A2E8-C02BF4C3FF77}" type="sibTrans" cxnId="{136347BC-B0C2-48C2-985B-B9DD4281FC10}">
      <dgm:prSet/>
      <dgm:spPr/>
      <dgm:t>
        <a:bodyPr/>
        <a:lstStyle/>
        <a:p>
          <a:endParaRPr lang="tr-TR"/>
        </a:p>
      </dgm:t>
    </dgm:pt>
    <dgm:pt modelId="{7C4AD743-6C2D-4188-991E-F9B733C881CE}">
      <dgm:prSet phldrT="[Metin]"/>
      <dgm:spPr/>
      <dgm:t>
        <a:bodyPr/>
        <a:lstStyle/>
        <a:p>
          <a:r>
            <a:rPr lang="tr-TR" b="1" dirty="0" smtClean="0">
              <a:solidFill>
                <a:schemeClr val="tx1"/>
              </a:solidFill>
              <a:latin typeface="Times New Roman" pitchFamily="18" charset="0"/>
              <a:cs typeface="Times New Roman" pitchFamily="18" charset="0"/>
            </a:rPr>
            <a:t>Para ve hamiline yazılı senetlerin kazanılması               </a:t>
          </a:r>
          <a:r>
            <a:rPr lang="tr-TR" b="1" dirty="0" smtClean="0">
              <a:latin typeface="Times New Roman" pitchFamily="18" charset="0"/>
              <a:cs typeface="Times New Roman" pitchFamily="18" charset="0"/>
            </a:rPr>
            <a:t>(</a:t>
          </a:r>
          <a:r>
            <a:rPr lang="tr-TR" b="1" dirty="0" smtClean="0">
              <a:solidFill>
                <a:schemeClr val="tx1"/>
              </a:solidFill>
              <a:latin typeface="Times New Roman" pitchFamily="18" charset="0"/>
              <a:cs typeface="Times New Roman" pitchFamily="18" charset="0"/>
            </a:rPr>
            <a:t>MK. m. 990)</a:t>
          </a:r>
          <a:endParaRPr lang="tr-TR" b="1" dirty="0">
            <a:solidFill>
              <a:schemeClr val="tx1"/>
            </a:solidFill>
            <a:latin typeface="Times New Roman" pitchFamily="18" charset="0"/>
            <a:cs typeface="Times New Roman" pitchFamily="18" charset="0"/>
          </a:endParaRPr>
        </a:p>
      </dgm:t>
    </dgm:pt>
    <dgm:pt modelId="{3C7A158D-8600-4C29-AFAC-A07A2ABB0A34}" type="parTrans" cxnId="{EF5F0891-03F4-4BE3-BA2A-568E55160555}">
      <dgm:prSet/>
      <dgm:spPr/>
      <dgm:t>
        <a:bodyPr/>
        <a:lstStyle/>
        <a:p>
          <a:endParaRPr lang="tr-TR">
            <a:latin typeface="Times New Roman" pitchFamily="18" charset="0"/>
            <a:cs typeface="Times New Roman" pitchFamily="18" charset="0"/>
          </a:endParaRPr>
        </a:p>
      </dgm:t>
    </dgm:pt>
    <dgm:pt modelId="{6EAF60DD-9428-4CEB-A590-FA7C643AC7DC}" type="sibTrans" cxnId="{EF5F0891-03F4-4BE3-BA2A-568E55160555}">
      <dgm:prSet/>
      <dgm:spPr/>
      <dgm:t>
        <a:bodyPr/>
        <a:lstStyle/>
        <a:p>
          <a:endParaRPr lang="tr-TR"/>
        </a:p>
      </dgm:t>
    </dgm:pt>
    <dgm:pt modelId="{3044C22A-73AB-45D1-BB24-928600FCE89F}">
      <dgm:prSet phldrT="[Metin]" custT="1"/>
      <dgm:spPr/>
      <dgm:t>
        <a:bodyPr/>
        <a:lstStyle/>
        <a:p>
          <a:r>
            <a:rPr lang="tr-TR" sz="1800" b="1" dirty="0" smtClean="0">
              <a:solidFill>
                <a:schemeClr val="tx1"/>
              </a:solidFill>
              <a:latin typeface="Times New Roman" pitchFamily="18" charset="0"/>
              <a:cs typeface="Times New Roman" pitchFamily="18" charset="0"/>
            </a:rPr>
            <a:t>İyiniyetle kazanmanın  kısmen korunduğu haller</a:t>
          </a:r>
        </a:p>
        <a:p>
          <a:r>
            <a:rPr lang="tr-TR" sz="1800" b="1" dirty="0" smtClean="0">
              <a:latin typeface="Times New Roman" pitchFamily="18" charset="0"/>
              <a:cs typeface="Times New Roman" pitchFamily="18" charset="0"/>
            </a:rPr>
            <a:t> (</a:t>
          </a:r>
          <a:r>
            <a:rPr lang="tr-TR" sz="1800" b="1" dirty="0" smtClean="0">
              <a:solidFill>
                <a:schemeClr val="tx1"/>
              </a:solidFill>
              <a:latin typeface="Times New Roman" pitchFamily="18" charset="0"/>
              <a:cs typeface="Times New Roman" pitchFamily="18" charset="0"/>
            </a:rPr>
            <a:t>MK. m. 982/f. 2)</a:t>
          </a:r>
          <a:endParaRPr lang="tr-TR" sz="1800" b="1" dirty="0">
            <a:solidFill>
              <a:schemeClr val="tx1"/>
            </a:solidFill>
            <a:latin typeface="Times New Roman" pitchFamily="18" charset="0"/>
            <a:cs typeface="Times New Roman" pitchFamily="18" charset="0"/>
          </a:endParaRPr>
        </a:p>
      </dgm:t>
    </dgm:pt>
    <dgm:pt modelId="{AA51D672-941F-4A30-9D25-A85A802B1E31}" type="sibTrans" cxnId="{16EA18D4-3417-4159-971C-41F3B9E9BE3C}">
      <dgm:prSet/>
      <dgm:spPr/>
      <dgm:t>
        <a:bodyPr/>
        <a:lstStyle/>
        <a:p>
          <a:endParaRPr lang="tr-TR"/>
        </a:p>
      </dgm:t>
    </dgm:pt>
    <dgm:pt modelId="{DDC09E01-E9F2-4584-95FE-892C4AA47AD3}" type="parTrans" cxnId="{16EA18D4-3417-4159-971C-41F3B9E9BE3C}">
      <dgm:prSet/>
      <dgm:spPr/>
      <dgm:t>
        <a:bodyPr/>
        <a:lstStyle/>
        <a:p>
          <a:endParaRPr lang="tr-TR">
            <a:latin typeface="Times New Roman" pitchFamily="18" charset="0"/>
            <a:cs typeface="Times New Roman" pitchFamily="18" charset="0"/>
          </a:endParaRPr>
        </a:p>
      </dgm:t>
    </dgm:pt>
    <dgm:pt modelId="{8E0FF80B-A7D5-448B-A694-A5F564BDB09C}">
      <dgm:prSet custT="1"/>
      <dgm:spPr/>
      <dgm:t>
        <a:bodyPr/>
        <a:lstStyle/>
        <a:p>
          <a:r>
            <a:rPr lang="tr-TR" sz="1800" b="1" dirty="0" smtClean="0">
              <a:solidFill>
                <a:schemeClr val="tx1"/>
              </a:solidFill>
              <a:latin typeface="Times New Roman" pitchFamily="18" charset="0"/>
              <a:cs typeface="Times New Roman" pitchFamily="18" charset="0"/>
            </a:rPr>
            <a:t>İyiniyetle kazanmanın korunmadığı haller              </a:t>
          </a:r>
          <a:r>
            <a:rPr lang="tr-TR" sz="1800" b="1" dirty="0" smtClean="0">
              <a:latin typeface="Times New Roman" pitchFamily="18" charset="0"/>
              <a:cs typeface="Times New Roman" pitchFamily="18" charset="0"/>
            </a:rPr>
            <a:t>(</a:t>
          </a:r>
          <a:r>
            <a:rPr lang="tr-TR" sz="1800" b="1" dirty="0" smtClean="0">
              <a:solidFill>
                <a:schemeClr val="tx1"/>
              </a:solidFill>
              <a:latin typeface="Times New Roman" pitchFamily="18" charset="0"/>
              <a:cs typeface="Times New Roman" pitchFamily="18" charset="0"/>
            </a:rPr>
            <a:t>MK. m. 989</a:t>
          </a:r>
          <a:r>
            <a:rPr lang="tr-TR" sz="1800" b="1" dirty="0" smtClean="0">
              <a:latin typeface="Times New Roman" pitchFamily="18" charset="0"/>
              <a:cs typeface="Times New Roman" pitchFamily="18" charset="0"/>
            </a:rPr>
            <a:t>)</a:t>
          </a:r>
          <a:endParaRPr lang="tr-TR" sz="1800" b="1" dirty="0">
            <a:latin typeface="Times New Roman" pitchFamily="18" charset="0"/>
            <a:cs typeface="Times New Roman" pitchFamily="18" charset="0"/>
          </a:endParaRPr>
        </a:p>
      </dgm:t>
    </dgm:pt>
    <dgm:pt modelId="{0110235B-790D-4C6D-993F-F13004A4DE20}" type="parTrans" cxnId="{C46F377C-2AEA-4A3D-B51F-3D5D5E5336DA}">
      <dgm:prSet/>
      <dgm:spPr/>
      <dgm:t>
        <a:bodyPr/>
        <a:lstStyle/>
        <a:p>
          <a:endParaRPr lang="tr-TR">
            <a:latin typeface="Times New Roman" pitchFamily="18" charset="0"/>
            <a:cs typeface="Times New Roman" pitchFamily="18" charset="0"/>
          </a:endParaRPr>
        </a:p>
      </dgm:t>
    </dgm:pt>
    <dgm:pt modelId="{CA9619B0-37E7-4CAB-8DF4-E39884E407E6}" type="sibTrans" cxnId="{C46F377C-2AEA-4A3D-B51F-3D5D5E5336DA}">
      <dgm:prSet/>
      <dgm:spPr/>
      <dgm:t>
        <a:bodyPr/>
        <a:lstStyle/>
        <a:p>
          <a:endParaRPr lang="tr-TR"/>
        </a:p>
      </dgm:t>
    </dgm:pt>
    <dgm:pt modelId="{125658E2-26C9-4953-946C-5F7AE2F86D98}" type="pres">
      <dgm:prSet presAssocID="{2DDB84A6-7EE9-4655-868E-D204530FF5DD}" presName="mainComposite" presStyleCnt="0">
        <dgm:presLayoutVars>
          <dgm:chPref val="1"/>
          <dgm:dir/>
          <dgm:animOne val="branch"/>
          <dgm:animLvl val="lvl"/>
          <dgm:resizeHandles val="exact"/>
        </dgm:presLayoutVars>
      </dgm:prSet>
      <dgm:spPr/>
      <dgm:t>
        <a:bodyPr/>
        <a:lstStyle/>
        <a:p>
          <a:endParaRPr lang="tr-TR"/>
        </a:p>
      </dgm:t>
    </dgm:pt>
    <dgm:pt modelId="{2B012A29-CE38-4BC8-AC96-78349D8B2778}" type="pres">
      <dgm:prSet presAssocID="{2DDB84A6-7EE9-4655-868E-D204530FF5DD}" presName="hierFlow" presStyleCnt="0"/>
      <dgm:spPr/>
    </dgm:pt>
    <dgm:pt modelId="{05594511-C045-4E9F-B849-60123E735DBD}" type="pres">
      <dgm:prSet presAssocID="{2DDB84A6-7EE9-4655-868E-D204530FF5DD}" presName="hierChild1" presStyleCnt="0">
        <dgm:presLayoutVars>
          <dgm:chPref val="1"/>
          <dgm:animOne val="branch"/>
          <dgm:animLvl val="lvl"/>
        </dgm:presLayoutVars>
      </dgm:prSet>
      <dgm:spPr/>
    </dgm:pt>
    <dgm:pt modelId="{459865A7-9DFD-4043-B8EE-39CDDAB42ECC}" type="pres">
      <dgm:prSet presAssocID="{1790115B-4C8B-498A-BE43-18B86122F951}" presName="Name14" presStyleCnt="0"/>
      <dgm:spPr/>
    </dgm:pt>
    <dgm:pt modelId="{F958ED2C-FA51-425F-8ED7-768E2AD34422}" type="pres">
      <dgm:prSet presAssocID="{1790115B-4C8B-498A-BE43-18B86122F951}" presName="level1Shape" presStyleLbl="node0" presStyleIdx="0" presStyleCnt="1" custScaleX="130224" custScaleY="181852">
        <dgm:presLayoutVars>
          <dgm:chPref val="3"/>
        </dgm:presLayoutVars>
      </dgm:prSet>
      <dgm:spPr/>
      <dgm:t>
        <a:bodyPr/>
        <a:lstStyle/>
        <a:p>
          <a:endParaRPr lang="tr-TR"/>
        </a:p>
      </dgm:t>
    </dgm:pt>
    <dgm:pt modelId="{EA642157-45F5-49F3-AB9D-CDC22BB2C8D9}" type="pres">
      <dgm:prSet presAssocID="{1790115B-4C8B-498A-BE43-18B86122F951}" presName="hierChild2" presStyleCnt="0"/>
      <dgm:spPr/>
    </dgm:pt>
    <dgm:pt modelId="{05C2FA33-AD22-4408-A4A8-FC5A7065A278}" type="pres">
      <dgm:prSet presAssocID="{FFD825AA-FA8C-440A-82F4-292AA7931C7A}" presName="Name19" presStyleLbl="parChTrans1D2" presStyleIdx="0" presStyleCnt="3"/>
      <dgm:spPr/>
      <dgm:t>
        <a:bodyPr/>
        <a:lstStyle/>
        <a:p>
          <a:endParaRPr lang="tr-TR"/>
        </a:p>
      </dgm:t>
    </dgm:pt>
    <dgm:pt modelId="{17D42DF9-921A-4683-B5DC-9BD6C44162AB}" type="pres">
      <dgm:prSet presAssocID="{802BBDDC-0C68-4598-B498-7D6BD92F5CCE}" presName="Name21" presStyleCnt="0"/>
      <dgm:spPr/>
    </dgm:pt>
    <dgm:pt modelId="{C34B9574-2B0E-430A-A577-C6FA48F414C5}" type="pres">
      <dgm:prSet presAssocID="{802BBDDC-0C68-4598-B498-7D6BD92F5CCE}" presName="level2Shape" presStyleLbl="node2" presStyleIdx="0" presStyleCnt="3" custScaleX="119629" custScaleY="123054" custLinFactNeighborX="4906" custLinFactNeighborY="-4906"/>
      <dgm:spPr/>
      <dgm:t>
        <a:bodyPr/>
        <a:lstStyle/>
        <a:p>
          <a:endParaRPr lang="tr-TR"/>
        </a:p>
      </dgm:t>
    </dgm:pt>
    <dgm:pt modelId="{6E589314-2444-4646-A870-E674CE4A434C}" type="pres">
      <dgm:prSet presAssocID="{802BBDDC-0C68-4598-B498-7D6BD92F5CCE}" presName="hierChild3" presStyleCnt="0"/>
      <dgm:spPr/>
    </dgm:pt>
    <dgm:pt modelId="{0E012F16-82D9-47E3-9087-9CB1A51276B2}" type="pres">
      <dgm:prSet presAssocID="{EF5554B9-06B9-4682-9E63-4EE2889D64F3}" presName="Name19" presStyleLbl="parChTrans1D3" presStyleIdx="0" presStyleCnt="2"/>
      <dgm:spPr/>
      <dgm:t>
        <a:bodyPr/>
        <a:lstStyle/>
        <a:p>
          <a:endParaRPr lang="tr-TR"/>
        </a:p>
      </dgm:t>
    </dgm:pt>
    <dgm:pt modelId="{8AC23A90-8603-4A95-A85C-E8E600AE189B}" type="pres">
      <dgm:prSet presAssocID="{536B7C82-067F-4C08-92B7-B5EA7561A558}" presName="Name21" presStyleCnt="0"/>
      <dgm:spPr/>
    </dgm:pt>
    <dgm:pt modelId="{61803EFA-6410-4683-A04B-DF39B2218BB1}" type="pres">
      <dgm:prSet presAssocID="{536B7C82-067F-4C08-92B7-B5EA7561A558}" presName="level2Shape" presStyleLbl="node3" presStyleIdx="0" presStyleCnt="2"/>
      <dgm:spPr/>
      <dgm:t>
        <a:bodyPr/>
        <a:lstStyle/>
        <a:p>
          <a:endParaRPr lang="tr-TR"/>
        </a:p>
      </dgm:t>
    </dgm:pt>
    <dgm:pt modelId="{C1606C93-56CD-40A9-BF71-D4D5D653E26A}" type="pres">
      <dgm:prSet presAssocID="{536B7C82-067F-4C08-92B7-B5EA7561A558}" presName="hierChild3" presStyleCnt="0"/>
      <dgm:spPr/>
    </dgm:pt>
    <dgm:pt modelId="{91844D7E-2697-4ABC-B610-E4070CDC7558}" type="pres">
      <dgm:prSet presAssocID="{3C7A158D-8600-4C29-AFAC-A07A2ABB0A34}" presName="Name19" presStyleLbl="parChTrans1D3" presStyleIdx="1" presStyleCnt="2"/>
      <dgm:spPr/>
      <dgm:t>
        <a:bodyPr/>
        <a:lstStyle/>
        <a:p>
          <a:endParaRPr lang="tr-TR"/>
        </a:p>
      </dgm:t>
    </dgm:pt>
    <dgm:pt modelId="{90F8A78D-4F17-4971-990C-80C01238E4B3}" type="pres">
      <dgm:prSet presAssocID="{7C4AD743-6C2D-4188-991E-F9B733C881CE}" presName="Name21" presStyleCnt="0"/>
      <dgm:spPr/>
    </dgm:pt>
    <dgm:pt modelId="{D0CEBE46-F836-41D6-A533-6172ADDFAEEB}" type="pres">
      <dgm:prSet presAssocID="{7C4AD743-6C2D-4188-991E-F9B733C881CE}" presName="level2Shape" presStyleLbl="node3" presStyleIdx="1" presStyleCnt="2" custLinFactNeighborX="6541" custLinFactNeighborY="-2453"/>
      <dgm:spPr/>
      <dgm:t>
        <a:bodyPr/>
        <a:lstStyle/>
        <a:p>
          <a:endParaRPr lang="tr-TR"/>
        </a:p>
      </dgm:t>
    </dgm:pt>
    <dgm:pt modelId="{1D9F8AA5-6B66-4335-8C7C-98B3348F76A8}" type="pres">
      <dgm:prSet presAssocID="{7C4AD743-6C2D-4188-991E-F9B733C881CE}" presName="hierChild3" presStyleCnt="0"/>
      <dgm:spPr/>
    </dgm:pt>
    <dgm:pt modelId="{E012CD84-8822-4EB7-A96F-47718468C0BD}" type="pres">
      <dgm:prSet presAssocID="{0110235B-790D-4C6D-993F-F13004A4DE20}" presName="Name19" presStyleLbl="parChTrans1D2" presStyleIdx="1" presStyleCnt="3"/>
      <dgm:spPr/>
      <dgm:t>
        <a:bodyPr/>
        <a:lstStyle/>
        <a:p>
          <a:endParaRPr lang="tr-TR"/>
        </a:p>
      </dgm:t>
    </dgm:pt>
    <dgm:pt modelId="{FB38B1D5-0992-4B5C-AC1A-A784BE913795}" type="pres">
      <dgm:prSet presAssocID="{8E0FF80B-A7D5-448B-A694-A5F564BDB09C}" presName="Name21" presStyleCnt="0"/>
      <dgm:spPr/>
    </dgm:pt>
    <dgm:pt modelId="{2A115E4D-3F0B-4436-9D3A-B3BF012813F5}" type="pres">
      <dgm:prSet presAssocID="{8E0FF80B-A7D5-448B-A694-A5F564BDB09C}" presName="level2Shape" presStyleLbl="node2" presStyleIdx="1" presStyleCnt="3" custScaleX="132310" custScaleY="121903" custLinFactNeighborX="15522" custLinFactNeighborY="588"/>
      <dgm:spPr/>
      <dgm:t>
        <a:bodyPr/>
        <a:lstStyle/>
        <a:p>
          <a:endParaRPr lang="tr-TR"/>
        </a:p>
      </dgm:t>
    </dgm:pt>
    <dgm:pt modelId="{5B8D1B36-DCE0-4ABC-8B48-6F9CC2587841}" type="pres">
      <dgm:prSet presAssocID="{8E0FF80B-A7D5-448B-A694-A5F564BDB09C}" presName="hierChild3" presStyleCnt="0"/>
      <dgm:spPr/>
    </dgm:pt>
    <dgm:pt modelId="{CEA893DB-CD22-4919-BC66-261B5C181FCC}" type="pres">
      <dgm:prSet presAssocID="{DDC09E01-E9F2-4584-95FE-892C4AA47AD3}" presName="Name19" presStyleLbl="parChTrans1D2" presStyleIdx="2" presStyleCnt="3"/>
      <dgm:spPr/>
      <dgm:t>
        <a:bodyPr/>
        <a:lstStyle/>
        <a:p>
          <a:endParaRPr lang="tr-TR"/>
        </a:p>
      </dgm:t>
    </dgm:pt>
    <dgm:pt modelId="{6AFEC1A1-FDAF-424E-A378-3798DB16F10B}" type="pres">
      <dgm:prSet presAssocID="{3044C22A-73AB-45D1-BB24-928600FCE89F}" presName="Name21" presStyleCnt="0"/>
      <dgm:spPr/>
    </dgm:pt>
    <dgm:pt modelId="{3D22F725-18A3-4A34-81CC-ECAFC5367869}" type="pres">
      <dgm:prSet presAssocID="{3044C22A-73AB-45D1-BB24-928600FCE89F}" presName="level2Shape" presStyleLbl="node2" presStyleIdx="2" presStyleCnt="3" custScaleX="152473" custScaleY="119976" custLinFactNeighborX="8493" custLinFactNeighborY="1539"/>
      <dgm:spPr/>
      <dgm:t>
        <a:bodyPr/>
        <a:lstStyle/>
        <a:p>
          <a:endParaRPr lang="tr-TR"/>
        </a:p>
      </dgm:t>
    </dgm:pt>
    <dgm:pt modelId="{69FC23AF-9575-45EA-A379-7CC971B7F415}" type="pres">
      <dgm:prSet presAssocID="{3044C22A-73AB-45D1-BB24-928600FCE89F}" presName="hierChild3" presStyleCnt="0"/>
      <dgm:spPr/>
    </dgm:pt>
    <dgm:pt modelId="{A6A5D598-4CB8-4028-AD0C-F6148C8CB0D4}" type="pres">
      <dgm:prSet presAssocID="{2DDB84A6-7EE9-4655-868E-D204530FF5DD}" presName="bgShapesFlow" presStyleCnt="0"/>
      <dgm:spPr/>
    </dgm:pt>
  </dgm:ptLst>
  <dgm:cxnLst>
    <dgm:cxn modelId="{D45ED5E7-5BBF-4CFA-BDDE-DEFBE511093C}" type="presOf" srcId="{2DDB84A6-7EE9-4655-868E-D204530FF5DD}" destId="{125658E2-26C9-4953-946C-5F7AE2F86D98}" srcOrd="0" destOrd="0" presId="urn:microsoft.com/office/officeart/2005/8/layout/hierarchy6"/>
    <dgm:cxn modelId="{9BE0CD87-5D7F-4FA1-BF34-EF1F53221E5E}" type="presOf" srcId="{536B7C82-067F-4C08-92B7-B5EA7561A558}" destId="{61803EFA-6410-4683-A04B-DF39B2218BB1}" srcOrd="0" destOrd="0" presId="urn:microsoft.com/office/officeart/2005/8/layout/hierarchy6"/>
    <dgm:cxn modelId="{F4584537-DC2E-415E-AA71-D41B683E0ADC}" type="presOf" srcId="{802BBDDC-0C68-4598-B498-7D6BD92F5CCE}" destId="{C34B9574-2B0E-430A-A577-C6FA48F414C5}" srcOrd="0" destOrd="0" presId="urn:microsoft.com/office/officeart/2005/8/layout/hierarchy6"/>
    <dgm:cxn modelId="{6858038C-8C88-4DC5-9E22-1F376821D077}" type="presOf" srcId="{8E0FF80B-A7D5-448B-A694-A5F564BDB09C}" destId="{2A115E4D-3F0B-4436-9D3A-B3BF012813F5}" srcOrd="0" destOrd="0" presId="urn:microsoft.com/office/officeart/2005/8/layout/hierarchy6"/>
    <dgm:cxn modelId="{EFA1433D-D13E-4C97-A855-596A1D622B1B}" type="presOf" srcId="{EF5554B9-06B9-4682-9E63-4EE2889D64F3}" destId="{0E012F16-82D9-47E3-9087-9CB1A51276B2}" srcOrd="0" destOrd="0" presId="urn:microsoft.com/office/officeart/2005/8/layout/hierarchy6"/>
    <dgm:cxn modelId="{C46F377C-2AEA-4A3D-B51F-3D5D5E5336DA}" srcId="{1790115B-4C8B-498A-BE43-18B86122F951}" destId="{8E0FF80B-A7D5-448B-A694-A5F564BDB09C}" srcOrd="1" destOrd="0" parTransId="{0110235B-790D-4C6D-993F-F13004A4DE20}" sibTransId="{CA9619B0-37E7-4CAB-8DF4-E39884E407E6}"/>
    <dgm:cxn modelId="{6268445C-D6D4-4DBE-81B7-B3D3865E6D5D}" type="presOf" srcId="{3C7A158D-8600-4C29-AFAC-A07A2ABB0A34}" destId="{91844D7E-2697-4ABC-B610-E4070CDC7558}" srcOrd="0" destOrd="0" presId="urn:microsoft.com/office/officeart/2005/8/layout/hierarchy6"/>
    <dgm:cxn modelId="{276876D6-2ADB-4AEB-BB76-81F842244451}" type="presOf" srcId="{FFD825AA-FA8C-440A-82F4-292AA7931C7A}" destId="{05C2FA33-AD22-4408-A4A8-FC5A7065A278}" srcOrd="0" destOrd="0" presId="urn:microsoft.com/office/officeart/2005/8/layout/hierarchy6"/>
    <dgm:cxn modelId="{136347BC-B0C2-48C2-985B-B9DD4281FC10}" srcId="{802BBDDC-0C68-4598-B498-7D6BD92F5CCE}" destId="{536B7C82-067F-4C08-92B7-B5EA7561A558}" srcOrd="0" destOrd="0" parTransId="{EF5554B9-06B9-4682-9E63-4EE2889D64F3}" sibTransId="{CA0F6225-FEAF-4002-A2E8-C02BF4C3FF77}"/>
    <dgm:cxn modelId="{EF5F0891-03F4-4BE3-BA2A-568E55160555}" srcId="{802BBDDC-0C68-4598-B498-7D6BD92F5CCE}" destId="{7C4AD743-6C2D-4188-991E-F9B733C881CE}" srcOrd="1" destOrd="0" parTransId="{3C7A158D-8600-4C29-AFAC-A07A2ABB0A34}" sibTransId="{6EAF60DD-9428-4CEB-A590-FA7C643AC7DC}"/>
    <dgm:cxn modelId="{1B29ACCD-9C87-41AC-A66F-B51DB4A97508}" srcId="{2DDB84A6-7EE9-4655-868E-D204530FF5DD}" destId="{1790115B-4C8B-498A-BE43-18B86122F951}" srcOrd="0" destOrd="0" parTransId="{178A4B66-4476-46E3-9AD5-C5A8902E7C0B}" sibTransId="{A99C264C-6DE9-4528-8F9D-6826B35E6E64}"/>
    <dgm:cxn modelId="{2186504E-FCA7-4CF6-BF11-A1E6FB0F3FE8}" srcId="{1790115B-4C8B-498A-BE43-18B86122F951}" destId="{802BBDDC-0C68-4598-B498-7D6BD92F5CCE}" srcOrd="0" destOrd="0" parTransId="{FFD825AA-FA8C-440A-82F4-292AA7931C7A}" sibTransId="{3AF97B94-C3AE-4D98-945D-145D1929E5D7}"/>
    <dgm:cxn modelId="{6E5C77FC-E589-4BCE-8DC5-8FF2FF1C8B62}" type="presOf" srcId="{7C4AD743-6C2D-4188-991E-F9B733C881CE}" destId="{D0CEBE46-F836-41D6-A533-6172ADDFAEEB}" srcOrd="0" destOrd="0" presId="urn:microsoft.com/office/officeart/2005/8/layout/hierarchy6"/>
    <dgm:cxn modelId="{147EB6DA-3F0D-4235-AFCB-4C4C70CE43C2}" type="presOf" srcId="{0110235B-790D-4C6D-993F-F13004A4DE20}" destId="{E012CD84-8822-4EB7-A96F-47718468C0BD}" srcOrd="0" destOrd="0" presId="urn:microsoft.com/office/officeart/2005/8/layout/hierarchy6"/>
    <dgm:cxn modelId="{C8C24245-D3EF-4391-9D31-02AB02681AF3}" type="presOf" srcId="{3044C22A-73AB-45D1-BB24-928600FCE89F}" destId="{3D22F725-18A3-4A34-81CC-ECAFC5367869}" srcOrd="0" destOrd="0" presId="urn:microsoft.com/office/officeart/2005/8/layout/hierarchy6"/>
    <dgm:cxn modelId="{16EA18D4-3417-4159-971C-41F3B9E9BE3C}" srcId="{1790115B-4C8B-498A-BE43-18B86122F951}" destId="{3044C22A-73AB-45D1-BB24-928600FCE89F}" srcOrd="2" destOrd="0" parTransId="{DDC09E01-E9F2-4584-95FE-892C4AA47AD3}" sibTransId="{AA51D672-941F-4A30-9D25-A85A802B1E31}"/>
    <dgm:cxn modelId="{C56E09EA-0A65-4B07-8BE8-3B53B6287BDA}" type="presOf" srcId="{DDC09E01-E9F2-4584-95FE-892C4AA47AD3}" destId="{CEA893DB-CD22-4919-BC66-261B5C181FCC}" srcOrd="0" destOrd="0" presId="urn:microsoft.com/office/officeart/2005/8/layout/hierarchy6"/>
    <dgm:cxn modelId="{B818F8AC-FA63-4243-BEA2-2EAF78A8C8F8}" type="presOf" srcId="{1790115B-4C8B-498A-BE43-18B86122F951}" destId="{F958ED2C-FA51-425F-8ED7-768E2AD34422}" srcOrd="0" destOrd="0" presId="urn:microsoft.com/office/officeart/2005/8/layout/hierarchy6"/>
    <dgm:cxn modelId="{E526420B-E47B-43B7-9E06-459AA930678E}" type="presParOf" srcId="{125658E2-26C9-4953-946C-5F7AE2F86D98}" destId="{2B012A29-CE38-4BC8-AC96-78349D8B2778}" srcOrd="0" destOrd="0" presId="urn:microsoft.com/office/officeart/2005/8/layout/hierarchy6"/>
    <dgm:cxn modelId="{F9CFB3B5-DB34-4D69-9934-472E10547B4E}" type="presParOf" srcId="{2B012A29-CE38-4BC8-AC96-78349D8B2778}" destId="{05594511-C045-4E9F-B849-60123E735DBD}" srcOrd="0" destOrd="0" presId="urn:microsoft.com/office/officeart/2005/8/layout/hierarchy6"/>
    <dgm:cxn modelId="{FD1B05DD-0C39-49AC-BD08-809DE803E69D}" type="presParOf" srcId="{05594511-C045-4E9F-B849-60123E735DBD}" destId="{459865A7-9DFD-4043-B8EE-39CDDAB42ECC}" srcOrd="0" destOrd="0" presId="urn:microsoft.com/office/officeart/2005/8/layout/hierarchy6"/>
    <dgm:cxn modelId="{EECE49BB-FE4A-4B9E-894A-D5FF7ED97EEA}" type="presParOf" srcId="{459865A7-9DFD-4043-B8EE-39CDDAB42ECC}" destId="{F958ED2C-FA51-425F-8ED7-768E2AD34422}" srcOrd="0" destOrd="0" presId="urn:microsoft.com/office/officeart/2005/8/layout/hierarchy6"/>
    <dgm:cxn modelId="{0EEC9768-E4AA-458E-9694-82CEA3E7CE89}" type="presParOf" srcId="{459865A7-9DFD-4043-B8EE-39CDDAB42ECC}" destId="{EA642157-45F5-49F3-AB9D-CDC22BB2C8D9}" srcOrd="1" destOrd="0" presId="urn:microsoft.com/office/officeart/2005/8/layout/hierarchy6"/>
    <dgm:cxn modelId="{56659F1C-165F-40F2-904F-5C83F7682486}" type="presParOf" srcId="{EA642157-45F5-49F3-AB9D-CDC22BB2C8D9}" destId="{05C2FA33-AD22-4408-A4A8-FC5A7065A278}" srcOrd="0" destOrd="0" presId="urn:microsoft.com/office/officeart/2005/8/layout/hierarchy6"/>
    <dgm:cxn modelId="{86DD54A8-E03C-4B4A-8B33-EF3E3B2AFBB6}" type="presParOf" srcId="{EA642157-45F5-49F3-AB9D-CDC22BB2C8D9}" destId="{17D42DF9-921A-4683-B5DC-9BD6C44162AB}" srcOrd="1" destOrd="0" presId="urn:microsoft.com/office/officeart/2005/8/layout/hierarchy6"/>
    <dgm:cxn modelId="{8DAA4972-3B65-4AB0-8251-F70E9D7FE0DB}" type="presParOf" srcId="{17D42DF9-921A-4683-B5DC-9BD6C44162AB}" destId="{C34B9574-2B0E-430A-A577-C6FA48F414C5}" srcOrd="0" destOrd="0" presId="urn:microsoft.com/office/officeart/2005/8/layout/hierarchy6"/>
    <dgm:cxn modelId="{1EE13ACD-1498-4753-B695-41BE670FA636}" type="presParOf" srcId="{17D42DF9-921A-4683-B5DC-9BD6C44162AB}" destId="{6E589314-2444-4646-A870-E674CE4A434C}" srcOrd="1" destOrd="0" presId="urn:microsoft.com/office/officeart/2005/8/layout/hierarchy6"/>
    <dgm:cxn modelId="{F23F7BF5-320E-49DF-82C6-77F4DE8CE790}" type="presParOf" srcId="{6E589314-2444-4646-A870-E674CE4A434C}" destId="{0E012F16-82D9-47E3-9087-9CB1A51276B2}" srcOrd="0" destOrd="0" presId="urn:microsoft.com/office/officeart/2005/8/layout/hierarchy6"/>
    <dgm:cxn modelId="{CD8579F6-59E7-4DDC-BCF8-B76CFA26208C}" type="presParOf" srcId="{6E589314-2444-4646-A870-E674CE4A434C}" destId="{8AC23A90-8603-4A95-A85C-E8E600AE189B}" srcOrd="1" destOrd="0" presId="urn:microsoft.com/office/officeart/2005/8/layout/hierarchy6"/>
    <dgm:cxn modelId="{3838CCB3-DC81-4CD3-968E-7C9E7FCFAFE6}" type="presParOf" srcId="{8AC23A90-8603-4A95-A85C-E8E600AE189B}" destId="{61803EFA-6410-4683-A04B-DF39B2218BB1}" srcOrd="0" destOrd="0" presId="urn:microsoft.com/office/officeart/2005/8/layout/hierarchy6"/>
    <dgm:cxn modelId="{0AE656AB-82C7-42D3-B754-AF33401F29B5}" type="presParOf" srcId="{8AC23A90-8603-4A95-A85C-E8E600AE189B}" destId="{C1606C93-56CD-40A9-BF71-D4D5D653E26A}" srcOrd="1" destOrd="0" presId="urn:microsoft.com/office/officeart/2005/8/layout/hierarchy6"/>
    <dgm:cxn modelId="{79BD0141-7075-4FC6-84DD-55E8568CCA30}" type="presParOf" srcId="{6E589314-2444-4646-A870-E674CE4A434C}" destId="{91844D7E-2697-4ABC-B610-E4070CDC7558}" srcOrd="2" destOrd="0" presId="urn:microsoft.com/office/officeart/2005/8/layout/hierarchy6"/>
    <dgm:cxn modelId="{01EC2B5B-F0EE-473B-982C-A3C0144F4E23}" type="presParOf" srcId="{6E589314-2444-4646-A870-E674CE4A434C}" destId="{90F8A78D-4F17-4971-990C-80C01238E4B3}" srcOrd="3" destOrd="0" presId="urn:microsoft.com/office/officeart/2005/8/layout/hierarchy6"/>
    <dgm:cxn modelId="{BC3F35B1-1F1C-4ED5-A6D4-236FDB692784}" type="presParOf" srcId="{90F8A78D-4F17-4971-990C-80C01238E4B3}" destId="{D0CEBE46-F836-41D6-A533-6172ADDFAEEB}" srcOrd="0" destOrd="0" presId="urn:microsoft.com/office/officeart/2005/8/layout/hierarchy6"/>
    <dgm:cxn modelId="{C46C2A70-1FDA-4433-BC02-C80B9685614B}" type="presParOf" srcId="{90F8A78D-4F17-4971-990C-80C01238E4B3}" destId="{1D9F8AA5-6B66-4335-8C7C-98B3348F76A8}" srcOrd="1" destOrd="0" presId="urn:microsoft.com/office/officeart/2005/8/layout/hierarchy6"/>
    <dgm:cxn modelId="{41D42B75-835A-4B31-AA2D-4100C8DCF4FF}" type="presParOf" srcId="{EA642157-45F5-49F3-AB9D-CDC22BB2C8D9}" destId="{E012CD84-8822-4EB7-A96F-47718468C0BD}" srcOrd="2" destOrd="0" presId="urn:microsoft.com/office/officeart/2005/8/layout/hierarchy6"/>
    <dgm:cxn modelId="{B5AD1115-D905-44B7-BD08-9D4425C0DE9E}" type="presParOf" srcId="{EA642157-45F5-49F3-AB9D-CDC22BB2C8D9}" destId="{FB38B1D5-0992-4B5C-AC1A-A784BE913795}" srcOrd="3" destOrd="0" presId="urn:microsoft.com/office/officeart/2005/8/layout/hierarchy6"/>
    <dgm:cxn modelId="{6BF9466E-999F-4CA2-93D9-14CE50A10E8C}" type="presParOf" srcId="{FB38B1D5-0992-4B5C-AC1A-A784BE913795}" destId="{2A115E4D-3F0B-4436-9D3A-B3BF012813F5}" srcOrd="0" destOrd="0" presId="urn:microsoft.com/office/officeart/2005/8/layout/hierarchy6"/>
    <dgm:cxn modelId="{9247C2D8-6D2E-4653-8412-EDF4A8C280D7}" type="presParOf" srcId="{FB38B1D5-0992-4B5C-AC1A-A784BE913795}" destId="{5B8D1B36-DCE0-4ABC-8B48-6F9CC2587841}" srcOrd="1" destOrd="0" presId="urn:microsoft.com/office/officeart/2005/8/layout/hierarchy6"/>
    <dgm:cxn modelId="{5F1730BE-4494-44A0-9677-82B222C0D3B2}" type="presParOf" srcId="{EA642157-45F5-49F3-AB9D-CDC22BB2C8D9}" destId="{CEA893DB-CD22-4919-BC66-261B5C181FCC}" srcOrd="4" destOrd="0" presId="urn:microsoft.com/office/officeart/2005/8/layout/hierarchy6"/>
    <dgm:cxn modelId="{58315FB7-8FBF-4E0F-993D-487C69E4AB9F}" type="presParOf" srcId="{EA642157-45F5-49F3-AB9D-CDC22BB2C8D9}" destId="{6AFEC1A1-FDAF-424E-A378-3798DB16F10B}" srcOrd="5" destOrd="0" presId="urn:microsoft.com/office/officeart/2005/8/layout/hierarchy6"/>
    <dgm:cxn modelId="{0B1D08F7-C4D2-4C23-8949-618E989A859A}" type="presParOf" srcId="{6AFEC1A1-FDAF-424E-A378-3798DB16F10B}" destId="{3D22F725-18A3-4A34-81CC-ECAFC5367869}" srcOrd="0" destOrd="0" presId="urn:microsoft.com/office/officeart/2005/8/layout/hierarchy6"/>
    <dgm:cxn modelId="{B250CA90-5B5C-4148-BFC6-5C33C87BAB61}" type="presParOf" srcId="{6AFEC1A1-FDAF-424E-A378-3798DB16F10B}" destId="{69FC23AF-9575-45EA-A379-7CC971B7F415}" srcOrd="1" destOrd="0" presId="urn:microsoft.com/office/officeart/2005/8/layout/hierarchy6"/>
    <dgm:cxn modelId="{2676C916-6987-4503-A5EE-31F7D0F7ECE6}" type="presParOf" srcId="{125658E2-26C9-4953-946C-5F7AE2F86D98}" destId="{A6A5D598-4CB8-4028-AD0C-F6148C8CB0D4}"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E53F18A-EFAC-4B3C-B529-52166E8938EC}"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428CD6BD-E2F2-46B2-A515-9B9F70109493}">
      <dgm:prSet phldrT="[Metin]" custT="1"/>
      <dgm:spPr/>
      <dgm:t>
        <a:bodyPr/>
        <a:lstStyle/>
        <a:p>
          <a:pPr algn="ctr"/>
          <a:r>
            <a:rPr lang="tr-TR" sz="2800" u="sng" dirty="0" smtClean="0">
              <a:solidFill>
                <a:schemeClr val="tx1"/>
              </a:solidFill>
              <a:latin typeface="Times New Roman" pitchFamily="18" charset="0"/>
              <a:cs typeface="Times New Roman" pitchFamily="18" charset="0"/>
            </a:rPr>
            <a:t>Tapuda kayıtlı taşınmazlarda</a:t>
          </a:r>
          <a:r>
            <a:rPr lang="tr-TR" sz="2800" dirty="0" smtClean="0">
              <a:solidFill>
                <a:schemeClr val="tx1"/>
              </a:solidFill>
              <a:latin typeface="Times New Roman" pitchFamily="18" charset="0"/>
              <a:cs typeface="Times New Roman" pitchFamily="18" charset="0"/>
            </a:rPr>
            <a:t>, hak karinesi ve zilyedin karineye dayanarak dava açmak yetkisi tapu sicilinde hak sahibi olarak kayıtlı kimseye aittir (MK. m. 992).</a:t>
          </a:r>
          <a:endParaRPr lang="tr-TR" sz="2800" dirty="0">
            <a:solidFill>
              <a:schemeClr val="tx1"/>
            </a:solidFill>
            <a:latin typeface="Times New Roman" pitchFamily="18" charset="0"/>
            <a:cs typeface="Times New Roman" pitchFamily="18" charset="0"/>
          </a:endParaRPr>
        </a:p>
      </dgm:t>
    </dgm:pt>
    <dgm:pt modelId="{C7B34C27-6B6C-423D-806A-9D08503BA8B9}" type="parTrans" cxnId="{4CA64796-CB0A-41C2-A8CD-620A99E09743}">
      <dgm:prSet/>
      <dgm:spPr/>
      <dgm:t>
        <a:bodyPr/>
        <a:lstStyle/>
        <a:p>
          <a:endParaRPr lang="tr-TR"/>
        </a:p>
      </dgm:t>
    </dgm:pt>
    <dgm:pt modelId="{9FC7E058-E58A-460D-B61F-3CB2B91E4FFE}" type="sibTrans" cxnId="{4CA64796-CB0A-41C2-A8CD-620A99E09743}">
      <dgm:prSet/>
      <dgm:spPr/>
      <dgm:t>
        <a:bodyPr/>
        <a:lstStyle/>
        <a:p>
          <a:endParaRPr lang="tr-TR"/>
        </a:p>
      </dgm:t>
    </dgm:pt>
    <dgm:pt modelId="{CA925FFB-7E7F-4D5E-9A88-C46C8CC62C40}">
      <dgm:prSet phldrT="[Metin]" custT="1"/>
      <dgm:spPr/>
      <dgm:t>
        <a:bodyPr/>
        <a:lstStyle/>
        <a:p>
          <a:pPr algn="ctr"/>
          <a:r>
            <a:rPr lang="tr-TR" sz="2800" u="sng" dirty="0" smtClean="0">
              <a:solidFill>
                <a:schemeClr val="tx1"/>
              </a:solidFill>
              <a:latin typeface="Times New Roman" pitchFamily="18" charset="0"/>
              <a:cs typeface="Times New Roman" pitchFamily="18" charset="0"/>
            </a:rPr>
            <a:t>Tapuda kayıtlı olmayan taşınmazlarda</a:t>
          </a:r>
          <a:r>
            <a:rPr lang="tr-TR" sz="2800" dirty="0" smtClean="0">
              <a:solidFill>
                <a:schemeClr val="tx1"/>
              </a:solidFill>
              <a:latin typeface="Times New Roman" pitchFamily="18" charset="0"/>
              <a:cs typeface="Times New Roman" pitchFamily="18" charset="0"/>
            </a:rPr>
            <a:t>, bu taşınmazlarda hiç kimse hak karinesinden yararlanamaz. Ancak bizzat hakkının varlığını ispat eden kimsenin hakkı korunur.</a:t>
          </a:r>
          <a:endParaRPr lang="tr-TR" sz="2800" dirty="0">
            <a:solidFill>
              <a:schemeClr val="tx1"/>
            </a:solidFill>
            <a:latin typeface="Times New Roman" pitchFamily="18" charset="0"/>
            <a:cs typeface="Times New Roman" pitchFamily="18" charset="0"/>
          </a:endParaRPr>
        </a:p>
      </dgm:t>
    </dgm:pt>
    <dgm:pt modelId="{C0842960-3456-48CA-872D-434411321EAD}" type="parTrans" cxnId="{C4B984B6-3348-4D09-9176-B396132644CE}">
      <dgm:prSet/>
      <dgm:spPr/>
      <dgm:t>
        <a:bodyPr/>
        <a:lstStyle/>
        <a:p>
          <a:endParaRPr lang="tr-TR"/>
        </a:p>
      </dgm:t>
    </dgm:pt>
    <dgm:pt modelId="{8A6F6A34-70DE-4955-A92E-208787067DEB}" type="sibTrans" cxnId="{C4B984B6-3348-4D09-9176-B396132644CE}">
      <dgm:prSet/>
      <dgm:spPr/>
      <dgm:t>
        <a:bodyPr/>
        <a:lstStyle/>
        <a:p>
          <a:endParaRPr lang="tr-TR"/>
        </a:p>
      </dgm:t>
    </dgm:pt>
    <dgm:pt modelId="{83B4294C-5959-4F16-BC2D-37471D527E17}" type="pres">
      <dgm:prSet presAssocID="{3E53F18A-EFAC-4B3C-B529-52166E8938EC}" presName="Name0" presStyleCnt="0">
        <dgm:presLayoutVars>
          <dgm:dir/>
          <dgm:resizeHandles val="exact"/>
        </dgm:presLayoutVars>
      </dgm:prSet>
      <dgm:spPr/>
      <dgm:t>
        <a:bodyPr/>
        <a:lstStyle/>
        <a:p>
          <a:endParaRPr lang="tr-TR"/>
        </a:p>
      </dgm:t>
    </dgm:pt>
    <dgm:pt modelId="{0156B501-E742-4CC9-B08F-C99982B04C9D}" type="pres">
      <dgm:prSet presAssocID="{428CD6BD-E2F2-46B2-A515-9B9F70109493}" presName="node" presStyleLbl="node1" presStyleIdx="0" presStyleCnt="2">
        <dgm:presLayoutVars>
          <dgm:bulletEnabled val="1"/>
        </dgm:presLayoutVars>
      </dgm:prSet>
      <dgm:spPr/>
      <dgm:t>
        <a:bodyPr/>
        <a:lstStyle/>
        <a:p>
          <a:endParaRPr lang="tr-TR"/>
        </a:p>
      </dgm:t>
    </dgm:pt>
    <dgm:pt modelId="{F875BC07-8C6E-4391-A6B4-776C9E117F6D}" type="pres">
      <dgm:prSet presAssocID="{9FC7E058-E58A-460D-B61F-3CB2B91E4FFE}" presName="sibTrans" presStyleCnt="0"/>
      <dgm:spPr/>
    </dgm:pt>
    <dgm:pt modelId="{9FB5B40C-1B89-4147-BE76-492F2927CDB8}" type="pres">
      <dgm:prSet presAssocID="{CA925FFB-7E7F-4D5E-9A88-C46C8CC62C40}" presName="node" presStyleLbl="node1" presStyleIdx="1" presStyleCnt="2">
        <dgm:presLayoutVars>
          <dgm:bulletEnabled val="1"/>
        </dgm:presLayoutVars>
      </dgm:prSet>
      <dgm:spPr/>
      <dgm:t>
        <a:bodyPr/>
        <a:lstStyle/>
        <a:p>
          <a:endParaRPr lang="tr-TR"/>
        </a:p>
      </dgm:t>
    </dgm:pt>
  </dgm:ptLst>
  <dgm:cxnLst>
    <dgm:cxn modelId="{26B6DBC0-BB2F-452D-ADA7-0B6BF149A8B9}" type="presOf" srcId="{3E53F18A-EFAC-4B3C-B529-52166E8938EC}" destId="{83B4294C-5959-4F16-BC2D-37471D527E17}" srcOrd="0" destOrd="0" presId="urn:microsoft.com/office/officeart/2005/8/layout/hList6"/>
    <dgm:cxn modelId="{C4B984B6-3348-4D09-9176-B396132644CE}" srcId="{3E53F18A-EFAC-4B3C-B529-52166E8938EC}" destId="{CA925FFB-7E7F-4D5E-9A88-C46C8CC62C40}" srcOrd="1" destOrd="0" parTransId="{C0842960-3456-48CA-872D-434411321EAD}" sibTransId="{8A6F6A34-70DE-4955-A92E-208787067DEB}"/>
    <dgm:cxn modelId="{4CA64796-CB0A-41C2-A8CD-620A99E09743}" srcId="{3E53F18A-EFAC-4B3C-B529-52166E8938EC}" destId="{428CD6BD-E2F2-46B2-A515-9B9F70109493}" srcOrd="0" destOrd="0" parTransId="{C7B34C27-6B6C-423D-806A-9D08503BA8B9}" sibTransId="{9FC7E058-E58A-460D-B61F-3CB2B91E4FFE}"/>
    <dgm:cxn modelId="{197ADCF8-763C-45AA-9139-72CC1596CAE8}" type="presOf" srcId="{CA925FFB-7E7F-4D5E-9A88-C46C8CC62C40}" destId="{9FB5B40C-1B89-4147-BE76-492F2927CDB8}" srcOrd="0" destOrd="0" presId="urn:microsoft.com/office/officeart/2005/8/layout/hList6"/>
    <dgm:cxn modelId="{4522E2B0-FC89-4C63-83E1-5B168631C88F}" type="presOf" srcId="{428CD6BD-E2F2-46B2-A515-9B9F70109493}" destId="{0156B501-E742-4CC9-B08F-C99982B04C9D}" srcOrd="0" destOrd="0" presId="urn:microsoft.com/office/officeart/2005/8/layout/hList6"/>
    <dgm:cxn modelId="{9EB661F9-3957-4D69-872C-3B343CCE6BD1}" type="presParOf" srcId="{83B4294C-5959-4F16-BC2D-37471D527E17}" destId="{0156B501-E742-4CC9-B08F-C99982B04C9D}" srcOrd="0" destOrd="0" presId="urn:microsoft.com/office/officeart/2005/8/layout/hList6"/>
    <dgm:cxn modelId="{F224C304-0F16-4B73-AE50-B4A92D9B146C}" type="presParOf" srcId="{83B4294C-5959-4F16-BC2D-37471D527E17}" destId="{F875BC07-8C6E-4391-A6B4-776C9E117F6D}" srcOrd="1" destOrd="0" presId="urn:microsoft.com/office/officeart/2005/8/layout/hList6"/>
    <dgm:cxn modelId="{6E022BE3-863F-40A7-B0D1-C23390126374}" type="presParOf" srcId="{83B4294C-5959-4F16-BC2D-37471D527E17}" destId="{9FB5B40C-1B89-4147-BE76-492F2927CDB8}"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029E3B-97A2-4D35-B467-ADCCE96865E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180AB85E-6AF1-4CA1-A76B-F25B6A22D313}">
      <dgm:prSet phldrT="[Metin]"/>
      <dgm:spPr/>
      <dgm:t>
        <a:bodyPr/>
        <a:lstStyle/>
        <a:p>
          <a:r>
            <a:rPr lang="tr-TR" b="1" dirty="0" smtClean="0">
              <a:solidFill>
                <a:schemeClr val="tx1"/>
              </a:solidFill>
              <a:latin typeface="Times New Roman" pitchFamily="18" charset="0"/>
              <a:cs typeface="Times New Roman" pitchFamily="18" charset="0"/>
            </a:rPr>
            <a:t>Geri Verme Davası</a:t>
          </a:r>
        </a:p>
        <a:p>
          <a:r>
            <a:rPr lang="tr-TR" b="1" dirty="0" smtClean="0">
              <a:solidFill>
                <a:schemeClr val="tx1"/>
              </a:solidFill>
              <a:latin typeface="Times New Roman" pitchFamily="18" charset="0"/>
              <a:cs typeface="Times New Roman" pitchFamily="18" charset="0"/>
            </a:rPr>
            <a:t>(</a:t>
          </a:r>
          <a:r>
            <a:rPr lang="tr-TR" b="1" i="1" dirty="0" smtClean="0">
              <a:solidFill>
                <a:schemeClr val="tx1"/>
              </a:solidFill>
              <a:latin typeface="Times New Roman" pitchFamily="18" charset="0"/>
              <a:cs typeface="Times New Roman" pitchFamily="18" charset="0"/>
            </a:rPr>
            <a:t>TMK. m. 982</a:t>
          </a:r>
          <a:r>
            <a:rPr lang="tr-TR" b="1" dirty="0" smtClean="0">
              <a:solidFill>
                <a:schemeClr val="tx1"/>
              </a:solidFill>
            </a:rPr>
            <a:t>)</a:t>
          </a:r>
          <a:r>
            <a:rPr lang="tr-TR" b="1" dirty="0" smtClean="0"/>
            <a:t>             </a:t>
          </a:r>
          <a:endParaRPr lang="tr-TR" b="1" dirty="0"/>
        </a:p>
      </dgm:t>
    </dgm:pt>
    <dgm:pt modelId="{D11B59DD-D1EC-4464-BF6D-E7D30D0896B2}" type="parTrans" cxnId="{014ABE68-F02A-45C5-93CD-19E94288EFC3}">
      <dgm:prSet/>
      <dgm:spPr/>
      <dgm:t>
        <a:bodyPr/>
        <a:lstStyle/>
        <a:p>
          <a:endParaRPr lang="tr-TR"/>
        </a:p>
      </dgm:t>
    </dgm:pt>
    <dgm:pt modelId="{662C91F0-295B-4BC0-9929-377D4A30A50C}" type="sibTrans" cxnId="{014ABE68-F02A-45C5-93CD-19E94288EFC3}">
      <dgm:prSet/>
      <dgm:spPr/>
      <dgm:t>
        <a:bodyPr/>
        <a:lstStyle/>
        <a:p>
          <a:endParaRPr lang="tr-TR"/>
        </a:p>
      </dgm:t>
    </dgm:pt>
    <dgm:pt modelId="{D5013BA7-0FD9-4478-81A7-8D93743A5724}">
      <dgm:prSet phldrT="[Metin]"/>
      <dgm:spPr/>
      <dgm:t>
        <a:bodyPr/>
        <a:lstStyle/>
        <a:p>
          <a:pPr algn="just"/>
          <a:r>
            <a:rPr lang="tr-TR" b="0" dirty="0" smtClean="0">
              <a:latin typeface="Times New Roman" pitchFamily="18" charset="0"/>
              <a:cs typeface="Times New Roman" pitchFamily="18" charset="0"/>
            </a:rPr>
            <a:t>Zilyetliği gasp edilen kimse, Gasıptan, Malın geri verilmesini, Dava yolu ile talep edebilir.  </a:t>
          </a:r>
          <a:endParaRPr lang="tr-TR" b="0" dirty="0">
            <a:latin typeface="Times New Roman" pitchFamily="18" charset="0"/>
            <a:cs typeface="Times New Roman" pitchFamily="18" charset="0"/>
          </a:endParaRPr>
        </a:p>
      </dgm:t>
    </dgm:pt>
    <dgm:pt modelId="{15037903-8C88-44B4-BB91-0FD692CD15C5}" type="parTrans" cxnId="{4F93B3C2-6EDE-469A-94A2-498EB81EF571}">
      <dgm:prSet/>
      <dgm:spPr/>
      <dgm:t>
        <a:bodyPr/>
        <a:lstStyle/>
        <a:p>
          <a:endParaRPr lang="tr-TR"/>
        </a:p>
      </dgm:t>
    </dgm:pt>
    <dgm:pt modelId="{422DA3A1-3F45-43E7-B401-4F466F4C85FA}" type="sibTrans" cxnId="{4F93B3C2-6EDE-469A-94A2-498EB81EF571}">
      <dgm:prSet/>
      <dgm:spPr/>
      <dgm:t>
        <a:bodyPr/>
        <a:lstStyle/>
        <a:p>
          <a:endParaRPr lang="tr-TR"/>
        </a:p>
      </dgm:t>
    </dgm:pt>
    <dgm:pt modelId="{15EC7E56-29FA-486C-B676-E31D23DCE879}">
      <dgm:prSet phldrT="[Metin]"/>
      <dgm:spPr/>
      <dgm:t>
        <a:bodyPr/>
        <a:lstStyle/>
        <a:p>
          <a:r>
            <a:rPr lang="tr-TR" b="1" dirty="0" smtClean="0">
              <a:solidFill>
                <a:schemeClr val="tx1"/>
              </a:solidFill>
              <a:latin typeface="Times New Roman" pitchFamily="18" charset="0"/>
              <a:cs typeface="Times New Roman" pitchFamily="18" charset="0"/>
            </a:rPr>
            <a:t>Tazminat Davası         (</a:t>
          </a:r>
          <a:r>
            <a:rPr lang="tr-TR" b="1" i="1" dirty="0" smtClean="0">
              <a:solidFill>
                <a:schemeClr val="tx1"/>
              </a:solidFill>
              <a:latin typeface="Times New Roman" pitchFamily="18" charset="0"/>
              <a:cs typeface="Times New Roman" pitchFamily="18" charset="0"/>
            </a:rPr>
            <a:t>TBK. m. 49</a:t>
          </a:r>
          <a:r>
            <a:rPr lang="tr-TR" b="1" dirty="0" smtClean="0">
              <a:solidFill>
                <a:schemeClr val="tx1"/>
              </a:solidFill>
              <a:latin typeface="Times New Roman" pitchFamily="18" charset="0"/>
              <a:cs typeface="Times New Roman" pitchFamily="18" charset="0"/>
            </a:rPr>
            <a:t>)</a:t>
          </a:r>
          <a:endParaRPr lang="tr-TR" b="1" dirty="0">
            <a:solidFill>
              <a:schemeClr val="tx1"/>
            </a:solidFill>
            <a:latin typeface="Times New Roman" pitchFamily="18" charset="0"/>
            <a:cs typeface="Times New Roman" pitchFamily="18" charset="0"/>
          </a:endParaRPr>
        </a:p>
      </dgm:t>
    </dgm:pt>
    <dgm:pt modelId="{00616479-0050-4BF2-A433-82F481A6772A}" type="parTrans" cxnId="{6D6B5F7A-5CA7-417D-A96F-84D8A80E2766}">
      <dgm:prSet/>
      <dgm:spPr/>
      <dgm:t>
        <a:bodyPr/>
        <a:lstStyle/>
        <a:p>
          <a:endParaRPr lang="tr-TR"/>
        </a:p>
      </dgm:t>
    </dgm:pt>
    <dgm:pt modelId="{F7C2DD25-940F-4026-AA98-2169A0762417}" type="sibTrans" cxnId="{6D6B5F7A-5CA7-417D-A96F-84D8A80E2766}">
      <dgm:prSet/>
      <dgm:spPr/>
      <dgm:t>
        <a:bodyPr/>
        <a:lstStyle/>
        <a:p>
          <a:endParaRPr lang="tr-TR"/>
        </a:p>
      </dgm:t>
    </dgm:pt>
    <dgm:pt modelId="{61F748C3-1572-4D0F-953D-E3CD1AC4BF35}">
      <dgm:prSet phldrT="[Metin]"/>
      <dgm:spPr/>
      <dgm:t>
        <a:bodyPr/>
        <a:lstStyle/>
        <a:p>
          <a:pPr algn="just"/>
          <a:r>
            <a:rPr lang="tr-TR" b="0" dirty="0" smtClean="0">
              <a:latin typeface="Times New Roman" pitchFamily="18" charset="0"/>
              <a:cs typeface="Times New Roman" pitchFamily="18" charset="0"/>
            </a:rPr>
            <a:t>İster Geri Verme talebiyle bir arada yapılsın ister Bağımsız bir Dava şeklinde olsun, Haksız Fiil kurallarına dayanılarak Tazminat talep edilebilir.</a:t>
          </a:r>
          <a:endParaRPr lang="tr-TR" b="0" dirty="0">
            <a:latin typeface="Times New Roman" pitchFamily="18" charset="0"/>
            <a:cs typeface="Times New Roman" pitchFamily="18" charset="0"/>
          </a:endParaRPr>
        </a:p>
      </dgm:t>
    </dgm:pt>
    <dgm:pt modelId="{FAE5C5C6-B1C8-47FE-BE93-C5D77C9DFECA}" type="parTrans" cxnId="{3BFFD769-583B-4037-A2CF-F080291359C1}">
      <dgm:prSet/>
      <dgm:spPr/>
      <dgm:t>
        <a:bodyPr/>
        <a:lstStyle/>
        <a:p>
          <a:endParaRPr lang="tr-TR"/>
        </a:p>
      </dgm:t>
    </dgm:pt>
    <dgm:pt modelId="{E726EA2B-BFF2-484C-9E8D-13E4297B9E36}" type="sibTrans" cxnId="{3BFFD769-583B-4037-A2CF-F080291359C1}">
      <dgm:prSet/>
      <dgm:spPr/>
      <dgm:t>
        <a:bodyPr/>
        <a:lstStyle/>
        <a:p>
          <a:endParaRPr lang="tr-TR"/>
        </a:p>
      </dgm:t>
    </dgm:pt>
    <dgm:pt modelId="{5F4EEBBC-CF45-403D-9F9B-D32420007BBF}" type="pres">
      <dgm:prSet presAssocID="{34029E3B-97A2-4D35-B467-ADCCE96865E4}" presName="Name0" presStyleCnt="0">
        <dgm:presLayoutVars>
          <dgm:dir/>
          <dgm:animLvl val="lvl"/>
          <dgm:resizeHandles val="exact"/>
        </dgm:presLayoutVars>
      </dgm:prSet>
      <dgm:spPr/>
      <dgm:t>
        <a:bodyPr/>
        <a:lstStyle/>
        <a:p>
          <a:endParaRPr lang="tr-TR"/>
        </a:p>
      </dgm:t>
    </dgm:pt>
    <dgm:pt modelId="{411B40F7-3EBC-4FB9-8684-95278D4675A1}" type="pres">
      <dgm:prSet presAssocID="{180AB85E-6AF1-4CA1-A76B-F25B6A22D313}" presName="linNode" presStyleCnt="0"/>
      <dgm:spPr/>
    </dgm:pt>
    <dgm:pt modelId="{6A923470-C5E1-4280-8C8A-30C0AC095E96}" type="pres">
      <dgm:prSet presAssocID="{180AB85E-6AF1-4CA1-A76B-F25B6A22D313}" presName="parentText" presStyleLbl="node1" presStyleIdx="0" presStyleCnt="2" custScaleX="87429" custScaleY="80642" custLinFactNeighborY="-2">
        <dgm:presLayoutVars>
          <dgm:chMax val="1"/>
          <dgm:bulletEnabled val="1"/>
        </dgm:presLayoutVars>
      </dgm:prSet>
      <dgm:spPr/>
      <dgm:t>
        <a:bodyPr/>
        <a:lstStyle/>
        <a:p>
          <a:endParaRPr lang="tr-TR"/>
        </a:p>
      </dgm:t>
    </dgm:pt>
    <dgm:pt modelId="{CC7394A2-9356-4338-BECC-BC049117F6A0}" type="pres">
      <dgm:prSet presAssocID="{180AB85E-6AF1-4CA1-A76B-F25B6A22D313}" presName="descendantText" presStyleLbl="alignAccFollowNode1" presStyleIdx="0" presStyleCnt="2" custScaleX="99306" custScaleY="112387">
        <dgm:presLayoutVars>
          <dgm:bulletEnabled val="1"/>
        </dgm:presLayoutVars>
      </dgm:prSet>
      <dgm:spPr/>
      <dgm:t>
        <a:bodyPr/>
        <a:lstStyle/>
        <a:p>
          <a:endParaRPr lang="tr-TR"/>
        </a:p>
      </dgm:t>
    </dgm:pt>
    <dgm:pt modelId="{50F817CD-9169-4D19-87CE-1677936D7A79}" type="pres">
      <dgm:prSet presAssocID="{662C91F0-295B-4BC0-9929-377D4A30A50C}" presName="sp" presStyleCnt="0"/>
      <dgm:spPr/>
    </dgm:pt>
    <dgm:pt modelId="{AC09F57F-0012-4807-9A2E-986B52F346EA}" type="pres">
      <dgm:prSet presAssocID="{15EC7E56-29FA-486C-B676-E31D23DCE879}" presName="linNode" presStyleCnt="0"/>
      <dgm:spPr/>
    </dgm:pt>
    <dgm:pt modelId="{07C622C5-991C-4E8A-BC2B-C9430D86FC58}" type="pres">
      <dgm:prSet presAssocID="{15EC7E56-29FA-486C-B676-E31D23DCE879}" presName="parentText" presStyleLbl="node1" presStyleIdx="1" presStyleCnt="2" custScaleX="87429" custScaleY="86909">
        <dgm:presLayoutVars>
          <dgm:chMax val="1"/>
          <dgm:bulletEnabled val="1"/>
        </dgm:presLayoutVars>
      </dgm:prSet>
      <dgm:spPr/>
      <dgm:t>
        <a:bodyPr/>
        <a:lstStyle/>
        <a:p>
          <a:endParaRPr lang="tr-TR"/>
        </a:p>
      </dgm:t>
    </dgm:pt>
    <dgm:pt modelId="{D6DAA5BB-951C-42A2-A895-170CF4DA652F}" type="pres">
      <dgm:prSet presAssocID="{15EC7E56-29FA-486C-B676-E31D23DCE879}" presName="descendantText" presStyleLbl="alignAccFollowNode1" presStyleIdx="1" presStyleCnt="2">
        <dgm:presLayoutVars>
          <dgm:bulletEnabled val="1"/>
        </dgm:presLayoutVars>
      </dgm:prSet>
      <dgm:spPr/>
      <dgm:t>
        <a:bodyPr/>
        <a:lstStyle/>
        <a:p>
          <a:endParaRPr lang="tr-TR"/>
        </a:p>
      </dgm:t>
    </dgm:pt>
  </dgm:ptLst>
  <dgm:cxnLst>
    <dgm:cxn modelId="{4F93B3C2-6EDE-469A-94A2-498EB81EF571}" srcId="{180AB85E-6AF1-4CA1-A76B-F25B6A22D313}" destId="{D5013BA7-0FD9-4478-81A7-8D93743A5724}" srcOrd="0" destOrd="0" parTransId="{15037903-8C88-44B4-BB91-0FD692CD15C5}" sibTransId="{422DA3A1-3F45-43E7-B401-4F466F4C85FA}"/>
    <dgm:cxn modelId="{3BFFD769-583B-4037-A2CF-F080291359C1}" srcId="{15EC7E56-29FA-486C-B676-E31D23DCE879}" destId="{61F748C3-1572-4D0F-953D-E3CD1AC4BF35}" srcOrd="0" destOrd="0" parTransId="{FAE5C5C6-B1C8-47FE-BE93-C5D77C9DFECA}" sibTransId="{E726EA2B-BFF2-484C-9E8D-13E4297B9E36}"/>
    <dgm:cxn modelId="{7DBB3602-CB99-47D0-B302-3DB9C56C141E}" type="presOf" srcId="{D5013BA7-0FD9-4478-81A7-8D93743A5724}" destId="{CC7394A2-9356-4338-BECC-BC049117F6A0}" srcOrd="0" destOrd="0" presId="urn:microsoft.com/office/officeart/2005/8/layout/vList5"/>
    <dgm:cxn modelId="{6D6B5F7A-5CA7-417D-A96F-84D8A80E2766}" srcId="{34029E3B-97A2-4D35-B467-ADCCE96865E4}" destId="{15EC7E56-29FA-486C-B676-E31D23DCE879}" srcOrd="1" destOrd="0" parTransId="{00616479-0050-4BF2-A433-82F481A6772A}" sibTransId="{F7C2DD25-940F-4026-AA98-2169A0762417}"/>
    <dgm:cxn modelId="{88403A27-E420-4AB9-9A9D-E1B3FD8913E2}" type="presOf" srcId="{15EC7E56-29FA-486C-B676-E31D23DCE879}" destId="{07C622C5-991C-4E8A-BC2B-C9430D86FC58}" srcOrd="0" destOrd="0" presId="urn:microsoft.com/office/officeart/2005/8/layout/vList5"/>
    <dgm:cxn modelId="{014ABE68-F02A-45C5-93CD-19E94288EFC3}" srcId="{34029E3B-97A2-4D35-B467-ADCCE96865E4}" destId="{180AB85E-6AF1-4CA1-A76B-F25B6A22D313}" srcOrd="0" destOrd="0" parTransId="{D11B59DD-D1EC-4464-BF6D-E7D30D0896B2}" sibTransId="{662C91F0-295B-4BC0-9929-377D4A30A50C}"/>
    <dgm:cxn modelId="{E6ACF550-1913-4B1F-B0BE-FDF5F7574CF7}" type="presOf" srcId="{61F748C3-1572-4D0F-953D-E3CD1AC4BF35}" destId="{D6DAA5BB-951C-42A2-A895-170CF4DA652F}" srcOrd="0" destOrd="0" presId="urn:microsoft.com/office/officeart/2005/8/layout/vList5"/>
    <dgm:cxn modelId="{5939710E-FD8F-42DD-B6AD-9F1374005F5E}" type="presOf" srcId="{34029E3B-97A2-4D35-B467-ADCCE96865E4}" destId="{5F4EEBBC-CF45-403D-9F9B-D32420007BBF}" srcOrd="0" destOrd="0" presId="urn:microsoft.com/office/officeart/2005/8/layout/vList5"/>
    <dgm:cxn modelId="{B022C213-12B8-4019-B336-5EA3DD56FDA1}" type="presOf" srcId="{180AB85E-6AF1-4CA1-A76B-F25B6A22D313}" destId="{6A923470-C5E1-4280-8C8A-30C0AC095E96}" srcOrd="0" destOrd="0" presId="urn:microsoft.com/office/officeart/2005/8/layout/vList5"/>
    <dgm:cxn modelId="{E561200A-3AD2-4973-845D-0FAFAB805363}" type="presParOf" srcId="{5F4EEBBC-CF45-403D-9F9B-D32420007BBF}" destId="{411B40F7-3EBC-4FB9-8684-95278D4675A1}" srcOrd="0" destOrd="0" presId="urn:microsoft.com/office/officeart/2005/8/layout/vList5"/>
    <dgm:cxn modelId="{B0A23AFC-7D86-4D76-9680-F7FAB5C3DB2C}" type="presParOf" srcId="{411B40F7-3EBC-4FB9-8684-95278D4675A1}" destId="{6A923470-C5E1-4280-8C8A-30C0AC095E96}" srcOrd="0" destOrd="0" presId="urn:microsoft.com/office/officeart/2005/8/layout/vList5"/>
    <dgm:cxn modelId="{ECA49DBB-4113-409F-99FD-B43ABA18ED89}" type="presParOf" srcId="{411B40F7-3EBC-4FB9-8684-95278D4675A1}" destId="{CC7394A2-9356-4338-BECC-BC049117F6A0}" srcOrd="1" destOrd="0" presId="urn:microsoft.com/office/officeart/2005/8/layout/vList5"/>
    <dgm:cxn modelId="{EEBFA5E1-E242-442A-935F-2053AB0F392A}" type="presParOf" srcId="{5F4EEBBC-CF45-403D-9F9B-D32420007BBF}" destId="{50F817CD-9169-4D19-87CE-1677936D7A79}" srcOrd="1" destOrd="0" presId="urn:microsoft.com/office/officeart/2005/8/layout/vList5"/>
    <dgm:cxn modelId="{8D0100CC-70AC-4E6C-9DA8-B60F77C0EAF8}" type="presParOf" srcId="{5F4EEBBC-CF45-403D-9F9B-D32420007BBF}" destId="{AC09F57F-0012-4807-9A2E-986B52F346EA}" srcOrd="2" destOrd="0" presId="urn:microsoft.com/office/officeart/2005/8/layout/vList5"/>
    <dgm:cxn modelId="{187CBB86-8F2D-4964-B8F0-5C6A5BFA151A}" type="presParOf" srcId="{AC09F57F-0012-4807-9A2E-986B52F346EA}" destId="{07C622C5-991C-4E8A-BC2B-C9430D86FC58}" srcOrd="0" destOrd="0" presId="urn:microsoft.com/office/officeart/2005/8/layout/vList5"/>
    <dgm:cxn modelId="{8FB3BC60-823E-4DB6-A399-65EAAF190369}" type="presParOf" srcId="{AC09F57F-0012-4807-9A2E-986B52F346EA}" destId="{D6DAA5BB-951C-42A2-A895-170CF4DA652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FFC183-44AC-4395-A478-EC5953791DA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E978EDD9-1526-4D51-98A5-A8014E388B4E}">
      <dgm:prSet phldrT="[Metin]"/>
      <dgm:spPr/>
      <dgm:t>
        <a:bodyPr/>
        <a:lstStyle/>
        <a:p>
          <a:r>
            <a:rPr lang="tr-TR" smtClean="0">
              <a:latin typeface="Times New Roman" pitchFamily="18" charset="0"/>
              <a:cs typeface="Times New Roman" pitchFamily="18" charset="0"/>
            </a:rPr>
            <a:t>MK</a:t>
          </a:r>
          <a:r>
            <a:rPr lang="tr-TR" dirty="0" smtClean="0">
              <a:latin typeface="Times New Roman" pitchFamily="18" charset="0"/>
              <a:cs typeface="Times New Roman" pitchFamily="18" charset="0"/>
            </a:rPr>
            <a:t>.          </a:t>
          </a:r>
        </a:p>
        <a:p>
          <a:r>
            <a:rPr lang="tr-TR" dirty="0" smtClean="0">
              <a:latin typeface="Times New Roman" pitchFamily="18" charset="0"/>
              <a:cs typeface="Times New Roman" pitchFamily="18" charset="0"/>
            </a:rPr>
            <a:t>  m. 983/f</a:t>
          </a:r>
          <a:r>
            <a:rPr lang="tr-TR" smtClean="0">
              <a:latin typeface="Times New Roman" pitchFamily="18" charset="0"/>
              <a:cs typeface="Times New Roman" pitchFamily="18" charset="0"/>
            </a:rPr>
            <a:t>. 2 </a:t>
          </a:r>
          <a:endParaRPr lang="tr-TR" dirty="0">
            <a:latin typeface="Times New Roman" pitchFamily="18" charset="0"/>
            <a:cs typeface="Times New Roman" pitchFamily="18" charset="0"/>
          </a:endParaRPr>
        </a:p>
      </dgm:t>
    </dgm:pt>
    <dgm:pt modelId="{5790CEA8-9FD1-4F24-8927-74CA2D59C409}" type="parTrans" cxnId="{6227BF46-3ADC-4300-9495-A3D4E302F819}">
      <dgm:prSet/>
      <dgm:spPr/>
      <dgm:t>
        <a:bodyPr/>
        <a:lstStyle/>
        <a:p>
          <a:endParaRPr lang="tr-TR"/>
        </a:p>
      </dgm:t>
    </dgm:pt>
    <dgm:pt modelId="{E249AB58-1AAF-40B8-95F5-53B32BB98587}" type="sibTrans" cxnId="{6227BF46-3ADC-4300-9495-A3D4E302F819}">
      <dgm:prSet/>
      <dgm:spPr/>
      <dgm:t>
        <a:bodyPr/>
        <a:lstStyle/>
        <a:p>
          <a:endParaRPr lang="tr-TR"/>
        </a:p>
      </dgm:t>
    </dgm:pt>
    <dgm:pt modelId="{CF2BA322-1D6C-4370-BE3C-98406F9C6187}">
      <dgm:prSet phldrT="[Metin]" custT="1"/>
      <dgm:spPr/>
      <dgm:t>
        <a:bodyPr/>
        <a:lstStyle/>
        <a:p>
          <a:pPr algn="just"/>
          <a:r>
            <a:rPr lang="tr-TR" sz="2400" b="0" dirty="0" smtClean="0">
              <a:latin typeface="Times New Roman" pitchFamily="18" charset="0"/>
              <a:cs typeface="Times New Roman" pitchFamily="18" charset="0"/>
            </a:rPr>
            <a:t>Zilyetliği saldırıya uğrayan kimse, bu saldırıya son verilmesini, dava edebilir.</a:t>
          </a:r>
          <a:endParaRPr lang="tr-TR" sz="2400" b="0" dirty="0">
            <a:latin typeface="Times New Roman" pitchFamily="18" charset="0"/>
            <a:cs typeface="Times New Roman" pitchFamily="18" charset="0"/>
          </a:endParaRPr>
        </a:p>
      </dgm:t>
    </dgm:pt>
    <dgm:pt modelId="{6D0009F2-774D-4DFE-ABA6-6E9C6BA988C8}" type="parTrans" cxnId="{E1C34C0A-0A74-47EB-8F78-96ED06CCD6D5}">
      <dgm:prSet/>
      <dgm:spPr/>
      <dgm:t>
        <a:bodyPr/>
        <a:lstStyle/>
        <a:p>
          <a:endParaRPr lang="tr-TR"/>
        </a:p>
      </dgm:t>
    </dgm:pt>
    <dgm:pt modelId="{D8E891C4-75EC-4E04-A9CC-D46AE7D0F6EE}" type="sibTrans" cxnId="{E1C34C0A-0A74-47EB-8F78-96ED06CCD6D5}">
      <dgm:prSet/>
      <dgm:spPr/>
      <dgm:t>
        <a:bodyPr/>
        <a:lstStyle/>
        <a:p>
          <a:endParaRPr lang="tr-TR"/>
        </a:p>
      </dgm:t>
    </dgm:pt>
    <dgm:pt modelId="{66EFAEAA-0898-4E4B-BF57-726D6E5EE13B}">
      <dgm:prSet phldrT="[Metin]"/>
      <dgm:spPr/>
      <dgm:t>
        <a:bodyPr/>
        <a:lstStyle/>
        <a:p>
          <a:r>
            <a:rPr lang="tr-TR" dirty="0" smtClean="0">
              <a:latin typeface="Times New Roman" pitchFamily="18" charset="0"/>
              <a:cs typeface="Times New Roman" pitchFamily="18" charset="0"/>
            </a:rPr>
            <a:t>MK. </a:t>
          </a:r>
        </a:p>
        <a:p>
          <a:r>
            <a:rPr lang="tr-TR" dirty="0" smtClean="0">
              <a:latin typeface="Times New Roman" pitchFamily="18" charset="0"/>
              <a:cs typeface="Times New Roman" pitchFamily="18" charset="0"/>
            </a:rPr>
            <a:t>m. 983/f. 2</a:t>
          </a:r>
          <a:r>
            <a:rPr lang="tr-TR" dirty="0" smtClean="0"/>
            <a:t> </a:t>
          </a:r>
          <a:endParaRPr lang="tr-TR" dirty="0"/>
        </a:p>
      </dgm:t>
    </dgm:pt>
    <dgm:pt modelId="{5A6C85A2-5BBD-417F-AE08-1E93CF8357EF}" type="parTrans" cxnId="{1B79A028-DB09-4324-94E8-A6C048CCCBE7}">
      <dgm:prSet/>
      <dgm:spPr/>
      <dgm:t>
        <a:bodyPr/>
        <a:lstStyle/>
        <a:p>
          <a:endParaRPr lang="tr-TR"/>
        </a:p>
      </dgm:t>
    </dgm:pt>
    <dgm:pt modelId="{20BC8CE7-29A6-410B-AD50-E93037072C41}" type="sibTrans" cxnId="{1B79A028-DB09-4324-94E8-A6C048CCCBE7}">
      <dgm:prSet/>
      <dgm:spPr/>
      <dgm:t>
        <a:bodyPr/>
        <a:lstStyle/>
        <a:p>
          <a:endParaRPr lang="tr-TR"/>
        </a:p>
      </dgm:t>
    </dgm:pt>
    <dgm:pt modelId="{427A0F93-5504-483A-BC30-6F2FA33AE481}">
      <dgm:prSet phldrT="[Metin]" custT="1"/>
      <dgm:spPr/>
      <dgm:t>
        <a:bodyPr/>
        <a:lstStyle/>
        <a:p>
          <a:pPr algn="just"/>
          <a:r>
            <a:rPr lang="tr-TR" sz="2400" b="0" dirty="0" smtClean="0">
              <a:latin typeface="Times New Roman" pitchFamily="18" charset="0"/>
              <a:cs typeface="Times New Roman" pitchFamily="18" charset="0"/>
            </a:rPr>
            <a:t>Saldırının sona ermesine veya erdirilmesine rağmen yenilenecek nitelikte ise,  davacı  saldırı sebebinin önlenmesini de talep edebilir.</a:t>
          </a:r>
          <a:endParaRPr lang="tr-TR" sz="2400" b="0" dirty="0">
            <a:latin typeface="Times New Roman" pitchFamily="18" charset="0"/>
            <a:cs typeface="Times New Roman" pitchFamily="18" charset="0"/>
          </a:endParaRPr>
        </a:p>
      </dgm:t>
    </dgm:pt>
    <dgm:pt modelId="{596A93DB-C3CF-447D-A986-D47EBC27280A}" type="parTrans" cxnId="{BB6269F9-A784-4CAB-94DC-325DDE481B43}">
      <dgm:prSet/>
      <dgm:spPr/>
      <dgm:t>
        <a:bodyPr/>
        <a:lstStyle/>
        <a:p>
          <a:endParaRPr lang="tr-TR"/>
        </a:p>
      </dgm:t>
    </dgm:pt>
    <dgm:pt modelId="{6B4F12AF-BE7A-4C9F-B0DB-DFB2EB13EA2E}" type="sibTrans" cxnId="{BB6269F9-A784-4CAB-94DC-325DDE481B43}">
      <dgm:prSet/>
      <dgm:spPr/>
      <dgm:t>
        <a:bodyPr/>
        <a:lstStyle/>
        <a:p>
          <a:endParaRPr lang="tr-TR"/>
        </a:p>
      </dgm:t>
    </dgm:pt>
    <dgm:pt modelId="{58688B33-8AA6-4A0B-B8C0-438D3A383224}">
      <dgm:prSet phldrT="[Metin]"/>
      <dgm:spPr/>
      <dgm:t>
        <a:bodyPr/>
        <a:lstStyle/>
        <a:p>
          <a:r>
            <a:rPr lang="tr-TR" dirty="0" smtClean="0">
              <a:latin typeface="Times New Roman" pitchFamily="18" charset="0"/>
              <a:cs typeface="Times New Roman" pitchFamily="18" charset="0"/>
            </a:rPr>
            <a:t>MK. </a:t>
          </a:r>
        </a:p>
        <a:p>
          <a:r>
            <a:rPr lang="tr-TR" dirty="0" smtClean="0">
              <a:latin typeface="Times New Roman" pitchFamily="18" charset="0"/>
              <a:cs typeface="Times New Roman" pitchFamily="18" charset="0"/>
            </a:rPr>
            <a:t>m. 983/f. 2</a:t>
          </a:r>
          <a:endParaRPr lang="tr-TR" dirty="0">
            <a:latin typeface="Times New Roman" pitchFamily="18" charset="0"/>
            <a:cs typeface="Times New Roman" pitchFamily="18" charset="0"/>
          </a:endParaRPr>
        </a:p>
      </dgm:t>
    </dgm:pt>
    <dgm:pt modelId="{AA025FA9-5338-448D-9537-B4F8DD28B607}" type="parTrans" cxnId="{DEB99464-645E-4613-BFE0-72C1217D3362}">
      <dgm:prSet/>
      <dgm:spPr/>
      <dgm:t>
        <a:bodyPr/>
        <a:lstStyle/>
        <a:p>
          <a:endParaRPr lang="tr-TR"/>
        </a:p>
      </dgm:t>
    </dgm:pt>
    <dgm:pt modelId="{40396732-BC1E-46E4-952F-F711B75315AA}" type="sibTrans" cxnId="{DEB99464-645E-4613-BFE0-72C1217D3362}">
      <dgm:prSet/>
      <dgm:spPr/>
      <dgm:t>
        <a:bodyPr/>
        <a:lstStyle/>
        <a:p>
          <a:endParaRPr lang="tr-TR"/>
        </a:p>
      </dgm:t>
    </dgm:pt>
    <dgm:pt modelId="{6179C398-E826-4AE2-AD08-E7445B6E06A2}">
      <dgm:prSet phldrT="[Metin]" custT="1"/>
      <dgm:spPr/>
      <dgm:t>
        <a:bodyPr/>
        <a:lstStyle/>
        <a:p>
          <a:pPr algn="just"/>
          <a:r>
            <a:rPr lang="tr-TR" sz="2400" b="0" dirty="0" smtClean="0">
              <a:latin typeface="Times New Roman" pitchFamily="18" charset="0"/>
              <a:cs typeface="Times New Roman" pitchFamily="18" charset="0"/>
            </a:rPr>
            <a:t>Saldırıdan doğan zararın tazminini de haksız fiil hükümlerine dayanarak talep edebilir.</a:t>
          </a:r>
          <a:endParaRPr lang="tr-TR" sz="2400" b="0" dirty="0">
            <a:latin typeface="Times New Roman" pitchFamily="18" charset="0"/>
            <a:cs typeface="Times New Roman" pitchFamily="18" charset="0"/>
          </a:endParaRPr>
        </a:p>
      </dgm:t>
    </dgm:pt>
    <dgm:pt modelId="{29E30658-9889-4D2C-80AD-C77CFA42F104}" type="parTrans" cxnId="{70423365-3FEE-4E3E-822C-A054CD9299EC}">
      <dgm:prSet/>
      <dgm:spPr/>
      <dgm:t>
        <a:bodyPr/>
        <a:lstStyle/>
        <a:p>
          <a:endParaRPr lang="tr-TR"/>
        </a:p>
      </dgm:t>
    </dgm:pt>
    <dgm:pt modelId="{E67F901D-FAE8-44A7-84D4-589A55EB757F}" type="sibTrans" cxnId="{70423365-3FEE-4E3E-822C-A054CD9299EC}">
      <dgm:prSet/>
      <dgm:spPr/>
      <dgm:t>
        <a:bodyPr/>
        <a:lstStyle/>
        <a:p>
          <a:endParaRPr lang="tr-TR"/>
        </a:p>
      </dgm:t>
    </dgm:pt>
    <dgm:pt modelId="{269D53E0-0963-40D9-A6F4-39D73B2A6CF8}" type="pres">
      <dgm:prSet presAssocID="{C1FFC183-44AC-4395-A478-EC5953791DA3}" presName="Name0" presStyleCnt="0">
        <dgm:presLayoutVars>
          <dgm:dir/>
          <dgm:animLvl val="lvl"/>
          <dgm:resizeHandles val="exact"/>
        </dgm:presLayoutVars>
      </dgm:prSet>
      <dgm:spPr/>
      <dgm:t>
        <a:bodyPr/>
        <a:lstStyle/>
        <a:p>
          <a:endParaRPr lang="tr-TR"/>
        </a:p>
      </dgm:t>
    </dgm:pt>
    <dgm:pt modelId="{F4AB26AC-5692-45BA-89C0-FCD4A0DDB757}" type="pres">
      <dgm:prSet presAssocID="{E978EDD9-1526-4D51-98A5-A8014E388B4E}" presName="linNode" presStyleCnt="0"/>
      <dgm:spPr/>
    </dgm:pt>
    <dgm:pt modelId="{DA7A7DAB-EAB2-4AD7-B4E3-BDDD1AE82FD8}" type="pres">
      <dgm:prSet presAssocID="{E978EDD9-1526-4D51-98A5-A8014E388B4E}" presName="parentText" presStyleLbl="node1" presStyleIdx="0" presStyleCnt="3">
        <dgm:presLayoutVars>
          <dgm:chMax val="1"/>
          <dgm:bulletEnabled val="1"/>
        </dgm:presLayoutVars>
      </dgm:prSet>
      <dgm:spPr/>
      <dgm:t>
        <a:bodyPr/>
        <a:lstStyle/>
        <a:p>
          <a:endParaRPr lang="tr-TR"/>
        </a:p>
      </dgm:t>
    </dgm:pt>
    <dgm:pt modelId="{36C081BC-5492-4E10-A2E8-CDA9AC657EF1}" type="pres">
      <dgm:prSet presAssocID="{E978EDD9-1526-4D51-98A5-A8014E388B4E}" presName="descendantText" presStyleLbl="alignAccFollowNode1" presStyleIdx="0" presStyleCnt="3" custLinFactNeighborX="-2103" custLinFactNeighborY="3337">
        <dgm:presLayoutVars>
          <dgm:bulletEnabled val="1"/>
        </dgm:presLayoutVars>
      </dgm:prSet>
      <dgm:spPr/>
      <dgm:t>
        <a:bodyPr/>
        <a:lstStyle/>
        <a:p>
          <a:endParaRPr lang="tr-TR"/>
        </a:p>
      </dgm:t>
    </dgm:pt>
    <dgm:pt modelId="{43D079FD-D4F9-4076-B6AD-227AE012453E}" type="pres">
      <dgm:prSet presAssocID="{E249AB58-1AAF-40B8-95F5-53B32BB98587}" presName="sp" presStyleCnt="0"/>
      <dgm:spPr/>
    </dgm:pt>
    <dgm:pt modelId="{10CB8269-9CE6-48B0-9966-9391BAA94C52}" type="pres">
      <dgm:prSet presAssocID="{66EFAEAA-0898-4E4B-BF57-726D6E5EE13B}" presName="linNode" presStyleCnt="0"/>
      <dgm:spPr/>
    </dgm:pt>
    <dgm:pt modelId="{2BF0D81B-E04C-40C8-A28A-FA3AA0BD0FEF}" type="pres">
      <dgm:prSet presAssocID="{66EFAEAA-0898-4E4B-BF57-726D6E5EE13B}" presName="parentText" presStyleLbl="node1" presStyleIdx="1" presStyleCnt="3">
        <dgm:presLayoutVars>
          <dgm:chMax val="1"/>
          <dgm:bulletEnabled val="1"/>
        </dgm:presLayoutVars>
      </dgm:prSet>
      <dgm:spPr/>
      <dgm:t>
        <a:bodyPr/>
        <a:lstStyle/>
        <a:p>
          <a:endParaRPr lang="tr-TR"/>
        </a:p>
      </dgm:t>
    </dgm:pt>
    <dgm:pt modelId="{056BA227-CE30-41B9-82F1-C97A3217E500}" type="pres">
      <dgm:prSet presAssocID="{66EFAEAA-0898-4E4B-BF57-726D6E5EE13B}" presName="descendantText" presStyleLbl="alignAccFollowNode1" presStyleIdx="1" presStyleCnt="3" custScaleY="139087" custLinFactNeighborX="406" custLinFactNeighborY="-727">
        <dgm:presLayoutVars>
          <dgm:bulletEnabled val="1"/>
        </dgm:presLayoutVars>
      </dgm:prSet>
      <dgm:spPr/>
      <dgm:t>
        <a:bodyPr/>
        <a:lstStyle/>
        <a:p>
          <a:endParaRPr lang="tr-TR"/>
        </a:p>
      </dgm:t>
    </dgm:pt>
    <dgm:pt modelId="{AFC9DAED-363A-445B-A8B7-C0878E88EBEB}" type="pres">
      <dgm:prSet presAssocID="{20BC8CE7-29A6-410B-AD50-E93037072C41}" presName="sp" presStyleCnt="0"/>
      <dgm:spPr/>
    </dgm:pt>
    <dgm:pt modelId="{470CA8FC-B877-4475-BC22-41544EF669CC}" type="pres">
      <dgm:prSet presAssocID="{58688B33-8AA6-4A0B-B8C0-438D3A383224}" presName="linNode" presStyleCnt="0"/>
      <dgm:spPr/>
    </dgm:pt>
    <dgm:pt modelId="{A3ED21B1-2C33-4C8F-8EC3-E807EB7B207F}" type="pres">
      <dgm:prSet presAssocID="{58688B33-8AA6-4A0B-B8C0-438D3A383224}" presName="parentText" presStyleLbl="node1" presStyleIdx="2" presStyleCnt="3" custLinFactNeighborX="-543" custLinFactNeighborY="1459">
        <dgm:presLayoutVars>
          <dgm:chMax val="1"/>
          <dgm:bulletEnabled val="1"/>
        </dgm:presLayoutVars>
      </dgm:prSet>
      <dgm:spPr/>
      <dgm:t>
        <a:bodyPr/>
        <a:lstStyle/>
        <a:p>
          <a:endParaRPr lang="tr-TR"/>
        </a:p>
      </dgm:t>
    </dgm:pt>
    <dgm:pt modelId="{5E94A9DE-2D43-4E4F-BEB1-4750CB470E09}" type="pres">
      <dgm:prSet presAssocID="{58688B33-8AA6-4A0B-B8C0-438D3A383224}" presName="descendantText" presStyleLbl="alignAccFollowNode1" presStyleIdx="2" presStyleCnt="3" custLinFactNeighborX="308" custLinFactNeighborY="-4616">
        <dgm:presLayoutVars>
          <dgm:bulletEnabled val="1"/>
        </dgm:presLayoutVars>
      </dgm:prSet>
      <dgm:spPr/>
      <dgm:t>
        <a:bodyPr/>
        <a:lstStyle/>
        <a:p>
          <a:endParaRPr lang="tr-TR"/>
        </a:p>
      </dgm:t>
    </dgm:pt>
  </dgm:ptLst>
  <dgm:cxnLst>
    <dgm:cxn modelId="{AACB26F2-D5E5-4885-A02F-D28E87B0A5A8}" type="presOf" srcId="{CF2BA322-1D6C-4370-BE3C-98406F9C6187}" destId="{36C081BC-5492-4E10-A2E8-CDA9AC657EF1}" srcOrd="0" destOrd="0" presId="urn:microsoft.com/office/officeart/2005/8/layout/vList5"/>
    <dgm:cxn modelId="{6227BF46-3ADC-4300-9495-A3D4E302F819}" srcId="{C1FFC183-44AC-4395-A478-EC5953791DA3}" destId="{E978EDD9-1526-4D51-98A5-A8014E388B4E}" srcOrd="0" destOrd="0" parTransId="{5790CEA8-9FD1-4F24-8927-74CA2D59C409}" sibTransId="{E249AB58-1AAF-40B8-95F5-53B32BB98587}"/>
    <dgm:cxn modelId="{BB6269F9-A784-4CAB-94DC-325DDE481B43}" srcId="{66EFAEAA-0898-4E4B-BF57-726D6E5EE13B}" destId="{427A0F93-5504-483A-BC30-6F2FA33AE481}" srcOrd="0" destOrd="0" parTransId="{596A93DB-C3CF-447D-A986-D47EBC27280A}" sibTransId="{6B4F12AF-BE7A-4C9F-B0DB-DFB2EB13EA2E}"/>
    <dgm:cxn modelId="{70423365-3FEE-4E3E-822C-A054CD9299EC}" srcId="{58688B33-8AA6-4A0B-B8C0-438D3A383224}" destId="{6179C398-E826-4AE2-AD08-E7445B6E06A2}" srcOrd="0" destOrd="0" parTransId="{29E30658-9889-4D2C-80AD-C77CFA42F104}" sibTransId="{E67F901D-FAE8-44A7-84D4-589A55EB757F}"/>
    <dgm:cxn modelId="{88B8714C-1B9A-4472-86F5-2E797311C4E0}" type="presOf" srcId="{58688B33-8AA6-4A0B-B8C0-438D3A383224}" destId="{A3ED21B1-2C33-4C8F-8EC3-E807EB7B207F}" srcOrd="0" destOrd="0" presId="urn:microsoft.com/office/officeart/2005/8/layout/vList5"/>
    <dgm:cxn modelId="{DEB99464-645E-4613-BFE0-72C1217D3362}" srcId="{C1FFC183-44AC-4395-A478-EC5953791DA3}" destId="{58688B33-8AA6-4A0B-B8C0-438D3A383224}" srcOrd="2" destOrd="0" parTransId="{AA025FA9-5338-448D-9537-B4F8DD28B607}" sibTransId="{40396732-BC1E-46E4-952F-F711B75315AA}"/>
    <dgm:cxn modelId="{DC099D59-B758-4D13-9BDE-0F10D6398D7E}" type="presOf" srcId="{6179C398-E826-4AE2-AD08-E7445B6E06A2}" destId="{5E94A9DE-2D43-4E4F-BEB1-4750CB470E09}" srcOrd="0" destOrd="0" presId="urn:microsoft.com/office/officeart/2005/8/layout/vList5"/>
    <dgm:cxn modelId="{1B79A028-DB09-4324-94E8-A6C048CCCBE7}" srcId="{C1FFC183-44AC-4395-A478-EC5953791DA3}" destId="{66EFAEAA-0898-4E4B-BF57-726D6E5EE13B}" srcOrd="1" destOrd="0" parTransId="{5A6C85A2-5BBD-417F-AE08-1E93CF8357EF}" sibTransId="{20BC8CE7-29A6-410B-AD50-E93037072C41}"/>
    <dgm:cxn modelId="{4E87DE56-8270-42CA-83D9-BE7698D8664A}" type="presOf" srcId="{427A0F93-5504-483A-BC30-6F2FA33AE481}" destId="{056BA227-CE30-41B9-82F1-C97A3217E500}" srcOrd="0" destOrd="0" presId="urn:microsoft.com/office/officeart/2005/8/layout/vList5"/>
    <dgm:cxn modelId="{02E91CA5-731F-4BC0-BE59-6EAF7B446C21}" type="presOf" srcId="{E978EDD9-1526-4D51-98A5-A8014E388B4E}" destId="{DA7A7DAB-EAB2-4AD7-B4E3-BDDD1AE82FD8}" srcOrd="0" destOrd="0" presId="urn:microsoft.com/office/officeart/2005/8/layout/vList5"/>
    <dgm:cxn modelId="{6FAED305-D227-4C98-B343-3D24EC0B2D5C}" type="presOf" srcId="{66EFAEAA-0898-4E4B-BF57-726D6E5EE13B}" destId="{2BF0D81B-E04C-40C8-A28A-FA3AA0BD0FEF}" srcOrd="0" destOrd="0" presId="urn:microsoft.com/office/officeart/2005/8/layout/vList5"/>
    <dgm:cxn modelId="{C731EEBD-9F1E-4F10-92B3-F92991EBEEA4}" type="presOf" srcId="{C1FFC183-44AC-4395-A478-EC5953791DA3}" destId="{269D53E0-0963-40D9-A6F4-39D73B2A6CF8}" srcOrd="0" destOrd="0" presId="urn:microsoft.com/office/officeart/2005/8/layout/vList5"/>
    <dgm:cxn modelId="{E1C34C0A-0A74-47EB-8F78-96ED06CCD6D5}" srcId="{E978EDD9-1526-4D51-98A5-A8014E388B4E}" destId="{CF2BA322-1D6C-4370-BE3C-98406F9C6187}" srcOrd="0" destOrd="0" parTransId="{6D0009F2-774D-4DFE-ABA6-6E9C6BA988C8}" sibTransId="{D8E891C4-75EC-4E04-A9CC-D46AE7D0F6EE}"/>
    <dgm:cxn modelId="{48D0C83C-1F73-48D6-9EE4-ADEE92E1A777}" type="presParOf" srcId="{269D53E0-0963-40D9-A6F4-39D73B2A6CF8}" destId="{F4AB26AC-5692-45BA-89C0-FCD4A0DDB757}" srcOrd="0" destOrd="0" presId="urn:microsoft.com/office/officeart/2005/8/layout/vList5"/>
    <dgm:cxn modelId="{31F317B7-ED43-45EE-BDBE-C5D97F91C98C}" type="presParOf" srcId="{F4AB26AC-5692-45BA-89C0-FCD4A0DDB757}" destId="{DA7A7DAB-EAB2-4AD7-B4E3-BDDD1AE82FD8}" srcOrd="0" destOrd="0" presId="urn:microsoft.com/office/officeart/2005/8/layout/vList5"/>
    <dgm:cxn modelId="{F416CE9C-B9ED-4E52-9C01-97C1572C8B39}" type="presParOf" srcId="{F4AB26AC-5692-45BA-89C0-FCD4A0DDB757}" destId="{36C081BC-5492-4E10-A2E8-CDA9AC657EF1}" srcOrd="1" destOrd="0" presId="urn:microsoft.com/office/officeart/2005/8/layout/vList5"/>
    <dgm:cxn modelId="{DF219D7F-6621-4D13-86B4-CA2A51EABACA}" type="presParOf" srcId="{269D53E0-0963-40D9-A6F4-39D73B2A6CF8}" destId="{43D079FD-D4F9-4076-B6AD-227AE012453E}" srcOrd="1" destOrd="0" presId="urn:microsoft.com/office/officeart/2005/8/layout/vList5"/>
    <dgm:cxn modelId="{39A7B7CA-051F-43AC-965E-4E26E391B41E}" type="presParOf" srcId="{269D53E0-0963-40D9-A6F4-39D73B2A6CF8}" destId="{10CB8269-9CE6-48B0-9966-9391BAA94C52}" srcOrd="2" destOrd="0" presId="urn:microsoft.com/office/officeart/2005/8/layout/vList5"/>
    <dgm:cxn modelId="{382D9383-E1AF-49EE-A4CF-D8AD99675E3C}" type="presParOf" srcId="{10CB8269-9CE6-48B0-9966-9391BAA94C52}" destId="{2BF0D81B-E04C-40C8-A28A-FA3AA0BD0FEF}" srcOrd="0" destOrd="0" presId="urn:microsoft.com/office/officeart/2005/8/layout/vList5"/>
    <dgm:cxn modelId="{010ED0D0-CEED-4424-BB6E-6F96912B37F6}" type="presParOf" srcId="{10CB8269-9CE6-48B0-9966-9391BAA94C52}" destId="{056BA227-CE30-41B9-82F1-C97A3217E500}" srcOrd="1" destOrd="0" presId="urn:microsoft.com/office/officeart/2005/8/layout/vList5"/>
    <dgm:cxn modelId="{9B4F577D-C4DF-4937-B301-EBA995771DD5}" type="presParOf" srcId="{269D53E0-0963-40D9-A6F4-39D73B2A6CF8}" destId="{AFC9DAED-363A-445B-A8B7-C0878E88EBEB}" srcOrd="3" destOrd="0" presId="urn:microsoft.com/office/officeart/2005/8/layout/vList5"/>
    <dgm:cxn modelId="{2CD7229B-CDA8-4253-AC7A-B1B51FD9F221}" type="presParOf" srcId="{269D53E0-0963-40D9-A6F4-39D73B2A6CF8}" destId="{470CA8FC-B877-4475-BC22-41544EF669CC}" srcOrd="4" destOrd="0" presId="urn:microsoft.com/office/officeart/2005/8/layout/vList5"/>
    <dgm:cxn modelId="{5162A402-878F-4168-9663-A21C33E53D25}" type="presParOf" srcId="{470CA8FC-B877-4475-BC22-41544EF669CC}" destId="{A3ED21B1-2C33-4C8F-8EC3-E807EB7B207F}" srcOrd="0" destOrd="0" presId="urn:microsoft.com/office/officeart/2005/8/layout/vList5"/>
    <dgm:cxn modelId="{B1C3C401-F456-4BB9-A486-B50DD5F2C63D}" type="presParOf" srcId="{470CA8FC-B877-4475-BC22-41544EF669CC}" destId="{5E94A9DE-2D43-4E4F-BEB1-4750CB470E0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B2F4C32-3CF6-4ED8-B534-D1B9CF219514}"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tr-TR"/>
        </a:p>
      </dgm:t>
    </dgm:pt>
    <dgm:pt modelId="{7AAE8A09-BF23-48F5-9F82-DB6C1E26C0E5}">
      <dgm:prSet phldrT="[Metin]"/>
      <dgm:spPr/>
      <dgm:t>
        <a:bodyPr/>
        <a:lstStyle/>
        <a:p>
          <a:r>
            <a:rPr lang="tr-TR" dirty="0" smtClean="0">
              <a:solidFill>
                <a:schemeClr val="bg1"/>
              </a:solidFill>
              <a:latin typeface="Times New Roman" pitchFamily="18" charset="0"/>
              <a:cs typeface="Times New Roman" pitchFamily="18" charset="0"/>
            </a:rPr>
            <a:t>Zilyetlik Davasında Yargılama</a:t>
          </a:r>
          <a:endParaRPr lang="tr-TR" dirty="0">
            <a:solidFill>
              <a:schemeClr val="bg1"/>
            </a:solidFill>
            <a:latin typeface="Times New Roman" pitchFamily="18" charset="0"/>
            <a:cs typeface="Times New Roman" pitchFamily="18" charset="0"/>
          </a:endParaRPr>
        </a:p>
      </dgm:t>
    </dgm:pt>
    <dgm:pt modelId="{88B2B2B8-7B5A-4D2B-B74B-23E23EA9FB67}" type="parTrans" cxnId="{4A0AFA60-7118-4AD8-8811-F56CBAA846F7}">
      <dgm:prSet/>
      <dgm:spPr/>
      <dgm:t>
        <a:bodyPr/>
        <a:lstStyle/>
        <a:p>
          <a:endParaRPr lang="tr-TR"/>
        </a:p>
      </dgm:t>
    </dgm:pt>
    <dgm:pt modelId="{600A65C6-C67C-4F07-B5E3-A525EA740A9D}" type="sibTrans" cxnId="{4A0AFA60-7118-4AD8-8811-F56CBAA846F7}">
      <dgm:prSet/>
      <dgm:spPr/>
      <dgm:t>
        <a:bodyPr/>
        <a:lstStyle/>
        <a:p>
          <a:endParaRPr lang="tr-TR"/>
        </a:p>
      </dgm:t>
    </dgm:pt>
    <dgm:pt modelId="{0AC1A696-642C-4D7D-94A9-D36FEA050AE0}">
      <dgm:prSet/>
      <dgm:spPr/>
      <dgm:t>
        <a:bodyPr/>
        <a:lstStyle/>
        <a:p>
          <a:pPr algn="l"/>
          <a:r>
            <a:rPr lang="tr-TR" b="1" u="sng" dirty="0" smtClean="0">
              <a:latin typeface="Times New Roman" pitchFamily="18" charset="0"/>
              <a:cs typeface="Times New Roman" pitchFamily="18" charset="0"/>
            </a:rPr>
            <a:t>Hak Düşürücü Süreler           </a:t>
          </a:r>
          <a:r>
            <a:rPr lang="tr-TR" b="0" u="none" dirty="0" smtClean="0">
              <a:latin typeface="Times New Roman" pitchFamily="18" charset="0"/>
              <a:cs typeface="Times New Roman" pitchFamily="18" charset="0"/>
            </a:rPr>
            <a:t>- </a:t>
          </a:r>
          <a:r>
            <a:rPr lang="tr-TR" b="0" dirty="0" smtClean="0">
              <a:latin typeface="Times New Roman" pitchFamily="18" charset="0"/>
              <a:cs typeface="Times New Roman" pitchFamily="18" charset="0"/>
            </a:rPr>
            <a:t>Zilyedin Gasp ve Saldırı Fiillerini ve Failini öğrenmesinden başlayarak iki ay           		</a:t>
          </a:r>
          <a:endParaRPr lang="tr-TR" dirty="0"/>
        </a:p>
      </dgm:t>
    </dgm:pt>
    <dgm:pt modelId="{4F924C74-6714-4B1C-A566-295ACCB2B385}" type="parTrans" cxnId="{2A7E113C-F5F2-450C-BEA9-AD306E5E41BE}">
      <dgm:prSet/>
      <dgm:spPr/>
      <dgm:t>
        <a:bodyPr/>
        <a:lstStyle/>
        <a:p>
          <a:endParaRPr lang="tr-TR"/>
        </a:p>
      </dgm:t>
    </dgm:pt>
    <dgm:pt modelId="{816E8019-125C-44DA-BAC5-6EF4ACD56180}" type="sibTrans" cxnId="{2A7E113C-F5F2-450C-BEA9-AD306E5E41BE}">
      <dgm:prSet/>
      <dgm:spPr/>
      <dgm:t>
        <a:bodyPr/>
        <a:lstStyle/>
        <a:p>
          <a:endParaRPr lang="tr-TR"/>
        </a:p>
      </dgm:t>
    </dgm:pt>
    <dgm:pt modelId="{BF7CCBB5-E076-448D-8CDE-9DAE2A9F38C8}">
      <dgm:prSet/>
      <dgm:spPr/>
      <dgm:t>
        <a:bodyPr/>
        <a:lstStyle/>
        <a:p>
          <a:pPr algn="l"/>
          <a:endParaRPr lang="tr-TR" b="0" u="sng" dirty="0" smtClean="0">
            <a:latin typeface="Times New Roman" pitchFamily="18" charset="0"/>
            <a:cs typeface="Times New Roman" pitchFamily="18" charset="0"/>
          </a:endParaRPr>
        </a:p>
      </dgm:t>
    </dgm:pt>
    <dgm:pt modelId="{5AD7A91D-8E24-45D9-B4E8-6550E81B7BA5}" type="parTrans" cxnId="{F26C7D1D-FF6C-4F65-81A6-99D6B0D08EF0}">
      <dgm:prSet/>
      <dgm:spPr/>
      <dgm:t>
        <a:bodyPr/>
        <a:lstStyle/>
        <a:p>
          <a:endParaRPr lang="tr-TR"/>
        </a:p>
      </dgm:t>
    </dgm:pt>
    <dgm:pt modelId="{8A942BC4-C060-4244-9FB1-CE85527CE161}" type="sibTrans" cxnId="{F26C7D1D-FF6C-4F65-81A6-99D6B0D08EF0}">
      <dgm:prSet/>
      <dgm:spPr/>
      <dgm:t>
        <a:bodyPr/>
        <a:lstStyle/>
        <a:p>
          <a:endParaRPr lang="tr-TR"/>
        </a:p>
      </dgm:t>
    </dgm:pt>
    <dgm:pt modelId="{52FC984D-6CA3-4E41-82B3-ED82A824EBDA}">
      <dgm:prSet/>
      <dgm:spPr/>
      <dgm:t>
        <a:bodyPr/>
        <a:lstStyle/>
        <a:p>
          <a:pPr algn="just"/>
          <a:r>
            <a:rPr lang="tr-TR" b="1" u="sng" dirty="0" smtClean="0">
              <a:latin typeface="Times New Roman" pitchFamily="18" charset="0"/>
              <a:cs typeface="Times New Roman" pitchFamily="18" charset="0"/>
            </a:rPr>
            <a:t>Görev ve Muhakeme Usulü </a:t>
          </a:r>
          <a:r>
            <a:rPr lang="tr-TR" b="0" u="none" dirty="0" smtClean="0">
              <a:latin typeface="Times New Roman" pitchFamily="18" charset="0"/>
              <a:cs typeface="Times New Roman" pitchFamily="18" charset="0"/>
            </a:rPr>
            <a:t>- </a:t>
          </a:r>
          <a:r>
            <a:rPr lang="tr-TR" b="0" dirty="0" smtClean="0">
              <a:latin typeface="Times New Roman" pitchFamily="18" charset="0"/>
              <a:cs typeface="Times New Roman" pitchFamily="18" charset="0"/>
            </a:rPr>
            <a:t>Bu Davalarla ilgili olarak Sulh Mahkemeleri görevli kılınmıştır. (</a:t>
          </a:r>
          <a:r>
            <a:rPr lang="tr-TR" b="0" i="1" dirty="0" smtClean="0">
              <a:latin typeface="Times New Roman" pitchFamily="18" charset="0"/>
              <a:cs typeface="Times New Roman" pitchFamily="18" charset="0"/>
            </a:rPr>
            <a:t>HMK m. 4 / 1/ c</a:t>
          </a:r>
          <a:r>
            <a:rPr lang="tr-TR" b="0" dirty="0" smtClean="0">
              <a:latin typeface="Times New Roman" pitchFamily="18" charset="0"/>
              <a:cs typeface="Times New Roman" pitchFamily="18" charset="0"/>
            </a:rPr>
            <a:t>). Bu Davalar, Basit Yargılama Usulüne tabidir (</a:t>
          </a:r>
          <a:r>
            <a:rPr lang="tr-TR" b="0" i="1" dirty="0" smtClean="0">
              <a:latin typeface="Times New Roman" pitchFamily="18" charset="0"/>
              <a:cs typeface="Times New Roman" pitchFamily="18" charset="0"/>
            </a:rPr>
            <a:t>HMK m. 316 /1/a).</a:t>
          </a:r>
          <a:endParaRPr lang="tr-TR" b="0" i="1" u="sng" dirty="0" smtClean="0">
            <a:latin typeface="Times New Roman" pitchFamily="18" charset="0"/>
            <a:cs typeface="Times New Roman" pitchFamily="18" charset="0"/>
          </a:endParaRPr>
        </a:p>
      </dgm:t>
    </dgm:pt>
    <dgm:pt modelId="{71A9BF68-8889-41BF-8A8E-12F77D8A085E}" type="parTrans" cxnId="{60A9FE54-CE04-4C86-8523-BA6D35CCD7A7}">
      <dgm:prSet/>
      <dgm:spPr/>
      <dgm:t>
        <a:bodyPr/>
        <a:lstStyle/>
        <a:p>
          <a:endParaRPr lang="tr-TR"/>
        </a:p>
      </dgm:t>
    </dgm:pt>
    <dgm:pt modelId="{AC1A2551-5B5F-4A75-BDCC-B74139E3297B}" type="sibTrans" cxnId="{60A9FE54-CE04-4C86-8523-BA6D35CCD7A7}">
      <dgm:prSet/>
      <dgm:spPr/>
      <dgm:t>
        <a:bodyPr/>
        <a:lstStyle/>
        <a:p>
          <a:endParaRPr lang="tr-TR"/>
        </a:p>
      </dgm:t>
    </dgm:pt>
    <dgm:pt modelId="{E487CF41-A05B-4BA9-8642-BDEF14ED6E23}">
      <dgm:prSet/>
      <dgm:spPr/>
      <dgm:t>
        <a:bodyPr/>
        <a:lstStyle/>
        <a:p>
          <a:pPr algn="just"/>
          <a:r>
            <a:rPr lang="tr-TR" b="0" dirty="0" smtClean="0">
              <a:latin typeface="Times New Roman" pitchFamily="18" charset="0"/>
              <a:cs typeface="Times New Roman" pitchFamily="18" charset="0"/>
            </a:rPr>
            <a:t> </a:t>
          </a:r>
          <a:r>
            <a:rPr lang="tr-TR" b="0" u="none" dirty="0" smtClean="0">
              <a:latin typeface="Times New Roman" pitchFamily="18" charset="0"/>
              <a:cs typeface="Times New Roman" pitchFamily="18" charset="0"/>
            </a:rPr>
            <a:t>-Herhalde Gasp veya Saldırının  gerçekleştiği tarihten itibaren bir yıl geçmişse, Dava Hakkı düşer.</a:t>
          </a:r>
          <a:endParaRPr lang="tr-TR" dirty="0"/>
        </a:p>
      </dgm:t>
    </dgm:pt>
    <dgm:pt modelId="{E05012A3-26E5-4573-B63A-DB515BD8AAF7}" type="parTrans" cxnId="{158DF30F-EE15-48A1-9CFA-625E22108B3E}">
      <dgm:prSet/>
      <dgm:spPr/>
    </dgm:pt>
    <dgm:pt modelId="{60E2B8C5-A110-4490-ACDD-A82F449A15C3}" type="sibTrans" cxnId="{158DF30F-EE15-48A1-9CFA-625E22108B3E}">
      <dgm:prSet/>
      <dgm:spPr/>
    </dgm:pt>
    <dgm:pt modelId="{01EBF568-E17E-4AA9-ABB1-C676433ED518}" type="pres">
      <dgm:prSet presAssocID="{2B2F4C32-3CF6-4ED8-B534-D1B9CF219514}" presName="Name0" presStyleCnt="0">
        <dgm:presLayoutVars>
          <dgm:dir/>
          <dgm:animLvl val="lvl"/>
          <dgm:resizeHandles/>
        </dgm:presLayoutVars>
      </dgm:prSet>
      <dgm:spPr/>
      <dgm:t>
        <a:bodyPr/>
        <a:lstStyle/>
        <a:p>
          <a:endParaRPr lang="tr-TR"/>
        </a:p>
      </dgm:t>
    </dgm:pt>
    <dgm:pt modelId="{E610026C-BD8D-4804-A9BD-B798F75F6DF6}" type="pres">
      <dgm:prSet presAssocID="{7AAE8A09-BF23-48F5-9F82-DB6C1E26C0E5}" presName="linNode" presStyleCnt="0"/>
      <dgm:spPr/>
    </dgm:pt>
    <dgm:pt modelId="{038A7415-8E5E-4597-8C1D-B014DBB0A1D3}" type="pres">
      <dgm:prSet presAssocID="{7AAE8A09-BF23-48F5-9F82-DB6C1E26C0E5}" presName="parentShp" presStyleLbl="node1" presStyleIdx="0" presStyleCnt="1">
        <dgm:presLayoutVars>
          <dgm:bulletEnabled val="1"/>
        </dgm:presLayoutVars>
      </dgm:prSet>
      <dgm:spPr/>
      <dgm:t>
        <a:bodyPr/>
        <a:lstStyle/>
        <a:p>
          <a:endParaRPr lang="tr-TR"/>
        </a:p>
      </dgm:t>
    </dgm:pt>
    <dgm:pt modelId="{E4CBC77B-48D2-49AC-8A4B-805ECA5EC86D}" type="pres">
      <dgm:prSet presAssocID="{7AAE8A09-BF23-48F5-9F82-DB6C1E26C0E5}" presName="childShp" presStyleLbl="bgAccFollowNode1" presStyleIdx="0" presStyleCnt="1">
        <dgm:presLayoutVars>
          <dgm:bulletEnabled val="1"/>
        </dgm:presLayoutVars>
      </dgm:prSet>
      <dgm:spPr/>
      <dgm:t>
        <a:bodyPr/>
        <a:lstStyle/>
        <a:p>
          <a:endParaRPr lang="tr-TR"/>
        </a:p>
      </dgm:t>
    </dgm:pt>
  </dgm:ptLst>
  <dgm:cxnLst>
    <dgm:cxn modelId="{60A9FE54-CE04-4C86-8523-BA6D35CCD7A7}" srcId="{7AAE8A09-BF23-48F5-9F82-DB6C1E26C0E5}" destId="{52FC984D-6CA3-4E41-82B3-ED82A824EBDA}" srcOrd="3" destOrd="0" parTransId="{71A9BF68-8889-41BF-8A8E-12F77D8A085E}" sibTransId="{AC1A2551-5B5F-4A75-BDCC-B74139E3297B}"/>
    <dgm:cxn modelId="{C52C08E8-FE76-47B6-992B-2FD53FB6D06B}" type="presOf" srcId="{2B2F4C32-3CF6-4ED8-B534-D1B9CF219514}" destId="{01EBF568-E17E-4AA9-ABB1-C676433ED518}" srcOrd="0" destOrd="0" presId="urn:microsoft.com/office/officeart/2005/8/layout/vList6"/>
    <dgm:cxn modelId="{F26C7D1D-FF6C-4F65-81A6-99D6B0D08EF0}" srcId="{7AAE8A09-BF23-48F5-9F82-DB6C1E26C0E5}" destId="{BF7CCBB5-E076-448D-8CDE-9DAE2A9F38C8}" srcOrd="2" destOrd="0" parTransId="{5AD7A91D-8E24-45D9-B4E8-6550E81B7BA5}" sibTransId="{8A942BC4-C060-4244-9FB1-CE85527CE161}"/>
    <dgm:cxn modelId="{2283CE31-9E58-4092-81C0-0D00405746CC}" type="presOf" srcId="{7AAE8A09-BF23-48F5-9F82-DB6C1E26C0E5}" destId="{038A7415-8E5E-4597-8C1D-B014DBB0A1D3}" srcOrd="0" destOrd="0" presId="urn:microsoft.com/office/officeart/2005/8/layout/vList6"/>
    <dgm:cxn modelId="{4EB878E5-2BF4-4BCF-B5F1-3F31E564C999}" type="presOf" srcId="{0AC1A696-642C-4D7D-94A9-D36FEA050AE0}" destId="{E4CBC77B-48D2-49AC-8A4B-805ECA5EC86D}" srcOrd="0" destOrd="0" presId="urn:microsoft.com/office/officeart/2005/8/layout/vList6"/>
    <dgm:cxn modelId="{158DF30F-EE15-48A1-9CFA-625E22108B3E}" srcId="{7AAE8A09-BF23-48F5-9F82-DB6C1E26C0E5}" destId="{E487CF41-A05B-4BA9-8642-BDEF14ED6E23}" srcOrd="1" destOrd="0" parTransId="{E05012A3-26E5-4573-B63A-DB515BD8AAF7}" sibTransId="{60E2B8C5-A110-4490-ACDD-A82F449A15C3}"/>
    <dgm:cxn modelId="{2A7E113C-F5F2-450C-BEA9-AD306E5E41BE}" srcId="{7AAE8A09-BF23-48F5-9F82-DB6C1E26C0E5}" destId="{0AC1A696-642C-4D7D-94A9-D36FEA050AE0}" srcOrd="0" destOrd="0" parTransId="{4F924C74-6714-4B1C-A566-295ACCB2B385}" sibTransId="{816E8019-125C-44DA-BAC5-6EF4ACD56180}"/>
    <dgm:cxn modelId="{8A1CEBAC-A767-4545-90E7-009D34E37098}" type="presOf" srcId="{BF7CCBB5-E076-448D-8CDE-9DAE2A9F38C8}" destId="{E4CBC77B-48D2-49AC-8A4B-805ECA5EC86D}" srcOrd="0" destOrd="2" presId="urn:microsoft.com/office/officeart/2005/8/layout/vList6"/>
    <dgm:cxn modelId="{4A0AFA60-7118-4AD8-8811-F56CBAA846F7}" srcId="{2B2F4C32-3CF6-4ED8-B534-D1B9CF219514}" destId="{7AAE8A09-BF23-48F5-9F82-DB6C1E26C0E5}" srcOrd="0" destOrd="0" parTransId="{88B2B2B8-7B5A-4D2B-B74B-23E23EA9FB67}" sibTransId="{600A65C6-C67C-4F07-B5E3-A525EA740A9D}"/>
    <dgm:cxn modelId="{2EC730E6-EDDC-4754-AE39-9306DDE5E643}" type="presOf" srcId="{52FC984D-6CA3-4E41-82B3-ED82A824EBDA}" destId="{E4CBC77B-48D2-49AC-8A4B-805ECA5EC86D}" srcOrd="0" destOrd="3" presId="urn:microsoft.com/office/officeart/2005/8/layout/vList6"/>
    <dgm:cxn modelId="{995AEC84-D9E6-4A0B-8D4E-344AC42EA7DF}" type="presOf" srcId="{E487CF41-A05B-4BA9-8642-BDEF14ED6E23}" destId="{E4CBC77B-48D2-49AC-8A4B-805ECA5EC86D}" srcOrd="0" destOrd="1" presId="urn:microsoft.com/office/officeart/2005/8/layout/vList6"/>
    <dgm:cxn modelId="{1F51E892-3639-4649-9404-B287DD3BC6F0}" type="presParOf" srcId="{01EBF568-E17E-4AA9-ABB1-C676433ED518}" destId="{E610026C-BD8D-4804-A9BD-B798F75F6DF6}" srcOrd="0" destOrd="0" presId="urn:microsoft.com/office/officeart/2005/8/layout/vList6"/>
    <dgm:cxn modelId="{85211136-E8B5-4871-93B6-B938645A7FD8}" type="presParOf" srcId="{E610026C-BD8D-4804-A9BD-B798F75F6DF6}" destId="{038A7415-8E5E-4597-8C1D-B014DBB0A1D3}" srcOrd="0" destOrd="0" presId="urn:microsoft.com/office/officeart/2005/8/layout/vList6"/>
    <dgm:cxn modelId="{EC026F5B-808C-4869-90BD-12B0251DC0CF}" type="presParOf" srcId="{E610026C-BD8D-4804-A9BD-B798F75F6DF6}" destId="{E4CBC77B-48D2-49AC-8A4B-805ECA5EC86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EE52A95-EBC5-4F8E-A503-17E7220F9443}"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tr-TR"/>
        </a:p>
      </dgm:t>
    </dgm:pt>
    <dgm:pt modelId="{14525C0E-C8E9-4D58-BEA7-2C3F3FDDEA57}">
      <dgm:prSet phldrT="[Metin]" custT="1"/>
      <dgm:spPr/>
      <dgm:t>
        <a:bodyPr/>
        <a:lstStyle/>
        <a:p>
          <a:r>
            <a:rPr lang="tr-TR" sz="2800" b="1" dirty="0" smtClean="0">
              <a:solidFill>
                <a:schemeClr val="tx1"/>
              </a:solidFill>
              <a:latin typeface="Times New Roman" pitchFamily="18" charset="0"/>
              <a:cs typeface="Times New Roman" pitchFamily="18" charset="0"/>
            </a:rPr>
            <a:t>MK’nun Zilyetliğe Bağladığı Karineler</a:t>
          </a:r>
          <a:endParaRPr lang="tr-TR" sz="2800" b="1" dirty="0">
            <a:solidFill>
              <a:schemeClr val="tx1"/>
            </a:solidFill>
            <a:latin typeface="Times New Roman" pitchFamily="18" charset="0"/>
            <a:cs typeface="Times New Roman" pitchFamily="18" charset="0"/>
          </a:endParaRPr>
        </a:p>
      </dgm:t>
    </dgm:pt>
    <dgm:pt modelId="{F19BE33B-A9C8-47B2-9088-B62D20691E4D}" type="parTrans" cxnId="{DBEE9247-DB8C-43D4-8A11-747FB2FB4358}">
      <dgm:prSet/>
      <dgm:spPr/>
      <dgm:t>
        <a:bodyPr/>
        <a:lstStyle/>
        <a:p>
          <a:endParaRPr lang="tr-TR"/>
        </a:p>
      </dgm:t>
    </dgm:pt>
    <dgm:pt modelId="{89F5B254-8854-4FFB-96A4-37C57C76AC30}" type="sibTrans" cxnId="{DBEE9247-DB8C-43D4-8A11-747FB2FB4358}">
      <dgm:prSet/>
      <dgm:spPr/>
      <dgm:t>
        <a:bodyPr/>
        <a:lstStyle/>
        <a:p>
          <a:endParaRPr lang="tr-TR"/>
        </a:p>
      </dgm:t>
    </dgm:pt>
    <dgm:pt modelId="{6D2B4A7A-7C4B-4514-9A18-C8FF8AB92709}">
      <dgm:prSet phldrT="[Metin]" custT="1"/>
      <dgm:spPr/>
      <dgm:t>
        <a:bodyPr/>
        <a:lstStyle/>
        <a:p>
          <a:r>
            <a:rPr lang="tr-TR" sz="2400" b="1" dirty="0" smtClean="0">
              <a:solidFill>
                <a:schemeClr val="tx1"/>
              </a:solidFill>
              <a:latin typeface="Times New Roman" pitchFamily="18" charset="0"/>
              <a:cs typeface="Times New Roman" pitchFamily="18" charset="0"/>
            </a:rPr>
            <a:t>Mülkiyet karinesi              </a:t>
          </a:r>
          <a:r>
            <a:rPr lang="tr-TR" sz="2400" b="1" dirty="0" smtClean="0">
              <a:latin typeface="Times New Roman" pitchFamily="18" charset="0"/>
              <a:cs typeface="Times New Roman" pitchFamily="18" charset="0"/>
            </a:rPr>
            <a:t>(</a:t>
          </a:r>
          <a:r>
            <a:rPr lang="tr-TR" sz="2400" b="1" dirty="0" smtClean="0">
              <a:solidFill>
                <a:schemeClr val="tx1"/>
              </a:solidFill>
              <a:latin typeface="Times New Roman" pitchFamily="18" charset="0"/>
              <a:cs typeface="Times New Roman" pitchFamily="18" charset="0"/>
            </a:rPr>
            <a:t>MK. m. 985)</a:t>
          </a:r>
          <a:endParaRPr lang="tr-TR" sz="2400" b="1" dirty="0">
            <a:solidFill>
              <a:schemeClr val="tx1"/>
            </a:solidFill>
            <a:latin typeface="Times New Roman" pitchFamily="18" charset="0"/>
            <a:cs typeface="Times New Roman" pitchFamily="18" charset="0"/>
          </a:endParaRPr>
        </a:p>
      </dgm:t>
    </dgm:pt>
    <dgm:pt modelId="{36215164-4964-4A97-AE67-F5D22B22FA1C}" type="parTrans" cxnId="{1795EF5B-C3A1-4B70-AC20-E362220221BC}">
      <dgm:prSet/>
      <dgm:spPr/>
      <dgm:t>
        <a:bodyPr/>
        <a:lstStyle/>
        <a:p>
          <a:endParaRPr lang="tr-TR" sz="2000" b="1">
            <a:latin typeface="Times New Roman" pitchFamily="18" charset="0"/>
            <a:cs typeface="Times New Roman" pitchFamily="18" charset="0"/>
          </a:endParaRPr>
        </a:p>
      </dgm:t>
    </dgm:pt>
    <dgm:pt modelId="{1E923148-A843-4F12-BA37-0BFE1980179D}" type="sibTrans" cxnId="{1795EF5B-C3A1-4B70-AC20-E362220221BC}">
      <dgm:prSet/>
      <dgm:spPr/>
      <dgm:t>
        <a:bodyPr/>
        <a:lstStyle/>
        <a:p>
          <a:endParaRPr lang="tr-TR"/>
        </a:p>
      </dgm:t>
    </dgm:pt>
    <dgm:pt modelId="{ADF2FF20-F7A0-4F41-9E7F-08A6146B9719}">
      <dgm:prSet phldrT="[Metin]" custT="1"/>
      <dgm:spPr/>
      <dgm:t>
        <a:bodyPr/>
        <a:lstStyle/>
        <a:p>
          <a:r>
            <a:rPr lang="tr-TR" sz="2200" b="1" dirty="0" smtClean="0">
              <a:solidFill>
                <a:schemeClr val="tx1"/>
              </a:solidFill>
              <a:latin typeface="Times New Roman" pitchFamily="18" charset="0"/>
              <a:cs typeface="Times New Roman" pitchFamily="18" charset="0"/>
            </a:rPr>
            <a:t>Başkasının mülkiyet karinesine dayanma               </a:t>
          </a:r>
          <a:r>
            <a:rPr lang="tr-TR" sz="2200" b="1" dirty="0" smtClean="0">
              <a:latin typeface="Times New Roman" pitchFamily="18" charset="0"/>
              <a:cs typeface="Times New Roman" pitchFamily="18" charset="0"/>
            </a:rPr>
            <a:t>(</a:t>
          </a:r>
          <a:r>
            <a:rPr lang="tr-TR" sz="2200" b="1" dirty="0" smtClean="0">
              <a:solidFill>
                <a:schemeClr val="tx1"/>
              </a:solidFill>
              <a:latin typeface="Times New Roman" pitchFamily="18" charset="0"/>
              <a:cs typeface="Times New Roman" pitchFamily="18" charset="0"/>
            </a:rPr>
            <a:t>MK. m. 986/f. 1)</a:t>
          </a:r>
          <a:endParaRPr lang="tr-TR" sz="2200" b="1" dirty="0">
            <a:solidFill>
              <a:schemeClr val="tx1"/>
            </a:solidFill>
            <a:latin typeface="Times New Roman" pitchFamily="18" charset="0"/>
            <a:cs typeface="Times New Roman" pitchFamily="18" charset="0"/>
          </a:endParaRPr>
        </a:p>
      </dgm:t>
    </dgm:pt>
    <dgm:pt modelId="{37CD9875-322E-4141-B6A1-AF4BC5C266D2}" type="parTrans" cxnId="{9A2D4DDA-3F2C-4AB0-A2BA-FB546CECFCEE}">
      <dgm:prSet/>
      <dgm:spPr/>
      <dgm:t>
        <a:bodyPr/>
        <a:lstStyle/>
        <a:p>
          <a:endParaRPr lang="tr-TR" sz="2000" b="1">
            <a:latin typeface="Times New Roman" pitchFamily="18" charset="0"/>
            <a:cs typeface="Times New Roman" pitchFamily="18" charset="0"/>
          </a:endParaRPr>
        </a:p>
      </dgm:t>
    </dgm:pt>
    <dgm:pt modelId="{F22E8A86-4DA0-4FD7-B721-0C0A1E11DD22}" type="sibTrans" cxnId="{9A2D4DDA-3F2C-4AB0-A2BA-FB546CECFCEE}">
      <dgm:prSet/>
      <dgm:spPr/>
      <dgm:t>
        <a:bodyPr/>
        <a:lstStyle/>
        <a:p>
          <a:endParaRPr lang="tr-TR"/>
        </a:p>
      </dgm:t>
    </dgm:pt>
    <dgm:pt modelId="{36E4D611-7B42-4B66-87E2-9D8C128C7611}">
      <dgm:prSet custT="1"/>
      <dgm:spPr/>
      <dgm:t>
        <a:bodyPr/>
        <a:lstStyle/>
        <a:p>
          <a:r>
            <a:rPr lang="tr-TR" sz="2400" b="1" dirty="0" smtClean="0">
              <a:solidFill>
                <a:schemeClr val="tx1"/>
              </a:solidFill>
              <a:latin typeface="Times New Roman" pitchFamily="18" charset="0"/>
              <a:cs typeface="Times New Roman" pitchFamily="18" charset="0"/>
            </a:rPr>
            <a:t>Feri zilyetlikte karine                 </a:t>
          </a:r>
          <a:r>
            <a:rPr lang="tr-TR" sz="2400" b="1" dirty="0" smtClean="0">
              <a:latin typeface="Times New Roman" pitchFamily="18" charset="0"/>
              <a:cs typeface="Times New Roman" pitchFamily="18" charset="0"/>
            </a:rPr>
            <a:t>(</a:t>
          </a:r>
          <a:r>
            <a:rPr lang="tr-TR" sz="2400" b="1" dirty="0" smtClean="0">
              <a:solidFill>
                <a:schemeClr val="tx1"/>
              </a:solidFill>
              <a:latin typeface="Times New Roman" pitchFamily="18" charset="0"/>
              <a:cs typeface="Times New Roman" pitchFamily="18" charset="0"/>
            </a:rPr>
            <a:t>MK.m. 986/f. 2)</a:t>
          </a:r>
          <a:endParaRPr lang="tr-TR" sz="2400" b="1" dirty="0">
            <a:solidFill>
              <a:schemeClr val="tx1"/>
            </a:solidFill>
            <a:latin typeface="Times New Roman" pitchFamily="18" charset="0"/>
            <a:cs typeface="Times New Roman" pitchFamily="18" charset="0"/>
          </a:endParaRPr>
        </a:p>
      </dgm:t>
    </dgm:pt>
    <dgm:pt modelId="{E687430A-46D6-439B-9E22-8216C87ACFA6}" type="parTrans" cxnId="{FDA4896F-20DB-4405-A929-C1926A812049}">
      <dgm:prSet/>
      <dgm:spPr/>
      <dgm:t>
        <a:bodyPr/>
        <a:lstStyle/>
        <a:p>
          <a:endParaRPr lang="tr-TR" sz="2000" b="1">
            <a:latin typeface="Times New Roman" pitchFamily="18" charset="0"/>
            <a:cs typeface="Times New Roman" pitchFamily="18" charset="0"/>
          </a:endParaRPr>
        </a:p>
      </dgm:t>
    </dgm:pt>
    <dgm:pt modelId="{416EC3FC-8999-43F7-8D4B-A4B7A9B6DCE8}" type="sibTrans" cxnId="{FDA4896F-20DB-4405-A929-C1926A812049}">
      <dgm:prSet/>
      <dgm:spPr/>
      <dgm:t>
        <a:bodyPr/>
        <a:lstStyle/>
        <a:p>
          <a:endParaRPr lang="tr-TR"/>
        </a:p>
      </dgm:t>
    </dgm:pt>
    <dgm:pt modelId="{AEB4C00D-AA70-44E0-831C-D13553A006F4}" type="pres">
      <dgm:prSet presAssocID="{0EE52A95-EBC5-4F8E-A503-17E7220F9443}" presName="mainComposite" presStyleCnt="0">
        <dgm:presLayoutVars>
          <dgm:chPref val="1"/>
          <dgm:dir/>
          <dgm:animOne val="branch"/>
          <dgm:animLvl val="lvl"/>
          <dgm:resizeHandles val="exact"/>
        </dgm:presLayoutVars>
      </dgm:prSet>
      <dgm:spPr/>
      <dgm:t>
        <a:bodyPr/>
        <a:lstStyle/>
        <a:p>
          <a:endParaRPr lang="tr-TR"/>
        </a:p>
      </dgm:t>
    </dgm:pt>
    <dgm:pt modelId="{4A25CD9D-DD66-4217-837E-7AA813D98379}" type="pres">
      <dgm:prSet presAssocID="{0EE52A95-EBC5-4F8E-A503-17E7220F9443}" presName="hierFlow" presStyleCnt="0"/>
      <dgm:spPr/>
    </dgm:pt>
    <dgm:pt modelId="{FEDB65EC-A18D-45F0-ADC2-5BAF324A3EDB}" type="pres">
      <dgm:prSet presAssocID="{0EE52A95-EBC5-4F8E-A503-17E7220F9443}" presName="hierChild1" presStyleCnt="0">
        <dgm:presLayoutVars>
          <dgm:chPref val="1"/>
          <dgm:animOne val="branch"/>
          <dgm:animLvl val="lvl"/>
        </dgm:presLayoutVars>
      </dgm:prSet>
      <dgm:spPr/>
    </dgm:pt>
    <dgm:pt modelId="{F43C3396-B08A-453D-B98E-B9BCC670ADCA}" type="pres">
      <dgm:prSet presAssocID="{14525C0E-C8E9-4D58-BEA7-2C3F3FDDEA57}" presName="Name14" presStyleCnt="0"/>
      <dgm:spPr/>
    </dgm:pt>
    <dgm:pt modelId="{B4765DEE-20BD-4673-9450-024CAE75ACDC}" type="pres">
      <dgm:prSet presAssocID="{14525C0E-C8E9-4D58-BEA7-2C3F3FDDEA57}" presName="level1Shape" presStyleLbl="node0" presStyleIdx="0" presStyleCnt="1" custScaleX="166649" custScaleY="143381">
        <dgm:presLayoutVars>
          <dgm:chPref val="3"/>
        </dgm:presLayoutVars>
      </dgm:prSet>
      <dgm:spPr/>
      <dgm:t>
        <a:bodyPr/>
        <a:lstStyle/>
        <a:p>
          <a:endParaRPr lang="tr-TR"/>
        </a:p>
      </dgm:t>
    </dgm:pt>
    <dgm:pt modelId="{345B30B2-4B7A-470A-9E02-1457FF1F9000}" type="pres">
      <dgm:prSet presAssocID="{14525C0E-C8E9-4D58-BEA7-2C3F3FDDEA57}" presName="hierChild2" presStyleCnt="0"/>
      <dgm:spPr/>
    </dgm:pt>
    <dgm:pt modelId="{3584D8CB-89DD-4A04-80F4-C89E826D26F4}" type="pres">
      <dgm:prSet presAssocID="{36215164-4964-4A97-AE67-F5D22B22FA1C}" presName="Name19" presStyleLbl="parChTrans1D2" presStyleIdx="0" presStyleCnt="3"/>
      <dgm:spPr/>
      <dgm:t>
        <a:bodyPr/>
        <a:lstStyle/>
        <a:p>
          <a:endParaRPr lang="tr-TR"/>
        </a:p>
      </dgm:t>
    </dgm:pt>
    <dgm:pt modelId="{D147992A-A7BE-4F90-A0DF-2852C88AE720}" type="pres">
      <dgm:prSet presAssocID="{6D2B4A7A-7C4B-4514-9A18-C8FF8AB92709}" presName="Name21" presStyleCnt="0"/>
      <dgm:spPr/>
    </dgm:pt>
    <dgm:pt modelId="{4EFD69ED-B3F7-42E5-A865-34FB509F5938}" type="pres">
      <dgm:prSet presAssocID="{6D2B4A7A-7C4B-4514-9A18-C8FF8AB92709}" presName="level2Shape" presStyleLbl="node2" presStyleIdx="0" presStyleCnt="3" custLinFactNeighborX="-1531" custLinFactNeighborY="242"/>
      <dgm:spPr/>
      <dgm:t>
        <a:bodyPr/>
        <a:lstStyle/>
        <a:p>
          <a:endParaRPr lang="tr-TR"/>
        </a:p>
      </dgm:t>
    </dgm:pt>
    <dgm:pt modelId="{01D361B6-AA3D-4FF4-8773-0E714EE064BF}" type="pres">
      <dgm:prSet presAssocID="{6D2B4A7A-7C4B-4514-9A18-C8FF8AB92709}" presName="hierChild3" presStyleCnt="0"/>
      <dgm:spPr/>
    </dgm:pt>
    <dgm:pt modelId="{A22EF597-CEEC-4DF3-97FC-8BE1F4069E64}" type="pres">
      <dgm:prSet presAssocID="{37CD9875-322E-4141-B6A1-AF4BC5C266D2}" presName="Name19" presStyleLbl="parChTrans1D2" presStyleIdx="1" presStyleCnt="3"/>
      <dgm:spPr/>
      <dgm:t>
        <a:bodyPr/>
        <a:lstStyle/>
        <a:p>
          <a:endParaRPr lang="tr-TR"/>
        </a:p>
      </dgm:t>
    </dgm:pt>
    <dgm:pt modelId="{C8EF6226-C723-4D7B-B2F0-068FF0D86FE5}" type="pres">
      <dgm:prSet presAssocID="{ADF2FF20-F7A0-4F41-9E7F-08A6146B9719}" presName="Name21" presStyleCnt="0"/>
      <dgm:spPr/>
    </dgm:pt>
    <dgm:pt modelId="{41669E2D-1633-43FE-94CE-CF09ED01E83E}" type="pres">
      <dgm:prSet presAssocID="{ADF2FF20-F7A0-4F41-9E7F-08A6146B9719}" presName="level2Shape" presStyleLbl="node2" presStyleIdx="1" presStyleCnt="3" custLinFactNeighborX="3090" custLinFactNeighborY="3925"/>
      <dgm:spPr/>
      <dgm:t>
        <a:bodyPr/>
        <a:lstStyle/>
        <a:p>
          <a:endParaRPr lang="tr-TR"/>
        </a:p>
      </dgm:t>
    </dgm:pt>
    <dgm:pt modelId="{8CF50D46-5EF8-43E7-A048-E6F87885352A}" type="pres">
      <dgm:prSet presAssocID="{ADF2FF20-F7A0-4F41-9E7F-08A6146B9719}" presName="hierChild3" presStyleCnt="0"/>
      <dgm:spPr/>
    </dgm:pt>
    <dgm:pt modelId="{AFED71FA-E311-4702-B24B-C7138F5DBDD2}" type="pres">
      <dgm:prSet presAssocID="{E687430A-46D6-439B-9E22-8216C87ACFA6}" presName="Name19" presStyleLbl="parChTrans1D2" presStyleIdx="2" presStyleCnt="3"/>
      <dgm:spPr/>
      <dgm:t>
        <a:bodyPr/>
        <a:lstStyle/>
        <a:p>
          <a:endParaRPr lang="tr-TR"/>
        </a:p>
      </dgm:t>
    </dgm:pt>
    <dgm:pt modelId="{A4880AF3-776E-441F-9E70-10CA50D1B408}" type="pres">
      <dgm:prSet presAssocID="{36E4D611-7B42-4B66-87E2-9D8C128C7611}" presName="Name21" presStyleCnt="0"/>
      <dgm:spPr/>
    </dgm:pt>
    <dgm:pt modelId="{D75D74D2-79A6-45A6-B464-5E022D17404F}" type="pres">
      <dgm:prSet presAssocID="{36E4D611-7B42-4B66-87E2-9D8C128C7611}" presName="level2Shape" presStyleLbl="node2" presStyleIdx="2" presStyleCnt="3" custScaleX="108325" custLinFactNeighborX="-11825" custLinFactNeighborY="-1584"/>
      <dgm:spPr/>
      <dgm:t>
        <a:bodyPr/>
        <a:lstStyle/>
        <a:p>
          <a:endParaRPr lang="tr-TR"/>
        </a:p>
      </dgm:t>
    </dgm:pt>
    <dgm:pt modelId="{1BC914DB-26BC-4541-B9BA-DDBC5EC3EB9C}" type="pres">
      <dgm:prSet presAssocID="{36E4D611-7B42-4B66-87E2-9D8C128C7611}" presName="hierChild3" presStyleCnt="0"/>
      <dgm:spPr/>
    </dgm:pt>
    <dgm:pt modelId="{14B79318-93E1-41E8-8C47-A2EA6BCBD228}" type="pres">
      <dgm:prSet presAssocID="{0EE52A95-EBC5-4F8E-A503-17E7220F9443}" presName="bgShapesFlow" presStyleCnt="0"/>
      <dgm:spPr/>
    </dgm:pt>
  </dgm:ptLst>
  <dgm:cxnLst>
    <dgm:cxn modelId="{9A2D4DDA-3F2C-4AB0-A2BA-FB546CECFCEE}" srcId="{14525C0E-C8E9-4D58-BEA7-2C3F3FDDEA57}" destId="{ADF2FF20-F7A0-4F41-9E7F-08A6146B9719}" srcOrd="1" destOrd="0" parTransId="{37CD9875-322E-4141-B6A1-AF4BC5C266D2}" sibTransId="{F22E8A86-4DA0-4FD7-B721-0C0A1E11DD22}"/>
    <dgm:cxn modelId="{F1BE3F5B-F16F-40BC-8513-7E5CDB1E808F}" type="presOf" srcId="{37CD9875-322E-4141-B6A1-AF4BC5C266D2}" destId="{A22EF597-CEEC-4DF3-97FC-8BE1F4069E64}" srcOrd="0" destOrd="0" presId="urn:microsoft.com/office/officeart/2005/8/layout/hierarchy6"/>
    <dgm:cxn modelId="{7DC75E5D-FC13-44F2-9221-3DFB490F4B5C}" type="presOf" srcId="{14525C0E-C8E9-4D58-BEA7-2C3F3FDDEA57}" destId="{B4765DEE-20BD-4673-9450-024CAE75ACDC}" srcOrd="0" destOrd="0" presId="urn:microsoft.com/office/officeart/2005/8/layout/hierarchy6"/>
    <dgm:cxn modelId="{D9F5F633-506F-4E46-A5B6-B919387A130C}" type="presOf" srcId="{36E4D611-7B42-4B66-87E2-9D8C128C7611}" destId="{D75D74D2-79A6-45A6-B464-5E022D17404F}" srcOrd="0" destOrd="0" presId="urn:microsoft.com/office/officeart/2005/8/layout/hierarchy6"/>
    <dgm:cxn modelId="{DBEE9247-DB8C-43D4-8A11-747FB2FB4358}" srcId="{0EE52A95-EBC5-4F8E-A503-17E7220F9443}" destId="{14525C0E-C8E9-4D58-BEA7-2C3F3FDDEA57}" srcOrd="0" destOrd="0" parTransId="{F19BE33B-A9C8-47B2-9088-B62D20691E4D}" sibTransId="{89F5B254-8854-4FFB-96A4-37C57C76AC30}"/>
    <dgm:cxn modelId="{CB75E4F8-9065-490C-A93B-9E5EBF4CE839}" type="presOf" srcId="{0EE52A95-EBC5-4F8E-A503-17E7220F9443}" destId="{AEB4C00D-AA70-44E0-831C-D13553A006F4}" srcOrd="0" destOrd="0" presId="urn:microsoft.com/office/officeart/2005/8/layout/hierarchy6"/>
    <dgm:cxn modelId="{FDA4896F-20DB-4405-A929-C1926A812049}" srcId="{14525C0E-C8E9-4D58-BEA7-2C3F3FDDEA57}" destId="{36E4D611-7B42-4B66-87E2-9D8C128C7611}" srcOrd="2" destOrd="0" parTransId="{E687430A-46D6-439B-9E22-8216C87ACFA6}" sibTransId="{416EC3FC-8999-43F7-8D4B-A4B7A9B6DCE8}"/>
    <dgm:cxn modelId="{E76B309E-4FB2-4DA8-9D36-35D9EF1DEAD2}" type="presOf" srcId="{36215164-4964-4A97-AE67-F5D22B22FA1C}" destId="{3584D8CB-89DD-4A04-80F4-C89E826D26F4}" srcOrd="0" destOrd="0" presId="urn:microsoft.com/office/officeart/2005/8/layout/hierarchy6"/>
    <dgm:cxn modelId="{23705B51-273D-4694-8473-CA1EE93F394A}" type="presOf" srcId="{E687430A-46D6-439B-9E22-8216C87ACFA6}" destId="{AFED71FA-E311-4702-B24B-C7138F5DBDD2}" srcOrd="0" destOrd="0" presId="urn:microsoft.com/office/officeart/2005/8/layout/hierarchy6"/>
    <dgm:cxn modelId="{1795EF5B-C3A1-4B70-AC20-E362220221BC}" srcId="{14525C0E-C8E9-4D58-BEA7-2C3F3FDDEA57}" destId="{6D2B4A7A-7C4B-4514-9A18-C8FF8AB92709}" srcOrd="0" destOrd="0" parTransId="{36215164-4964-4A97-AE67-F5D22B22FA1C}" sibTransId="{1E923148-A843-4F12-BA37-0BFE1980179D}"/>
    <dgm:cxn modelId="{61582A6D-CF36-422E-9AA3-A270492643CF}" type="presOf" srcId="{ADF2FF20-F7A0-4F41-9E7F-08A6146B9719}" destId="{41669E2D-1633-43FE-94CE-CF09ED01E83E}" srcOrd="0" destOrd="0" presId="urn:microsoft.com/office/officeart/2005/8/layout/hierarchy6"/>
    <dgm:cxn modelId="{1EE4EDB5-13EF-4F00-BCE4-46CE080A264E}" type="presOf" srcId="{6D2B4A7A-7C4B-4514-9A18-C8FF8AB92709}" destId="{4EFD69ED-B3F7-42E5-A865-34FB509F5938}" srcOrd="0" destOrd="0" presId="urn:microsoft.com/office/officeart/2005/8/layout/hierarchy6"/>
    <dgm:cxn modelId="{F81D5AA1-EB99-4494-B95A-20FCFFE1E8B7}" type="presParOf" srcId="{AEB4C00D-AA70-44E0-831C-D13553A006F4}" destId="{4A25CD9D-DD66-4217-837E-7AA813D98379}" srcOrd="0" destOrd="0" presId="urn:microsoft.com/office/officeart/2005/8/layout/hierarchy6"/>
    <dgm:cxn modelId="{42754DE5-1F62-47A1-8ABA-402F406711E2}" type="presParOf" srcId="{4A25CD9D-DD66-4217-837E-7AA813D98379}" destId="{FEDB65EC-A18D-45F0-ADC2-5BAF324A3EDB}" srcOrd="0" destOrd="0" presId="urn:microsoft.com/office/officeart/2005/8/layout/hierarchy6"/>
    <dgm:cxn modelId="{24EF29CC-EF63-48C0-B74C-A35BBFB58DF4}" type="presParOf" srcId="{FEDB65EC-A18D-45F0-ADC2-5BAF324A3EDB}" destId="{F43C3396-B08A-453D-B98E-B9BCC670ADCA}" srcOrd="0" destOrd="0" presId="urn:microsoft.com/office/officeart/2005/8/layout/hierarchy6"/>
    <dgm:cxn modelId="{328D4AC4-105F-41DF-AFBE-CC47308AA0E9}" type="presParOf" srcId="{F43C3396-B08A-453D-B98E-B9BCC670ADCA}" destId="{B4765DEE-20BD-4673-9450-024CAE75ACDC}" srcOrd="0" destOrd="0" presId="urn:microsoft.com/office/officeart/2005/8/layout/hierarchy6"/>
    <dgm:cxn modelId="{F93E4864-B52F-4D39-A832-869B6C9B30DB}" type="presParOf" srcId="{F43C3396-B08A-453D-B98E-B9BCC670ADCA}" destId="{345B30B2-4B7A-470A-9E02-1457FF1F9000}" srcOrd="1" destOrd="0" presId="urn:microsoft.com/office/officeart/2005/8/layout/hierarchy6"/>
    <dgm:cxn modelId="{C52FEFA4-0DEE-4ECE-A7B9-F60B28A910A3}" type="presParOf" srcId="{345B30B2-4B7A-470A-9E02-1457FF1F9000}" destId="{3584D8CB-89DD-4A04-80F4-C89E826D26F4}" srcOrd="0" destOrd="0" presId="urn:microsoft.com/office/officeart/2005/8/layout/hierarchy6"/>
    <dgm:cxn modelId="{94EC2B8C-D547-40BB-A83A-EF936220EE94}" type="presParOf" srcId="{345B30B2-4B7A-470A-9E02-1457FF1F9000}" destId="{D147992A-A7BE-4F90-A0DF-2852C88AE720}" srcOrd="1" destOrd="0" presId="urn:microsoft.com/office/officeart/2005/8/layout/hierarchy6"/>
    <dgm:cxn modelId="{AE3651C2-9114-44CD-A3CD-D8C3A0993A6D}" type="presParOf" srcId="{D147992A-A7BE-4F90-A0DF-2852C88AE720}" destId="{4EFD69ED-B3F7-42E5-A865-34FB509F5938}" srcOrd="0" destOrd="0" presId="urn:microsoft.com/office/officeart/2005/8/layout/hierarchy6"/>
    <dgm:cxn modelId="{43405904-759D-4A03-9BF0-0DE43756F9CA}" type="presParOf" srcId="{D147992A-A7BE-4F90-A0DF-2852C88AE720}" destId="{01D361B6-AA3D-4FF4-8773-0E714EE064BF}" srcOrd="1" destOrd="0" presId="urn:microsoft.com/office/officeart/2005/8/layout/hierarchy6"/>
    <dgm:cxn modelId="{F2888427-59F1-432A-A55B-BDE11C96A9C6}" type="presParOf" srcId="{345B30B2-4B7A-470A-9E02-1457FF1F9000}" destId="{A22EF597-CEEC-4DF3-97FC-8BE1F4069E64}" srcOrd="2" destOrd="0" presId="urn:microsoft.com/office/officeart/2005/8/layout/hierarchy6"/>
    <dgm:cxn modelId="{7F6E63B8-FDB5-44A2-BF58-50A681984448}" type="presParOf" srcId="{345B30B2-4B7A-470A-9E02-1457FF1F9000}" destId="{C8EF6226-C723-4D7B-B2F0-068FF0D86FE5}" srcOrd="3" destOrd="0" presId="urn:microsoft.com/office/officeart/2005/8/layout/hierarchy6"/>
    <dgm:cxn modelId="{4FBB0630-7CDE-450B-BE9B-2840870C3009}" type="presParOf" srcId="{C8EF6226-C723-4D7B-B2F0-068FF0D86FE5}" destId="{41669E2D-1633-43FE-94CE-CF09ED01E83E}" srcOrd="0" destOrd="0" presId="urn:microsoft.com/office/officeart/2005/8/layout/hierarchy6"/>
    <dgm:cxn modelId="{7A768D83-C919-4651-BE1E-D818F4AE8D36}" type="presParOf" srcId="{C8EF6226-C723-4D7B-B2F0-068FF0D86FE5}" destId="{8CF50D46-5EF8-43E7-A048-E6F87885352A}" srcOrd="1" destOrd="0" presId="urn:microsoft.com/office/officeart/2005/8/layout/hierarchy6"/>
    <dgm:cxn modelId="{B7F6A3BB-D286-46A6-A667-BCDE0303A3AB}" type="presParOf" srcId="{345B30B2-4B7A-470A-9E02-1457FF1F9000}" destId="{AFED71FA-E311-4702-B24B-C7138F5DBDD2}" srcOrd="4" destOrd="0" presId="urn:microsoft.com/office/officeart/2005/8/layout/hierarchy6"/>
    <dgm:cxn modelId="{88541ADC-4791-4123-9382-01AA63EF24F3}" type="presParOf" srcId="{345B30B2-4B7A-470A-9E02-1457FF1F9000}" destId="{A4880AF3-776E-441F-9E70-10CA50D1B408}" srcOrd="5" destOrd="0" presId="urn:microsoft.com/office/officeart/2005/8/layout/hierarchy6"/>
    <dgm:cxn modelId="{1892A20D-77A7-48BD-824D-FC384D8BEE9D}" type="presParOf" srcId="{A4880AF3-776E-441F-9E70-10CA50D1B408}" destId="{D75D74D2-79A6-45A6-B464-5E022D17404F}" srcOrd="0" destOrd="0" presId="urn:microsoft.com/office/officeart/2005/8/layout/hierarchy6"/>
    <dgm:cxn modelId="{67BC917D-5A2A-422F-A36C-0A163BE2AFBC}" type="presParOf" srcId="{A4880AF3-776E-441F-9E70-10CA50D1B408}" destId="{1BC914DB-26BC-4541-B9BA-DDBC5EC3EB9C}" srcOrd="1" destOrd="0" presId="urn:microsoft.com/office/officeart/2005/8/layout/hierarchy6"/>
    <dgm:cxn modelId="{5035D09D-2E1A-481E-80B4-D084859173D9}" type="presParOf" srcId="{AEB4C00D-AA70-44E0-831C-D13553A006F4}" destId="{14B79318-93E1-41E8-8C47-A2EA6BCBD228}"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8FD0BC7-CD4C-4B83-9E5C-F92F4FEC9BD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75BF4712-4204-43E4-A68C-1ABBDC76A722}">
      <dgm:prSet phldrT="[Metin]"/>
      <dgm:spPr/>
      <dgm:t>
        <a:bodyPr/>
        <a:lstStyle/>
        <a:p>
          <a:r>
            <a:rPr lang="tr-TR" b="0" dirty="0" smtClean="0">
              <a:solidFill>
                <a:schemeClr val="tx1"/>
              </a:solidFill>
              <a:latin typeface="Times New Roman" pitchFamily="18" charset="0"/>
              <a:cs typeface="Times New Roman" pitchFamily="18" charset="0"/>
            </a:rPr>
            <a:t>MK.                  m. 987</a:t>
          </a:r>
          <a:endParaRPr lang="tr-TR" b="0" dirty="0">
            <a:solidFill>
              <a:schemeClr val="tx1"/>
            </a:solidFill>
            <a:latin typeface="Times New Roman" pitchFamily="18" charset="0"/>
            <a:cs typeface="Times New Roman" pitchFamily="18" charset="0"/>
          </a:endParaRPr>
        </a:p>
      </dgm:t>
    </dgm:pt>
    <dgm:pt modelId="{1C43F089-59BE-4BF7-92C3-43655BA9CF05}" type="parTrans" cxnId="{B81CFF68-4749-4986-B2E4-0E077FE5A388}">
      <dgm:prSet/>
      <dgm:spPr/>
      <dgm:t>
        <a:bodyPr/>
        <a:lstStyle/>
        <a:p>
          <a:endParaRPr lang="tr-TR"/>
        </a:p>
      </dgm:t>
    </dgm:pt>
    <dgm:pt modelId="{871FD93B-52FD-4212-8A32-F6633062FB6E}" type="sibTrans" cxnId="{B81CFF68-4749-4986-B2E4-0E077FE5A388}">
      <dgm:prSet/>
      <dgm:spPr/>
      <dgm:t>
        <a:bodyPr/>
        <a:lstStyle/>
        <a:p>
          <a:endParaRPr lang="tr-TR"/>
        </a:p>
      </dgm:t>
    </dgm:pt>
    <dgm:pt modelId="{819C3516-69E7-404E-9EE2-F995073082A6}">
      <dgm:prSet phldrT="[Metin]"/>
      <dgm:spPr/>
      <dgm:t>
        <a:bodyPr/>
        <a:lstStyle/>
        <a:p>
          <a:pPr algn="just"/>
          <a:r>
            <a:rPr lang="tr-TR" b="0" dirty="0" smtClean="0">
              <a:latin typeface="Times New Roman" pitchFamily="18" charset="0"/>
              <a:cs typeface="Times New Roman" pitchFamily="18" charset="0"/>
            </a:rPr>
            <a:t>Halihazır zilyedin hak karinesi dayanan savunması</a:t>
          </a:r>
          <a:endParaRPr lang="tr-TR" b="0" dirty="0">
            <a:latin typeface="Times New Roman" pitchFamily="18" charset="0"/>
            <a:cs typeface="Times New Roman" pitchFamily="18" charset="0"/>
          </a:endParaRPr>
        </a:p>
      </dgm:t>
    </dgm:pt>
    <dgm:pt modelId="{44F2A76C-A658-4DB1-B06C-81489D459C81}" type="parTrans" cxnId="{1DDA10CE-D67D-4090-ACC0-9171D3C70E20}">
      <dgm:prSet/>
      <dgm:spPr/>
      <dgm:t>
        <a:bodyPr/>
        <a:lstStyle/>
        <a:p>
          <a:endParaRPr lang="tr-TR"/>
        </a:p>
      </dgm:t>
    </dgm:pt>
    <dgm:pt modelId="{755FC030-01A7-402E-B8A3-FA423FA0592B}" type="sibTrans" cxnId="{1DDA10CE-D67D-4090-ACC0-9171D3C70E20}">
      <dgm:prSet/>
      <dgm:spPr/>
      <dgm:t>
        <a:bodyPr/>
        <a:lstStyle/>
        <a:p>
          <a:endParaRPr lang="tr-TR"/>
        </a:p>
      </dgm:t>
    </dgm:pt>
    <dgm:pt modelId="{597E798F-F031-4728-8BC5-364DB61C545E}">
      <dgm:prSet phldrT="[Metin]"/>
      <dgm:spPr/>
      <dgm:t>
        <a:bodyPr/>
        <a:lstStyle/>
        <a:p>
          <a:r>
            <a:rPr lang="tr-TR" b="0" dirty="0" smtClean="0">
              <a:solidFill>
                <a:schemeClr val="tx1"/>
              </a:solidFill>
              <a:latin typeface="Times New Roman" pitchFamily="18" charset="0"/>
              <a:cs typeface="Times New Roman" pitchFamily="18" charset="0"/>
            </a:rPr>
            <a:t>MK.                  m. 989</a:t>
          </a:r>
          <a:endParaRPr lang="tr-TR" b="0" dirty="0">
            <a:solidFill>
              <a:schemeClr val="tx1"/>
            </a:solidFill>
            <a:latin typeface="Times New Roman" pitchFamily="18" charset="0"/>
            <a:cs typeface="Times New Roman" pitchFamily="18" charset="0"/>
          </a:endParaRPr>
        </a:p>
      </dgm:t>
    </dgm:pt>
    <dgm:pt modelId="{461E0D82-B2BD-48FC-8224-A4DF711C3413}" type="parTrans" cxnId="{AC39FA19-E46F-4CDD-8BD3-521B68246E1F}">
      <dgm:prSet/>
      <dgm:spPr/>
      <dgm:t>
        <a:bodyPr/>
        <a:lstStyle/>
        <a:p>
          <a:endParaRPr lang="tr-TR"/>
        </a:p>
      </dgm:t>
    </dgm:pt>
    <dgm:pt modelId="{F79320C8-99C9-4DDC-B826-826828FCEA06}" type="sibTrans" cxnId="{AC39FA19-E46F-4CDD-8BD3-521B68246E1F}">
      <dgm:prSet/>
      <dgm:spPr/>
      <dgm:t>
        <a:bodyPr/>
        <a:lstStyle/>
        <a:p>
          <a:endParaRPr lang="tr-TR"/>
        </a:p>
      </dgm:t>
    </dgm:pt>
    <dgm:pt modelId="{549AB208-31F3-4377-B7FC-08E6F077F375}">
      <dgm:prSet phldrT="[Metin]"/>
      <dgm:spPr/>
      <dgm:t>
        <a:bodyPr/>
        <a:lstStyle/>
        <a:p>
          <a:pPr algn="just"/>
          <a:r>
            <a:rPr lang="tr-TR" b="0" dirty="0" smtClean="0">
              <a:latin typeface="Times New Roman" pitchFamily="18" charset="0"/>
              <a:cs typeface="Times New Roman" pitchFamily="18" charset="0"/>
            </a:rPr>
            <a:t>Önceki zilyedin hak karinesine dayanan talebi: Taşınır Davası</a:t>
          </a:r>
          <a:endParaRPr lang="tr-TR" b="0" dirty="0">
            <a:latin typeface="Times New Roman" pitchFamily="18" charset="0"/>
            <a:cs typeface="Times New Roman" pitchFamily="18" charset="0"/>
          </a:endParaRPr>
        </a:p>
      </dgm:t>
    </dgm:pt>
    <dgm:pt modelId="{D63B32B4-5AB1-4400-8003-35096F0C11AB}" type="parTrans" cxnId="{5D6CFA9F-DD33-4E9C-8538-96F5D8422DA7}">
      <dgm:prSet/>
      <dgm:spPr/>
      <dgm:t>
        <a:bodyPr/>
        <a:lstStyle/>
        <a:p>
          <a:endParaRPr lang="tr-TR"/>
        </a:p>
      </dgm:t>
    </dgm:pt>
    <dgm:pt modelId="{98453026-4209-4DD1-8DCB-38D098E2FFCC}" type="sibTrans" cxnId="{5D6CFA9F-DD33-4E9C-8538-96F5D8422DA7}">
      <dgm:prSet/>
      <dgm:spPr/>
      <dgm:t>
        <a:bodyPr/>
        <a:lstStyle/>
        <a:p>
          <a:endParaRPr lang="tr-TR"/>
        </a:p>
      </dgm:t>
    </dgm:pt>
    <dgm:pt modelId="{67F9A5DD-781A-432C-AEAF-82F819AC8298}">
      <dgm:prSet phldrT="[Metin]"/>
      <dgm:spPr/>
      <dgm:t>
        <a:bodyPr/>
        <a:lstStyle/>
        <a:p>
          <a:r>
            <a:rPr lang="tr-TR" b="0" dirty="0" smtClean="0">
              <a:latin typeface="Times New Roman" pitchFamily="18" charset="0"/>
              <a:cs typeface="Times New Roman" pitchFamily="18" charset="0"/>
            </a:rPr>
            <a:t>MK. </a:t>
          </a:r>
        </a:p>
        <a:p>
          <a:r>
            <a:rPr lang="tr-TR" b="0" dirty="0" smtClean="0">
              <a:latin typeface="Times New Roman" pitchFamily="18" charset="0"/>
              <a:cs typeface="Times New Roman" pitchFamily="18" charset="0"/>
            </a:rPr>
            <a:t>m. 985</a:t>
          </a:r>
          <a:endParaRPr lang="tr-TR" b="0" dirty="0">
            <a:latin typeface="Times New Roman" pitchFamily="18" charset="0"/>
            <a:cs typeface="Times New Roman" pitchFamily="18" charset="0"/>
          </a:endParaRPr>
        </a:p>
      </dgm:t>
    </dgm:pt>
    <dgm:pt modelId="{4D700BA2-45E7-4CF8-8836-3DB20302DEF9}" type="parTrans" cxnId="{CDCA4E37-410F-4A6B-BE14-8126696662B5}">
      <dgm:prSet/>
      <dgm:spPr/>
      <dgm:t>
        <a:bodyPr/>
        <a:lstStyle/>
        <a:p>
          <a:endParaRPr lang="tr-TR"/>
        </a:p>
      </dgm:t>
    </dgm:pt>
    <dgm:pt modelId="{B20BD08A-BBCF-4D9D-A4C4-C999F26443EF}" type="sibTrans" cxnId="{CDCA4E37-410F-4A6B-BE14-8126696662B5}">
      <dgm:prSet/>
      <dgm:spPr/>
      <dgm:t>
        <a:bodyPr/>
        <a:lstStyle/>
        <a:p>
          <a:endParaRPr lang="tr-TR"/>
        </a:p>
      </dgm:t>
    </dgm:pt>
    <dgm:pt modelId="{5C6DD6F8-9A31-41CD-9C9A-5F41EB7691C2}">
      <dgm:prSet phldrT="[Metin]"/>
      <dgm:spPr/>
      <dgm:t>
        <a:bodyPr/>
        <a:lstStyle/>
        <a:p>
          <a:pPr algn="just"/>
          <a:r>
            <a:rPr lang="tr-TR" b="0" dirty="0" smtClean="0">
              <a:latin typeface="Times New Roman" pitchFamily="18" charset="0"/>
              <a:cs typeface="Times New Roman" pitchFamily="18" charset="0"/>
            </a:rPr>
            <a:t>Zilyetlik karinesine güvenerek kazanılan hakkın korunması</a:t>
          </a:r>
          <a:endParaRPr lang="tr-TR" b="0" dirty="0">
            <a:latin typeface="Times New Roman" pitchFamily="18" charset="0"/>
            <a:cs typeface="Times New Roman" pitchFamily="18" charset="0"/>
          </a:endParaRPr>
        </a:p>
      </dgm:t>
    </dgm:pt>
    <dgm:pt modelId="{82FC2CEB-B9BC-4A72-A5C4-D56FFB0BE986}" type="parTrans" cxnId="{CFBE633A-03B5-42E0-B355-4497FA7E7417}">
      <dgm:prSet/>
      <dgm:spPr/>
      <dgm:t>
        <a:bodyPr/>
        <a:lstStyle/>
        <a:p>
          <a:endParaRPr lang="tr-TR"/>
        </a:p>
      </dgm:t>
    </dgm:pt>
    <dgm:pt modelId="{D34B83AC-6876-412E-8B0F-FDB02FE4DE04}" type="sibTrans" cxnId="{CFBE633A-03B5-42E0-B355-4497FA7E7417}">
      <dgm:prSet/>
      <dgm:spPr/>
      <dgm:t>
        <a:bodyPr/>
        <a:lstStyle/>
        <a:p>
          <a:endParaRPr lang="tr-TR"/>
        </a:p>
      </dgm:t>
    </dgm:pt>
    <dgm:pt modelId="{C5A60110-637B-4CF1-BB96-BE1A8616D67D}" type="pres">
      <dgm:prSet presAssocID="{E8FD0BC7-CD4C-4B83-9E5C-F92F4FEC9BD9}" presName="Name0" presStyleCnt="0">
        <dgm:presLayoutVars>
          <dgm:dir/>
          <dgm:animLvl val="lvl"/>
          <dgm:resizeHandles val="exact"/>
        </dgm:presLayoutVars>
      </dgm:prSet>
      <dgm:spPr/>
      <dgm:t>
        <a:bodyPr/>
        <a:lstStyle/>
        <a:p>
          <a:endParaRPr lang="tr-TR"/>
        </a:p>
      </dgm:t>
    </dgm:pt>
    <dgm:pt modelId="{BF3284CE-23B0-437D-A250-0F104F518223}" type="pres">
      <dgm:prSet presAssocID="{75BF4712-4204-43E4-A68C-1ABBDC76A722}" presName="linNode" presStyleCnt="0"/>
      <dgm:spPr/>
    </dgm:pt>
    <dgm:pt modelId="{3D33B169-E045-484F-9B21-D00112BAE856}" type="pres">
      <dgm:prSet presAssocID="{75BF4712-4204-43E4-A68C-1ABBDC76A722}" presName="parentText" presStyleLbl="node1" presStyleIdx="0" presStyleCnt="3" custScaleX="90972" custScaleY="75247">
        <dgm:presLayoutVars>
          <dgm:chMax val="1"/>
          <dgm:bulletEnabled val="1"/>
        </dgm:presLayoutVars>
      </dgm:prSet>
      <dgm:spPr/>
      <dgm:t>
        <a:bodyPr/>
        <a:lstStyle/>
        <a:p>
          <a:endParaRPr lang="tr-TR"/>
        </a:p>
      </dgm:t>
    </dgm:pt>
    <dgm:pt modelId="{854BF917-A9D8-42DA-95AE-53084FFCEDAB}" type="pres">
      <dgm:prSet presAssocID="{75BF4712-4204-43E4-A68C-1ABBDC76A722}" presName="descendantText" presStyleLbl="alignAccFollowNode1" presStyleIdx="0" presStyleCnt="3">
        <dgm:presLayoutVars>
          <dgm:bulletEnabled val="1"/>
        </dgm:presLayoutVars>
      </dgm:prSet>
      <dgm:spPr/>
      <dgm:t>
        <a:bodyPr/>
        <a:lstStyle/>
        <a:p>
          <a:endParaRPr lang="tr-TR"/>
        </a:p>
      </dgm:t>
    </dgm:pt>
    <dgm:pt modelId="{4795F19D-71A4-4CB3-ACD4-0C104F33FF41}" type="pres">
      <dgm:prSet presAssocID="{871FD93B-52FD-4212-8A32-F6633062FB6E}" presName="sp" presStyleCnt="0"/>
      <dgm:spPr/>
    </dgm:pt>
    <dgm:pt modelId="{051C1EF4-0306-4F91-A91F-212FCF6837E7}" type="pres">
      <dgm:prSet presAssocID="{597E798F-F031-4728-8BC5-364DB61C545E}" presName="linNode" presStyleCnt="0"/>
      <dgm:spPr/>
    </dgm:pt>
    <dgm:pt modelId="{410BD80B-7F5E-460D-BDFE-CA71A4E8C780}" type="pres">
      <dgm:prSet presAssocID="{597E798F-F031-4728-8BC5-364DB61C545E}" presName="parentText" presStyleLbl="node1" presStyleIdx="1" presStyleCnt="3" custScaleX="90972" custScaleY="66287">
        <dgm:presLayoutVars>
          <dgm:chMax val="1"/>
          <dgm:bulletEnabled val="1"/>
        </dgm:presLayoutVars>
      </dgm:prSet>
      <dgm:spPr/>
      <dgm:t>
        <a:bodyPr/>
        <a:lstStyle/>
        <a:p>
          <a:endParaRPr lang="tr-TR"/>
        </a:p>
      </dgm:t>
    </dgm:pt>
    <dgm:pt modelId="{FB493F50-C817-4BED-AA60-523AF9A94189}" type="pres">
      <dgm:prSet presAssocID="{597E798F-F031-4728-8BC5-364DB61C545E}" presName="descendantText" presStyleLbl="alignAccFollowNode1" presStyleIdx="1" presStyleCnt="3">
        <dgm:presLayoutVars>
          <dgm:bulletEnabled val="1"/>
        </dgm:presLayoutVars>
      </dgm:prSet>
      <dgm:spPr/>
      <dgm:t>
        <a:bodyPr/>
        <a:lstStyle/>
        <a:p>
          <a:endParaRPr lang="tr-TR"/>
        </a:p>
      </dgm:t>
    </dgm:pt>
    <dgm:pt modelId="{1505220F-8D18-4550-8B92-CDB819350D0B}" type="pres">
      <dgm:prSet presAssocID="{F79320C8-99C9-4DDC-B826-826828FCEA06}" presName="sp" presStyleCnt="0"/>
      <dgm:spPr/>
    </dgm:pt>
    <dgm:pt modelId="{80671FFA-7C9B-437F-92A3-3DBF508FD8B9}" type="pres">
      <dgm:prSet presAssocID="{67F9A5DD-781A-432C-AEAF-82F819AC8298}" presName="linNode" presStyleCnt="0"/>
      <dgm:spPr/>
    </dgm:pt>
    <dgm:pt modelId="{712D9AD4-DD6E-4FF5-8E1E-50F2747F3433}" type="pres">
      <dgm:prSet presAssocID="{67F9A5DD-781A-432C-AEAF-82F819AC8298}" presName="parentText" presStyleLbl="node1" presStyleIdx="2" presStyleCnt="3" custScaleX="88080" custScaleY="68410" custLinFactNeighborX="174" custLinFactNeighborY="0">
        <dgm:presLayoutVars>
          <dgm:chMax val="1"/>
          <dgm:bulletEnabled val="1"/>
        </dgm:presLayoutVars>
      </dgm:prSet>
      <dgm:spPr/>
      <dgm:t>
        <a:bodyPr/>
        <a:lstStyle/>
        <a:p>
          <a:endParaRPr lang="tr-TR"/>
        </a:p>
      </dgm:t>
    </dgm:pt>
    <dgm:pt modelId="{5227648C-1F4E-4F3A-8CCD-2B90A01EDD52}" type="pres">
      <dgm:prSet presAssocID="{67F9A5DD-781A-432C-AEAF-82F819AC8298}" presName="descendantText" presStyleLbl="alignAccFollowNode1" presStyleIdx="2" presStyleCnt="3">
        <dgm:presLayoutVars>
          <dgm:bulletEnabled val="1"/>
        </dgm:presLayoutVars>
      </dgm:prSet>
      <dgm:spPr/>
      <dgm:t>
        <a:bodyPr/>
        <a:lstStyle/>
        <a:p>
          <a:endParaRPr lang="tr-TR"/>
        </a:p>
      </dgm:t>
    </dgm:pt>
  </dgm:ptLst>
  <dgm:cxnLst>
    <dgm:cxn modelId="{30DC1C27-031F-4D73-A45F-0E8F8CF8402C}" type="presOf" srcId="{75BF4712-4204-43E4-A68C-1ABBDC76A722}" destId="{3D33B169-E045-484F-9B21-D00112BAE856}" srcOrd="0" destOrd="0" presId="urn:microsoft.com/office/officeart/2005/8/layout/vList5"/>
    <dgm:cxn modelId="{90AD40D1-F73C-4096-9D92-4900FB04B950}" type="presOf" srcId="{67F9A5DD-781A-432C-AEAF-82F819AC8298}" destId="{712D9AD4-DD6E-4FF5-8E1E-50F2747F3433}" srcOrd="0" destOrd="0" presId="urn:microsoft.com/office/officeart/2005/8/layout/vList5"/>
    <dgm:cxn modelId="{AC39FA19-E46F-4CDD-8BD3-521B68246E1F}" srcId="{E8FD0BC7-CD4C-4B83-9E5C-F92F4FEC9BD9}" destId="{597E798F-F031-4728-8BC5-364DB61C545E}" srcOrd="1" destOrd="0" parTransId="{461E0D82-B2BD-48FC-8224-A4DF711C3413}" sibTransId="{F79320C8-99C9-4DDC-B826-826828FCEA06}"/>
    <dgm:cxn modelId="{CDCA4E37-410F-4A6B-BE14-8126696662B5}" srcId="{E8FD0BC7-CD4C-4B83-9E5C-F92F4FEC9BD9}" destId="{67F9A5DD-781A-432C-AEAF-82F819AC8298}" srcOrd="2" destOrd="0" parTransId="{4D700BA2-45E7-4CF8-8836-3DB20302DEF9}" sibTransId="{B20BD08A-BBCF-4D9D-A4C4-C999F26443EF}"/>
    <dgm:cxn modelId="{162468AE-F364-4965-9273-EBAC756C39F2}" type="presOf" srcId="{549AB208-31F3-4377-B7FC-08E6F077F375}" destId="{FB493F50-C817-4BED-AA60-523AF9A94189}" srcOrd="0" destOrd="0" presId="urn:microsoft.com/office/officeart/2005/8/layout/vList5"/>
    <dgm:cxn modelId="{1C8BA5ED-CB98-4FD4-9471-1D5060EBA33B}" type="presOf" srcId="{597E798F-F031-4728-8BC5-364DB61C545E}" destId="{410BD80B-7F5E-460D-BDFE-CA71A4E8C780}" srcOrd="0" destOrd="0" presId="urn:microsoft.com/office/officeart/2005/8/layout/vList5"/>
    <dgm:cxn modelId="{C320B71B-31E3-4E77-B287-C9B8E4DF4CE0}" type="presOf" srcId="{5C6DD6F8-9A31-41CD-9C9A-5F41EB7691C2}" destId="{5227648C-1F4E-4F3A-8CCD-2B90A01EDD52}" srcOrd="0" destOrd="0" presId="urn:microsoft.com/office/officeart/2005/8/layout/vList5"/>
    <dgm:cxn modelId="{5D6CFA9F-DD33-4E9C-8538-96F5D8422DA7}" srcId="{597E798F-F031-4728-8BC5-364DB61C545E}" destId="{549AB208-31F3-4377-B7FC-08E6F077F375}" srcOrd="0" destOrd="0" parTransId="{D63B32B4-5AB1-4400-8003-35096F0C11AB}" sibTransId="{98453026-4209-4DD1-8DCB-38D098E2FFCC}"/>
    <dgm:cxn modelId="{E4900CEB-A6F6-4D1B-A457-AE7C966E8CB0}" type="presOf" srcId="{E8FD0BC7-CD4C-4B83-9E5C-F92F4FEC9BD9}" destId="{C5A60110-637B-4CF1-BB96-BE1A8616D67D}" srcOrd="0" destOrd="0" presId="urn:microsoft.com/office/officeart/2005/8/layout/vList5"/>
    <dgm:cxn modelId="{5CF2CAA8-CCB9-4197-B15F-41ED4C0AEA4D}" type="presOf" srcId="{819C3516-69E7-404E-9EE2-F995073082A6}" destId="{854BF917-A9D8-42DA-95AE-53084FFCEDAB}" srcOrd="0" destOrd="0" presId="urn:microsoft.com/office/officeart/2005/8/layout/vList5"/>
    <dgm:cxn modelId="{CFBE633A-03B5-42E0-B355-4497FA7E7417}" srcId="{67F9A5DD-781A-432C-AEAF-82F819AC8298}" destId="{5C6DD6F8-9A31-41CD-9C9A-5F41EB7691C2}" srcOrd="0" destOrd="0" parTransId="{82FC2CEB-B9BC-4A72-A5C4-D56FFB0BE986}" sibTransId="{D34B83AC-6876-412E-8B0F-FDB02FE4DE04}"/>
    <dgm:cxn modelId="{1DDA10CE-D67D-4090-ACC0-9171D3C70E20}" srcId="{75BF4712-4204-43E4-A68C-1ABBDC76A722}" destId="{819C3516-69E7-404E-9EE2-F995073082A6}" srcOrd="0" destOrd="0" parTransId="{44F2A76C-A658-4DB1-B06C-81489D459C81}" sibTransId="{755FC030-01A7-402E-B8A3-FA423FA0592B}"/>
    <dgm:cxn modelId="{B81CFF68-4749-4986-B2E4-0E077FE5A388}" srcId="{E8FD0BC7-CD4C-4B83-9E5C-F92F4FEC9BD9}" destId="{75BF4712-4204-43E4-A68C-1ABBDC76A722}" srcOrd="0" destOrd="0" parTransId="{1C43F089-59BE-4BF7-92C3-43655BA9CF05}" sibTransId="{871FD93B-52FD-4212-8A32-F6633062FB6E}"/>
    <dgm:cxn modelId="{E3367D8E-BCA6-4372-97E3-6F61E7252057}" type="presParOf" srcId="{C5A60110-637B-4CF1-BB96-BE1A8616D67D}" destId="{BF3284CE-23B0-437D-A250-0F104F518223}" srcOrd="0" destOrd="0" presId="urn:microsoft.com/office/officeart/2005/8/layout/vList5"/>
    <dgm:cxn modelId="{A7F48C72-847F-4181-95E9-AC4E2B8AC3D7}" type="presParOf" srcId="{BF3284CE-23B0-437D-A250-0F104F518223}" destId="{3D33B169-E045-484F-9B21-D00112BAE856}" srcOrd="0" destOrd="0" presId="urn:microsoft.com/office/officeart/2005/8/layout/vList5"/>
    <dgm:cxn modelId="{56729184-07FB-4AC7-B245-E4339428421B}" type="presParOf" srcId="{BF3284CE-23B0-437D-A250-0F104F518223}" destId="{854BF917-A9D8-42DA-95AE-53084FFCEDAB}" srcOrd="1" destOrd="0" presId="urn:microsoft.com/office/officeart/2005/8/layout/vList5"/>
    <dgm:cxn modelId="{A8D6B346-3ACC-4FC9-9A9E-A3944FE5E81E}" type="presParOf" srcId="{C5A60110-637B-4CF1-BB96-BE1A8616D67D}" destId="{4795F19D-71A4-4CB3-ACD4-0C104F33FF41}" srcOrd="1" destOrd="0" presId="urn:microsoft.com/office/officeart/2005/8/layout/vList5"/>
    <dgm:cxn modelId="{BFC2D812-72EF-4612-B456-1B3EE4828B1F}" type="presParOf" srcId="{C5A60110-637B-4CF1-BB96-BE1A8616D67D}" destId="{051C1EF4-0306-4F91-A91F-212FCF6837E7}" srcOrd="2" destOrd="0" presId="urn:microsoft.com/office/officeart/2005/8/layout/vList5"/>
    <dgm:cxn modelId="{F38FF9FF-8FA6-40FA-AA9D-2586B3A4E2C4}" type="presParOf" srcId="{051C1EF4-0306-4F91-A91F-212FCF6837E7}" destId="{410BD80B-7F5E-460D-BDFE-CA71A4E8C780}" srcOrd="0" destOrd="0" presId="urn:microsoft.com/office/officeart/2005/8/layout/vList5"/>
    <dgm:cxn modelId="{4E45053D-F04C-4C1D-B3C3-24B519A5F5CB}" type="presParOf" srcId="{051C1EF4-0306-4F91-A91F-212FCF6837E7}" destId="{FB493F50-C817-4BED-AA60-523AF9A94189}" srcOrd="1" destOrd="0" presId="urn:microsoft.com/office/officeart/2005/8/layout/vList5"/>
    <dgm:cxn modelId="{D2B8CC9D-768A-4636-AD8C-BBB1B0127591}" type="presParOf" srcId="{C5A60110-637B-4CF1-BB96-BE1A8616D67D}" destId="{1505220F-8D18-4550-8B92-CDB819350D0B}" srcOrd="3" destOrd="0" presId="urn:microsoft.com/office/officeart/2005/8/layout/vList5"/>
    <dgm:cxn modelId="{B2455EA1-D4FD-49F3-A8FF-DC7C892EE361}" type="presParOf" srcId="{C5A60110-637B-4CF1-BB96-BE1A8616D67D}" destId="{80671FFA-7C9B-437F-92A3-3DBF508FD8B9}" srcOrd="4" destOrd="0" presId="urn:microsoft.com/office/officeart/2005/8/layout/vList5"/>
    <dgm:cxn modelId="{AFAB0FEF-F830-4CE5-B23E-2A673F289D5E}" type="presParOf" srcId="{80671FFA-7C9B-437F-92A3-3DBF508FD8B9}" destId="{712D9AD4-DD6E-4FF5-8E1E-50F2747F3433}" srcOrd="0" destOrd="0" presId="urn:microsoft.com/office/officeart/2005/8/layout/vList5"/>
    <dgm:cxn modelId="{CBE217A0-7A96-4934-B1E5-9B15B6646BFF}" type="presParOf" srcId="{80671FFA-7C9B-437F-92A3-3DBF508FD8B9}" destId="{5227648C-1F4E-4F3A-8CCD-2B90A01EDD5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890B0DF-3A11-464D-A417-C2C062613D70}" type="doc">
      <dgm:prSet loTypeId="urn:microsoft.com/office/officeart/2005/8/layout/target2" loCatId="relationship" qsTypeId="urn:microsoft.com/office/officeart/2005/8/quickstyle/simple3" qsCatId="simple" csTypeId="urn:microsoft.com/office/officeart/2005/8/colors/accent1_2" csCatId="accent1" phldr="1"/>
      <dgm:spPr/>
      <dgm:t>
        <a:bodyPr/>
        <a:lstStyle/>
        <a:p>
          <a:endParaRPr lang="tr-TR"/>
        </a:p>
      </dgm:t>
    </dgm:pt>
    <dgm:pt modelId="{7CAC26F8-185B-4BE3-A0EA-D9DF7D730BC1}">
      <dgm:prSet phldrT="[Metin]" custT="1"/>
      <dgm:spPr/>
      <dgm:t>
        <a:bodyPr/>
        <a:lstStyle/>
        <a:p>
          <a:pPr algn="just"/>
          <a:r>
            <a:rPr lang="tr-TR" sz="2800" b="0" dirty="0" smtClean="0">
              <a:latin typeface="Times New Roman" pitchFamily="18" charset="0"/>
              <a:cs typeface="Times New Roman" pitchFamily="18" charset="0"/>
            </a:rPr>
            <a:t>1. Zilyedin zilyetliğinin iradesi dışında sona erdirilmiş olması</a:t>
          </a:r>
        </a:p>
        <a:p>
          <a:pPr algn="just"/>
          <a:r>
            <a:rPr lang="tr-TR" sz="2800" b="0" dirty="0" smtClean="0">
              <a:latin typeface="Times New Roman" pitchFamily="18" charset="0"/>
              <a:cs typeface="Times New Roman" pitchFamily="18" charset="0"/>
            </a:rPr>
            <a:t>2. Şimdiki Zilyedin Ediniminin </a:t>
          </a:r>
          <a:r>
            <a:rPr lang="tr-TR" sz="2800" b="0" smtClean="0">
              <a:latin typeface="Times New Roman" pitchFamily="18" charset="0"/>
              <a:cs typeface="Times New Roman" pitchFamily="18" charset="0"/>
            </a:rPr>
            <a:t>Korunmamış Olması .</a:t>
          </a:r>
        </a:p>
        <a:p>
          <a:pPr algn="just"/>
          <a:endParaRPr lang="tr-TR" sz="2800" b="0" smtClean="0">
            <a:latin typeface="Times New Roman" pitchFamily="18" charset="0"/>
            <a:cs typeface="Times New Roman" pitchFamily="18" charset="0"/>
          </a:endParaRPr>
        </a:p>
        <a:p>
          <a:pPr algn="just"/>
          <a:endParaRPr lang="tr-TR" sz="2800" b="0" smtClean="0">
            <a:latin typeface="Times New Roman" pitchFamily="18" charset="0"/>
            <a:cs typeface="Times New Roman" pitchFamily="18" charset="0"/>
          </a:endParaRPr>
        </a:p>
        <a:p>
          <a:pPr algn="just"/>
          <a:endParaRPr lang="tr-TR" sz="2800" b="0" smtClean="0">
            <a:latin typeface="Times New Roman" pitchFamily="18" charset="0"/>
            <a:cs typeface="Times New Roman" pitchFamily="18" charset="0"/>
          </a:endParaRPr>
        </a:p>
        <a:p>
          <a:pPr algn="just"/>
          <a:endParaRPr lang="tr-TR" sz="2800" b="0" smtClean="0">
            <a:latin typeface="Times New Roman" pitchFamily="18" charset="0"/>
            <a:cs typeface="Times New Roman" pitchFamily="18" charset="0"/>
          </a:endParaRPr>
        </a:p>
        <a:p>
          <a:pPr algn="just"/>
          <a:r>
            <a:rPr lang="tr-TR" sz="2800" b="0" smtClean="0">
              <a:latin typeface="Times New Roman" pitchFamily="18" charset="0"/>
              <a:cs typeface="Times New Roman" pitchFamily="18" charset="0"/>
            </a:rPr>
            <a:t>2.Ş,</a:t>
          </a:r>
          <a:endParaRPr lang="tr-TR" sz="2800" b="0" dirty="0">
            <a:latin typeface="Times New Roman" pitchFamily="18" charset="0"/>
            <a:cs typeface="Times New Roman" pitchFamily="18" charset="0"/>
          </a:endParaRPr>
        </a:p>
      </dgm:t>
    </dgm:pt>
    <dgm:pt modelId="{889833D2-C66A-4033-8D66-AF0BC0DE09A5}" type="parTrans" cxnId="{1B4C7638-A2E0-47B4-9C9F-4E875BF40778}">
      <dgm:prSet/>
      <dgm:spPr/>
      <dgm:t>
        <a:bodyPr/>
        <a:lstStyle/>
        <a:p>
          <a:endParaRPr lang="tr-TR"/>
        </a:p>
      </dgm:t>
    </dgm:pt>
    <dgm:pt modelId="{42F57A50-7D14-4840-8E88-6423715F037E}" type="sibTrans" cxnId="{1B4C7638-A2E0-47B4-9C9F-4E875BF40778}">
      <dgm:prSet/>
      <dgm:spPr/>
      <dgm:t>
        <a:bodyPr/>
        <a:lstStyle/>
        <a:p>
          <a:endParaRPr lang="tr-TR"/>
        </a:p>
      </dgm:t>
    </dgm:pt>
    <dgm:pt modelId="{D9DDA168-E914-4E92-8073-857086B36A24}">
      <dgm:prSet phldrT="[Metin]" custT="1"/>
      <dgm:spPr/>
      <dgm:t>
        <a:bodyPr/>
        <a:lstStyle/>
        <a:p>
          <a:pPr algn="ctr"/>
          <a:endParaRPr lang="tr-TR" sz="1800" b="0" dirty="0" smtClean="0">
            <a:latin typeface="Times New Roman" pitchFamily="18" charset="0"/>
            <a:cs typeface="Times New Roman" pitchFamily="18" charset="0"/>
          </a:endParaRPr>
        </a:p>
        <a:p>
          <a:pPr algn="l"/>
          <a:r>
            <a:rPr lang="tr-TR" sz="2800" b="0" smtClean="0">
              <a:latin typeface="Times New Roman" pitchFamily="18" charset="0"/>
              <a:cs typeface="Times New Roman" pitchFamily="18" charset="0"/>
            </a:rPr>
            <a:t>2. İradesi   dışında   zilyetliği   sona erdirilen    kimsenin   ,  halihazır  zilyedin    üstün    hak      karinesini çürütmüş    olması</a:t>
          </a:r>
          <a:endParaRPr lang="tr-TR" sz="2800" b="0" dirty="0">
            <a:latin typeface="Times New Roman" pitchFamily="18" charset="0"/>
            <a:cs typeface="Times New Roman" pitchFamily="18" charset="0"/>
          </a:endParaRPr>
        </a:p>
      </dgm:t>
    </dgm:pt>
    <dgm:pt modelId="{C21D83EE-7632-4A4B-BDC0-855CD24A87F5}" type="parTrans" cxnId="{AA112EA5-EC5F-4BA1-9484-329BB26B87EC}">
      <dgm:prSet/>
      <dgm:spPr/>
      <dgm:t>
        <a:bodyPr/>
        <a:lstStyle/>
        <a:p>
          <a:endParaRPr lang="tr-TR"/>
        </a:p>
      </dgm:t>
    </dgm:pt>
    <dgm:pt modelId="{A3949E4C-657A-4BB5-9EA8-D4592FBA5A17}" type="sibTrans" cxnId="{AA112EA5-EC5F-4BA1-9484-329BB26B87EC}">
      <dgm:prSet/>
      <dgm:spPr/>
      <dgm:t>
        <a:bodyPr/>
        <a:lstStyle/>
        <a:p>
          <a:endParaRPr lang="tr-TR"/>
        </a:p>
      </dgm:t>
    </dgm:pt>
    <dgm:pt modelId="{5D695513-1CF5-4D81-9B9E-3D8FB488A027}">
      <dgm:prSet phldrT="[Metin]" custT="1"/>
      <dgm:spPr>
        <a:solidFill>
          <a:schemeClr val="accent1">
            <a:alpha val="90000"/>
          </a:schemeClr>
        </a:solidFill>
      </dgm:spPr>
      <dgm:t>
        <a:bodyPr/>
        <a:lstStyle/>
        <a:p>
          <a:pPr algn="just"/>
          <a:r>
            <a:rPr lang="tr-TR" sz="2000" b="0" dirty="0" smtClean="0">
              <a:latin typeface="Times New Roman" pitchFamily="18" charset="0"/>
              <a:cs typeface="Times New Roman" pitchFamily="18" charset="0"/>
            </a:rPr>
            <a:t>Zilyedin  zilyetliğine iradesi dışında son verilmiş olup, malın da elinden rızası dışında çıktığının ispatı (MK. m. 989) </a:t>
          </a:r>
          <a:endParaRPr lang="tr-TR" sz="2000" b="0" dirty="0">
            <a:latin typeface="Times New Roman" pitchFamily="18" charset="0"/>
            <a:cs typeface="Times New Roman" pitchFamily="18" charset="0"/>
          </a:endParaRPr>
        </a:p>
      </dgm:t>
    </dgm:pt>
    <dgm:pt modelId="{8CD4E75C-6C08-436F-AD17-60CABA658DDA}" type="parTrans" cxnId="{E927D9A4-5B1B-4EC2-A973-6CC464840F2F}">
      <dgm:prSet/>
      <dgm:spPr/>
      <dgm:t>
        <a:bodyPr/>
        <a:lstStyle/>
        <a:p>
          <a:endParaRPr lang="tr-TR"/>
        </a:p>
      </dgm:t>
    </dgm:pt>
    <dgm:pt modelId="{055DF7D7-B864-409E-88DB-33B19AA27267}" type="sibTrans" cxnId="{E927D9A4-5B1B-4EC2-A973-6CC464840F2F}">
      <dgm:prSet/>
      <dgm:spPr/>
      <dgm:t>
        <a:bodyPr/>
        <a:lstStyle/>
        <a:p>
          <a:endParaRPr lang="tr-TR"/>
        </a:p>
      </dgm:t>
    </dgm:pt>
    <dgm:pt modelId="{02EB7D7F-64A4-4DAF-904B-74823D2FEA6F}">
      <dgm:prSet phldrT="[Metin]" custT="1"/>
      <dgm:spPr>
        <a:solidFill>
          <a:schemeClr val="accent1">
            <a:alpha val="90000"/>
          </a:schemeClr>
        </a:solidFill>
      </dgm:spPr>
      <dgm:t>
        <a:bodyPr/>
        <a:lstStyle/>
        <a:p>
          <a:pPr algn="just"/>
          <a:r>
            <a:rPr lang="tr-TR" sz="2000" b="0" dirty="0" smtClean="0">
              <a:latin typeface="Times New Roman" pitchFamily="18" charset="0"/>
              <a:cs typeface="Times New Roman" pitchFamily="18" charset="0"/>
            </a:rPr>
            <a:t>Halihazır zilyedin zilyetliği kötüniyetle kazandığının ispatı (MK. m. 991)</a:t>
          </a:r>
          <a:endParaRPr lang="tr-TR" sz="2000" b="0" dirty="0">
            <a:latin typeface="Times New Roman" pitchFamily="18" charset="0"/>
            <a:cs typeface="Times New Roman" pitchFamily="18" charset="0"/>
          </a:endParaRPr>
        </a:p>
      </dgm:t>
    </dgm:pt>
    <dgm:pt modelId="{3CFF1322-55FF-40A7-9191-2D31F6D41ACC}" type="sibTrans" cxnId="{19BC2990-C11D-4B03-88E8-CFC0A1386866}">
      <dgm:prSet/>
      <dgm:spPr/>
      <dgm:t>
        <a:bodyPr/>
        <a:lstStyle/>
        <a:p>
          <a:endParaRPr lang="tr-TR"/>
        </a:p>
      </dgm:t>
    </dgm:pt>
    <dgm:pt modelId="{5D40F87D-8AFF-4AE6-90D6-2E3480F76F2E}" type="parTrans" cxnId="{19BC2990-C11D-4B03-88E8-CFC0A1386866}">
      <dgm:prSet/>
      <dgm:spPr/>
      <dgm:t>
        <a:bodyPr/>
        <a:lstStyle/>
        <a:p>
          <a:endParaRPr lang="tr-TR"/>
        </a:p>
      </dgm:t>
    </dgm:pt>
    <dgm:pt modelId="{68C74FCB-C1D7-46DF-882D-BF3E72C31208}" type="pres">
      <dgm:prSet presAssocID="{0890B0DF-3A11-464D-A417-C2C062613D70}" presName="Name0" presStyleCnt="0">
        <dgm:presLayoutVars>
          <dgm:chMax val="3"/>
          <dgm:chPref val="1"/>
          <dgm:dir/>
          <dgm:animLvl val="lvl"/>
          <dgm:resizeHandles/>
        </dgm:presLayoutVars>
      </dgm:prSet>
      <dgm:spPr/>
      <dgm:t>
        <a:bodyPr/>
        <a:lstStyle/>
        <a:p>
          <a:endParaRPr lang="tr-TR"/>
        </a:p>
      </dgm:t>
    </dgm:pt>
    <dgm:pt modelId="{0C29296B-BD06-4252-8F87-31D0DA5A8481}" type="pres">
      <dgm:prSet presAssocID="{0890B0DF-3A11-464D-A417-C2C062613D70}" presName="outerBox" presStyleCnt="0"/>
      <dgm:spPr/>
    </dgm:pt>
    <dgm:pt modelId="{8ACF5965-7324-44BF-9C3F-AD9F50E9162F}" type="pres">
      <dgm:prSet presAssocID="{0890B0DF-3A11-464D-A417-C2C062613D70}" presName="outerBoxParent" presStyleLbl="node1" presStyleIdx="0" presStyleCnt="2"/>
      <dgm:spPr/>
      <dgm:t>
        <a:bodyPr/>
        <a:lstStyle/>
        <a:p>
          <a:endParaRPr lang="tr-TR"/>
        </a:p>
      </dgm:t>
    </dgm:pt>
    <dgm:pt modelId="{7433CE6C-B38E-421D-A113-0098BC5862A8}" type="pres">
      <dgm:prSet presAssocID="{0890B0DF-3A11-464D-A417-C2C062613D70}" presName="outerBoxChildren" presStyleCnt="0"/>
      <dgm:spPr/>
    </dgm:pt>
    <dgm:pt modelId="{326E10E7-1337-4988-90CF-BA49BF57B23C}" type="pres">
      <dgm:prSet presAssocID="{0890B0DF-3A11-464D-A417-C2C062613D70}" presName="middleBox" presStyleCnt="0"/>
      <dgm:spPr/>
    </dgm:pt>
    <dgm:pt modelId="{016EFBD7-190F-4739-8C95-E8C27DB84802}" type="pres">
      <dgm:prSet presAssocID="{0890B0DF-3A11-464D-A417-C2C062613D70}" presName="middleBoxParent" presStyleLbl="node1" presStyleIdx="1" presStyleCnt="2" custScaleX="105263" custScaleY="112684"/>
      <dgm:spPr/>
      <dgm:t>
        <a:bodyPr/>
        <a:lstStyle/>
        <a:p>
          <a:endParaRPr lang="tr-TR"/>
        </a:p>
      </dgm:t>
    </dgm:pt>
    <dgm:pt modelId="{A87119FB-5FEB-4C27-BEC7-27631E58D57A}" type="pres">
      <dgm:prSet presAssocID="{0890B0DF-3A11-464D-A417-C2C062613D70}" presName="middleBoxChildren" presStyleCnt="0"/>
      <dgm:spPr/>
    </dgm:pt>
    <dgm:pt modelId="{1E554C1F-F544-4FF5-A782-CC05CACBDFFD}" type="pres">
      <dgm:prSet presAssocID="{02EB7D7F-64A4-4DAF-904B-74823D2FEA6F}" presName="mChild" presStyleLbl="fgAcc1" presStyleIdx="0" presStyleCnt="2" custScaleX="110090" custScaleY="126054" custLinFactNeighborX="-1909" custLinFactNeighborY="19062">
        <dgm:presLayoutVars>
          <dgm:bulletEnabled val="1"/>
        </dgm:presLayoutVars>
      </dgm:prSet>
      <dgm:spPr/>
      <dgm:t>
        <a:bodyPr/>
        <a:lstStyle/>
        <a:p>
          <a:endParaRPr lang="tr-TR"/>
        </a:p>
      </dgm:t>
    </dgm:pt>
    <dgm:pt modelId="{58180FD5-665C-4D9E-B37B-B0B67B008F95}" type="pres">
      <dgm:prSet presAssocID="{3CFF1322-55FF-40A7-9191-2D31F6D41ACC}" presName="middleSibTrans" presStyleCnt="0"/>
      <dgm:spPr/>
    </dgm:pt>
    <dgm:pt modelId="{AC522BBF-D7C7-4545-A7C0-D630C42A8A71}" type="pres">
      <dgm:prSet presAssocID="{5D695513-1CF5-4D81-9B9E-3D8FB488A027}" presName="mChild" presStyleLbl="fgAcc1" presStyleIdx="1" presStyleCnt="2" custScaleX="107589" custScaleY="126054" custLinFactNeighborX="70118" custLinFactNeighborY="19062">
        <dgm:presLayoutVars>
          <dgm:bulletEnabled val="1"/>
        </dgm:presLayoutVars>
      </dgm:prSet>
      <dgm:spPr/>
      <dgm:t>
        <a:bodyPr/>
        <a:lstStyle/>
        <a:p>
          <a:endParaRPr lang="tr-TR"/>
        </a:p>
      </dgm:t>
    </dgm:pt>
  </dgm:ptLst>
  <dgm:cxnLst>
    <dgm:cxn modelId="{E927D9A4-5B1B-4EC2-A973-6CC464840F2F}" srcId="{D9DDA168-E914-4E92-8073-857086B36A24}" destId="{5D695513-1CF5-4D81-9B9E-3D8FB488A027}" srcOrd="1" destOrd="0" parTransId="{8CD4E75C-6C08-436F-AD17-60CABA658DDA}" sibTransId="{055DF7D7-B864-409E-88DB-33B19AA27267}"/>
    <dgm:cxn modelId="{19BC2990-C11D-4B03-88E8-CFC0A1386866}" srcId="{D9DDA168-E914-4E92-8073-857086B36A24}" destId="{02EB7D7F-64A4-4DAF-904B-74823D2FEA6F}" srcOrd="0" destOrd="0" parTransId="{5D40F87D-8AFF-4AE6-90D6-2E3480F76F2E}" sibTransId="{3CFF1322-55FF-40A7-9191-2D31F6D41ACC}"/>
    <dgm:cxn modelId="{B2810C29-1745-4D30-8F74-42F4978B0F4F}" type="presOf" srcId="{7CAC26F8-185B-4BE3-A0EA-D9DF7D730BC1}" destId="{8ACF5965-7324-44BF-9C3F-AD9F50E9162F}" srcOrd="0" destOrd="0" presId="urn:microsoft.com/office/officeart/2005/8/layout/target2"/>
    <dgm:cxn modelId="{D1E60E71-E2CB-4243-8FAE-4DA201302967}" type="presOf" srcId="{02EB7D7F-64A4-4DAF-904B-74823D2FEA6F}" destId="{1E554C1F-F544-4FF5-A782-CC05CACBDFFD}" srcOrd="0" destOrd="0" presId="urn:microsoft.com/office/officeart/2005/8/layout/target2"/>
    <dgm:cxn modelId="{E9977DF5-F452-441B-8AFE-4998D6F3728C}" type="presOf" srcId="{0890B0DF-3A11-464D-A417-C2C062613D70}" destId="{68C74FCB-C1D7-46DF-882D-BF3E72C31208}" srcOrd="0" destOrd="0" presId="urn:microsoft.com/office/officeart/2005/8/layout/target2"/>
    <dgm:cxn modelId="{AA112EA5-EC5F-4BA1-9484-329BB26B87EC}" srcId="{0890B0DF-3A11-464D-A417-C2C062613D70}" destId="{D9DDA168-E914-4E92-8073-857086B36A24}" srcOrd="1" destOrd="0" parTransId="{C21D83EE-7632-4A4B-BDC0-855CD24A87F5}" sibTransId="{A3949E4C-657A-4BB5-9EA8-D4592FBA5A17}"/>
    <dgm:cxn modelId="{E7DCBF5C-7162-4FE5-A69E-4135AEC567CC}" type="presOf" srcId="{D9DDA168-E914-4E92-8073-857086B36A24}" destId="{016EFBD7-190F-4739-8C95-E8C27DB84802}" srcOrd="0" destOrd="0" presId="urn:microsoft.com/office/officeart/2005/8/layout/target2"/>
    <dgm:cxn modelId="{1B4C7638-A2E0-47B4-9C9F-4E875BF40778}" srcId="{0890B0DF-3A11-464D-A417-C2C062613D70}" destId="{7CAC26F8-185B-4BE3-A0EA-D9DF7D730BC1}" srcOrd="0" destOrd="0" parTransId="{889833D2-C66A-4033-8D66-AF0BC0DE09A5}" sibTransId="{42F57A50-7D14-4840-8E88-6423715F037E}"/>
    <dgm:cxn modelId="{4F6C0B84-FB28-455C-A8C6-C7D30A8D2C14}" type="presOf" srcId="{5D695513-1CF5-4D81-9B9E-3D8FB488A027}" destId="{AC522BBF-D7C7-4545-A7C0-D630C42A8A71}" srcOrd="0" destOrd="0" presId="urn:microsoft.com/office/officeart/2005/8/layout/target2"/>
    <dgm:cxn modelId="{B630133D-4FA8-4748-802F-3BF473BA9C2A}" type="presParOf" srcId="{68C74FCB-C1D7-46DF-882D-BF3E72C31208}" destId="{0C29296B-BD06-4252-8F87-31D0DA5A8481}" srcOrd="0" destOrd="0" presId="urn:microsoft.com/office/officeart/2005/8/layout/target2"/>
    <dgm:cxn modelId="{8D37918A-AB22-471E-94E5-8E9264BA8C20}" type="presParOf" srcId="{0C29296B-BD06-4252-8F87-31D0DA5A8481}" destId="{8ACF5965-7324-44BF-9C3F-AD9F50E9162F}" srcOrd="0" destOrd="0" presId="urn:microsoft.com/office/officeart/2005/8/layout/target2"/>
    <dgm:cxn modelId="{A679255F-D57E-4964-840B-B208BDA93E56}" type="presParOf" srcId="{0C29296B-BD06-4252-8F87-31D0DA5A8481}" destId="{7433CE6C-B38E-421D-A113-0098BC5862A8}" srcOrd="1" destOrd="0" presId="urn:microsoft.com/office/officeart/2005/8/layout/target2"/>
    <dgm:cxn modelId="{76B1A060-8F99-4252-B1FD-530C7A8E28BB}" type="presParOf" srcId="{68C74FCB-C1D7-46DF-882D-BF3E72C31208}" destId="{326E10E7-1337-4988-90CF-BA49BF57B23C}" srcOrd="1" destOrd="0" presId="urn:microsoft.com/office/officeart/2005/8/layout/target2"/>
    <dgm:cxn modelId="{D0B020DD-B3E3-4F24-BC90-F414611EC6D8}" type="presParOf" srcId="{326E10E7-1337-4988-90CF-BA49BF57B23C}" destId="{016EFBD7-190F-4739-8C95-E8C27DB84802}" srcOrd="0" destOrd="0" presId="urn:microsoft.com/office/officeart/2005/8/layout/target2"/>
    <dgm:cxn modelId="{7514B768-010B-4A20-BF76-B25B8E5F194F}" type="presParOf" srcId="{326E10E7-1337-4988-90CF-BA49BF57B23C}" destId="{A87119FB-5FEB-4C27-BEC7-27631E58D57A}" srcOrd="1" destOrd="0" presId="urn:microsoft.com/office/officeart/2005/8/layout/target2"/>
    <dgm:cxn modelId="{CDBD93C4-A8AF-4F97-AAA9-CAB37F7D9194}" type="presParOf" srcId="{A87119FB-5FEB-4C27-BEC7-27631E58D57A}" destId="{1E554C1F-F544-4FF5-A782-CC05CACBDFFD}" srcOrd="0" destOrd="0" presId="urn:microsoft.com/office/officeart/2005/8/layout/target2"/>
    <dgm:cxn modelId="{80027C1E-C2C5-4F12-89EA-647AE526B5E7}" type="presParOf" srcId="{A87119FB-5FEB-4C27-BEC7-27631E58D57A}" destId="{58180FD5-665C-4D9E-B37B-B0B67B008F95}" srcOrd="1" destOrd="0" presId="urn:microsoft.com/office/officeart/2005/8/layout/target2"/>
    <dgm:cxn modelId="{FD8B6059-06B2-4E47-9913-7593D8D210EF}" type="presParOf" srcId="{A87119FB-5FEB-4C27-BEC7-27631E58D57A}" destId="{AC522BBF-D7C7-4545-A7C0-D630C42A8A71}" srcOrd="2"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9AB184E-3913-4C50-889D-E71F0E0F2E1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8988D6F2-DEA0-4838-A25B-BFEE4A31981A}">
      <dgm:prSet phldrT="[Metin]" custT="1"/>
      <dgm:spPr/>
      <dgm:t>
        <a:bodyPr/>
        <a:lstStyle/>
        <a:p>
          <a:r>
            <a:rPr lang="tr-TR" sz="2800" b="0" dirty="0" smtClean="0">
              <a:solidFill>
                <a:schemeClr val="tx1"/>
              </a:solidFill>
              <a:latin typeface="Times New Roman" pitchFamily="18" charset="0"/>
              <a:cs typeface="Times New Roman" pitchFamily="18" charset="0"/>
            </a:rPr>
            <a:t>MK. </a:t>
          </a:r>
        </a:p>
        <a:p>
          <a:r>
            <a:rPr lang="tr-TR" sz="2800" b="0" dirty="0" smtClean="0">
              <a:solidFill>
                <a:schemeClr val="tx1"/>
              </a:solidFill>
              <a:latin typeface="Times New Roman" pitchFamily="18" charset="0"/>
              <a:cs typeface="Times New Roman" pitchFamily="18" charset="0"/>
            </a:rPr>
            <a:t>m. 990</a:t>
          </a:r>
          <a:endParaRPr lang="tr-TR" sz="2800" b="0" dirty="0">
            <a:solidFill>
              <a:schemeClr val="tx1"/>
            </a:solidFill>
            <a:latin typeface="Times New Roman" pitchFamily="18" charset="0"/>
            <a:cs typeface="Times New Roman" pitchFamily="18" charset="0"/>
          </a:endParaRPr>
        </a:p>
      </dgm:t>
    </dgm:pt>
    <dgm:pt modelId="{21D02448-ABFB-46E9-A978-00542FF91406}" type="parTrans" cxnId="{25E0FD2C-E3C2-4927-9389-A33C7005D1E0}">
      <dgm:prSet/>
      <dgm:spPr/>
      <dgm:t>
        <a:bodyPr/>
        <a:lstStyle/>
        <a:p>
          <a:endParaRPr lang="tr-TR"/>
        </a:p>
      </dgm:t>
    </dgm:pt>
    <dgm:pt modelId="{E9774964-8CBB-4725-A799-63567E057A85}" type="sibTrans" cxnId="{25E0FD2C-E3C2-4927-9389-A33C7005D1E0}">
      <dgm:prSet/>
      <dgm:spPr/>
      <dgm:t>
        <a:bodyPr/>
        <a:lstStyle/>
        <a:p>
          <a:endParaRPr lang="tr-TR"/>
        </a:p>
      </dgm:t>
    </dgm:pt>
    <dgm:pt modelId="{C2828669-5FF3-46B1-8647-FF751919C913}">
      <dgm:prSet phldrT="[Metin]" custT="1"/>
      <dgm:spPr/>
      <dgm:t>
        <a:bodyPr/>
        <a:lstStyle/>
        <a:p>
          <a:pPr algn="just"/>
          <a:r>
            <a:rPr lang="tr-TR" sz="2000" b="0" dirty="0" smtClean="0">
              <a:latin typeface="Times New Roman" pitchFamily="18" charset="0"/>
              <a:cs typeface="Times New Roman" pitchFamily="18" charset="0"/>
            </a:rPr>
            <a:t>Çalınmış, kaybedilmiş, irade dışında elden çıkmış da olsa para veya hamile yazılı senetleri iyi niyetle kazanmış olan kimse aleyhine taşınır  davası açılamaz.</a:t>
          </a:r>
          <a:endParaRPr lang="tr-TR" sz="2000" b="0" dirty="0">
            <a:latin typeface="Times New Roman" pitchFamily="18" charset="0"/>
            <a:cs typeface="Times New Roman" pitchFamily="18" charset="0"/>
          </a:endParaRPr>
        </a:p>
      </dgm:t>
    </dgm:pt>
    <dgm:pt modelId="{37FFC8E1-CCE2-4798-AA39-74568060B70E}" type="parTrans" cxnId="{576B0044-0CE4-4561-ABF1-9E783118D93A}">
      <dgm:prSet/>
      <dgm:spPr/>
      <dgm:t>
        <a:bodyPr/>
        <a:lstStyle/>
        <a:p>
          <a:endParaRPr lang="tr-TR"/>
        </a:p>
      </dgm:t>
    </dgm:pt>
    <dgm:pt modelId="{50EED99C-B0F7-4351-A5D9-24B71007F24B}" type="sibTrans" cxnId="{576B0044-0CE4-4561-ABF1-9E783118D93A}">
      <dgm:prSet/>
      <dgm:spPr/>
      <dgm:t>
        <a:bodyPr/>
        <a:lstStyle/>
        <a:p>
          <a:endParaRPr lang="tr-TR"/>
        </a:p>
      </dgm:t>
    </dgm:pt>
    <dgm:pt modelId="{F19256AA-7754-439F-8879-5D6A74EB8522}">
      <dgm:prSet phldrT="[Metin]" custT="1"/>
      <dgm:spPr/>
      <dgm:t>
        <a:bodyPr/>
        <a:lstStyle/>
        <a:p>
          <a:r>
            <a:rPr lang="tr-TR" sz="2800" b="0" dirty="0" smtClean="0">
              <a:solidFill>
                <a:schemeClr val="tx1"/>
              </a:solidFill>
              <a:latin typeface="Times New Roman" pitchFamily="18" charset="0"/>
              <a:cs typeface="Times New Roman" pitchFamily="18" charset="0"/>
            </a:rPr>
            <a:t>MK.</a:t>
          </a:r>
        </a:p>
        <a:p>
          <a:r>
            <a:rPr lang="tr-TR" sz="2800" b="0" dirty="0" smtClean="0">
              <a:solidFill>
                <a:schemeClr val="tx1"/>
              </a:solidFill>
              <a:latin typeface="Times New Roman" pitchFamily="18" charset="0"/>
              <a:cs typeface="Times New Roman" pitchFamily="18" charset="0"/>
            </a:rPr>
            <a:t> m. 991</a:t>
          </a:r>
          <a:endParaRPr lang="tr-TR" sz="2800" b="0" dirty="0">
            <a:solidFill>
              <a:schemeClr val="tx1"/>
            </a:solidFill>
            <a:latin typeface="Times New Roman" pitchFamily="18" charset="0"/>
            <a:cs typeface="Times New Roman" pitchFamily="18" charset="0"/>
          </a:endParaRPr>
        </a:p>
      </dgm:t>
    </dgm:pt>
    <dgm:pt modelId="{353A8CA5-56E9-4919-BCC6-78A75D7B9847}" type="parTrans" cxnId="{2C37FFF7-C85E-4975-9FD4-0ABAEDEE429B}">
      <dgm:prSet/>
      <dgm:spPr/>
      <dgm:t>
        <a:bodyPr/>
        <a:lstStyle/>
        <a:p>
          <a:endParaRPr lang="tr-TR"/>
        </a:p>
      </dgm:t>
    </dgm:pt>
    <dgm:pt modelId="{A6588CD8-2BE7-42B6-AD57-18AC70E99564}" type="sibTrans" cxnId="{2C37FFF7-C85E-4975-9FD4-0ABAEDEE429B}">
      <dgm:prSet/>
      <dgm:spPr/>
      <dgm:t>
        <a:bodyPr/>
        <a:lstStyle/>
        <a:p>
          <a:endParaRPr lang="tr-TR"/>
        </a:p>
      </dgm:t>
    </dgm:pt>
    <dgm:pt modelId="{B02CF561-B833-4133-A36E-81A5D34ECCB7}">
      <dgm:prSet phldrT="[Metin]" custT="1"/>
      <dgm:spPr/>
      <dgm:t>
        <a:bodyPr/>
        <a:lstStyle/>
        <a:p>
          <a:pPr algn="just"/>
          <a:r>
            <a:rPr lang="tr-TR" sz="2000" b="0" dirty="0" smtClean="0">
              <a:latin typeface="Times New Roman" pitchFamily="18" charset="0"/>
              <a:cs typeface="Times New Roman" pitchFamily="18" charset="0"/>
            </a:rPr>
            <a:t>Çalınmış, kaybedilmiş, irade dışında elden çıkmış malı edinen iyi niyet sahibi zilyetlere karşı taşınır davası beş yıllık hak düşürücü süreye tabidir.</a:t>
          </a:r>
          <a:endParaRPr lang="tr-TR" sz="2000" b="0" dirty="0">
            <a:latin typeface="Times New Roman" pitchFamily="18" charset="0"/>
            <a:cs typeface="Times New Roman" pitchFamily="18" charset="0"/>
          </a:endParaRPr>
        </a:p>
      </dgm:t>
    </dgm:pt>
    <dgm:pt modelId="{5035F935-CCDC-43A5-BCC0-308344FE542C}" type="parTrans" cxnId="{761A6DC4-77CD-4445-80FC-5F90CA995967}">
      <dgm:prSet/>
      <dgm:spPr/>
      <dgm:t>
        <a:bodyPr/>
        <a:lstStyle/>
        <a:p>
          <a:endParaRPr lang="tr-TR"/>
        </a:p>
      </dgm:t>
    </dgm:pt>
    <dgm:pt modelId="{C97D3713-96C6-46BE-8048-1C9AC95EACDD}" type="sibTrans" cxnId="{761A6DC4-77CD-4445-80FC-5F90CA995967}">
      <dgm:prSet/>
      <dgm:spPr/>
      <dgm:t>
        <a:bodyPr/>
        <a:lstStyle/>
        <a:p>
          <a:endParaRPr lang="tr-TR"/>
        </a:p>
      </dgm:t>
    </dgm:pt>
    <dgm:pt modelId="{16BFBC63-67FE-46FB-B859-866C3597C107}">
      <dgm:prSet phldrT="[Metin]" custT="1"/>
      <dgm:spPr/>
      <dgm:t>
        <a:bodyPr/>
        <a:lstStyle/>
        <a:p>
          <a:r>
            <a:rPr lang="tr-TR" sz="2800" b="0" dirty="0" smtClean="0">
              <a:solidFill>
                <a:schemeClr val="tx1"/>
              </a:solidFill>
              <a:latin typeface="Times New Roman" pitchFamily="18" charset="0"/>
              <a:cs typeface="Times New Roman" pitchFamily="18" charset="0"/>
            </a:rPr>
            <a:t>MK. </a:t>
          </a:r>
        </a:p>
        <a:p>
          <a:r>
            <a:rPr lang="tr-TR" sz="2800" b="0" dirty="0" smtClean="0">
              <a:solidFill>
                <a:schemeClr val="tx1"/>
              </a:solidFill>
              <a:latin typeface="Times New Roman" pitchFamily="18" charset="0"/>
              <a:cs typeface="Times New Roman" pitchFamily="18" charset="0"/>
            </a:rPr>
            <a:t>m. 989/f. 2</a:t>
          </a:r>
          <a:endParaRPr lang="tr-TR" sz="2800" b="0" dirty="0">
            <a:solidFill>
              <a:schemeClr val="tx1"/>
            </a:solidFill>
            <a:latin typeface="Times New Roman" pitchFamily="18" charset="0"/>
            <a:cs typeface="Times New Roman" pitchFamily="18" charset="0"/>
          </a:endParaRPr>
        </a:p>
      </dgm:t>
    </dgm:pt>
    <dgm:pt modelId="{5F6F1873-4A7B-4247-A231-BCC199E4A6EF}" type="parTrans" cxnId="{61B2B058-1378-4A18-90F1-94178E505749}">
      <dgm:prSet/>
      <dgm:spPr/>
      <dgm:t>
        <a:bodyPr/>
        <a:lstStyle/>
        <a:p>
          <a:endParaRPr lang="tr-TR"/>
        </a:p>
      </dgm:t>
    </dgm:pt>
    <dgm:pt modelId="{1B588824-5273-4A0A-923B-F8C1EE0F8165}" type="sibTrans" cxnId="{61B2B058-1378-4A18-90F1-94178E505749}">
      <dgm:prSet/>
      <dgm:spPr/>
      <dgm:t>
        <a:bodyPr/>
        <a:lstStyle/>
        <a:p>
          <a:endParaRPr lang="tr-TR"/>
        </a:p>
      </dgm:t>
    </dgm:pt>
    <dgm:pt modelId="{19679328-06B3-41CA-8E2D-E1F36724FB1D}">
      <dgm:prSet phldrT="[Metin]" custT="1"/>
      <dgm:spPr/>
      <dgm:t>
        <a:bodyPr/>
        <a:lstStyle/>
        <a:p>
          <a:pPr algn="just"/>
          <a:r>
            <a:rPr lang="tr-TR" sz="2000" b="0" dirty="0" smtClean="0">
              <a:latin typeface="Times New Roman" pitchFamily="18" charset="0"/>
              <a:cs typeface="Times New Roman" pitchFamily="18" charset="0"/>
            </a:rPr>
            <a:t>Çalınmış, kaybedilmiş, irade dışında elden çıkmış mal açık artırmadan veya bir pazardan veya benzeri eşya satanlardan kazanılmış ise; iyi niyetle hareket eden aleyhine taşınır davası ancak ödenen bedelin geri verilmesi şartıyla açılabilir.</a:t>
          </a:r>
          <a:endParaRPr lang="tr-TR" sz="2000" b="0" dirty="0">
            <a:latin typeface="Times New Roman" pitchFamily="18" charset="0"/>
            <a:cs typeface="Times New Roman" pitchFamily="18" charset="0"/>
          </a:endParaRPr>
        </a:p>
      </dgm:t>
    </dgm:pt>
    <dgm:pt modelId="{11316453-1E4B-4F16-AB34-BBBF73A21BBC}" type="parTrans" cxnId="{B46897F7-E0E7-487C-B2D2-73A728B87B0B}">
      <dgm:prSet/>
      <dgm:spPr/>
      <dgm:t>
        <a:bodyPr/>
        <a:lstStyle/>
        <a:p>
          <a:endParaRPr lang="tr-TR"/>
        </a:p>
      </dgm:t>
    </dgm:pt>
    <dgm:pt modelId="{16BB8E50-4BDE-4C77-9A26-58036161114C}" type="sibTrans" cxnId="{B46897F7-E0E7-487C-B2D2-73A728B87B0B}">
      <dgm:prSet/>
      <dgm:spPr/>
      <dgm:t>
        <a:bodyPr/>
        <a:lstStyle/>
        <a:p>
          <a:endParaRPr lang="tr-TR"/>
        </a:p>
      </dgm:t>
    </dgm:pt>
    <dgm:pt modelId="{CA1D8CB3-97AD-460F-A61A-51836F2313A9}" type="pres">
      <dgm:prSet presAssocID="{F9AB184E-3913-4C50-889D-E71F0E0F2E18}" presName="Name0" presStyleCnt="0">
        <dgm:presLayoutVars>
          <dgm:dir/>
          <dgm:animLvl val="lvl"/>
          <dgm:resizeHandles val="exact"/>
        </dgm:presLayoutVars>
      </dgm:prSet>
      <dgm:spPr/>
      <dgm:t>
        <a:bodyPr/>
        <a:lstStyle/>
        <a:p>
          <a:endParaRPr lang="tr-TR"/>
        </a:p>
      </dgm:t>
    </dgm:pt>
    <dgm:pt modelId="{7863F824-F597-4F0F-9DEF-065B23ACA708}" type="pres">
      <dgm:prSet presAssocID="{8988D6F2-DEA0-4838-A25B-BFEE4A31981A}" presName="linNode" presStyleCnt="0"/>
      <dgm:spPr/>
    </dgm:pt>
    <dgm:pt modelId="{D7CC8957-AE63-415F-9E7F-2F2959FE316B}" type="pres">
      <dgm:prSet presAssocID="{8988D6F2-DEA0-4838-A25B-BFEE4A31981A}" presName="parentText" presStyleLbl="node1" presStyleIdx="0" presStyleCnt="3" custScaleX="88081" custScaleY="66465" custLinFactNeighborX="813" custLinFactNeighborY="-1876">
        <dgm:presLayoutVars>
          <dgm:chMax val="1"/>
          <dgm:bulletEnabled val="1"/>
        </dgm:presLayoutVars>
      </dgm:prSet>
      <dgm:spPr/>
      <dgm:t>
        <a:bodyPr/>
        <a:lstStyle/>
        <a:p>
          <a:endParaRPr lang="tr-TR"/>
        </a:p>
      </dgm:t>
    </dgm:pt>
    <dgm:pt modelId="{F77B2262-AA72-470E-B1FB-2B0A1F98B9E1}" type="pres">
      <dgm:prSet presAssocID="{8988D6F2-DEA0-4838-A25B-BFEE4A31981A}" presName="descendantText" presStyleLbl="alignAccFollowNode1" presStyleIdx="0" presStyleCnt="3" custScaleY="73434" custLinFactNeighborX="-2240" custLinFactNeighborY="2921">
        <dgm:presLayoutVars>
          <dgm:bulletEnabled val="1"/>
        </dgm:presLayoutVars>
      </dgm:prSet>
      <dgm:spPr/>
      <dgm:t>
        <a:bodyPr/>
        <a:lstStyle/>
        <a:p>
          <a:endParaRPr lang="tr-TR"/>
        </a:p>
      </dgm:t>
    </dgm:pt>
    <dgm:pt modelId="{0F7CDF29-FE05-4448-B3DF-91C125FEBCB5}" type="pres">
      <dgm:prSet presAssocID="{E9774964-8CBB-4725-A799-63567E057A85}" presName="sp" presStyleCnt="0"/>
      <dgm:spPr/>
    </dgm:pt>
    <dgm:pt modelId="{08CE25DE-34DA-4F00-8B65-883CF649565C}" type="pres">
      <dgm:prSet presAssocID="{F19256AA-7754-439F-8879-5D6A74EB8522}" presName="linNode" presStyleCnt="0"/>
      <dgm:spPr/>
    </dgm:pt>
    <dgm:pt modelId="{35978643-B6AF-4AED-9320-9AFBF785867F}" type="pres">
      <dgm:prSet presAssocID="{F19256AA-7754-439F-8879-5D6A74EB8522}" presName="parentText" presStyleLbl="node1" presStyleIdx="1" presStyleCnt="3" custScaleX="90355" custScaleY="67659">
        <dgm:presLayoutVars>
          <dgm:chMax val="1"/>
          <dgm:bulletEnabled val="1"/>
        </dgm:presLayoutVars>
      </dgm:prSet>
      <dgm:spPr/>
      <dgm:t>
        <a:bodyPr/>
        <a:lstStyle/>
        <a:p>
          <a:endParaRPr lang="tr-TR"/>
        </a:p>
      </dgm:t>
    </dgm:pt>
    <dgm:pt modelId="{7FE14E17-DF6A-46C8-ADAB-5B6D84084336}" type="pres">
      <dgm:prSet presAssocID="{F19256AA-7754-439F-8879-5D6A74EB8522}" presName="descendantText" presStyleLbl="alignAccFollowNode1" presStyleIdx="1" presStyleCnt="3" custScaleY="73828" custLinFactNeighborX="-4514" custLinFactNeighborY="279">
        <dgm:presLayoutVars>
          <dgm:bulletEnabled val="1"/>
        </dgm:presLayoutVars>
      </dgm:prSet>
      <dgm:spPr/>
      <dgm:t>
        <a:bodyPr/>
        <a:lstStyle/>
        <a:p>
          <a:endParaRPr lang="tr-TR"/>
        </a:p>
      </dgm:t>
    </dgm:pt>
    <dgm:pt modelId="{6B7F8D8E-899D-44F2-8BCF-0D716F0D37DF}" type="pres">
      <dgm:prSet presAssocID="{A6588CD8-2BE7-42B6-AD57-18AC70E99564}" presName="sp" presStyleCnt="0"/>
      <dgm:spPr/>
    </dgm:pt>
    <dgm:pt modelId="{08757839-42E3-4EFA-98F2-5BDE4DB66532}" type="pres">
      <dgm:prSet presAssocID="{16BFBC63-67FE-46FB-B859-866C3597C107}" presName="linNode" presStyleCnt="0"/>
      <dgm:spPr/>
    </dgm:pt>
    <dgm:pt modelId="{24CB2305-61F3-4A2F-B622-2DCA5C3EAC53}" type="pres">
      <dgm:prSet presAssocID="{16BFBC63-67FE-46FB-B859-866C3597C107}" presName="parentText" presStyleLbl="node1" presStyleIdx="2" presStyleCnt="3" custScaleX="86149" custScaleY="58689">
        <dgm:presLayoutVars>
          <dgm:chMax val="1"/>
          <dgm:bulletEnabled val="1"/>
        </dgm:presLayoutVars>
      </dgm:prSet>
      <dgm:spPr/>
      <dgm:t>
        <a:bodyPr/>
        <a:lstStyle/>
        <a:p>
          <a:endParaRPr lang="tr-TR"/>
        </a:p>
      </dgm:t>
    </dgm:pt>
    <dgm:pt modelId="{D0F6A472-9104-44CE-857C-5FDAD59D525C}" type="pres">
      <dgm:prSet presAssocID="{16BFBC63-67FE-46FB-B859-866C3597C107}" presName="descendantText" presStyleLbl="alignAccFollowNode1" presStyleIdx="2" presStyleCnt="3" custLinFactNeighborX="-308" custLinFactNeighborY="622">
        <dgm:presLayoutVars>
          <dgm:bulletEnabled val="1"/>
        </dgm:presLayoutVars>
      </dgm:prSet>
      <dgm:spPr/>
      <dgm:t>
        <a:bodyPr/>
        <a:lstStyle/>
        <a:p>
          <a:endParaRPr lang="tr-TR"/>
        </a:p>
      </dgm:t>
    </dgm:pt>
  </dgm:ptLst>
  <dgm:cxnLst>
    <dgm:cxn modelId="{130F1D41-6716-493B-8774-BDC2DC014E15}" type="presOf" srcId="{F9AB184E-3913-4C50-889D-E71F0E0F2E18}" destId="{CA1D8CB3-97AD-460F-A61A-51836F2313A9}" srcOrd="0" destOrd="0" presId="urn:microsoft.com/office/officeart/2005/8/layout/vList5"/>
    <dgm:cxn modelId="{41FC941A-09B3-4A40-B7B2-738F424C0785}" type="presOf" srcId="{8988D6F2-DEA0-4838-A25B-BFEE4A31981A}" destId="{D7CC8957-AE63-415F-9E7F-2F2959FE316B}" srcOrd="0" destOrd="0" presId="urn:microsoft.com/office/officeart/2005/8/layout/vList5"/>
    <dgm:cxn modelId="{CFFAD183-4A4D-4683-88AB-2FE7F53442E6}" type="presOf" srcId="{F19256AA-7754-439F-8879-5D6A74EB8522}" destId="{35978643-B6AF-4AED-9320-9AFBF785867F}" srcOrd="0" destOrd="0" presId="urn:microsoft.com/office/officeart/2005/8/layout/vList5"/>
    <dgm:cxn modelId="{5A6F1ED4-545C-4EAF-BFD5-5AC72D88CA33}" type="presOf" srcId="{16BFBC63-67FE-46FB-B859-866C3597C107}" destId="{24CB2305-61F3-4A2F-B622-2DCA5C3EAC53}" srcOrd="0" destOrd="0" presId="urn:microsoft.com/office/officeart/2005/8/layout/vList5"/>
    <dgm:cxn modelId="{74BC0799-A974-4D42-B12A-56C8A5946995}" type="presOf" srcId="{C2828669-5FF3-46B1-8647-FF751919C913}" destId="{F77B2262-AA72-470E-B1FB-2B0A1F98B9E1}" srcOrd="0" destOrd="0" presId="urn:microsoft.com/office/officeart/2005/8/layout/vList5"/>
    <dgm:cxn modelId="{25E0FD2C-E3C2-4927-9389-A33C7005D1E0}" srcId="{F9AB184E-3913-4C50-889D-E71F0E0F2E18}" destId="{8988D6F2-DEA0-4838-A25B-BFEE4A31981A}" srcOrd="0" destOrd="0" parTransId="{21D02448-ABFB-46E9-A978-00542FF91406}" sibTransId="{E9774964-8CBB-4725-A799-63567E057A85}"/>
    <dgm:cxn modelId="{FBD8167D-6955-4087-9E8C-2DA4130FFB1E}" type="presOf" srcId="{B02CF561-B833-4133-A36E-81A5D34ECCB7}" destId="{7FE14E17-DF6A-46C8-ADAB-5B6D84084336}" srcOrd="0" destOrd="0" presId="urn:microsoft.com/office/officeart/2005/8/layout/vList5"/>
    <dgm:cxn modelId="{576B0044-0CE4-4561-ABF1-9E783118D93A}" srcId="{8988D6F2-DEA0-4838-A25B-BFEE4A31981A}" destId="{C2828669-5FF3-46B1-8647-FF751919C913}" srcOrd="0" destOrd="0" parTransId="{37FFC8E1-CCE2-4798-AA39-74568060B70E}" sibTransId="{50EED99C-B0F7-4351-A5D9-24B71007F24B}"/>
    <dgm:cxn modelId="{61B2B058-1378-4A18-90F1-94178E505749}" srcId="{F9AB184E-3913-4C50-889D-E71F0E0F2E18}" destId="{16BFBC63-67FE-46FB-B859-866C3597C107}" srcOrd="2" destOrd="0" parTransId="{5F6F1873-4A7B-4247-A231-BCC199E4A6EF}" sibTransId="{1B588824-5273-4A0A-923B-F8C1EE0F8165}"/>
    <dgm:cxn modelId="{2B6ADB84-1C1B-4367-A9ED-56D753D756BD}" type="presOf" srcId="{19679328-06B3-41CA-8E2D-E1F36724FB1D}" destId="{D0F6A472-9104-44CE-857C-5FDAD59D525C}" srcOrd="0" destOrd="0" presId="urn:microsoft.com/office/officeart/2005/8/layout/vList5"/>
    <dgm:cxn modelId="{2C37FFF7-C85E-4975-9FD4-0ABAEDEE429B}" srcId="{F9AB184E-3913-4C50-889D-E71F0E0F2E18}" destId="{F19256AA-7754-439F-8879-5D6A74EB8522}" srcOrd="1" destOrd="0" parTransId="{353A8CA5-56E9-4919-BCC6-78A75D7B9847}" sibTransId="{A6588CD8-2BE7-42B6-AD57-18AC70E99564}"/>
    <dgm:cxn modelId="{B46897F7-E0E7-487C-B2D2-73A728B87B0B}" srcId="{16BFBC63-67FE-46FB-B859-866C3597C107}" destId="{19679328-06B3-41CA-8E2D-E1F36724FB1D}" srcOrd="0" destOrd="0" parTransId="{11316453-1E4B-4F16-AB34-BBBF73A21BBC}" sibTransId="{16BB8E50-4BDE-4C77-9A26-58036161114C}"/>
    <dgm:cxn modelId="{761A6DC4-77CD-4445-80FC-5F90CA995967}" srcId="{F19256AA-7754-439F-8879-5D6A74EB8522}" destId="{B02CF561-B833-4133-A36E-81A5D34ECCB7}" srcOrd="0" destOrd="0" parTransId="{5035F935-CCDC-43A5-BCC0-308344FE542C}" sibTransId="{C97D3713-96C6-46BE-8048-1C9AC95EACDD}"/>
    <dgm:cxn modelId="{91AD81DF-1E59-4C9B-A477-6D01B120745D}" type="presParOf" srcId="{CA1D8CB3-97AD-460F-A61A-51836F2313A9}" destId="{7863F824-F597-4F0F-9DEF-065B23ACA708}" srcOrd="0" destOrd="0" presId="urn:microsoft.com/office/officeart/2005/8/layout/vList5"/>
    <dgm:cxn modelId="{8F70CADC-7BB1-4452-991F-FCDAB9A6F6EF}" type="presParOf" srcId="{7863F824-F597-4F0F-9DEF-065B23ACA708}" destId="{D7CC8957-AE63-415F-9E7F-2F2959FE316B}" srcOrd="0" destOrd="0" presId="urn:microsoft.com/office/officeart/2005/8/layout/vList5"/>
    <dgm:cxn modelId="{9FB87E0C-A673-4A0B-B225-F6ACC4F15289}" type="presParOf" srcId="{7863F824-F597-4F0F-9DEF-065B23ACA708}" destId="{F77B2262-AA72-470E-B1FB-2B0A1F98B9E1}" srcOrd="1" destOrd="0" presId="urn:microsoft.com/office/officeart/2005/8/layout/vList5"/>
    <dgm:cxn modelId="{3F758A5D-64A6-476C-AC7B-0959EA9269AB}" type="presParOf" srcId="{CA1D8CB3-97AD-460F-A61A-51836F2313A9}" destId="{0F7CDF29-FE05-4448-B3DF-91C125FEBCB5}" srcOrd="1" destOrd="0" presId="urn:microsoft.com/office/officeart/2005/8/layout/vList5"/>
    <dgm:cxn modelId="{286E6904-666C-4EB6-9DDC-A5AEFF134079}" type="presParOf" srcId="{CA1D8CB3-97AD-460F-A61A-51836F2313A9}" destId="{08CE25DE-34DA-4F00-8B65-883CF649565C}" srcOrd="2" destOrd="0" presId="urn:microsoft.com/office/officeart/2005/8/layout/vList5"/>
    <dgm:cxn modelId="{75267166-55BE-408D-807B-DD03FFC5F103}" type="presParOf" srcId="{08CE25DE-34DA-4F00-8B65-883CF649565C}" destId="{35978643-B6AF-4AED-9320-9AFBF785867F}" srcOrd="0" destOrd="0" presId="urn:microsoft.com/office/officeart/2005/8/layout/vList5"/>
    <dgm:cxn modelId="{678ED449-6C9B-4515-9387-0C3D27DE663E}" type="presParOf" srcId="{08CE25DE-34DA-4F00-8B65-883CF649565C}" destId="{7FE14E17-DF6A-46C8-ADAB-5B6D84084336}" srcOrd="1" destOrd="0" presId="urn:microsoft.com/office/officeart/2005/8/layout/vList5"/>
    <dgm:cxn modelId="{1ED7F223-3B6E-4DAE-90B8-A34C727CBFB2}" type="presParOf" srcId="{CA1D8CB3-97AD-460F-A61A-51836F2313A9}" destId="{6B7F8D8E-899D-44F2-8BCF-0D716F0D37DF}" srcOrd="3" destOrd="0" presId="urn:microsoft.com/office/officeart/2005/8/layout/vList5"/>
    <dgm:cxn modelId="{689D3ADF-A44B-4B84-9E17-D868CC34505F}" type="presParOf" srcId="{CA1D8CB3-97AD-460F-A61A-51836F2313A9}" destId="{08757839-42E3-4EFA-98F2-5BDE4DB66532}" srcOrd="4" destOrd="0" presId="urn:microsoft.com/office/officeart/2005/8/layout/vList5"/>
    <dgm:cxn modelId="{95C51357-DB45-40E2-9FFD-4C1E5F7F0C49}" type="presParOf" srcId="{08757839-42E3-4EFA-98F2-5BDE4DB66532}" destId="{24CB2305-61F3-4A2F-B622-2DCA5C3EAC53}" srcOrd="0" destOrd="0" presId="urn:microsoft.com/office/officeart/2005/8/layout/vList5"/>
    <dgm:cxn modelId="{529220A7-2142-4BFB-B7B5-D8B312EEEFAA}" type="presParOf" srcId="{08757839-42E3-4EFA-98F2-5BDE4DB66532}" destId="{D0F6A472-9104-44CE-857C-5FDAD59D525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9D02309-AD10-464E-B4CF-C0D3846D5A1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B98CB993-D330-4750-80B3-F29C8A000289}">
      <dgm:prSet phldrT="[Metin]" custT="1"/>
      <dgm:spPr/>
      <dgm:t>
        <a:bodyPr/>
        <a:lstStyle/>
        <a:p>
          <a:pPr algn="just"/>
          <a:r>
            <a:rPr lang="tr-TR" sz="2400" b="0" dirty="0" smtClean="0">
              <a:solidFill>
                <a:schemeClr val="tx1"/>
              </a:solidFill>
              <a:latin typeface="Times New Roman" pitchFamily="18" charset="0"/>
              <a:cs typeface="Times New Roman" pitchFamily="18" charset="0"/>
            </a:rPr>
            <a:t>Taşınır davası ancak taşınır mallar için söz konusu olur. İstihkak davası ise, hem taşınırlarda hem taşınmazlarda söz konusu olur.</a:t>
          </a:r>
          <a:endParaRPr lang="tr-TR" sz="2400" b="0" dirty="0">
            <a:solidFill>
              <a:schemeClr val="tx1"/>
            </a:solidFill>
            <a:latin typeface="Times New Roman" pitchFamily="18" charset="0"/>
            <a:cs typeface="Times New Roman" pitchFamily="18" charset="0"/>
          </a:endParaRPr>
        </a:p>
      </dgm:t>
    </dgm:pt>
    <dgm:pt modelId="{B2F43344-550A-4842-B2CE-9EEF551D50A8}" type="parTrans" cxnId="{E567C8ED-12DC-4E9C-B7D0-B0AF01A2F4A5}">
      <dgm:prSet/>
      <dgm:spPr/>
      <dgm:t>
        <a:bodyPr/>
        <a:lstStyle/>
        <a:p>
          <a:endParaRPr lang="tr-TR"/>
        </a:p>
      </dgm:t>
    </dgm:pt>
    <dgm:pt modelId="{A9AE91FD-1B5B-4CE6-BEDD-95835763706A}" type="sibTrans" cxnId="{E567C8ED-12DC-4E9C-B7D0-B0AF01A2F4A5}">
      <dgm:prSet/>
      <dgm:spPr/>
      <dgm:t>
        <a:bodyPr/>
        <a:lstStyle/>
        <a:p>
          <a:endParaRPr lang="tr-TR"/>
        </a:p>
      </dgm:t>
    </dgm:pt>
    <dgm:pt modelId="{CBC99F84-5D51-401A-B679-83EC0A8FC4BE}">
      <dgm:prSet phldrT="[Metin]" custT="1"/>
      <dgm:spPr/>
      <dgm:t>
        <a:bodyPr/>
        <a:lstStyle/>
        <a:p>
          <a:pPr algn="just"/>
          <a:r>
            <a:rPr lang="tr-TR" sz="2400" b="0" dirty="0" smtClean="0">
              <a:solidFill>
                <a:schemeClr val="tx1"/>
              </a:solidFill>
              <a:latin typeface="Times New Roman" pitchFamily="18" charset="0"/>
              <a:cs typeface="Times New Roman" pitchFamily="18" charset="0"/>
            </a:rPr>
            <a:t>Taşınır  davasında davanın dayanağı zilyetliğe bağlanan hak karineleri olduğu için, zilyetliği ispat etmek ve  şimdiki zilyedin üstün hak karinesini çürütmek gerekli ve yeterlidir. İstihkak davasında ise, davacı, ayni hakkını ispat etmek zorundadır.</a:t>
          </a:r>
          <a:endParaRPr lang="tr-TR" sz="2400" b="0" dirty="0">
            <a:solidFill>
              <a:schemeClr val="tx1"/>
            </a:solidFill>
            <a:latin typeface="Times New Roman" pitchFamily="18" charset="0"/>
            <a:cs typeface="Times New Roman" pitchFamily="18" charset="0"/>
          </a:endParaRPr>
        </a:p>
      </dgm:t>
    </dgm:pt>
    <dgm:pt modelId="{6234B753-5154-4944-A089-0BB51AD830D8}" type="parTrans" cxnId="{E51F9502-A240-47F6-B540-55382D83C444}">
      <dgm:prSet/>
      <dgm:spPr/>
      <dgm:t>
        <a:bodyPr/>
        <a:lstStyle/>
        <a:p>
          <a:endParaRPr lang="tr-TR"/>
        </a:p>
      </dgm:t>
    </dgm:pt>
    <dgm:pt modelId="{DD4D694C-8FD4-4959-9E61-AB2D44A1E9AD}" type="sibTrans" cxnId="{E51F9502-A240-47F6-B540-55382D83C444}">
      <dgm:prSet/>
      <dgm:spPr/>
      <dgm:t>
        <a:bodyPr/>
        <a:lstStyle/>
        <a:p>
          <a:endParaRPr lang="tr-TR"/>
        </a:p>
      </dgm:t>
    </dgm:pt>
    <dgm:pt modelId="{A3C1CE5A-DCD8-4069-B149-D9F2DEF2256D}">
      <dgm:prSet phldrT="[Metin]" custT="1"/>
      <dgm:spPr/>
      <dgm:t>
        <a:bodyPr/>
        <a:lstStyle/>
        <a:p>
          <a:pPr algn="just"/>
          <a:r>
            <a:rPr lang="tr-TR" sz="2400" b="0" dirty="0" smtClean="0">
              <a:solidFill>
                <a:schemeClr val="tx1"/>
              </a:solidFill>
              <a:latin typeface="Times New Roman" pitchFamily="18" charset="0"/>
              <a:cs typeface="Times New Roman" pitchFamily="18" charset="0"/>
            </a:rPr>
            <a:t>Taşınır davasını  ayni hakkı  iddia  etmeyen  zilyetler de  açabilir. İstihkak davasını ise, ayni hak iddia edenler açabilir.</a:t>
          </a:r>
          <a:endParaRPr lang="tr-TR" sz="2400" b="0" dirty="0">
            <a:solidFill>
              <a:schemeClr val="tx1"/>
            </a:solidFill>
            <a:latin typeface="Times New Roman" pitchFamily="18" charset="0"/>
            <a:cs typeface="Times New Roman" pitchFamily="18" charset="0"/>
          </a:endParaRPr>
        </a:p>
      </dgm:t>
    </dgm:pt>
    <dgm:pt modelId="{5C141FDC-7687-41E2-8B5D-AA89507D9216}" type="parTrans" cxnId="{43C66841-9F9F-467C-956C-44B0FFE0105A}">
      <dgm:prSet/>
      <dgm:spPr/>
      <dgm:t>
        <a:bodyPr/>
        <a:lstStyle/>
        <a:p>
          <a:endParaRPr lang="tr-TR"/>
        </a:p>
      </dgm:t>
    </dgm:pt>
    <dgm:pt modelId="{EFBCA7A0-C709-41C2-9F31-E0E57BEBDEEB}" type="sibTrans" cxnId="{43C66841-9F9F-467C-956C-44B0FFE0105A}">
      <dgm:prSet/>
      <dgm:spPr/>
      <dgm:t>
        <a:bodyPr/>
        <a:lstStyle/>
        <a:p>
          <a:endParaRPr lang="tr-TR"/>
        </a:p>
      </dgm:t>
    </dgm:pt>
    <dgm:pt modelId="{A8FD910F-C979-4B60-9516-5CA8924D764D}">
      <dgm:prSet phldrT="[Metin]" custT="1"/>
      <dgm:spPr/>
      <dgm:t>
        <a:bodyPr/>
        <a:lstStyle/>
        <a:p>
          <a:pPr algn="just"/>
          <a:r>
            <a:rPr lang="tr-TR" sz="2400" b="0" dirty="0" smtClean="0">
              <a:solidFill>
                <a:schemeClr val="tx1"/>
              </a:solidFill>
              <a:latin typeface="Times New Roman" pitchFamily="18" charset="0"/>
              <a:cs typeface="Times New Roman" pitchFamily="18" charset="0"/>
            </a:rPr>
            <a:t>Taşınır davası iyiniyetli zilyetlere karşı bir hak düşürücü süreye tabidir (MK m. 989 / I).  İstihkak  davası ise, bir süre ile sınırlandırılmamıştır (MK m. 683 / II). </a:t>
          </a:r>
          <a:endParaRPr lang="tr-TR" sz="2400" b="0" dirty="0">
            <a:solidFill>
              <a:schemeClr val="tx1"/>
            </a:solidFill>
            <a:latin typeface="Times New Roman" pitchFamily="18" charset="0"/>
            <a:cs typeface="Times New Roman" pitchFamily="18" charset="0"/>
          </a:endParaRPr>
        </a:p>
      </dgm:t>
    </dgm:pt>
    <dgm:pt modelId="{2DA6F5E4-6A6F-4C67-B237-9005E5B94053}" type="parTrans" cxnId="{A4A490D7-9319-432B-9C2D-757AFB38011E}">
      <dgm:prSet/>
      <dgm:spPr/>
      <dgm:t>
        <a:bodyPr/>
        <a:lstStyle/>
        <a:p>
          <a:endParaRPr lang="tr-TR"/>
        </a:p>
      </dgm:t>
    </dgm:pt>
    <dgm:pt modelId="{E3B7E1E9-FB80-4813-BACE-D05FF25ED444}" type="sibTrans" cxnId="{A4A490D7-9319-432B-9C2D-757AFB38011E}">
      <dgm:prSet/>
      <dgm:spPr/>
      <dgm:t>
        <a:bodyPr/>
        <a:lstStyle/>
        <a:p>
          <a:endParaRPr lang="tr-TR"/>
        </a:p>
      </dgm:t>
    </dgm:pt>
    <dgm:pt modelId="{4AED4CC7-9201-4318-8AC4-32D23AC405B3}" type="pres">
      <dgm:prSet presAssocID="{A9D02309-AD10-464E-B4CF-C0D3846D5A10}" presName="linear" presStyleCnt="0">
        <dgm:presLayoutVars>
          <dgm:animLvl val="lvl"/>
          <dgm:resizeHandles val="exact"/>
        </dgm:presLayoutVars>
      </dgm:prSet>
      <dgm:spPr/>
      <dgm:t>
        <a:bodyPr/>
        <a:lstStyle/>
        <a:p>
          <a:endParaRPr lang="tr-TR"/>
        </a:p>
      </dgm:t>
    </dgm:pt>
    <dgm:pt modelId="{5CCD046C-56F9-47F4-9575-3D9B64B73F00}" type="pres">
      <dgm:prSet presAssocID="{B98CB993-D330-4750-80B3-F29C8A000289}" presName="parentText" presStyleLbl="node1" presStyleIdx="0" presStyleCnt="4" custScaleY="79493">
        <dgm:presLayoutVars>
          <dgm:chMax val="0"/>
          <dgm:bulletEnabled val="1"/>
        </dgm:presLayoutVars>
      </dgm:prSet>
      <dgm:spPr/>
      <dgm:t>
        <a:bodyPr/>
        <a:lstStyle/>
        <a:p>
          <a:endParaRPr lang="tr-TR"/>
        </a:p>
      </dgm:t>
    </dgm:pt>
    <dgm:pt modelId="{7736C14E-A50E-4592-8126-07537B31C0C4}" type="pres">
      <dgm:prSet presAssocID="{A9AE91FD-1B5B-4CE6-BEDD-95835763706A}" presName="spacer" presStyleCnt="0"/>
      <dgm:spPr/>
    </dgm:pt>
    <dgm:pt modelId="{169C5983-41A6-4E9D-9CB4-93CE6306A54F}" type="pres">
      <dgm:prSet presAssocID="{CBC99F84-5D51-401A-B679-83EC0A8FC4BE}" presName="parentText" presStyleLbl="node1" presStyleIdx="1" presStyleCnt="4">
        <dgm:presLayoutVars>
          <dgm:chMax val="0"/>
          <dgm:bulletEnabled val="1"/>
        </dgm:presLayoutVars>
      </dgm:prSet>
      <dgm:spPr/>
      <dgm:t>
        <a:bodyPr/>
        <a:lstStyle/>
        <a:p>
          <a:endParaRPr lang="tr-TR"/>
        </a:p>
      </dgm:t>
    </dgm:pt>
    <dgm:pt modelId="{AAB06660-AB95-467A-97B0-461B9F649A59}" type="pres">
      <dgm:prSet presAssocID="{DD4D694C-8FD4-4959-9E61-AB2D44A1E9AD}" presName="spacer" presStyleCnt="0"/>
      <dgm:spPr/>
    </dgm:pt>
    <dgm:pt modelId="{491B766F-9BAB-4EED-A4E0-9F85F29E8D79}" type="pres">
      <dgm:prSet presAssocID="{A3C1CE5A-DCD8-4069-B149-D9F2DEF2256D}" presName="parentText" presStyleLbl="node1" presStyleIdx="2" presStyleCnt="4" custScaleY="82872">
        <dgm:presLayoutVars>
          <dgm:chMax val="0"/>
          <dgm:bulletEnabled val="1"/>
        </dgm:presLayoutVars>
      </dgm:prSet>
      <dgm:spPr/>
      <dgm:t>
        <a:bodyPr/>
        <a:lstStyle/>
        <a:p>
          <a:endParaRPr lang="tr-TR"/>
        </a:p>
      </dgm:t>
    </dgm:pt>
    <dgm:pt modelId="{55D3A3F4-B03B-4C45-937C-CDD210BA7F9B}" type="pres">
      <dgm:prSet presAssocID="{EFBCA7A0-C709-41C2-9F31-E0E57BEBDEEB}" presName="spacer" presStyleCnt="0"/>
      <dgm:spPr/>
    </dgm:pt>
    <dgm:pt modelId="{2E40FF3B-28DC-4361-9663-10D0B99D0C82}" type="pres">
      <dgm:prSet presAssocID="{A8FD910F-C979-4B60-9516-5CA8924D764D}" presName="parentText" presStyleLbl="node1" presStyleIdx="3" presStyleCnt="4">
        <dgm:presLayoutVars>
          <dgm:chMax val="0"/>
          <dgm:bulletEnabled val="1"/>
        </dgm:presLayoutVars>
      </dgm:prSet>
      <dgm:spPr/>
      <dgm:t>
        <a:bodyPr/>
        <a:lstStyle/>
        <a:p>
          <a:endParaRPr lang="tr-TR"/>
        </a:p>
      </dgm:t>
    </dgm:pt>
  </dgm:ptLst>
  <dgm:cxnLst>
    <dgm:cxn modelId="{A4A490D7-9319-432B-9C2D-757AFB38011E}" srcId="{A9D02309-AD10-464E-B4CF-C0D3846D5A10}" destId="{A8FD910F-C979-4B60-9516-5CA8924D764D}" srcOrd="3" destOrd="0" parTransId="{2DA6F5E4-6A6F-4C67-B237-9005E5B94053}" sibTransId="{E3B7E1E9-FB80-4813-BACE-D05FF25ED444}"/>
    <dgm:cxn modelId="{EAD0D738-F6A9-4941-B1E9-B015CC662EFB}" type="presOf" srcId="{A3C1CE5A-DCD8-4069-B149-D9F2DEF2256D}" destId="{491B766F-9BAB-4EED-A4E0-9F85F29E8D79}" srcOrd="0" destOrd="0" presId="urn:microsoft.com/office/officeart/2005/8/layout/vList2"/>
    <dgm:cxn modelId="{E567C8ED-12DC-4E9C-B7D0-B0AF01A2F4A5}" srcId="{A9D02309-AD10-464E-B4CF-C0D3846D5A10}" destId="{B98CB993-D330-4750-80B3-F29C8A000289}" srcOrd="0" destOrd="0" parTransId="{B2F43344-550A-4842-B2CE-9EEF551D50A8}" sibTransId="{A9AE91FD-1B5B-4CE6-BEDD-95835763706A}"/>
    <dgm:cxn modelId="{3FB448CA-25FB-4A61-A687-BC90D10DF4ED}" type="presOf" srcId="{A9D02309-AD10-464E-B4CF-C0D3846D5A10}" destId="{4AED4CC7-9201-4318-8AC4-32D23AC405B3}" srcOrd="0" destOrd="0" presId="urn:microsoft.com/office/officeart/2005/8/layout/vList2"/>
    <dgm:cxn modelId="{E51F9502-A240-47F6-B540-55382D83C444}" srcId="{A9D02309-AD10-464E-B4CF-C0D3846D5A10}" destId="{CBC99F84-5D51-401A-B679-83EC0A8FC4BE}" srcOrd="1" destOrd="0" parTransId="{6234B753-5154-4944-A089-0BB51AD830D8}" sibTransId="{DD4D694C-8FD4-4959-9E61-AB2D44A1E9AD}"/>
    <dgm:cxn modelId="{3D5F2170-C84A-48F5-A072-BBBDBA002285}" type="presOf" srcId="{CBC99F84-5D51-401A-B679-83EC0A8FC4BE}" destId="{169C5983-41A6-4E9D-9CB4-93CE6306A54F}" srcOrd="0" destOrd="0" presId="urn:microsoft.com/office/officeart/2005/8/layout/vList2"/>
    <dgm:cxn modelId="{FA606526-A762-479F-9264-7BACA477D955}" type="presOf" srcId="{A8FD910F-C979-4B60-9516-5CA8924D764D}" destId="{2E40FF3B-28DC-4361-9663-10D0B99D0C82}" srcOrd="0" destOrd="0" presId="urn:microsoft.com/office/officeart/2005/8/layout/vList2"/>
    <dgm:cxn modelId="{43C66841-9F9F-467C-956C-44B0FFE0105A}" srcId="{A9D02309-AD10-464E-B4CF-C0D3846D5A10}" destId="{A3C1CE5A-DCD8-4069-B149-D9F2DEF2256D}" srcOrd="2" destOrd="0" parTransId="{5C141FDC-7687-41E2-8B5D-AA89507D9216}" sibTransId="{EFBCA7A0-C709-41C2-9F31-E0E57BEBDEEB}"/>
    <dgm:cxn modelId="{6C535B6D-4C41-4F15-81AA-18F8D227C30C}" type="presOf" srcId="{B98CB993-D330-4750-80B3-F29C8A000289}" destId="{5CCD046C-56F9-47F4-9575-3D9B64B73F00}" srcOrd="0" destOrd="0" presId="urn:microsoft.com/office/officeart/2005/8/layout/vList2"/>
    <dgm:cxn modelId="{ED6D7E8D-7D8F-4B7D-B2F7-D1660F93350A}" type="presParOf" srcId="{4AED4CC7-9201-4318-8AC4-32D23AC405B3}" destId="{5CCD046C-56F9-47F4-9575-3D9B64B73F00}" srcOrd="0" destOrd="0" presId="urn:microsoft.com/office/officeart/2005/8/layout/vList2"/>
    <dgm:cxn modelId="{1D3BAEA0-9A31-4789-85F5-4BF9DF0471AC}" type="presParOf" srcId="{4AED4CC7-9201-4318-8AC4-32D23AC405B3}" destId="{7736C14E-A50E-4592-8126-07537B31C0C4}" srcOrd="1" destOrd="0" presId="urn:microsoft.com/office/officeart/2005/8/layout/vList2"/>
    <dgm:cxn modelId="{AB02CEC0-40FA-430D-BB7C-F83E2FEEE1D8}" type="presParOf" srcId="{4AED4CC7-9201-4318-8AC4-32D23AC405B3}" destId="{169C5983-41A6-4E9D-9CB4-93CE6306A54F}" srcOrd="2" destOrd="0" presId="urn:microsoft.com/office/officeart/2005/8/layout/vList2"/>
    <dgm:cxn modelId="{AD62B9D2-257E-4721-B5A4-1EBE16205186}" type="presParOf" srcId="{4AED4CC7-9201-4318-8AC4-32D23AC405B3}" destId="{AAB06660-AB95-467A-97B0-461B9F649A59}" srcOrd="3" destOrd="0" presId="urn:microsoft.com/office/officeart/2005/8/layout/vList2"/>
    <dgm:cxn modelId="{5DDA820B-586B-4DE2-9D8B-B723B253D28C}" type="presParOf" srcId="{4AED4CC7-9201-4318-8AC4-32D23AC405B3}" destId="{491B766F-9BAB-4EED-A4E0-9F85F29E8D79}" srcOrd="4" destOrd="0" presId="urn:microsoft.com/office/officeart/2005/8/layout/vList2"/>
    <dgm:cxn modelId="{0AD003A8-8F69-44C5-90CC-AB6993660493}" type="presParOf" srcId="{4AED4CC7-9201-4318-8AC4-32D23AC405B3}" destId="{55D3A3F4-B03B-4C45-937C-CDD210BA7F9B}" srcOrd="5" destOrd="0" presId="urn:microsoft.com/office/officeart/2005/8/layout/vList2"/>
    <dgm:cxn modelId="{AD5A427D-13F3-4F85-BCA7-16A6FDB31CEE}" type="presParOf" srcId="{4AED4CC7-9201-4318-8AC4-32D23AC405B3}" destId="{2E40FF3B-28DC-4361-9663-10D0B99D0C8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56B501-E742-4CC9-B08F-C99982B04C9D}">
      <dsp:nvSpPr>
        <dsp:cNvPr id="0" name=""/>
        <dsp:cNvSpPr/>
      </dsp:nvSpPr>
      <dsp:spPr>
        <a:xfrm rot="16200000">
          <a:off x="-3008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7800" bIns="0" numCol="1" spcCol="1270" anchor="ctr" anchorCtr="0">
          <a:noAutofit/>
        </a:bodyPr>
        <a:lstStyle/>
        <a:p>
          <a:pPr lvl="0" algn="ctr" defTabSz="1244600">
            <a:lnSpc>
              <a:spcPct val="90000"/>
            </a:lnSpc>
            <a:spcBef>
              <a:spcPct val="0"/>
            </a:spcBef>
            <a:spcAft>
              <a:spcPct val="35000"/>
            </a:spcAft>
          </a:pPr>
          <a:r>
            <a:rPr lang="tr-TR" sz="2800" u="sng" kern="1200" dirty="0" smtClean="0">
              <a:solidFill>
                <a:schemeClr val="tx1"/>
              </a:solidFill>
              <a:latin typeface="Times New Roman" pitchFamily="18" charset="0"/>
              <a:cs typeface="Times New Roman" pitchFamily="18" charset="0"/>
            </a:rPr>
            <a:t>Tapuda kayıtlı taşınmazlarda</a:t>
          </a:r>
          <a:r>
            <a:rPr lang="tr-TR" sz="2800" kern="1200" dirty="0" smtClean="0">
              <a:solidFill>
                <a:schemeClr val="tx1"/>
              </a:solidFill>
              <a:latin typeface="Times New Roman" pitchFamily="18" charset="0"/>
              <a:cs typeface="Times New Roman" pitchFamily="18" charset="0"/>
            </a:rPr>
            <a:t>, hak karinesi ve zilyedin karineye dayanarak dava açmak yetkisi tapu sicilinde hak sahibi olarak kayıtlı kimseye aittir (MK. m. 992).</a:t>
          </a:r>
          <a:endParaRPr lang="tr-TR" sz="2800" kern="1200" dirty="0">
            <a:solidFill>
              <a:schemeClr val="tx1"/>
            </a:solidFill>
            <a:latin typeface="Times New Roman" pitchFamily="18" charset="0"/>
            <a:cs typeface="Times New Roman" pitchFamily="18" charset="0"/>
          </a:endParaRPr>
        </a:p>
      </dsp:txBody>
      <dsp:txXfrm rot="5400000">
        <a:off x="4119" y="914399"/>
        <a:ext cx="3962102" cy="2743200"/>
      </dsp:txXfrm>
    </dsp:sp>
    <dsp:sp modelId="{9FB5B40C-1B89-4147-BE76-492F2927CDB8}">
      <dsp:nvSpPr>
        <dsp:cNvPr id="0" name=""/>
        <dsp:cNvSpPr/>
      </dsp:nvSpPr>
      <dsp:spPr>
        <a:xfrm rot="16200000">
          <a:off x="39584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7800" bIns="0" numCol="1" spcCol="1270" anchor="ctr" anchorCtr="0">
          <a:noAutofit/>
        </a:bodyPr>
        <a:lstStyle/>
        <a:p>
          <a:pPr lvl="0" algn="ctr" defTabSz="1244600">
            <a:lnSpc>
              <a:spcPct val="90000"/>
            </a:lnSpc>
            <a:spcBef>
              <a:spcPct val="0"/>
            </a:spcBef>
            <a:spcAft>
              <a:spcPct val="35000"/>
            </a:spcAft>
          </a:pPr>
          <a:r>
            <a:rPr lang="tr-TR" sz="2800" u="sng" kern="1200" dirty="0" smtClean="0">
              <a:solidFill>
                <a:schemeClr val="tx1"/>
              </a:solidFill>
              <a:latin typeface="Times New Roman" pitchFamily="18" charset="0"/>
              <a:cs typeface="Times New Roman" pitchFamily="18" charset="0"/>
            </a:rPr>
            <a:t>Tapuda kayıtlı olmayan taşınmazlarda</a:t>
          </a:r>
          <a:r>
            <a:rPr lang="tr-TR" sz="2800" kern="1200" dirty="0" smtClean="0">
              <a:solidFill>
                <a:schemeClr val="tx1"/>
              </a:solidFill>
              <a:latin typeface="Times New Roman" pitchFamily="18" charset="0"/>
              <a:cs typeface="Times New Roman" pitchFamily="18" charset="0"/>
            </a:rPr>
            <a:t>, bu taşınmazlarda hiç kimse hak karinesinden yararlanamaz. Ancak bizzat hakkının varlığını ispat eden kimsenin hakkı korunur.</a:t>
          </a:r>
          <a:endParaRPr lang="tr-TR" sz="2800" kern="1200" dirty="0">
            <a:solidFill>
              <a:schemeClr val="tx1"/>
            </a:solidFill>
            <a:latin typeface="Times New Roman" pitchFamily="18" charset="0"/>
            <a:cs typeface="Times New Roman" pitchFamily="18" charset="0"/>
          </a:endParaRPr>
        </a:p>
      </dsp:txBody>
      <dsp:txXfrm rot="5400000">
        <a:off x="4263379" y="914399"/>
        <a:ext cx="3962102" cy="27432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157E618D-457C-4684-A19B-252FBE78290E}" type="datetimeFigureOut">
              <a:rPr lang="tr-TR" smtClean="0"/>
              <a:t>29.10.2019</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B3C96501-598A-4CB6-9D3A-174C6265FA37}" type="slidenum">
              <a:rPr lang="tr-TR" smtClean="0"/>
              <a:t>‹#›</a:t>
            </a:fld>
            <a:endParaRPr lang="tr-TR"/>
          </a:p>
        </p:txBody>
      </p:sp>
    </p:spTree>
    <p:extLst>
      <p:ext uri="{BB962C8B-B14F-4D97-AF65-F5344CB8AC3E}">
        <p14:creationId xmlns:p14="http://schemas.microsoft.com/office/powerpoint/2010/main" val="29796981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DC637DA-17E2-4D70-9686-CEC0E29B7F70}" type="datetimeFigureOut">
              <a:rPr lang="tr-TR" smtClean="0"/>
              <a:t>29.10.2019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763445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C637DA-17E2-4D70-9686-CEC0E29B7F70}" type="datetimeFigureOut">
              <a:rPr lang="tr-TR" smtClean="0"/>
              <a:t>29.10.2019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42583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C637DA-17E2-4D70-9686-CEC0E29B7F70}" type="datetimeFigureOut">
              <a:rPr lang="tr-TR" smtClean="0"/>
              <a:t>29.10.2019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392503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C637DA-17E2-4D70-9686-CEC0E29B7F70}" type="datetimeFigureOut">
              <a:rPr lang="tr-TR" smtClean="0"/>
              <a:t>29.10.2019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1791455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DC637DA-17E2-4D70-9686-CEC0E29B7F70}" type="datetimeFigureOut">
              <a:rPr lang="tr-TR" smtClean="0"/>
              <a:t>29.10.2019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1503824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DC637DA-17E2-4D70-9686-CEC0E29B7F70}" type="datetimeFigureOut">
              <a:rPr lang="tr-TR" smtClean="0"/>
              <a:t>29.10.2019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997904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DC637DA-17E2-4D70-9686-CEC0E29B7F70}" type="datetimeFigureOut">
              <a:rPr lang="tr-TR" smtClean="0"/>
              <a:t>29.10.2019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226929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DC637DA-17E2-4D70-9686-CEC0E29B7F70}" type="datetimeFigureOut">
              <a:rPr lang="tr-TR" smtClean="0"/>
              <a:t>29.10.2019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4059573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DC637DA-17E2-4D70-9686-CEC0E29B7F70}" type="datetimeFigureOut">
              <a:rPr lang="tr-TR" smtClean="0"/>
              <a:t>29.10.2019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340645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DC637DA-17E2-4D70-9686-CEC0E29B7F70}" type="datetimeFigureOut">
              <a:rPr lang="tr-TR" smtClean="0"/>
              <a:t>29.10.2019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1609051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DC637DA-17E2-4D70-9686-CEC0E29B7F70}" type="datetimeFigureOut">
              <a:rPr lang="tr-TR" smtClean="0"/>
              <a:t>29.10.2019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EA6A7A-2E83-474A-AA3C-DE4532FEB2EF}" type="slidenum">
              <a:rPr lang="tr-TR" smtClean="0"/>
              <a:t>‹#›</a:t>
            </a:fld>
            <a:endParaRPr lang="tr-TR"/>
          </a:p>
        </p:txBody>
      </p:sp>
    </p:spTree>
    <p:extLst>
      <p:ext uri="{BB962C8B-B14F-4D97-AF65-F5344CB8AC3E}">
        <p14:creationId xmlns:p14="http://schemas.microsoft.com/office/powerpoint/2010/main" val="131608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C637DA-17E2-4D70-9686-CEC0E29B7F70}" type="datetimeFigureOut">
              <a:rPr lang="tr-TR" smtClean="0"/>
              <a:t>29.10.2019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EA6A7A-2E83-474A-AA3C-DE4532FEB2EF}" type="slidenum">
              <a:rPr lang="tr-TR" smtClean="0"/>
              <a:t>‹#›</a:t>
            </a:fld>
            <a:endParaRPr lang="tr-TR"/>
          </a:p>
        </p:txBody>
      </p:sp>
    </p:spTree>
    <p:extLst>
      <p:ext uri="{BB962C8B-B14F-4D97-AF65-F5344CB8AC3E}">
        <p14:creationId xmlns:p14="http://schemas.microsoft.com/office/powerpoint/2010/main" val="3360097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8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8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8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8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382592" y="0"/>
            <a:ext cx="7448958" cy="6074783"/>
          </a:xfrm>
        </p:spPr>
        <p:txBody>
          <a:bodyPr>
            <a:noAutofit/>
          </a:bodyPr>
          <a:lstStyle/>
          <a:p>
            <a:r>
              <a:rPr lang="tr-TR" sz="2800" b="1" dirty="0" smtClean="0">
                <a:latin typeface="Times New Roman" pitchFamily="18" charset="0"/>
                <a:cs typeface="Times New Roman" pitchFamily="18" charset="0"/>
              </a:rPr>
              <a:t/>
            </a:r>
            <a:br>
              <a:rPr lang="tr-TR" sz="2800" b="1" dirty="0" smtClean="0">
                <a:latin typeface="Times New Roman" pitchFamily="18" charset="0"/>
                <a:cs typeface="Times New Roman" pitchFamily="18" charset="0"/>
              </a:rPr>
            </a:br>
            <a:r>
              <a:rPr lang="tr-TR" sz="2800" b="1" dirty="0">
                <a:latin typeface="Times New Roman" pitchFamily="18" charset="0"/>
                <a:cs typeface="Times New Roman" pitchFamily="18" charset="0"/>
              </a:rPr>
              <a:t/>
            </a:r>
            <a:br>
              <a:rPr lang="tr-TR" sz="2800" b="1" dirty="0">
                <a:latin typeface="Times New Roman" pitchFamily="18" charset="0"/>
                <a:cs typeface="Times New Roman" pitchFamily="18" charset="0"/>
              </a:rPr>
            </a:br>
            <a:r>
              <a:rPr lang="tr-TR" sz="2800" b="1" smtClean="0">
                <a:latin typeface="Times New Roman" pitchFamily="18" charset="0"/>
                <a:cs typeface="Times New Roman" pitchFamily="18" charset="0"/>
              </a:rPr>
              <a:t/>
            </a:r>
            <a:br>
              <a:rPr lang="tr-TR" sz="2800" b="1" smtClean="0">
                <a:latin typeface="Times New Roman" pitchFamily="18" charset="0"/>
                <a:cs typeface="Times New Roman" pitchFamily="18" charset="0"/>
              </a:rPr>
            </a:br>
            <a:r>
              <a:rPr lang="tr-TR" sz="2800" b="1" smtClean="0">
                <a:latin typeface="Times New Roman" pitchFamily="18" charset="0"/>
                <a:cs typeface="Times New Roman" pitchFamily="18" charset="0"/>
              </a:rPr>
              <a:t>2019-2020 </a:t>
            </a:r>
            <a:r>
              <a:rPr lang="tr-TR" sz="2800" b="1" dirty="0">
                <a:latin typeface="Times New Roman" pitchFamily="18" charset="0"/>
                <a:cs typeface="Times New Roman" pitchFamily="18" charset="0"/>
              </a:rPr>
              <a:t>Öğretim Yılı </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AÜHF - 3 / A Sınıfı</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Eşya Hukuku Ders Notları</a:t>
            </a:r>
            <a:br>
              <a:rPr lang="tr-TR" sz="2800" b="1" dirty="0">
                <a:latin typeface="Times New Roman" pitchFamily="18" charset="0"/>
                <a:cs typeface="Times New Roman" pitchFamily="18" charset="0"/>
              </a:rPr>
            </a:br>
            <a:r>
              <a:rPr lang="tr-TR" sz="2800" b="1" dirty="0">
                <a:latin typeface="Times New Roman" pitchFamily="18" charset="0"/>
                <a:cs typeface="Times New Roman" pitchFamily="18" charset="0"/>
              </a:rPr>
              <a:t>Güz Dönemi </a:t>
            </a:r>
            <a:br>
              <a:rPr lang="tr-TR" sz="2800" b="1" dirty="0">
                <a:latin typeface="Times New Roman" pitchFamily="18" charset="0"/>
                <a:cs typeface="Times New Roman" pitchFamily="18" charset="0"/>
              </a:rPr>
            </a:br>
            <a:r>
              <a:rPr lang="tr-TR" sz="3600" b="1" i="1" dirty="0" smtClean="0">
                <a:latin typeface="Times New Roman" pitchFamily="18" charset="0"/>
                <a:cs typeface="Times New Roman" pitchFamily="18" charset="0"/>
              </a:rPr>
              <a:t>(</a:t>
            </a:r>
            <a:r>
              <a:rPr lang="tr-TR" sz="2800" b="1" i="1" smtClean="0">
                <a:cs typeface="Times New Roman" pitchFamily="18" charset="0"/>
              </a:rPr>
              <a:t>Yedinci Hafta </a:t>
            </a:r>
            <a:r>
              <a:rPr lang="tr-TR" sz="2800" b="1" i="1">
                <a:cs typeface="Times New Roman" pitchFamily="18" charset="0"/>
              </a:rPr>
              <a:t>– </a:t>
            </a:r>
            <a:r>
              <a:rPr lang="tr-TR" sz="2800" b="1" i="1" smtClean="0">
                <a:cs typeface="Times New Roman" pitchFamily="18" charset="0"/>
              </a:rPr>
              <a:t>30 Ekim 2019)</a:t>
            </a:r>
            <a:r>
              <a:rPr lang="tr-TR" sz="2800" b="1" i="1" dirty="0" smtClean="0">
                <a:cs typeface="Times New Roman" pitchFamily="18" charset="0"/>
              </a:rPr>
              <a:t/>
            </a:r>
            <a:br>
              <a:rPr lang="tr-TR" sz="2800" b="1" i="1" dirty="0" smtClean="0">
                <a:cs typeface="Times New Roman" pitchFamily="18" charset="0"/>
              </a:rPr>
            </a:br>
            <a:r>
              <a:rPr lang="tr-TR" sz="2800" b="1" i="1" dirty="0" smtClean="0">
                <a:cs typeface="Times New Roman" pitchFamily="18" charset="0"/>
              </a:rPr>
              <a:t/>
            </a:r>
            <a:br>
              <a:rPr lang="tr-TR" sz="2800" b="1" i="1" dirty="0" smtClean="0">
                <a:cs typeface="Times New Roman" pitchFamily="18" charset="0"/>
              </a:rPr>
            </a:br>
            <a:r>
              <a:rPr lang="tr-TR" sz="3200" dirty="0" smtClean="0">
                <a:latin typeface="Times New Roman" panose="02020603050405020304" pitchFamily="18" charset="0"/>
                <a:cs typeface="Times New Roman" panose="02020603050405020304" pitchFamily="18" charset="0"/>
              </a:rPr>
              <a:t>Zilyetlik Davaları </a:t>
            </a:r>
            <a:br>
              <a:rPr lang="tr-TR" sz="3200" dirty="0" smtClean="0">
                <a:latin typeface="Times New Roman" panose="02020603050405020304" pitchFamily="18" charset="0"/>
                <a:cs typeface="Times New Roman" panose="02020603050405020304" pitchFamily="18" charset="0"/>
              </a:rPr>
            </a:br>
            <a:r>
              <a:rPr lang="tr-TR" sz="2800" b="1" i="1" dirty="0" smtClean="0">
                <a:cs typeface="Times New Roman" pitchFamily="18" charset="0"/>
              </a:rPr>
              <a:t/>
            </a:r>
            <a:br>
              <a:rPr lang="tr-TR" sz="2800" b="1" i="1" dirty="0" smtClean="0">
                <a:cs typeface="Times New Roman" pitchFamily="18" charset="0"/>
              </a:rPr>
            </a:br>
            <a:r>
              <a:rPr lang="tr-TR" sz="2800" b="1" i="1" dirty="0" smtClean="0">
                <a:latin typeface="Times New Roman" pitchFamily="18" charset="0"/>
                <a:cs typeface="Times New Roman" pitchFamily="18" charset="0"/>
              </a:rPr>
              <a:t>	</a:t>
            </a:r>
            <a:r>
              <a:rPr lang="tr-TR" sz="2800" b="1" i="1" dirty="0" smtClean="0">
                <a:latin typeface="+mn-lt"/>
                <a:cs typeface="Times New Roman" pitchFamily="18" charset="0"/>
              </a:rPr>
              <a:t/>
            </a:r>
            <a:br>
              <a:rPr lang="tr-TR" sz="2800" b="1" i="1" dirty="0" smtClean="0">
                <a:latin typeface="+mn-lt"/>
                <a:cs typeface="Times New Roman" pitchFamily="18" charset="0"/>
              </a:rPr>
            </a:br>
            <a:r>
              <a:rPr lang="tr-TR" sz="2800" b="1" i="1" dirty="0">
                <a:latin typeface="Times New Roman" pitchFamily="18" charset="0"/>
                <a:cs typeface="Times New Roman" pitchFamily="18" charset="0"/>
              </a:rPr>
              <a:t/>
            </a:r>
            <a:br>
              <a:rPr lang="tr-TR" sz="2800" b="1" i="1" dirty="0">
                <a:latin typeface="Times New Roman" pitchFamily="18" charset="0"/>
                <a:cs typeface="Times New Roman" pitchFamily="18" charset="0"/>
              </a:rPr>
            </a:br>
            <a:r>
              <a:rPr lang="tr-TR" sz="2400" b="1" i="1" dirty="0" smtClean="0">
                <a:latin typeface="Times New Roman" pitchFamily="18" charset="0"/>
                <a:cs typeface="Times New Roman" pitchFamily="18" charset="0"/>
              </a:rPr>
              <a:t/>
            </a:r>
            <a:br>
              <a:rPr lang="tr-TR" sz="2400" b="1" i="1" dirty="0" smtClean="0">
                <a:latin typeface="Times New Roman" pitchFamily="18" charset="0"/>
                <a:cs typeface="Times New Roman" pitchFamily="18" charset="0"/>
              </a:rPr>
            </a:br>
            <a:r>
              <a:rPr lang="tr-TR" sz="2400" b="1" i="1" dirty="0">
                <a:latin typeface="Times New Roman" pitchFamily="18" charset="0"/>
                <a:cs typeface="Times New Roman" pitchFamily="18" charset="0"/>
              </a:rPr>
              <a:t/>
            </a:r>
            <a:br>
              <a:rPr lang="tr-TR" sz="2400" b="1" i="1" dirty="0">
                <a:latin typeface="Times New Roman" pitchFamily="18" charset="0"/>
                <a:cs typeface="Times New Roman" pitchFamily="18" charset="0"/>
              </a:rPr>
            </a:br>
            <a:endParaRPr lang="tr-TR" sz="2400" i="1" dirty="0">
              <a:latin typeface="Times New Roman" pitchFamily="18" charset="0"/>
              <a:cs typeface="Times New Roman" pitchFamily="18" charset="0"/>
            </a:endParaRPr>
          </a:p>
        </p:txBody>
      </p:sp>
      <p:sp>
        <p:nvSpPr>
          <p:cNvPr id="3" name="Alt Başlık 2"/>
          <p:cNvSpPr>
            <a:spLocks noGrp="1"/>
          </p:cNvSpPr>
          <p:nvPr>
            <p:ph type="subTitle" idx="1"/>
          </p:nvPr>
        </p:nvSpPr>
        <p:spPr/>
        <p:txBody>
          <a:bodyPr/>
          <a:lstStyle/>
          <a:p>
            <a:endParaRPr lang="tr-TR" b="1" i="1" dirty="0" smtClean="0">
              <a:latin typeface="Times New Roman" pitchFamily="18" charset="0"/>
              <a:cs typeface="Times New Roman" pitchFamily="18" charset="0"/>
            </a:endParaRPr>
          </a:p>
          <a:p>
            <a:r>
              <a:rPr lang="tr-TR" b="1" i="1" dirty="0" smtClean="0">
                <a:latin typeface="Times New Roman" pitchFamily="18" charset="0"/>
                <a:cs typeface="Times New Roman" pitchFamily="18" charset="0"/>
              </a:rPr>
              <a:t>Öğretim Üyesi: </a:t>
            </a:r>
            <a:r>
              <a:rPr lang="tr-TR" b="1" dirty="0" smtClean="0">
                <a:latin typeface="Times New Roman" pitchFamily="18" charset="0"/>
                <a:cs typeface="Times New Roman" pitchFamily="18" charset="0"/>
              </a:rPr>
              <a:t>Doç. Dr. Yıldız ABİK</a:t>
            </a:r>
          </a:p>
          <a:p>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3210849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algn="just"/>
            <a:r>
              <a:rPr lang="tr-TR" sz="19200" b="1" dirty="0">
                <a:latin typeface="Times New Roman" panose="02020603050405020304" pitchFamily="18" charset="0"/>
                <a:cs typeface="Times New Roman" panose="02020603050405020304" pitchFamily="18" charset="0"/>
              </a:rPr>
              <a:t>MK m. </a:t>
            </a:r>
            <a:r>
              <a:rPr lang="tr-TR" sz="19200" b="1" dirty="0" smtClean="0">
                <a:latin typeface="Times New Roman" panose="02020603050405020304" pitchFamily="18" charset="0"/>
                <a:cs typeface="Times New Roman" panose="02020603050405020304" pitchFamily="18" charset="0"/>
              </a:rPr>
              <a:t>982 hükmünün </a:t>
            </a:r>
            <a:r>
              <a:rPr lang="tr-TR" sz="19200" b="1" dirty="0">
                <a:latin typeface="Times New Roman" panose="02020603050405020304" pitchFamily="18" charset="0"/>
                <a:cs typeface="Times New Roman" panose="02020603050405020304" pitchFamily="18" charset="0"/>
              </a:rPr>
              <a:t>birinci cümlesi, </a:t>
            </a:r>
            <a:r>
              <a:rPr lang="tr-TR" sz="19200" b="1" dirty="0" smtClean="0">
                <a:latin typeface="Times New Roman" panose="02020603050405020304" pitchFamily="18" charset="0"/>
                <a:cs typeface="Times New Roman" panose="02020603050405020304" pitchFamily="18" charset="0"/>
              </a:rPr>
              <a:t>şu hükmü içermektedir:</a:t>
            </a:r>
          </a:p>
          <a:p>
            <a:pPr algn="just"/>
            <a:r>
              <a:rPr lang="tr-TR" sz="19200" b="1" dirty="0" smtClean="0">
                <a:latin typeface="Times New Roman" panose="02020603050405020304" pitchFamily="18" charset="0"/>
                <a:cs typeface="Times New Roman" panose="02020603050405020304" pitchFamily="18" charset="0"/>
              </a:rPr>
              <a:t>«</a:t>
            </a:r>
            <a:r>
              <a:rPr lang="tr-TR" sz="19200" i="1" dirty="0">
                <a:latin typeface="Times New Roman" panose="02020603050405020304" pitchFamily="18" charset="0"/>
                <a:cs typeface="Times New Roman" panose="02020603050405020304" pitchFamily="18" charset="0"/>
              </a:rPr>
              <a:t>Başkasının zilyet bulunduğu bir şeyi </a:t>
            </a:r>
            <a:r>
              <a:rPr lang="tr-TR" sz="19200" i="1" dirty="0" err="1">
                <a:latin typeface="Times New Roman" panose="02020603050405020304" pitchFamily="18" charset="0"/>
                <a:cs typeface="Times New Roman" panose="02020603050405020304" pitchFamily="18" charset="0"/>
              </a:rPr>
              <a:t>gasbeden</a:t>
            </a:r>
            <a:r>
              <a:rPr lang="tr-TR" sz="19200" i="1" dirty="0">
                <a:latin typeface="Times New Roman" panose="02020603050405020304" pitchFamily="18" charset="0"/>
                <a:cs typeface="Times New Roman" panose="02020603050405020304" pitchFamily="18" charset="0"/>
              </a:rPr>
              <a:t> kimse, o şey üzerinde üstün bir hakka sahip olduğunu iddia etse bile onu geri vermekle yükümlüdür</a:t>
            </a:r>
            <a:r>
              <a:rPr lang="tr-TR" sz="19200" i="1" dirty="0" smtClean="0">
                <a:latin typeface="Times New Roman" panose="02020603050405020304" pitchFamily="18" charset="0"/>
                <a:cs typeface="Times New Roman" panose="02020603050405020304" pitchFamily="18" charset="0"/>
              </a:rPr>
              <a:t>»</a:t>
            </a:r>
            <a:endParaRPr lang="tr-TR" sz="14400" b="1" dirty="0">
              <a:latin typeface="Times New Roman" panose="02020603050405020304" pitchFamily="18" charset="0"/>
              <a:cs typeface="Times New Roman" panose="02020603050405020304" pitchFamily="18" charset="0"/>
            </a:endParaRPr>
          </a:p>
          <a:p>
            <a:pPr algn="just"/>
            <a:endParaRPr lang="tr-TR" sz="9600" b="1" dirty="0">
              <a:latin typeface="Times New Roman" panose="02020603050405020304" pitchFamily="18" charset="0"/>
              <a:cs typeface="Times New Roman" panose="02020603050405020304" pitchFamily="18" charset="0"/>
            </a:endParaRPr>
          </a:p>
          <a:p>
            <a:pPr marL="0" indent="0" algn="just">
              <a:buNone/>
            </a:pPr>
            <a:endParaRPr lang="tr-TR" sz="9600" dirty="0" smtClean="0">
              <a:latin typeface="Times New Roman" panose="02020603050405020304" pitchFamily="18" charset="0"/>
              <a:cs typeface="Times New Roman" panose="02020603050405020304" pitchFamily="18" charset="0"/>
            </a:endParaRPr>
          </a:p>
          <a:p>
            <a:pPr algn="just"/>
            <a:endParaRPr lang="tr-TR" sz="9600" dirty="0">
              <a:latin typeface="Times New Roman" panose="02020603050405020304" pitchFamily="18" charset="0"/>
              <a:cs typeface="Times New Roman" panose="02020603050405020304" pitchFamily="18" charset="0"/>
            </a:endParaRPr>
          </a:p>
          <a:p>
            <a:pPr marL="0" indent="0" algn="just">
              <a:buNone/>
            </a:pPr>
            <a:r>
              <a:rPr lang="tr-TR" sz="9600" b="1" dirty="0">
                <a:latin typeface="Times New Roman" panose="02020603050405020304" pitchFamily="18" charset="0"/>
                <a:cs typeface="Times New Roman" panose="02020603050405020304" pitchFamily="18" charset="0"/>
              </a:rPr>
              <a:t> </a:t>
            </a:r>
            <a:endParaRPr lang="tr-TR" sz="96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7662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dirty="0">
                <a:latin typeface="Times New Roman" panose="02020603050405020304" pitchFamily="18" charset="0"/>
                <a:cs typeface="Times New Roman" panose="02020603050405020304" pitchFamily="18" charset="0"/>
              </a:rPr>
              <a:t>Böylece, </a:t>
            </a:r>
            <a:r>
              <a:rPr lang="tr-TR" sz="4400" b="1" dirty="0">
                <a:latin typeface="Times New Roman" panose="02020603050405020304" pitchFamily="18" charset="0"/>
                <a:cs typeface="Times New Roman" panose="02020603050405020304" pitchFamily="18" charset="0"/>
              </a:rPr>
              <a:t>Malı çalınmış olan kimse</a:t>
            </a:r>
            <a:r>
              <a:rPr lang="tr-TR" sz="4400" dirty="0">
                <a:latin typeface="Times New Roman" panose="02020603050405020304" pitchFamily="18" charset="0"/>
                <a:cs typeface="Times New Roman" panose="02020603050405020304" pitchFamily="18" charset="0"/>
              </a:rPr>
              <a:t>, bir süre sonra </a:t>
            </a:r>
            <a:r>
              <a:rPr lang="tr-TR" sz="4400" b="1" dirty="0">
                <a:latin typeface="Times New Roman" panose="02020603050405020304" pitchFamily="18" charset="0"/>
                <a:cs typeface="Times New Roman" panose="02020603050405020304" pitchFamily="18" charset="0"/>
              </a:rPr>
              <a:t>Malını, </a:t>
            </a:r>
            <a:r>
              <a:rPr lang="tr-TR" sz="4400" b="1" i="1" dirty="0">
                <a:latin typeface="Times New Roman" panose="02020603050405020304" pitchFamily="18" charset="0"/>
                <a:cs typeface="Times New Roman" panose="02020603050405020304" pitchFamily="18" charset="0"/>
              </a:rPr>
              <a:t>Hırsızın</a:t>
            </a:r>
            <a:r>
              <a:rPr lang="tr-TR" sz="4400" b="1" dirty="0">
                <a:latin typeface="Times New Roman" panose="02020603050405020304" pitchFamily="18" charset="0"/>
                <a:cs typeface="Times New Roman" panose="02020603050405020304" pitchFamily="18" charset="0"/>
              </a:rPr>
              <a:t> elinde görse ve bunu zorla alsa</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Hırsız </a:t>
            </a:r>
            <a:r>
              <a:rPr lang="tr-TR" sz="4400" b="1" dirty="0">
                <a:latin typeface="Times New Roman" panose="02020603050405020304" pitchFamily="18" charset="0"/>
                <a:cs typeface="Times New Roman" panose="02020603050405020304" pitchFamily="18" charset="0"/>
              </a:rPr>
              <a:t>dahi</a:t>
            </a:r>
            <a:r>
              <a:rPr lang="tr-TR" sz="4400" dirty="0">
                <a:latin typeface="Times New Roman" panose="02020603050405020304" pitchFamily="18" charset="0"/>
                <a:cs typeface="Times New Roman" panose="02020603050405020304" pitchFamily="18" charset="0"/>
              </a:rPr>
              <a:t>, ona karşı, </a:t>
            </a:r>
            <a:r>
              <a:rPr lang="tr-TR" sz="4400" b="1" dirty="0">
                <a:latin typeface="Times New Roman" panose="02020603050405020304" pitchFamily="18" charset="0"/>
                <a:cs typeface="Times New Roman" panose="02020603050405020304" pitchFamily="18" charset="0"/>
              </a:rPr>
              <a:t>MK m. </a:t>
            </a:r>
            <a:r>
              <a:rPr lang="tr-TR" sz="4400" b="1" dirty="0" smtClean="0">
                <a:latin typeface="Times New Roman" panose="02020603050405020304" pitchFamily="18" charset="0"/>
                <a:cs typeface="Times New Roman" panose="02020603050405020304" pitchFamily="18" charset="0"/>
              </a:rPr>
              <a:t>982 hükmüne </a:t>
            </a:r>
            <a:r>
              <a:rPr lang="tr-TR" sz="4400" dirty="0">
                <a:latin typeface="Times New Roman" panose="02020603050405020304" pitchFamily="18" charset="0"/>
                <a:cs typeface="Times New Roman" panose="02020603050405020304" pitchFamily="18" charset="0"/>
              </a:rPr>
              <a:t>dayanarak</a:t>
            </a:r>
            <a:r>
              <a:rPr lang="tr-TR" sz="4400" b="1" dirty="0">
                <a:latin typeface="Times New Roman" panose="02020603050405020304" pitchFamily="18" charset="0"/>
                <a:cs typeface="Times New Roman" panose="02020603050405020304" pitchFamily="18" charset="0"/>
              </a:rPr>
              <a:t> Dava açabilir</a:t>
            </a:r>
            <a:r>
              <a:rPr lang="tr-TR" sz="4400" dirty="0" smtClean="0">
                <a:latin typeface="Times New Roman" panose="02020603050405020304" pitchFamily="18" charset="0"/>
                <a:cs typeface="Times New Roman" panose="02020603050405020304" pitchFamily="18" charset="0"/>
              </a:rPr>
              <a:t>.</a:t>
            </a:r>
          </a:p>
          <a:p>
            <a:pPr algn="just"/>
            <a:r>
              <a:rPr lang="tr-TR" sz="4400" dirty="0" smtClean="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Çünkü, </a:t>
            </a:r>
            <a:r>
              <a:rPr lang="tr-TR" sz="4400" dirty="0" smtClean="0">
                <a:latin typeface="Times New Roman" panose="02020603050405020304" pitchFamily="18" charset="0"/>
                <a:cs typeface="Times New Roman" panose="02020603050405020304" pitchFamily="18" charset="0"/>
              </a:rPr>
              <a:t>bu hükmün amacı, </a:t>
            </a:r>
            <a:r>
              <a:rPr lang="tr-TR" sz="4400" b="1" dirty="0">
                <a:latin typeface="Times New Roman" panose="02020603050405020304" pitchFamily="18" charset="0"/>
                <a:cs typeface="Times New Roman" panose="02020603050405020304" pitchFamily="18" charset="0"/>
              </a:rPr>
              <a:t>Hak Sahipliğini </a:t>
            </a:r>
            <a:r>
              <a:rPr lang="tr-TR" sz="4400" dirty="0">
                <a:latin typeface="Times New Roman" panose="02020603050405020304" pitchFamily="18" charset="0"/>
                <a:cs typeface="Times New Roman" panose="02020603050405020304" pitchFamily="18" charset="0"/>
              </a:rPr>
              <a:t>değil, </a:t>
            </a:r>
            <a:r>
              <a:rPr lang="tr-TR" sz="4400" b="1" i="1" dirty="0">
                <a:latin typeface="Times New Roman" panose="02020603050405020304" pitchFamily="18" charset="0"/>
                <a:cs typeface="Times New Roman" panose="02020603050405020304" pitchFamily="18" charset="0"/>
              </a:rPr>
              <a:t>Zilyetliği</a:t>
            </a:r>
            <a:r>
              <a:rPr lang="tr-TR"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korumaktır. </a:t>
            </a:r>
            <a:endParaRPr lang="tr-TR" sz="4400" b="1" dirty="0" smtClean="0">
              <a:latin typeface="Times New Roman" panose="02020603050405020304" pitchFamily="18" charset="0"/>
              <a:cs typeface="Times New Roman" panose="02020603050405020304" pitchFamily="18" charset="0"/>
            </a:endParaRPr>
          </a:p>
          <a:p>
            <a:pPr marL="0" indent="0">
              <a:buNone/>
            </a:pPr>
            <a:endParaRPr lang="tr-TR" sz="4400" dirty="0"/>
          </a:p>
          <a:p>
            <a:pPr marL="0" indent="0" algn="just">
              <a:buNone/>
            </a:pPr>
            <a:endParaRPr lang="tr-TR" b="1" dirty="0">
              <a:latin typeface="Times New Roman" panose="02020603050405020304" pitchFamily="18" charset="0"/>
              <a:cs typeface="Times New Roman" panose="02020603050405020304" pitchFamily="18" charset="0"/>
            </a:endParaRPr>
          </a:p>
          <a:p>
            <a:pPr marL="0" indent="0" algn="just">
              <a:buNone/>
            </a:pPr>
            <a:endParaRPr lang="tr-TR"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316154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Medeni Kanun, m. 982 / f.2 hükmünde</a:t>
            </a:r>
            <a:r>
              <a:rPr lang="tr-TR" dirty="0">
                <a:latin typeface="Times New Roman" panose="02020603050405020304" pitchFamily="18" charset="0"/>
                <a:cs typeface="Times New Roman" panose="02020603050405020304" pitchFamily="18" charset="0"/>
              </a:rPr>
              <a:t>, çok yerinde olarak bu </a:t>
            </a:r>
            <a:r>
              <a:rPr lang="tr-TR" b="1" dirty="0">
                <a:latin typeface="Times New Roman" panose="02020603050405020304" pitchFamily="18" charset="0"/>
                <a:cs typeface="Times New Roman" panose="02020603050405020304" pitchFamily="18" charset="0"/>
              </a:rPr>
              <a:t>Prensibe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Usul Ekonomisi düşüncesi </a:t>
            </a:r>
            <a:r>
              <a:rPr lang="tr-TR" dirty="0">
                <a:latin typeface="Times New Roman" panose="02020603050405020304" pitchFamily="18" charset="0"/>
                <a:cs typeface="Times New Roman" panose="02020603050405020304" pitchFamily="18" charset="0"/>
              </a:rPr>
              <a:t>ile  şu </a:t>
            </a:r>
            <a:r>
              <a:rPr lang="tr-TR" b="1" dirty="0">
                <a:latin typeface="Times New Roman" panose="02020603050405020304" pitchFamily="18" charset="0"/>
                <a:cs typeface="Times New Roman" panose="02020603050405020304" pitchFamily="18" charset="0"/>
              </a:rPr>
              <a:t>İstisnayı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koymaktadı</a:t>
            </a:r>
            <a:r>
              <a:rPr lang="tr-TR" dirty="0">
                <a:latin typeface="Times New Roman" panose="02020603050405020304" pitchFamily="18" charset="0"/>
                <a:cs typeface="Times New Roman" panose="02020603050405020304" pitchFamily="18" charset="0"/>
              </a:rPr>
              <a:t>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Davalı o şeyi davacıdan geri almasını gerektirecek üstün bir hakka sahip olduğunu derhal ispat ederse onu geri vermekten kaçınabilir».</a:t>
            </a:r>
          </a:p>
          <a:p>
            <a:pPr marL="0" indent="0" algn="just">
              <a:buNone/>
            </a:pPr>
            <a:r>
              <a:rPr lang="tr-TR" b="1" i="1"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 Özdemir, </a:t>
            </a:r>
            <a:r>
              <a:rPr lang="tr-TR" sz="2400" i="1" dirty="0">
                <a:latin typeface="Times New Roman" panose="02020603050405020304" pitchFamily="18" charset="0"/>
                <a:cs typeface="Times New Roman" panose="02020603050405020304" pitchFamily="18" charset="0"/>
              </a:rPr>
              <a:t>Eşya H., Kıs. Ders Kitabı, 1. Bası, İstanbul 2018, s. 39- 40</a:t>
            </a:r>
            <a:r>
              <a:rPr lang="tr-TR" sz="2400" i="1" dirty="0" smtClean="0">
                <a:latin typeface="Times New Roman" panose="02020603050405020304" pitchFamily="18" charset="0"/>
                <a:cs typeface="Times New Roman" panose="02020603050405020304" pitchFamily="18" charset="0"/>
              </a:rPr>
              <a:t>)</a:t>
            </a:r>
          </a:p>
          <a:p>
            <a:pPr marL="0" indent="0" algn="just">
              <a:buNone/>
            </a:pPr>
            <a:r>
              <a:rPr lang="tr-TR" sz="2400" i="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Medeni Kanun, </a:t>
            </a:r>
            <a:r>
              <a:rPr lang="tr-TR" b="1" i="1" dirty="0" smtClean="0">
                <a:latin typeface="Times New Roman" panose="02020603050405020304" pitchFamily="18" charset="0"/>
                <a:cs typeface="Times New Roman" panose="02020603050405020304" pitchFamily="18" charset="0"/>
              </a:rPr>
              <a:t>MK m. 982 / 2 hükmü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Davada Üstün Hak İddiasının Dinlenemeyeceği İlkesine </a:t>
            </a:r>
            <a:r>
              <a:rPr lang="tr-TR" dirty="0" smtClean="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İstisna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getirmiştir. </a:t>
            </a:r>
            <a:endParaRPr lang="tr-TR" b="1"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540515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MK m. 982 Hükmüne Dayanarak Geri Verme Davası Açılmasına Örnek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Örneğin</a:t>
            </a:r>
            <a:r>
              <a:rPr lang="tr-TR" sz="3600" b="1" dirty="0" smtClean="0">
                <a:latin typeface="Times New Roman" panose="02020603050405020304" pitchFamily="18" charset="0"/>
                <a:cs typeface="Times New Roman" panose="02020603050405020304" pitchFamily="18" charset="0"/>
              </a:rPr>
              <a:t>, Akın’ın</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O</a:t>
            </a:r>
            <a:r>
              <a:rPr lang="tr-TR" sz="3600" b="1" i="1" dirty="0" smtClean="0">
                <a:latin typeface="Times New Roman" panose="02020603050405020304" pitchFamily="18" charset="0"/>
                <a:cs typeface="Times New Roman" panose="02020603050405020304" pitchFamily="18" charset="0"/>
              </a:rPr>
              <a:t>tomobili </a:t>
            </a:r>
            <a:r>
              <a:rPr lang="tr-TR" sz="3600" b="1" dirty="0" smtClean="0">
                <a:latin typeface="Times New Roman" panose="02020603050405020304" pitchFamily="18" charset="0"/>
                <a:cs typeface="Times New Roman" panose="02020603050405020304" pitchFamily="18" charset="0"/>
              </a:rPr>
              <a:t>çalınmıştır</a:t>
            </a:r>
            <a:r>
              <a:rPr lang="tr-TR" sz="3600" dirty="0" smtClean="0">
                <a:latin typeface="Times New Roman" panose="02020603050405020304" pitchFamily="18" charset="0"/>
                <a:cs typeface="Times New Roman" panose="02020603050405020304" pitchFamily="18" charset="0"/>
              </a:rPr>
              <a:t>. </a:t>
            </a:r>
          </a:p>
          <a:p>
            <a:pPr algn="just"/>
            <a:r>
              <a:rPr lang="tr-TR" sz="3600" b="1" dirty="0" smtClean="0">
                <a:latin typeface="Times New Roman" panose="02020603050405020304" pitchFamily="18" charset="0"/>
                <a:cs typeface="Times New Roman" panose="02020603050405020304" pitchFamily="18" charset="0"/>
              </a:rPr>
              <a:t>Akın</a:t>
            </a:r>
            <a:r>
              <a:rPr lang="tr-TR" sz="3600" dirty="0" smtClean="0">
                <a:latin typeface="Times New Roman" panose="02020603050405020304" pitchFamily="18" charset="0"/>
                <a:cs typeface="Times New Roman" panose="02020603050405020304" pitchFamily="18" charset="0"/>
              </a:rPr>
              <a:t>, bu Otomobili,</a:t>
            </a:r>
            <a:r>
              <a:rPr lang="tr-TR" sz="3600" b="1" dirty="0" smtClean="0">
                <a:latin typeface="Times New Roman" panose="02020603050405020304" pitchFamily="18" charset="0"/>
                <a:cs typeface="Times New Roman" panose="02020603050405020304" pitchFamily="18" charset="0"/>
              </a:rPr>
              <a:t> Hırsız (H)’de görüp zorla almış </a:t>
            </a:r>
            <a:r>
              <a:rPr lang="tr-TR" sz="3600" dirty="0" smtClean="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(H)’</a:t>
            </a:r>
            <a:r>
              <a:rPr lang="tr-TR" sz="3600" b="1" dirty="0" err="1" smtClean="0">
                <a:latin typeface="Times New Roman" panose="02020603050405020304" pitchFamily="18" charset="0"/>
                <a:cs typeface="Times New Roman" panose="02020603050405020304" pitchFamily="18" charset="0"/>
              </a:rPr>
              <a:t>nin</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a:t>
            </a:r>
            <a:r>
              <a:rPr lang="tr-TR" sz="3600" b="1" dirty="0" smtClean="0">
                <a:latin typeface="Times New Roman" panose="02020603050405020304" pitchFamily="18" charset="0"/>
                <a:cs typeface="Times New Roman" panose="02020603050405020304" pitchFamily="18" charset="0"/>
              </a:rPr>
              <a:t>ilyetliği </a:t>
            </a:r>
            <a:r>
              <a:rPr lang="tr-TR" sz="3600" dirty="0" smtClean="0">
                <a:latin typeface="Times New Roman" panose="02020603050405020304" pitchFamily="18" charset="0"/>
                <a:cs typeface="Times New Roman" panose="02020603050405020304" pitchFamily="18" charset="0"/>
              </a:rPr>
              <a:t>sebebiyle </a:t>
            </a:r>
            <a:r>
              <a:rPr lang="tr-TR" sz="3600" b="1" i="1" dirty="0" smtClean="0">
                <a:latin typeface="Times New Roman" panose="02020603050405020304" pitchFamily="18" charset="0"/>
                <a:cs typeface="Times New Roman" panose="02020603050405020304" pitchFamily="18" charset="0"/>
              </a:rPr>
              <a:t>MK m. 982 hükmüne </a:t>
            </a:r>
            <a:r>
              <a:rPr lang="tr-TR" sz="3600" dirty="0" smtClean="0">
                <a:latin typeface="Times New Roman" panose="02020603050405020304" pitchFamily="18" charset="0"/>
                <a:cs typeface="Times New Roman" panose="02020603050405020304" pitchFamily="18" charset="0"/>
              </a:rPr>
              <a:t>dayanarak ona karşı </a:t>
            </a:r>
            <a:r>
              <a:rPr lang="tr-TR" sz="3600" b="1" i="1" dirty="0" smtClean="0">
                <a:latin typeface="Times New Roman" panose="02020603050405020304" pitchFamily="18" charset="0"/>
                <a:cs typeface="Times New Roman" panose="02020603050405020304" pitchFamily="18" charset="0"/>
              </a:rPr>
              <a:t>Geri </a:t>
            </a:r>
            <a:r>
              <a:rPr lang="tr-TR" sz="3600" b="1" i="1" dirty="0">
                <a:latin typeface="Times New Roman" panose="02020603050405020304" pitchFamily="18" charset="0"/>
                <a:cs typeface="Times New Roman" panose="02020603050405020304" pitchFamily="18" charset="0"/>
              </a:rPr>
              <a:t>V</a:t>
            </a:r>
            <a:r>
              <a:rPr lang="tr-TR" sz="3600" b="1" i="1" dirty="0" smtClean="0">
                <a:latin typeface="Times New Roman" panose="02020603050405020304" pitchFamily="18" charset="0"/>
                <a:cs typeface="Times New Roman" panose="02020603050405020304" pitchFamily="18" charset="0"/>
              </a:rPr>
              <a:t>erme </a:t>
            </a:r>
            <a:r>
              <a:rPr lang="tr-TR" sz="3600" b="1" i="1" dirty="0">
                <a:latin typeface="Times New Roman" panose="02020603050405020304" pitchFamily="18" charset="0"/>
                <a:cs typeface="Times New Roman" panose="02020603050405020304" pitchFamily="18" charset="0"/>
              </a:rPr>
              <a:t>D</a:t>
            </a:r>
            <a:r>
              <a:rPr lang="tr-TR" sz="3600" b="1" i="1" dirty="0" smtClean="0">
                <a:latin typeface="Times New Roman" panose="02020603050405020304" pitchFamily="18" charset="0"/>
                <a:cs typeface="Times New Roman" panose="02020603050405020304" pitchFamily="18" charset="0"/>
              </a:rPr>
              <a:t>avası </a:t>
            </a:r>
            <a:r>
              <a:rPr lang="tr-TR" sz="3600" b="1" dirty="0" smtClean="0">
                <a:latin typeface="Times New Roman" panose="02020603050405020304" pitchFamily="18" charset="0"/>
                <a:cs typeface="Times New Roman" panose="02020603050405020304" pitchFamily="18" charset="0"/>
              </a:rPr>
              <a:t>açmıştır.</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 Eğer </a:t>
            </a:r>
            <a:r>
              <a:rPr lang="tr-TR" sz="3600" b="1" dirty="0" smtClean="0">
                <a:latin typeface="Times New Roman" panose="02020603050405020304" pitchFamily="18" charset="0"/>
                <a:cs typeface="Times New Roman" panose="02020603050405020304" pitchFamily="18" charset="0"/>
              </a:rPr>
              <a:t>Akın,</a:t>
            </a:r>
            <a:r>
              <a:rPr lang="tr-TR" sz="3600" dirty="0" smtClean="0">
                <a:latin typeface="Times New Roman" panose="02020603050405020304" pitchFamily="18" charset="0"/>
                <a:cs typeface="Times New Roman" panose="02020603050405020304" pitchFamily="18" charset="0"/>
              </a:rPr>
              <a:t> hemen </a:t>
            </a:r>
            <a:r>
              <a:rPr lang="tr-TR" sz="3600" b="1" dirty="0" smtClean="0">
                <a:latin typeface="Times New Roman" panose="02020603050405020304" pitchFamily="18" charset="0"/>
                <a:cs typeface="Times New Roman" panose="02020603050405020304" pitchFamily="18" charset="0"/>
              </a:rPr>
              <a:t>Otomobilin</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Trafik Müdürlüğündeki kaydını belirten Ruhsatnameyi </a:t>
            </a:r>
            <a:r>
              <a:rPr lang="tr-TR" sz="3600" dirty="0" smtClean="0">
                <a:latin typeface="Times New Roman" panose="02020603050405020304" pitchFamily="18" charset="0"/>
                <a:cs typeface="Times New Roman" panose="02020603050405020304" pitchFamily="18" charset="0"/>
              </a:rPr>
              <a:t>göstererek </a:t>
            </a:r>
            <a:r>
              <a:rPr lang="tr-TR" sz="3600" b="1" dirty="0" smtClean="0">
                <a:latin typeface="Times New Roman" panose="02020603050405020304" pitchFamily="18" charset="0"/>
                <a:cs typeface="Times New Roman" panose="02020603050405020304" pitchFamily="18" charset="0"/>
              </a:rPr>
              <a:t>Malik olduğunu ispat ederse</a:t>
            </a:r>
            <a:r>
              <a:rPr lang="tr-TR" sz="3600" dirty="0" smtClean="0">
                <a:latin typeface="Times New Roman" panose="02020603050405020304" pitchFamily="18" charset="0"/>
                <a:cs typeface="Times New Roman" panose="02020603050405020304" pitchFamily="18" charset="0"/>
              </a:rPr>
              <a:t>, bu takdirde, </a:t>
            </a:r>
            <a:r>
              <a:rPr lang="tr-TR" sz="3600" dirty="0">
                <a:latin typeface="Times New Roman" panose="02020603050405020304" pitchFamily="18" charset="0"/>
                <a:cs typeface="Times New Roman" panose="02020603050405020304" pitchFamily="18" charset="0"/>
              </a:rPr>
              <a:t>M</a:t>
            </a:r>
            <a:r>
              <a:rPr lang="tr-TR" sz="3600" dirty="0" smtClean="0">
                <a:latin typeface="Times New Roman" panose="02020603050405020304" pitchFamily="18" charset="0"/>
                <a:cs typeface="Times New Roman" panose="02020603050405020304" pitchFamily="18" charset="0"/>
              </a:rPr>
              <a:t>alı, </a:t>
            </a:r>
            <a:r>
              <a:rPr lang="tr-TR" sz="3600" b="1" dirty="0" smtClean="0">
                <a:latin typeface="Times New Roman" panose="02020603050405020304" pitchFamily="18" charset="0"/>
                <a:cs typeface="Times New Roman" panose="02020603050405020304" pitchFamily="18" charset="0"/>
              </a:rPr>
              <a:t>Hırsıza geri vermekten kurtulur. </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9573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sz="3900" dirty="0">
                <a:latin typeface="Times New Roman" panose="02020603050405020304" pitchFamily="18" charset="0"/>
                <a:cs typeface="Times New Roman" panose="02020603050405020304" pitchFamily="18" charset="0"/>
              </a:rPr>
              <a:t>Fakat, bunu hemen yapamaz da, delil getirmek için süre isterse, bu talebi dinlenmez ve Malı geri vermeye mecbur kalır. </a:t>
            </a:r>
          </a:p>
          <a:p>
            <a:pPr algn="just"/>
            <a:r>
              <a:rPr lang="tr-TR" sz="3900" dirty="0">
                <a:latin typeface="Times New Roman" panose="02020603050405020304" pitchFamily="18" charset="0"/>
                <a:cs typeface="Times New Roman" panose="02020603050405020304" pitchFamily="18" charset="0"/>
              </a:rPr>
              <a:t>Onun yapacağı şey, </a:t>
            </a:r>
            <a:r>
              <a:rPr lang="tr-TR" sz="3900" b="1" dirty="0">
                <a:latin typeface="Times New Roman" panose="02020603050405020304" pitchFamily="18" charset="0"/>
                <a:cs typeface="Times New Roman" panose="02020603050405020304" pitchFamily="18" charset="0"/>
              </a:rPr>
              <a:t>Malı geri verdikten </a:t>
            </a:r>
            <a:r>
              <a:rPr lang="tr-TR" sz="3900" b="1" dirty="0" smtClean="0">
                <a:latin typeface="Times New Roman" panose="02020603050405020304" pitchFamily="18" charset="0"/>
                <a:cs typeface="Times New Roman" panose="02020603050405020304" pitchFamily="18" charset="0"/>
              </a:rPr>
              <a:t>sonra, </a:t>
            </a:r>
            <a:r>
              <a:rPr lang="tr-TR" sz="3900" dirty="0">
                <a:latin typeface="Times New Roman" panose="02020603050405020304" pitchFamily="18" charset="0"/>
                <a:cs typeface="Times New Roman" panose="02020603050405020304" pitchFamily="18" charset="0"/>
              </a:rPr>
              <a:t>H</a:t>
            </a:r>
            <a:r>
              <a:rPr lang="tr-TR" sz="3900" dirty="0" smtClean="0">
                <a:latin typeface="Times New Roman" panose="02020603050405020304" pitchFamily="18" charset="0"/>
                <a:cs typeface="Times New Roman" panose="02020603050405020304" pitchFamily="18" charset="0"/>
              </a:rPr>
              <a:t>akkına dayanarak açacağı </a:t>
            </a:r>
            <a:r>
              <a:rPr lang="tr-TR" sz="3900" b="1" i="1" dirty="0" smtClean="0">
                <a:latin typeface="Times New Roman" panose="02020603050405020304" pitchFamily="18" charset="0"/>
                <a:cs typeface="Times New Roman" panose="02020603050405020304" pitchFamily="18" charset="0"/>
              </a:rPr>
              <a:t>İstihkak Davası </a:t>
            </a:r>
            <a:r>
              <a:rPr lang="tr-TR" sz="3900" dirty="0" smtClean="0">
                <a:latin typeface="Times New Roman" panose="02020603050405020304" pitchFamily="18" charset="0"/>
                <a:cs typeface="Times New Roman" panose="02020603050405020304" pitchFamily="18" charset="0"/>
              </a:rPr>
              <a:t>veya Hak Karinesine dayanarak açacağı</a:t>
            </a:r>
            <a:r>
              <a:rPr lang="tr-TR" sz="3900" b="1" dirty="0" smtClean="0">
                <a:latin typeface="Times New Roman" panose="02020603050405020304" pitchFamily="18" charset="0"/>
                <a:cs typeface="Times New Roman" panose="02020603050405020304" pitchFamily="18" charset="0"/>
              </a:rPr>
              <a:t> </a:t>
            </a:r>
            <a:r>
              <a:rPr lang="tr-TR" sz="3900" b="1" i="1" dirty="0">
                <a:latin typeface="Times New Roman" panose="02020603050405020304" pitchFamily="18" charset="0"/>
                <a:cs typeface="Times New Roman" panose="02020603050405020304" pitchFamily="18" charset="0"/>
              </a:rPr>
              <a:t>Taşınır Davası </a:t>
            </a:r>
            <a:r>
              <a:rPr lang="tr-TR" sz="3900" dirty="0">
                <a:latin typeface="Times New Roman" panose="02020603050405020304" pitchFamily="18" charset="0"/>
                <a:cs typeface="Times New Roman" panose="02020603050405020304" pitchFamily="18" charset="0"/>
              </a:rPr>
              <a:t>ile </a:t>
            </a:r>
            <a:r>
              <a:rPr lang="tr-TR" sz="3900" b="1" dirty="0">
                <a:latin typeface="Times New Roman" panose="02020603050405020304" pitchFamily="18" charset="0"/>
                <a:cs typeface="Times New Roman" panose="02020603050405020304" pitchFamily="18" charset="0"/>
              </a:rPr>
              <a:t>Malı geri almaktır. </a:t>
            </a:r>
            <a:endParaRPr lang="tr-TR" sz="3900" b="1" dirty="0" smtClean="0">
              <a:latin typeface="Times New Roman" panose="02020603050405020304" pitchFamily="18" charset="0"/>
              <a:cs typeface="Times New Roman" panose="02020603050405020304" pitchFamily="18" charset="0"/>
            </a:endParaRPr>
          </a:p>
          <a:p>
            <a:pPr marL="0" indent="0" algn="just">
              <a:buNone/>
            </a:pPr>
            <a:r>
              <a:rPr lang="tr-TR" b="1" i="1" dirty="0" smtClean="0">
                <a:latin typeface="Times New Roman" panose="02020603050405020304" pitchFamily="18" charset="0"/>
                <a:cs typeface="Times New Roman" panose="02020603050405020304" pitchFamily="18" charset="0"/>
              </a:rPr>
              <a:t>(</a:t>
            </a:r>
            <a:r>
              <a:rPr lang="tr-TR" sz="3300" b="1" i="1" dirty="0" err="1">
                <a:latin typeface="Times New Roman" panose="02020603050405020304" pitchFamily="18" charset="0"/>
                <a:cs typeface="Times New Roman" panose="02020603050405020304" pitchFamily="18" charset="0"/>
              </a:rPr>
              <a:t>Oğuzman</a:t>
            </a:r>
            <a:r>
              <a:rPr lang="tr-TR" sz="3300" b="1" i="1" dirty="0">
                <a:latin typeface="Times New Roman" panose="02020603050405020304" pitchFamily="18" charset="0"/>
                <a:cs typeface="Times New Roman" panose="02020603050405020304" pitchFamily="18" charset="0"/>
              </a:rPr>
              <a:t> / </a:t>
            </a:r>
            <a:r>
              <a:rPr lang="tr-TR" sz="3300" b="1" i="1" dirty="0" err="1">
                <a:latin typeface="Times New Roman" panose="02020603050405020304" pitchFamily="18" charset="0"/>
                <a:cs typeface="Times New Roman" panose="02020603050405020304" pitchFamily="18" charset="0"/>
              </a:rPr>
              <a:t>Seliçi</a:t>
            </a:r>
            <a:r>
              <a:rPr lang="tr-TR" sz="3300" b="1" i="1" dirty="0">
                <a:latin typeface="Times New Roman" panose="02020603050405020304" pitchFamily="18" charset="0"/>
                <a:cs typeface="Times New Roman" panose="02020603050405020304" pitchFamily="18" charset="0"/>
              </a:rPr>
              <a:t> / Oktay – Özdemir, </a:t>
            </a:r>
            <a:r>
              <a:rPr lang="tr-TR" sz="3300" i="1" dirty="0">
                <a:latin typeface="Times New Roman" panose="02020603050405020304" pitchFamily="18" charset="0"/>
                <a:cs typeface="Times New Roman" panose="02020603050405020304" pitchFamily="18" charset="0"/>
              </a:rPr>
              <a:t>Eşya H., Kıs. Ders Kitabı, 1. Bası, İstanbul 2018, s. 40)</a:t>
            </a:r>
          </a:p>
          <a:p>
            <a:pPr marL="0" indent="0">
              <a:buNone/>
            </a:pPr>
            <a:endParaRPr lang="tr-TR" sz="3300" dirty="0"/>
          </a:p>
        </p:txBody>
      </p:sp>
    </p:spTree>
    <p:extLst>
      <p:ext uri="{BB962C8B-B14F-4D97-AF65-F5344CB8AC3E}">
        <p14:creationId xmlns:p14="http://schemas.microsoft.com/office/powerpoint/2010/main" val="1204948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Ayla’nın</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a:t>
            </a:r>
            <a:r>
              <a:rPr lang="tr-TR" sz="3200" b="1" i="1" dirty="0" smtClean="0">
                <a:latin typeface="Times New Roman" panose="02020603050405020304" pitchFamily="18" charset="0"/>
                <a:cs typeface="Times New Roman" panose="02020603050405020304" pitchFamily="18" charset="0"/>
              </a:rPr>
              <a:t>ilgisayarı</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çalınmıştır.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Ayla, </a:t>
            </a:r>
            <a:r>
              <a:rPr lang="tr-TR" sz="3200" dirty="0">
                <a:latin typeface="Times New Roman" panose="02020603050405020304" pitchFamily="18" charset="0"/>
                <a:cs typeface="Times New Roman" panose="02020603050405020304" pitchFamily="18" charset="0"/>
              </a:rPr>
              <a:t>bu B</a:t>
            </a:r>
            <a:r>
              <a:rPr lang="tr-TR" sz="3200" dirty="0" smtClean="0">
                <a:latin typeface="Times New Roman" panose="02020603050405020304" pitchFamily="18" charset="0"/>
                <a:cs typeface="Times New Roman" panose="02020603050405020304" pitchFamily="18" charset="0"/>
              </a:rPr>
              <a:t>ilgisayarı </a:t>
            </a:r>
            <a:r>
              <a:rPr lang="tr-TR" sz="3200" b="1" dirty="0" smtClean="0">
                <a:latin typeface="Times New Roman" panose="02020603050405020304" pitchFamily="18" charset="0"/>
                <a:cs typeface="Times New Roman" panose="02020603050405020304" pitchFamily="18" charset="0"/>
              </a:rPr>
              <a:t>hırsız </a:t>
            </a:r>
            <a:r>
              <a:rPr lang="tr-TR" sz="3200" b="1" dirty="0">
                <a:latin typeface="Times New Roman" panose="02020603050405020304" pitchFamily="18" charset="0"/>
                <a:cs typeface="Times New Roman" panose="02020603050405020304" pitchFamily="18" charset="0"/>
              </a:rPr>
              <a:t>(H)' de </a:t>
            </a:r>
            <a:r>
              <a:rPr lang="tr-TR" sz="3200" dirty="0">
                <a:latin typeface="Times New Roman" panose="02020603050405020304" pitchFamily="18" charset="0"/>
                <a:cs typeface="Times New Roman" panose="02020603050405020304" pitchFamily="18" charset="0"/>
              </a:rPr>
              <a:t>görüp zorla alsa ve </a:t>
            </a:r>
            <a:r>
              <a:rPr lang="tr-TR" sz="3200" b="1" dirty="0">
                <a:latin typeface="Times New Roman" panose="02020603050405020304" pitchFamily="18" charset="0"/>
                <a:cs typeface="Times New Roman" panose="02020603050405020304" pitchFamily="18" charset="0"/>
              </a:rPr>
              <a:t>(H), </a:t>
            </a:r>
            <a:r>
              <a:rPr lang="tr-TR" sz="3200" b="1" dirty="0" smtClean="0">
                <a:latin typeface="Times New Roman" panose="02020603050405020304" pitchFamily="18" charset="0"/>
                <a:cs typeface="Times New Roman" panose="02020603050405020304" pitchFamily="18" charset="0"/>
              </a:rPr>
              <a:t>Ayla’ya </a:t>
            </a:r>
            <a:r>
              <a:rPr lang="tr-TR" sz="3200" dirty="0">
                <a:latin typeface="Times New Roman" panose="02020603050405020304" pitchFamily="18" charset="0"/>
                <a:cs typeface="Times New Roman" panose="02020603050405020304" pitchFamily="18" charset="0"/>
              </a:rPr>
              <a:t>karşı </a:t>
            </a:r>
            <a:r>
              <a:rPr lang="tr-TR" sz="3200" b="1" i="1" dirty="0">
                <a:latin typeface="Times New Roman" panose="02020603050405020304" pitchFamily="18" charset="0"/>
                <a:cs typeface="Times New Roman" panose="02020603050405020304" pitchFamily="18" charset="0"/>
              </a:rPr>
              <a:t>MK </a:t>
            </a:r>
            <a:r>
              <a:rPr lang="tr-TR" sz="3200" b="1" i="1" dirty="0" smtClean="0">
                <a:latin typeface="Times New Roman" panose="02020603050405020304" pitchFamily="18" charset="0"/>
                <a:cs typeface="Times New Roman" panose="02020603050405020304" pitchFamily="18" charset="0"/>
              </a:rPr>
              <a:t>m. 982  hükmüne dayanarak </a:t>
            </a:r>
            <a:r>
              <a:rPr lang="tr-TR" sz="3200" b="1" dirty="0" smtClean="0">
                <a:latin typeface="Times New Roman" panose="02020603050405020304" pitchFamily="18" charset="0"/>
                <a:cs typeface="Times New Roman" panose="02020603050405020304" pitchFamily="18" charset="0"/>
              </a:rPr>
              <a:t>Geri </a:t>
            </a:r>
            <a:r>
              <a:rPr lang="tr-TR" sz="3200" b="1" dirty="0">
                <a:latin typeface="Times New Roman" panose="02020603050405020304" pitchFamily="18" charset="0"/>
                <a:cs typeface="Times New Roman" panose="02020603050405020304" pitchFamily="18" charset="0"/>
              </a:rPr>
              <a:t>V</a:t>
            </a:r>
            <a:r>
              <a:rPr lang="tr-TR" sz="3200" b="1" dirty="0" smtClean="0">
                <a:latin typeface="Times New Roman" panose="02020603050405020304" pitchFamily="18" charset="0"/>
                <a:cs typeface="Times New Roman" panose="02020603050405020304" pitchFamily="18" charset="0"/>
              </a:rPr>
              <a:t>erme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avası</a:t>
            </a:r>
            <a:r>
              <a:rPr lang="tr-TR" sz="3200" dirty="0" smtClean="0">
                <a:latin typeface="Times New Roman" panose="02020603050405020304" pitchFamily="18" charset="0"/>
                <a:cs typeface="Times New Roman" panose="02020603050405020304" pitchFamily="18" charset="0"/>
              </a:rPr>
              <a:t> açabilir.</a:t>
            </a:r>
          </a:p>
          <a:p>
            <a:pPr algn="just"/>
            <a:r>
              <a:rPr lang="tr-TR" sz="3200" dirty="0">
                <a:latin typeface="Times New Roman" panose="02020603050405020304" pitchFamily="18" charset="0"/>
                <a:cs typeface="Times New Roman" panose="02020603050405020304" pitchFamily="18" charset="0"/>
              </a:rPr>
              <a:t>Bu </a:t>
            </a:r>
            <a:r>
              <a:rPr lang="tr-TR" sz="3200" b="1" dirty="0">
                <a:latin typeface="Times New Roman" panose="02020603050405020304" pitchFamily="18" charset="0"/>
                <a:cs typeface="Times New Roman" panose="02020603050405020304" pitchFamily="18" charset="0"/>
              </a:rPr>
              <a:t>Davada,</a:t>
            </a:r>
            <a:r>
              <a:rPr lang="tr-TR" sz="3200" dirty="0">
                <a:latin typeface="Times New Roman" panose="02020603050405020304" pitchFamily="18" charset="0"/>
                <a:cs typeface="Times New Roman" panose="02020603050405020304" pitchFamily="18" charset="0"/>
              </a:rPr>
              <a:t> Ayla, </a:t>
            </a:r>
            <a:r>
              <a:rPr lang="tr-TR" sz="3200" b="1" i="1" dirty="0">
                <a:latin typeface="Times New Roman" panose="02020603050405020304" pitchFamily="18" charset="0"/>
                <a:cs typeface="Times New Roman" panose="02020603050405020304" pitchFamily="18" charset="0"/>
              </a:rPr>
              <a:t>Bilgisayarın kendisine ait olduğunu iddia eder</a:t>
            </a:r>
            <a:r>
              <a:rPr lang="tr-TR" sz="3200" dirty="0">
                <a:latin typeface="Times New Roman" panose="02020603050405020304" pitchFamily="18" charset="0"/>
                <a:cs typeface="Times New Roman" panose="02020603050405020304" pitchFamily="18" charset="0"/>
              </a:rPr>
              <a:t> ve bu </a:t>
            </a:r>
            <a:r>
              <a:rPr lang="tr-TR" sz="3200" b="1" dirty="0" smtClean="0">
                <a:latin typeface="Times New Roman" panose="02020603050405020304" pitchFamily="18" charset="0"/>
                <a:cs typeface="Times New Roman" panose="02020603050405020304" pitchFamily="18" charset="0"/>
              </a:rPr>
              <a:t>İddiasını</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Bilgisayarın Seri Numarasının kayıtlı olduğu adına düzenlenmiş </a:t>
            </a:r>
            <a:r>
              <a:rPr lang="tr-TR" sz="3200" b="1" dirty="0">
                <a:latin typeface="Times New Roman" panose="02020603050405020304" pitchFamily="18" charset="0"/>
                <a:cs typeface="Times New Roman" panose="02020603050405020304" pitchFamily="18" charset="0"/>
              </a:rPr>
              <a:t>Faturayı göstererek  </a:t>
            </a:r>
            <a:r>
              <a:rPr lang="tr-TR" sz="3200" b="1" i="1" dirty="0">
                <a:latin typeface="Times New Roman" panose="02020603050405020304" pitchFamily="18" charset="0"/>
                <a:cs typeface="Times New Roman" panose="02020603050405020304" pitchFamily="18" charset="0"/>
              </a:rPr>
              <a:t>hemen ispat ederse</a:t>
            </a:r>
            <a:r>
              <a:rPr lang="tr-TR" sz="3200" dirty="0">
                <a:latin typeface="Times New Roman" panose="02020603050405020304" pitchFamily="18" charset="0"/>
                <a:cs typeface="Times New Roman" panose="02020603050405020304" pitchFamily="18" charset="0"/>
              </a:rPr>
              <a:t>, Hakim</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Zilyetliğin </a:t>
            </a:r>
            <a:r>
              <a:rPr lang="tr-TR" sz="3200" b="1" i="1" dirty="0" smtClean="0">
                <a:latin typeface="Times New Roman" panose="02020603050405020304" pitchFamily="18" charset="0"/>
                <a:cs typeface="Times New Roman" panose="02020603050405020304" pitchFamily="18" charset="0"/>
              </a:rPr>
              <a:t>Geri Verilmesine </a:t>
            </a:r>
            <a:r>
              <a:rPr lang="tr-TR" sz="3200" b="1" dirty="0">
                <a:latin typeface="Times New Roman" panose="02020603050405020304" pitchFamily="18" charset="0"/>
                <a:cs typeface="Times New Roman" panose="02020603050405020304" pitchFamily="18" charset="0"/>
              </a:rPr>
              <a:t>karar vermez, Davayı </a:t>
            </a:r>
            <a:r>
              <a:rPr lang="tr-TR" sz="3200" b="1" dirty="0" err="1">
                <a:latin typeface="Times New Roman" panose="02020603050405020304" pitchFamily="18" charset="0"/>
                <a:cs typeface="Times New Roman" panose="02020603050405020304" pitchFamily="18" charset="0"/>
              </a:rPr>
              <a:t>red</a:t>
            </a:r>
            <a:r>
              <a:rPr lang="tr-TR" sz="3200" b="1" dirty="0">
                <a:latin typeface="Times New Roman" panose="02020603050405020304" pitchFamily="18" charset="0"/>
                <a:cs typeface="Times New Roman" panose="02020603050405020304" pitchFamily="18" charset="0"/>
              </a:rPr>
              <a:t> eder. </a:t>
            </a:r>
          </a:p>
          <a:p>
            <a:pPr marL="0" indent="0">
              <a:buNone/>
            </a:pPr>
            <a:endParaRPr lang="tr-TR" sz="3200" dirty="0"/>
          </a:p>
          <a:p>
            <a:pPr marL="0" indent="0" algn="just">
              <a:buNone/>
            </a:pPr>
            <a:endParaRPr lang="tr-TR" sz="3200" dirty="0" smtClean="0">
              <a:latin typeface="Times New Roman" panose="02020603050405020304" pitchFamily="18" charset="0"/>
              <a:cs typeface="Times New Roman" panose="02020603050405020304" pitchFamily="18" charset="0"/>
            </a:endParaRPr>
          </a:p>
          <a:p>
            <a:pPr algn="just"/>
            <a:endParaRPr lang="tr-TR" sz="3200" dirty="0" smtClean="0">
              <a:latin typeface="Times New Roman" panose="02020603050405020304" pitchFamily="18" charset="0"/>
              <a:cs typeface="Times New Roman" panose="02020603050405020304" pitchFamily="18" charset="0"/>
            </a:endParaRP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7215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Eğer </a:t>
            </a:r>
            <a:r>
              <a:rPr lang="tr-TR" sz="3200" b="1" dirty="0" smtClean="0">
                <a:latin typeface="Times New Roman" panose="02020603050405020304" pitchFamily="18" charset="0"/>
                <a:cs typeface="Times New Roman" panose="02020603050405020304" pitchFamily="18" charset="0"/>
              </a:rPr>
              <a:t>Ayla </a:t>
            </a:r>
            <a:r>
              <a:rPr lang="tr-TR" sz="3200" b="1" i="1" dirty="0">
                <a:latin typeface="Times New Roman" panose="02020603050405020304" pitchFamily="18" charset="0"/>
                <a:cs typeface="Times New Roman" panose="02020603050405020304" pitchFamily="18" charset="0"/>
              </a:rPr>
              <a:t>iddiasını derhal ispat edemezse, </a:t>
            </a:r>
            <a:r>
              <a:rPr lang="tr-TR" sz="3200" b="1" dirty="0">
                <a:latin typeface="Times New Roman" panose="02020603050405020304" pitchFamily="18" charset="0"/>
                <a:cs typeface="Times New Roman" panose="02020603050405020304" pitchFamily="18" charset="0"/>
              </a:rPr>
              <a:t>Bilgisayarı geri vermek zorunda kalır </a:t>
            </a:r>
            <a:r>
              <a:rPr lang="tr-TR" sz="3200" dirty="0">
                <a:latin typeface="Times New Roman" panose="02020603050405020304" pitchFamily="18" charset="0"/>
                <a:cs typeface="Times New Roman" panose="02020603050405020304" pitchFamily="18" charset="0"/>
              </a:rPr>
              <a:t>ve bundan sonra ancak </a:t>
            </a:r>
            <a:r>
              <a:rPr lang="tr-TR" sz="3200" b="1" i="1" dirty="0">
                <a:latin typeface="Times New Roman" panose="02020603050405020304" pitchFamily="18" charset="0"/>
                <a:cs typeface="Times New Roman" panose="02020603050405020304" pitchFamily="18" charset="0"/>
              </a:rPr>
              <a:t>Ayni Hakkına </a:t>
            </a:r>
            <a:r>
              <a:rPr lang="tr-TR" sz="3200" dirty="0">
                <a:latin typeface="Times New Roman" panose="02020603050405020304" pitchFamily="18" charset="0"/>
                <a:cs typeface="Times New Roman" panose="02020603050405020304" pitchFamily="18" charset="0"/>
              </a:rPr>
              <a:t>dayanarak açacağı </a:t>
            </a:r>
            <a:r>
              <a:rPr lang="tr-TR" sz="3200" b="1" i="1" dirty="0">
                <a:latin typeface="Times New Roman" panose="02020603050405020304" pitchFamily="18" charset="0"/>
                <a:cs typeface="Times New Roman" panose="02020603050405020304" pitchFamily="18" charset="0"/>
              </a:rPr>
              <a:t>İstihkak Davasıyla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Hak Karinesine </a:t>
            </a:r>
            <a:r>
              <a:rPr lang="tr-TR" sz="3200" dirty="0">
                <a:latin typeface="Times New Roman" panose="02020603050405020304" pitchFamily="18" charset="0"/>
                <a:cs typeface="Times New Roman" panose="02020603050405020304" pitchFamily="18" charset="0"/>
              </a:rPr>
              <a:t>dayanarak açacağı </a:t>
            </a:r>
            <a:r>
              <a:rPr lang="tr-TR" sz="3200" b="1" i="1" dirty="0">
                <a:latin typeface="Times New Roman" panose="02020603050405020304" pitchFamily="18" charset="0"/>
                <a:cs typeface="Times New Roman" panose="02020603050405020304" pitchFamily="18" charset="0"/>
              </a:rPr>
              <a:t>Taşınır Davası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Bilgisayarı geri alabilir. </a:t>
            </a:r>
          </a:p>
          <a:p>
            <a:pPr marL="0" indent="0" algn="just">
              <a:buNone/>
            </a:pPr>
            <a:r>
              <a:rPr lang="tr-TR" sz="3200" dirty="0">
                <a:latin typeface="Times New Roman" panose="02020603050405020304" pitchFamily="18" charset="0"/>
                <a:cs typeface="Times New Roman" panose="02020603050405020304" pitchFamily="18" charset="0"/>
              </a:rPr>
              <a:t>  ( </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Eşya H. 6. B., s. 71</a:t>
            </a:r>
            <a:r>
              <a:rPr lang="tr-TR" dirty="0">
                <a:latin typeface="Times New Roman" panose="02020603050405020304" pitchFamily="18" charset="0"/>
                <a:cs typeface="Times New Roman" panose="02020603050405020304" pitchFamily="18" charset="0"/>
              </a:rPr>
              <a:t>)</a:t>
            </a:r>
          </a:p>
          <a:p>
            <a:pPr algn="just"/>
            <a:r>
              <a:rPr lang="tr-TR" sz="3200" b="1" dirty="0">
                <a:latin typeface="Times New Roman" panose="02020603050405020304" pitchFamily="18" charset="0"/>
                <a:cs typeface="Times New Roman" panose="02020603050405020304" pitchFamily="18" charset="0"/>
              </a:rPr>
              <a:t>Üstün Hakkın, mutlaka </a:t>
            </a:r>
            <a:r>
              <a:rPr lang="tr-TR" sz="3200"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Ayni Hak </a:t>
            </a:r>
            <a:r>
              <a:rPr lang="tr-TR" sz="3200" b="1" dirty="0">
                <a:latin typeface="Times New Roman" panose="02020603050405020304" pitchFamily="18" charset="0"/>
                <a:cs typeface="Times New Roman" panose="02020603050405020304" pitchFamily="18" charset="0"/>
              </a:rPr>
              <a:t>olması gerekmez</a:t>
            </a:r>
            <a:r>
              <a:rPr lang="tr-TR" sz="3200" dirty="0">
                <a:latin typeface="Times New Roman" panose="02020603050405020304" pitchFamily="18" charset="0"/>
                <a:cs typeface="Times New Roman" panose="02020603050405020304" pitchFamily="18" charset="0"/>
              </a:rPr>
              <a:t>, Malın </a:t>
            </a:r>
            <a:r>
              <a:rPr lang="tr-TR" sz="3200" b="1" dirty="0" smtClean="0">
                <a:latin typeface="Times New Roman" panose="02020603050405020304" pitchFamily="18" charset="0"/>
                <a:cs typeface="Times New Roman" panose="02020603050405020304" pitchFamily="18" charset="0"/>
              </a:rPr>
              <a:t>Davalıda kalmasını </a:t>
            </a:r>
            <a:r>
              <a:rPr lang="tr-TR" sz="3200" dirty="0">
                <a:latin typeface="Times New Roman" panose="02020603050405020304" pitchFamily="18" charset="0"/>
                <a:cs typeface="Times New Roman" panose="02020603050405020304" pitchFamily="18" charset="0"/>
              </a:rPr>
              <a:t>haklı kılan bir </a:t>
            </a:r>
            <a:r>
              <a:rPr lang="tr-TR" sz="3200" b="1" i="1" dirty="0">
                <a:latin typeface="Times New Roman" panose="02020603050405020304" pitchFamily="18" charset="0"/>
                <a:cs typeface="Times New Roman" panose="02020603050405020304" pitchFamily="18" charset="0"/>
              </a:rPr>
              <a:t>Kişisel Hakkın </a:t>
            </a:r>
            <a:r>
              <a:rPr lang="tr-TR" sz="3200" b="1" dirty="0">
                <a:latin typeface="Times New Roman" panose="02020603050405020304" pitchFamily="18" charset="0"/>
                <a:cs typeface="Times New Roman" panose="02020603050405020304" pitchFamily="18" charset="0"/>
              </a:rPr>
              <a:t>varlığı </a:t>
            </a:r>
            <a:r>
              <a:rPr lang="tr-TR" sz="3200" dirty="0">
                <a:latin typeface="Times New Roman" panose="02020603050405020304" pitchFamily="18" charset="0"/>
                <a:cs typeface="Times New Roman" panose="02020603050405020304" pitchFamily="18" charset="0"/>
              </a:rPr>
              <a:t>dahi yeterlidir. </a:t>
            </a:r>
          </a:p>
          <a:p>
            <a:pPr marL="0" indent="0">
              <a:buNone/>
            </a:pPr>
            <a:endParaRPr lang="tr-TR" dirty="0"/>
          </a:p>
        </p:txBody>
      </p:sp>
    </p:spTree>
    <p:extLst>
      <p:ext uri="{BB962C8B-B14F-4D97-AF65-F5344CB8AC3E}">
        <p14:creationId xmlns:p14="http://schemas.microsoft.com/office/powerpoint/2010/main" val="889022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a:xfrm>
            <a:off x="838200" y="1825624"/>
            <a:ext cx="10515600" cy="4692133"/>
          </a:xfrm>
        </p:spPr>
        <p:txBody>
          <a:bodyPr>
            <a:noAutofit/>
          </a:bodyPr>
          <a:lstStyle/>
          <a:p>
            <a:pPr algn="just"/>
            <a:r>
              <a:rPr lang="tr-TR" sz="4400" b="1" dirty="0" smtClean="0">
                <a:latin typeface="Times New Roman" panose="02020603050405020304" pitchFamily="18" charset="0"/>
                <a:cs typeface="Times New Roman" panose="02020603050405020304" pitchFamily="18" charset="0"/>
              </a:rPr>
              <a:t>Zilyetliğe dayanan Geri </a:t>
            </a:r>
            <a:r>
              <a:rPr lang="tr-TR" sz="4400" b="1" dirty="0">
                <a:latin typeface="Times New Roman" panose="02020603050405020304" pitchFamily="18" charset="0"/>
                <a:cs typeface="Times New Roman" panose="02020603050405020304" pitchFamily="18" charset="0"/>
              </a:rPr>
              <a:t>V</a:t>
            </a:r>
            <a:r>
              <a:rPr lang="tr-TR" sz="4400" b="1" dirty="0" smtClean="0">
                <a:latin typeface="Times New Roman" panose="02020603050405020304" pitchFamily="18" charset="0"/>
                <a:cs typeface="Times New Roman" panose="02020603050405020304" pitchFamily="18" charset="0"/>
              </a:rPr>
              <a:t>erme </a:t>
            </a:r>
            <a:r>
              <a:rPr lang="tr-TR" sz="4400" b="1" dirty="0">
                <a:latin typeface="Times New Roman" panose="02020603050405020304" pitchFamily="18" charset="0"/>
                <a:cs typeface="Times New Roman" panose="02020603050405020304" pitchFamily="18" charset="0"/>
              </a:rPr>
              <a:t>D</a:t>
            </a:r>
            <a:r>
              <a:rPr lang="tr-TR" sz="4400" b="1" dirty="0" smtClean="0">
                <a:latin typeface="Times New Roman" panose="02020603050405020304" pitchFamily="18" charset="0"/>
                <a:cs typeface="Times New Roman" panose="02020603050405020304" pitchFamily="18" charset="0"/>
              </a:rPr>
              <a:t>avasını</a:t>
            </a:r>
            <a:r>
              <a:rPr lang="tr-TR" sz="4400" dirty="0" smtClean="0">
                <a:latin typeface="Times New Roman" panose="02020603050405020304" pitchFamily="18" charset="0"/>
                <a:cs typeface="Times New Roman" panose="02020603050405020304" pitchFamily="18" charset="0"/>
              </a:rPr>
              <a:t>, kendisine Zilyetlik </a:t>
            </a:r>
            <a:r>
              <a:rPr lang="tr-TR" sz="4400" dirty="0">
                <a:latin typeface="Times New Roman" panose="02020603050405020304" pitchFamily="18" charset="0"/>
                <a:cs typeface="Times New Roman" panose="02020603050405020304" pitchFamily="18" charset="0"/>
              </a:rPr>
              <a:t>S</a:t>
            </a:r>
            <a:r>
              <a:rPr lang="tr-TR" sz="4400" dirty="0" smtClean="0">
                <a:latin typeface="Times New Roman" panose="02020603050405020304" pitchFamily="18" charset="0"/>
                <a:cs typeface="Times New Roman" panose="02020603050405020304" pitchFamily="18" charset="0"/>
              </a:rPr>
              <a:t>ıfatı tanınan herkes açabilir. </a:t>
            </a:r>
          </a:p>
          <a:p>
            <a:pPr algn="just"/>
            <a:r>
              <a:rPr lang="tr-TR" sz="4400" dirty="0" smtClean="0">
                <a:latin typeface="Times New Roman" panose="02020603050405020304" pitchFamily="18" charset="0"/>
                <a:cs typeface="Times New Roman" panose="02020603050405020304" pitchFamily="18" charset="0"/>
              </a:rPr>
              <a:t> Bu bağlamda, </a:t>
            </a:r>
            <a:r>
              <a:rPr lang="tr-TR" sz="4400" b="1" i="1" dirty="0" smtClean="0">
                <a:latin typeface="Times New Roman" panose="02020603050405020304" pitchFamily="18" charset="0"/>
                <a:cs typeface="Times New Roman" panose="02020603050405020304" pitchFamily="18" charset="0"/>
              </a:rPr>
              <a:t>Asli Zilyet</a:t>
            </a:r>
            <a:r>
              <a:rPr lang="tr-TR" sz="4400" b="1" dirty="0" smtClean="0">
                <a:latin typeface="Times New Roman" panose="02020603050405020304" pitchFamily="18" charset="0"/>
                <a:cs typeface="Times New Roman" panose="02020603050405020304" pitchFamily="18" charset="0"/>
              </a:rPr>
              <a:t> </a:t>
            </a:r>
            <a:r>
              <a:rPr lang="tr-TR" sz="4400" dirty="0" smtClean="0">
                <a:latin typeface="Times New Roman" panose="02020603050405020304" pitchFamily="18" charset="0"/>
                <a:cs typeface="Times New Roman" panose="02020603050405020304" pitchFamily="18" charset="0"/>
              </a:rPr>
              <a:t>veya</a:t>
            </a:r>
            <a:r>
              <a:rPr lang="tr-TR" sz="4400" b="1"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Fer’i Zilyet,</a:t>
            </a:r>
            <a:r>
              <a:rPr lang="tr-TR" sz="4400" b="1" dirty="0" smtClean="0">
                <a:latin typeface="Times New Roman" panose="02020603050405020304" pitchFamily="18" charset="0"/>
                <a:cs typeface="Times New Roman" panose="02020603050405020304" pitchFamily="18" charset="0"/>
              </a:rPr>
              <a:t> Dolaylı </a:t>
            </a:r>
            <a:r>
              <a:rPr lang="tr-TR" sz="4400" dirty="0" smtClean="0">
                <a:latin typeface="Times New Roman" panose="02020603050405020304" pitchFamily="18" charset="0"/>
                <a:cs typeface="Times New Roman" panose="02020603050405020304" pitchFamily="18" charset="0"/>
              </a:rPr>
              <a:t>veya</a:t>
            </a:r>
            <a:r>
              <a:rPr lang="tr-TR" sz="4400" b="1" dirty="0" smtClean="0">
                <a:latin typeface="Times New Roman" panose="02020603050405020304" pitchFamily="18" charset="0"/>
                <a:cs typeface="Times New Roman" panose="02020603050405020304" pitchFamily="18" charset="0"/>
              </a:rPr>
              <a:t> Dolaysız Zilyet</a:t>
            </a:r>
            <a:r>
              <a:rPr lang="tr-TR" sz="4400"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Tek </a:t>
            </a:r>
            <a:r>
              <a:rPr lang="tr-TR" sz="4400" b="1" i="1" dirty="0">
                <a:latin typeface="Times New Roman" panose="02020603050405020304" pitchFamily="18" charset="0"/>
                <a:cs typeface="Times New Roman" panose="02020603050405020304" pitchFamily="18" charset="0"/>
              </a:rPr>
              <a:t>B</a:t>
            </a:r>
            <a:r>
              <a:rPr lang="tr-TR" sz="4400" b="1" i="1" dirty="0" smtClean="0">
                <a:latin typeface="Times New Roman" panose="02020603050405020304" pitchFamily="18" charset="0"/>
                <a:cs typeface="Times New Roman" panose="02020603050405020304" pitchFamily="18" charset="0"/>
              </a:rPr>
              <a:t>aşına </a:t>
            </a:r>
            <a:r>
              <a:rPr lang="tr-TR" sz="4400" b="1" i="1" dirty="0">
                <a:latin typeface="Times New Roman" panose="02020603050405020304" pitchFamily="18" charset="0"/>
                <a:cs typeface="Times New Roman" panose="02020603050405020304" pitchFamily="18" charset="0"/>
              </a:rPr>
              <a:t>Z</a:t>
            </a:r>
            <a:r>
              <a:rPr lang="tr-TR" sz="4400" b="1" i="1" dirty="0" smtClean="0">
                <a:latin typeface="Times New Roman" panose="02020603050405020304" pitchFamily="18" charset="0"/>
                <a:cs typeface="Times New Roman" panose="02020603050405020304" pitchFamily="18" charset="0"/>
              </a:rPr>
              <a:t>ilyet </a:t>
            </a:r>
            <a:r>
              <a:rPr lang="tr-TR" sz="4400" dirty="0" smtClean="0">
                <a:latin typeface="Times New Roman" panose="02020603050405020304" pitchFamily="18" charset="0"/>
                <a:cs typeface="Times New Roman" panose="02020603050405020304" pitchFamily="18" charset="0"/>
              </a:rPr>
              <a:t>veya </a:t>
            </a:r>
            <a:r>
              <a:rPr lang="tr-TR" sz="4400" b="1" i="1" dirty="0" smtClean="0">
                <a:latin typeface="Times New Roman" panose="02020603050405020304" pitchFamily="18" charset="0"/>
                <a:cs typeface="Times New Roman" panose="02020603050405020304" pitchFamily="18" charset="0"/>
              </a:rPr>
              <a:t>Birlikte </a:t>
            </a:r>
            <a:r>
              <a:rPr lang="tr-TR" sz="4400" b="1" i="1" dirty="0">
                <a:latin typeface="Times New Roman" panose="02020603050405020304" pitchFamily="18" charset="0"/>
                <a:cs typeface="Times New Roman" panose="02020603050405020304" pitchFamily="18" charset="0"/>
              </a:rPr>
              <a:t>Z</a:t>
            </a:r>
            <a:r>
              <a:rPr lang="tr-TR" sz="4400" b="1" i="1" dirty="0" smtClean="0">
                <a:latin typeface="Times New Roman" panose="02020603050405020304" pitchFamily="18" charset="0"/>
                <a:cs typeface="Times New Roman" panose="02020603050405020304" pitchFamily="18" charset="0"/>
              </a:rPr>
              <a:t>ilyetlerden </a:t>
            </a:r>
            <a:r>
              <a:rPr lang="tr-TR" sz="4400" b="1" dirty="0" smtClean="0">
                <a:latin typeface="Times New Roman" panose="02020603050405020304" pitchFamily="18" charset="0"/>
                <a:cs typeface="Times New Roman" panose="02020603050405020304" pitchFamily="18" charset="0"/>
              </a:rPr>
              <a:t>her biri açabilir</a:t>
            </a:r>
            <a:r>
              <a:rPr lang="tr-TR" sz="4000" b="1"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12202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algn="just"/>
            <a:r>
              <a:rPr lang="tr-TR" sz="12800" dirty="0">
                <a:latin typeface="Times New Roman" panose="02020603050405020304" pitchFamily="18" charset="0"/>
                <a:cs typeface="Times New Roman" panose="02020603050405020304" pitchFamily="18" charset="0"/>
              </a:rPr>
              <a:t>Bu bağlamda, </a:t>
            </a:r>
            <a:r>
              <a:rPr lang="tr-TR" sz="12800" b="1" dirty="0">
                <a:latin typeface="Times New Roman" panose="02020603050405020304" pitchFamily="18" charset="0"/>
                <a:cs typeface="Times New Roman" panose="02020603050405020304" pitchFamily="18" charset="0"/>
              </a:rPr>
              <a:t>Geri Verme Davasını, </a:t>
            </a:r>
            <a:r>
              <a:rPr lang="tr-TR" sz="12800" b="1" i="1" dirty="0">
                <a:latin typeface="Times New Roman" panose="02020603050405020304" pitchFamily="18" charset="0"/>
                <a:cs typeface="Times New Roman" panose="02020603050405020304" pitchFamily="18" charset="0"/>
              </a:rPr>
              <a:t>Dolaysız Zilyet </a:t>
            </a:r>
            <a:r>
              <a:rPr lang="tr-TR" sz="12800" dirty="0">
                <a:latin typeface="Times New Roman" panose="02020603050405020304" pitchFamily="18" charset="0"/>
                <a:cs typeface="Times New Roman" panose="02020603050405020304" pitchFamily="18" charset="0"/>
              </a:rPr>
              <a:t>açabileceği</a:t>
            </a:r>
            <a:r>
              <a:rPr lang="tr-TR" sz="12800" b="1" dirty="0">
                <a:latin typeface="Times New Roman" panose="02020603050405020304" pitchFamily="18" charset="0"/>
                <a:cs typeface="Times New Roman" panose="02020603050405020304" pitchFamily="18" charset="0"/>
              </a:rPr>
              <a:t> </a:t>
            </a:r>
            <a:r>
              <a:rPr lang="tr-TR" sz="12800" dirty="0">
                <a:latin typeface="Times New Roman" panose="02020603050405020304" pitchFamily="18" charset="0"/>
                <a:cs typeface="Times New Roman" panose="02020603050405020304" pitchFamily="18" charset="0"/>
              </a:rPr>
              <a:t>gibi,</a:t>
            </a:r>
            <a:r>
              <a:rPr lang="tr-TR" sz="12800" b="1" dirty="0">
                <a:latin typeface="Times New Roman" panose="02020603050405020304" pitchFamily="18" charset="0"/>
                <a:cs typeface="Times New Roman" panose="02020603050405020304" pitchFamily="18" charset="0"/>
              </a:rPr>
              <a:t> </a:t>
            </a:r>
            <a:r>
              <a:rPr lang="tr-TR" sz="12800" b="1" i="1" dirty="0">
                <a:latin typeface="Times New Roman" panose="02020603050405020304" pitchFamily="18" charset="0"/>
                <a:cs typeface="Times New Roman" panose="02020603050405020304" pitchFamily="18" charset="0"/>
              </a:rPr>
              <a:t>Dolaylı Zilyet </a:t>
            </a:r>
            <a:r>
              <a:rPr lang="tr-TR" sz="12800" dirty="0">
                <a:latin typeface="Times New Roman" panose="02020603050405020304" pitchFamily="18" charset="0"/>
                <a:cs typeface="Times New Roman" panose="02020603050405020304" pitchFamily="18" charset="0"/>
              </a:rPr>
              <a:t>olup da </a:t>
            </a:r>
            <a:r>
              <a:rPr lang="tr-TR" sz="12800" b="1" dirty="0">
                <a:latin typeface="Times New Roman" panose="02020603050405020304" pitchFamily="18" charset="0"/>
                <a:cs typeface="Times New Roman" panose="02020603050405020304" pitchFamily="18" charset="0"/>
              </a:rPr>
              <a:t>Zilyetliği aracı kişiden gasp edilen kimse de açabilir. </a:t>
            </a:r>
          </a:p>
          <a:p>
            <a:pPr algn="just"/>
            <a:r>
              <a:rPr lang="tr-TR" sz="12800" b="1" dirty="0" smtClean="0">
                <a:latin typeface="Times New Roman" panose="02020603050405020304" pitchFamily="18" charset="0"/>
                <a:cs typeface="Times New Roman" panose="02020603050405020304" pitchFamily="18" charset="0"/>
              </a:rPr>
              <a:t>Örneğin</a:t>
            </a:r>
            <a:r>
              <a:rPr lang="tr-TR" sz="12800" b="1" dirty="0">
                <a:latin typeface="Times New Roman" panose="02020603050405020304" pitchFamily="18" charset="0"/>
                <a:cs typeface="Times New Roman" panose="02020603050405020304" pitchFamily="18" charset="0"/>
              </a:rPr>
              <a:t>,</a:t>
            </a:r>
            <a:r>
              <a:rPr lang="tr-TR" sz="12800" b="1" i="1" dirty="0">
                <a:latin typeface="Times New Roman" panose="02020603050405020304" pitchFamily="18" charset="0"/>
                <a:cs typeface="Times New Roman" panose="02020603050405020304" pitchFamily="18" charset="0"/>
              </a:rPr>
              <a:t> </a:t>
            </a:r>
            <a:r>
              <a:rPr lang="tr-TR" sz="12800" dirty="0" smtClean="0">
                <a:latin typeface="Times New Roman" panose="02020603050405020304" pitchFamily="18" charset="0"/>
                <a:cs typeface="Times New Roman" panose="02020603050405020304" pitchFamily="18" charset="0"/>
              </a:rPr>
              <a:t>Aylin, Banu’ya bir bisiklet kiralamıştır. </a:t>
            </a:r>
          </a:p>
          <a:p>
            <a:pPr algn="just"/>
            <a:r>
              <a:rPr lang="tr-TR" sz="12800" dirty="0" smtClean="0">
                <a:latin typeface="Times New Roman" panose="02020603050405020304" pitchFamily="18" charset="0"/>
                <a:cs typeface="Times New Roman" panose="02020603050405020304" pitchFamily="18" charset="0"/>
              </a:rPr>
              <a:t>Bu durumda</a:t>
            </a:r>
            <a:r>
              <a:rPr lang="tr-TR" sz="12800" b="1" dirty="0" smtClean="0">
                <a:latin typeface="Times New Roman" panose="02020603050405020304" pitchFamily="18" charset="0"/>
                <a:cs typeface="Times New Roman" panose="02020603050405020304" pitchFamily="18" charset="0"/>
              </a:rPr>
              <a:t>, Aylin’in </a:t>
            </a:r>
            <a:r>
              <a:rPr lang="tr-TR" sz="12800" dirty="0" smtClean="0">
                <a:latin typeface="Times New Roman" panose="02020603050405020304" pitchFamily="18" charset="0"/>
                <a:cs typeface="Times New Roman" panose="02020603050405020304" pitchFamily="18" charset="0"/>
              </a:rPr>
              <a:t> </a:t>
            </a:r>
            <a:r>
              <a:rPr lang="tr-TR" sz="12800" b="1" i="1" dirty="0" smtClean="0">
                <a:latin typeface="Times New Roman" panose="02020603050405020304" pitchFamily="18" charset="0"/>
                <a:cs typeface="Times New Roman" panose="02020603050405020304" pitchFamily="18" charset="0"/>
              </a:rPr>
              <a:t>Banu’ya </a:t>
            </a:r>
            <a:r>
              <a:rPr lang="tr-TR" sz="12800" b="1" dirty="0">
                <a:latin typeface="Times New Roman" panose="02020603050405020304" pitchFamily="18" charset="0"/>
                <a:cs typeface="Times New Roman" panose="02020603050405020304" pitchFamily="18" charset="0"/>
              </a:rPr>
              <a:t>kiraladığı </a:t>
            </a:r>
            <a:r>
              <a:rPr lang="tr-TR" sz="12800" b="1" i="1" dirty="0" smtClean="0">
                <a:latin typeface="Times New Roman" panose="02020603050405020304" pitchFamily="18" charset="0"/>
                <a:cs typeface="Times New Roman" panose="02020603050405020304" pitchFamily="18" charset="0"/>
              </a:rPr>
              <a:t>Bisikleti</a:t>
            </a:r>
            <a:r>
              <a:rPr lang="tr-TR" sz="12800" b="1" dirty="0" smtClean="0">
                <a:latin typeface="Times New Roman" panose="02020603050405020304" pitchFamily="18" charset="0"/>
                <a:cs typeface="Times New Roman" panose="02020603050405020304" pitchFamily="18" charset="0"/>
              </a:rPr>
              <a:t>, </a:t>
            </a:r>
            <a:r>
              <a:rPr lang="tr-TR" sz="12800" b="1" dirty="0">
                <a:latin typeface="Times New Roman" panose="02020603050405020304" pitchFamily="18" charset="0"/>
                <a:cs typeface="Times New Roman" panose="02020603050405020304" pitchFamily="18" charset="0"/>
              </a:rPr>
              <a:t>(H) çalmış olsa,</a:t>
            </a:r>
            <a:r>
              <a:rPr lang="tr-TR" sz="12800" dirty="0">
                <a:latin typeface="Times New Roman" panose="02020603050405020304" pitchFamily="18" charset="0"/>
                <a:cs typeface="Times New Roman" panose="02020603050405020304" pitchFamily="18" charset="0"/>
              </a:rPr>
              <a:t> </a:t>
            </a:r>
            <a:r>
              <a:rPr lang="tr-TR" sz="12800" b="1" dirty="0" smtClean="0">
                <a:latin typeface="Times New Roman" panose="02020603050405020304" pitchFamily="18" charset="0"/>
                <a:cs typeface="Times New Roman" panose="02020603050405020304" pitchFamily="18" charset="0"/>
              </a:rPr>
              <a:t>Banu,</a:t>
            </a:r>
            <a:r>
              <a:rPr lang="tr-TR" sz="12800" dirty="0" smtClean="0">
                <a:latin typeface="Times New Roman" panose="02020603050405020304" pitchFamily="18" charset="0"/>
                <a:cs typeface="Times New Roman" panose="02020603050405020304" pitchFamily="18" charset="0"/>
              </a:rPr>
              <a:t> </a:t>
            </a:r>
            <a:r>
              <a:rPr lang="tr-TR" sz="12800" b="1" i="1" dirty="0">
                <a:latin typeface="Times New Roman" panose="02020603050405020304" pitchFamily="18" charset="0"/>
                <a:cs typeface="Times New Roman" panose="02020603050405020304" pitchFamily="18" charset="0"/>
              </a:rPr>
              <a:t>Geri Verme Davası </a:t>
            </a:r>
            <a:r>
              <a:rPr lang="tr-TR" sz="12800" b="1" dirty="0">
                <a:latin typeface="Times New Roman" panose="02020603050405020304" pitchFamily="18" charset="0"/>
                <a:cs typeface="Times New Roman" panose="02020603050405020304" pitchFamily="18" charset="0"/>
              </a:rPr>
              <a:t>açabileceği</a:t>
            </a:r>
            <a:r>
              <a:rPr lang="tr-TR" sz="12800" dirty="0">
                <a:latin typeface="Times New Roman" panose="02020603050405020304" pitchFamily="18" charset="0"/>
                <a:cs typeface="Times New Roman" panose="02020603050405020304" pitchFamily="18" charset="0"/>
              </a:rPr>
              <a:t> gibi, </a:t>
            </a:r>
            <a:r>
              <a:rPr lang="tr-TR" sz="12800" b="1" dirty="0" smtClean="0">
                <a:latin typeface="Times New Roman" panose="02020603050405020304" pitchFamily="18" charset="0"/>
                <a:cs typeface="Times New Roman" panose="02020603050405020304" pitchFamily="18" charset="0"/>
              </a:rPr>
              <a:t>Aylin</a:t>
            </a:r>
            <a:r>
              <a:rPr lang="tr-TR" sz="12800" dirty="0" smtClean="0">
                <a:latin typeface="Times New Roman" panose="02020603050405020304" pitchFamily="18" charset="0"/>
                <a:cs typeface="Times New Roman" panose="02020603050405020304" pitchFamily="18" charset="0"/>
              </a:rPr>
              <a:t> de </a:t>
            </a:r>
            <a:r>
              <a:rPr lang="tr-TR" sz="12800" b="1" dirty="0">
                <a:latin typeface="Times New Roman" panose="02020603050405020304" pitchFamily="18" charset="0"/>
                <a:cs typeface="Times New Roman" panose="02020603050405020304" pitchFamily="18" charset="0"/>
              </a:rPr>
              <a:t>açabilir. </a:t>
            </a:r>
            <a:endParaRPr lang="tr-TR" sz="12800" b="1" dirty="0" smtClean="0">
              <a:latin typeface="Times New Roman" panose="02020603050405020304" pitchFamily="18" charset="0"/>
              <a:cs typeface="Times New Roman" panose="02020603050405020304" pitchFamily="18" charset="0"/>
            </a:endParaRPr>
          </a:p>
          <a:p>
            <a:pPr algn="just"/>
            <a:r>
              <a:rPr lang="tr-TR" sz="12800" dirty="0" smtClean="0">
                <a:latin typeface="Times New Roman" panose="02020603050405020304" pitchFamily="18" charset="0"/>
                <a:cs typeface="Times New Roman" panose="02020603050405020304" pitchFamily="18" charset="0"/>
              </a:rPr>
              <a:t>Fakat </a:t>
            </a:r>
            <a:r>
              <a:rPr lang="tr-TR" sz="12800" b="1" dirty="0">
                <a:latin typeface="Times New Roman" panose="02020603050405020304" pitchFamily="18" charset="0"/>
                <a:cs typeface="Times New Roman" panose="02020603050405020304" pitchFamily="18" charset="0"/>
              </a:rPr>
              <a:t>Dolaylı Zilyedin</a:t>
            </a:r>
            <a:r>
              <a:rPr lang="tr-TR" sz="12800" dirty="0">
                <a:latin typeface="Times New Roman" panose="02020603050405020304" pitchFamily="18" charset="0"/>
                <a:cs typeface="Times New Roman" panose="02020603050405020304" pitchFamily="18" charset="0"/>
              </a:rPr>
              <a:t>, açacağı </a:t>
            </a:r>
            <a:r>
              <a:rPr lang="tr-TR" sz="12800" b="1" i="1" dirty="0" smtClean="0">
                <a:latin typeface="Times New Roman" panose="02020603050405020304" pitchFamily="18" charset="0"/>
                <a:cs typeface="Times New Roman" panose="02020603050405020304" pitchFamily="18" charset="0"/>
              </a:rPr>
              <a:t>Davada</a:t>
            </a:r>
            <a:r>
              <a:rPr lang="tr-TR" sz="12800" dirty="0" smtClean="0">
                <a:latin typeface="Times New Roman" panose="02020603050405020304" pitchFamily="18" charset="0"/>
                <a:cs typeface="Times New Roman" panose="02020603050405020304" pitchFamily="18" charset="0"/>
              </a:rPr>
              <a:t> </a:t>
            </a:r>
            <a:r>
              <a:rPr lang="tr-TR" sz="12800" b="1" dirty="0">
                <a:latin typeface="Times New Roman" panose="02020603050405020304" pitchFamily="18" charset="0"/>
                <a:cs typeface="Times New Roman" panose="02020603050405020304" pitchFamily="18" charset="0"/>
              </a:rPr>
              <a:t>M</a:t>
            </a:r>
            <a:r>
              <a:rPr lang="tr-TR" sz="12800" b="1" dirty="0" smtClean="0">
                <a:latin typeface="Times New Roman" panose="02020603050405020304" pitchFamily="18" charset="0"/>
                <a:cs typeface="Times New Roman" panose="02020603050405020304" pitchFamily="18" charset="0"/>
              </a:rPr>
              <a:t>alın </a:t>
            </a:r>
            <a:r>
              <a:rPr lang="tr-TR" sz="12800" b="1" i="1" dirty="0">
                <a:latin typeface="Times New Roman" panose="02020603050405020304" pitchFamily="18" charset="0"/>
                <a:cs typeface="Times New Roman" panose="02020603050405020304" pitchFamily="18" charset="0"/>
              </a:rPr>
              <a:t>D</a:t>
            </a:r>
            <a:r>
              <a:rPr lang="tr-TR" sz="12800" b="1" i="1" dirty="0" smtClean="0">
                <a:latin typeface="Times New Roman" panose="02020603050405020304" pitchFamily="18" charset="0"/>
                <a:cs typeface="Times New Roman" panose="02020603050405020304" pitchFamily="18" charset="0"/>
              </a:rPr>
              <a:t>olaysız</a:t>
            </a:r>
            <a:r>
              <a:rPr lang="tr-TR" sz="12800" b="1" dirty="0" smtClean="0">
                <a:latin typeface="Times New Roman" panose="02020603050405020304" pitchFamily="18" charset="0"/>
                <a:cs typeface="Times New Roman" panose="02020603050405020304" pitchFamily="18" charset="0"/>
              </a:rPr>
              <a:t> </a:t>
            </a:r>
            <a:r>
              <a:rPr lang="tr-TR" sz="12800" b="1" i="1" dirty="0">
                <a:latin typeface="Times New Roman" panose="02020603050405020304" pitchFamily="18" charset="0"/>
                <a:cs typeface="Times New Roman" panose="02020603050405020304" pitchFamily="18" charset="0"/>
              </a:rPr>
              <a:t>Z</a:t>
            </a:r>
            <a:r>
              <a:rPr lang="tr-TR" sz="12800" b="1" i="1" dirty="0" smtClean="0">
                <a:latin typeface="Times New Roman" panose="02020603050405020304" pitchFamily="18" charset="0"/>
                <a:cs typeface="Times New Roman" panose="02020603050405020304" pitchFamily="18" charset="0"/>
              </a:rPr>
              <a:t>ilyede </a:t>
            </a:r>
            <a:r>
              <a:rPr lang="tr-TR" sz="12800" b="1" dirty="0">
                <a:latin typeface="Times New Roman" panose="02020603050405020304" pitchFamily="18" charset="0"/>
                <a:cs typeface="Times New Roman" panose="02020603050405020304" pitchFamily="18" charset="0"/>
              </a:rPr>
              <a:t>geri verilmesini talep etmesi gerekir. </a:t>
            </a:r>
          </a:p>
          <a:p>
            <a:pPr marL="0" indent="0" algn="just">
              <a:buNone/>
            </a:pPr>
            <a:r>
              <a:rPr lang="tr-TR" sz="12800" dirty="0">
                <a:latin typeface="Times New Roman" panose="02020603050405020304" pitchFamily="18" charset="0"/>
                <a:cs typeface="Times New Roman" panose="02020603050405020304" pitchFamily="18" charset="0"/>
              </a:rPr>
              <a:t> (</a:t>
            </a:r>
            <a:r>
              <a:rPr lang="tr-TR" sz="11200" b="1" i="1" dirty="0" err="1">
                <a:latin typeface="Times New Roman" panose="02020603050405020304" pitchFamily="18" charset="0"/>
                <a:cs typeface="Times New Roman" panose="02020603050405020304" pitchFamily="18" charset="0"/>
              </a:rPr>
              <a:t>Oğuzman</a:t>
            </a:r>
            <a:r>
              <a:rPr lang="tr-TR" sz="11200" b="1" i="1" dirty="0">
                <a:latin typeface="Times New Roman" panose="02020603050405020304" pitchFamily="18" charset="0"/>
                <a:cs typeface="Times New Roman" panose="02020603050405020304" pitchFamily="18" charset="0"/>
              </a:rPr>
              <a:t> / </a:t>
            </a:r>
            <a:r>
              <a:rPr lang="tr-TR" sz="11200" b="1" i="1" dirty="0" err="1">
                <a:latin typeface="Times New Roman" panose="02020603050405020304" pitchFamily="18" charset="0"/>
                <a:cs typeface="Times New Roman" panose="02020603050405020304" pitchFamily="18" charset="0"/>
              </a:rPr>
              <a:t>Seliçi</a:t>
            </a:r>
            <a:r>
              <a:rPr lang="tr-TR" sz="11200" b="1" i="1" dirty="0">
                <a:latin typeface="Times New Roman" panose="02020603050405020304" pitchFamily="18" charset="0"/>
                <a:cs typeface="Times New Roman" panose="02020603050405020304" pitchFamily="18" charset="0"/>
              </a:rPr>
              <a:t> / Oktay – Özdemir, </a:t>
            </a:r>
            <a:r>
              <a:rPr lang="tr-TR" sz="11200" i="1" dirty="0">
                <a:latin typeface="Times New Roman" panose="02020603050405020304" pitchFamily="18" charset="0"/>
                <a:cs typeface="Times New Roman" panose="02020603050405020304" pitchFamily="18" charset="0"/>
              </a:rPr>
              <a:t>Eşya H., Kıs. Ders Kitabı, s. 40). </a:t>
            </a:r>
          </a:p>
          <a:p>
            <a:pPr marL="0" indent="0" algn="just">
              <a:buNone/>
            </a:pPr>
            <a:endParaRPr lang="tr-TR" sz="12800" dirty="0">
              <a:latin typeface="Times New Roman" panose="02020603050405020304" pitchFamily="18" charset="0"/>
              <a:cs typeface="Times New Roman" panose="02020603050405020304" pitchFamily="18" charset="0"/>
            </a:endParaRPr>
          </a:p>
          <a:p>
            <a:pPr marL="0" indent="0" algn="just">
              <a:buNone/>
            </a:pPr>
            <a:r>
              <a:rPr lang="tr-TR" sz="12800" dirty="0" smtClean="0">
                <a:latin typeface="Times New Roman" panose="02020603050405020304" pitchFamily="18" charset="0"/>
                <a:cs typeface="Times New Roman" panose="02020603050405020304" pitchFamily="18" charset="0"/>
              </a:rPr>
              <a:t> </a:t>
            </a:r>
            <a:endParaRPr lang="tr-TR" sz="1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736750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Dolaylı zilyet açacağı </a:t>
            </a:r>
            <a:r>
              <a:rPr lang="tr-TR" b="1" dirty="0" smtClean="0">
                <a:latin typeface="Times New Roman" panose="02020603050405020304" pitchFamily="18" charset="0"/>
                <a:cs typeface="Times New Roman" panose="02020603050405020304" pitchFamily="18" charset="0"/>
              </a:rPr>
              <a:t>Geri Verme Davasında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kural </a:t>
            </a:r>
            <a:r>
              <a:rPr lang="tr-TR" dirty="0" smtClean="0">
                <a:latin typeface="Times New Roman" panose="02020603050405020304" pitchFamily="18" charset="0"/>
                <a:cs typeface="Times New Roman" panose="02020603050405020304" pitchFamily="18" charset="0"/>
              </a:rPr>
              <a:t>olarak, </a:t>
            </a:r>
            <a:r>
              <a:rPr lang="tr-TR" b="1" dirty="0">
                <a:latin typeface="Times New Roman" panose="02020603050405020304" pitchFamily="18" charset="0"/>
                <a:cs typeface="Times New Roman" panose="02020603050405020304" pitchFamily="18" charset="0"/>
              </a:rPr>
              <a:t>şeyin </a:t>
            </a:r>
            <a:r>
              <a:rPr lang="tr-TR" b="1" dirty="0" smtClean="0">
                <a:latin typeface="Times New Roman" panose="02020603050405020304" pitchFamily="18" charset="0"/>
                <a:cs typeface="Times New Roman" panose="02020603050405020304" pitchFamily="18" charset="0"/>
              </a:rPr>
              <a:t>Dolaysız Zilyede </a:t>
            </a:r>
            <a:r>
              <a:rPr lang="tr-TR" b="1" dirty="0">
                <a:latin typeface="Times New Roman" panose="02020603050405020304" pitchFamily="18" charset="0"/>
                <a:cs typeface="Times New Roman" panose="02020603050405020304" pitchFamily="18" charset="0"/>
              </a:rPr>
              <a:t>geri verilmesini istemelidir</a:t>
            </a:r>
            <a:r>
              <a:rPr lang="tr-TR" dirty="0">
                <a:latin typeface="Times New Roman" panose="02020603050405020304" pitchFamily="18" charset="0"/>
                <a:cs typeface="Times New Roman" panose="02020603050405020304" pitchFamily="18" charset="0"/>
              </a:rPr>
              <a:t>. Çünkü bu </a:t>
            </a:r>
            <a:r>
              <a:rPr lang="tr-TR" dirty="0" smtClean="0">
                <a:latin typeface="Times New Roman" panose="02020603050405020304" pitchFamily="18" charset="0"/>
                <a:cs typeface="Times New Roman" panose="02020603050405020304" pitchFamily="18" charset="0"/>
              </a:rPr>
              <a:t>Davanın amacı, Gasptan </a:t>
            </a:r>
            <a:r>
              <a:rPr lang="tr-TR" dirty="0">
                <a:latin typeface="Times New Roman" panose="02020603050405020304" pitchFamily="18" charset="0"/>
                <a:cs typeface="Times New Roman" panose="02020603050405020304" pitchFamily="18" charset="0"/>
              </a:rPr>
              <a:t>önceki </a:t>
            </a:r>
            <a:r>
              <a:rPr lang="tr-TR" dirty="0" smtClean="0">
                <a:latin typeface="Times New Roman" panose="02020603050405020304" pitchFamily="18" charset="0"/>
                <a:cs typeface="Times New Roman" panose="02020603050405020304" pitchFamily="18" charset="0"/>
              </a:rPr>
              <a:t>Zilyetlik </a:t>
            </a:r>
            <a:r>
              <a:rPr lang="tr-TR" dirty="0">
                <a:latin typeface="Times New Roman" panose="02020603050405020304" pitchFamily="18" charset="0"/>
                <a:cs typeface="Times New Roman" panose="02020603050405020304" pitchFamily="18" charset="0"/>
              </a:rPr>
              <a:t>durumunun yeniden sağlanmasıdır. </a:t>
            </a:r>
          </a:p>
          <a:p>
            <a:pPr algn="just"/>
            <a:r>
              <a:rPr lang="tr-TR" dirty="0">
                <a:latin typeface="Times New Roman" panose="02020603050405020304" pitchFamily="18" charset="0"/>
                <a:cs typeface="Times New Roman" panose="02020603050405020304" pitchFamily="18" charset="0"/>
              </a:rPr>
              <a:t>Ancak </a:t>
            </a:r>
            <a:r>
              <a:rPr lang="tr-TR" b="1" i="1" dirty="0" smtClean="0">
                <a:latin typeface="Times New Roman" panose="02020603050405020304" pitchFamily="18" charset="0"/>
                <a:cs typeface="Times New Roman" panose="02020603050405020304" pitchFamily="18" charset="0"/>
              </a:rPr>
              <a:t>Dolaysız Zilyet </a:t>
            </a:r>
            <a:r>
              <a:rPr lang="tr-TR" dirty="0" smtClean="0">
                <a:latin typeface="Times New Roman" panose="02020603050405020304" pitchFamily="18" charset="0"/>
                <a:cs typeface="Times New Roman" panose="02020603050405020304" pitchFamily="18" charset="0"/>
              </a:rPr>
              <a:t>eğer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alı </a:t>
            </a:r>
            <a:r>
              <a:rPr lang="tr-TR" b="1" i="1" dirty="0">
                <a:latin typeface="Times New Roman" panose="02020603050405020304" pitchFamily="18" charset="0"/>
                <a:cs typeface="Times New Roman" panose="02020603050405020304" pitchFamily="18" charset="0"/>
              </a:rPr>
              <a:t>geri almaz </a:t>
            </a:r>
            <a:r>
              <a:rPr lang="tr-TR" dirty="0">
                <a:latin typeface="Times New Roman" panose="02020603050405020304" pitchFamily="18" charset="0"/>
                <a:cs typeface="Times New Roman" panose="02020603050405020304" pitchFamily="18" charset="0"/>
              </a:rPr>
              <a:t>veya</a:t>
            </a:r>
            <a:r>
              <a:rPr lang="tr-TR" b="1" i="1" dirty="0">
                <a:latin typeface="Times New Roman" panose="02020603050405020304" pitchFamily="18" charset="0"/>
                <a:cs typeface="Times New Roman" panose="02020603050405020304" pitchFamily="18" charset="0"/>
              </a:rPr>
              <a:t> geri almak </a:t>
            </a:r>
            <a:r>
              <a:rPr lang="tr-TR" b="1" i="1" dirty="0" smtClean="0">
                <a:latin typeface="Times New Roman" panose="02020603050405020304" pitchFamily="18" charset="0"/>
                <a:cs typeface="Times New Roman" panose="02020603050405020304" pitchFamily="18" charset="0"/>
              </a:rPr>
              <a:t>istemez </a:t>
            </a:r>
            <a:r>
              <a:rPr lang="tr-TR" dirty="0" smtClean="0">
                <a:latin typeface="Times New Roman" panose="02020603050405020304" pitchFamily="18" charset="0"/>
                <a:cs typeface="Times New Roman" panose="02020603050405020304" pitchFamily="18" charset="0"/>
              </a:rPr>
              <a:t>ise,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Dolaylı Zilyet</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alın </a:t>
            </a:r>
            <a:r>
              <a:rPr lang="tr-TR" dirty="0">
                <a:latin typeface="Times New Roman" panose="02020603050405020304" pitchFamily="18" charset="0"/>
                <a:cs typeface="Times New Roman" panose="02020603050405020304" pitchFamily="18" charset="0"/>
              </a:rPr>
              <a:t>kendisine</a:t>
            </a:r>
            <a:r>
              <a:rPr lang="tr-TR" b="1" dirty="0">
                <a:latin typeface="Times New Roman" panose="02020603050405020304" pitchFamily="18" charset="0"/>
                <a:cs typeface="Times New Roman" panose="02020603050405020304" pitchFamily="18" charset="0"/>
              </a:rPr>
              <a:t> geri verilmesini </a:t>
            </a:r>
            <a:r>
              <a:rPr lang="tr-TR" b="1" dirty="0" smtClean="0">
                <a:latin typeface="Times New Roman" panose="02020603050405020304" pitchFamily="18" charset="0"/>
                <a:cs typeface="Times New Roman" panose="02020603050405020304" pitchFamily="18" charset="0"/>
              </a:rPr>
              <a:t>isteyebilir.</a:t>
            </a:r>
          </a:p>
          <a:p>
            <a:pPr algn="just"/>
            <a:r>
              <a:rPr lang="tr-TR" b="1" dirty="0">
                <a:latin typeface="Times New Roman" panose="02020603050405020304" pitchFamily="18" charset="0"/>
                <a:cs typeface="Times New Roman" panose="02020603050405020304" pitchFamily="18" charset="0"/>
              </a:rPr>
              <a:t>Dolaysız </a:t>
            </a:r>
            <a:r>
              <a:rPr lang="tr-TR" b="1" dirty="0" smtClean="0">
                <a:latin typeface="Times New Roman" panose="02020603050405020304" pitchFamily="18" charset="0"/>
                <a:cs typeface="Times New Roman" panose="02020603050405020304" pitchFamily="18" charset="0"/>
              </a:rPr>
              <a:t>Zilyedin zilyetliğini, Dolaylı Zilyet </a:t>
            </a:r>
            <a:r>
              <a:rPr lang="tr-TR" b="1" dirty="0">
                <a:latin typeface="Times New Roman" panose="02020603050405020304" pitchFamily="18" charset="0"/>
                <a:cs typeface="Times New Roman" panose="02020603050405020304" pitchFamily="18" charset="0"/>
              </a:rPr>
              <a:t>gasp ederse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Dolaysız Zilyet, ona karşı da Zilyetliğe dayanan Geri Verme Davası açabilir. </a:t>
            </a:r>
          </a:p>
          <a:p>
            <a:pPr algn="just"/>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rneğin</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Malik, </a:t>
            </a:r>
            <a:r>
              <a:rPr lang="tr-TR" b="1" dirty="0">
                <a:latin typeface="Times New Roman" panose="02020603050405020304" pitchFamily="18" charset="0"/>
                <a:cs typeface="Times New Roman" panose="02020603050405020304" pitchFamily="18" charset="0"/>
              </a:rPr>
              <a:t>R</a:t>
            </a:r>
            <a:r>
              <a:rPr lang="tr-TR" b="1" dirty="0" smtClean="0">
                <a:latin typeface="Times New Roman" panose="02020603050405020304" pitchFamily="18" charset="0"/>
                <a:cs typeface="Times New Roman" panose="02020603050405020304" pitchFamily="18" charset="0"/>
              </a:rPr>
              <a:t>ehin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Kiraya </a:t>
            </a:r>
            <a:r>
              <a:rPr lang="tr-TR" b="1" dirty="0">
                <a:latin typeface="Times New Roman" panose="02020603050405020304" pitchFamily="18" charset="0"/>
                <a:cs typeface="Times New Roman" panose="02020603050405020304" pitchFamily="18" charset="0"/>
              </a:rPr>
              <a:t>verdiği </a:t>
            </a:r>
            <a:r>
              <a:rPr lang="tr-TR" b="1" dirty="0" smtClean="0">
                <a:latin typeface="Times New Roman" panose="02020603050405020304" pitchFamily="18" charset="0"/>
                <a:cs typeface="Times New Roman" panose="02020603050405020304" pitchFamily="18" charset="0"/>
              </a:rPr>
              <a:t>Malı, </a:t>
            </a:r>
            <a:r>
              <a:rPr lang="tr-TR" b="1" dirty="0">
                <a:latin typeface="Times New Roman" panose="02020603050405020304" pitchFamily="18" charset="0"/>
                <a:cs typeface="Times New Roman" panose="02020603050405020304" pitchFamily="18" charset="0"/>
              </a:rPr>
              <a:t>R</a:t>
            </a:r>
            <a:r>
              <a:rPr lang="tr-TR" b="1" dirty="0" smtClean="0">
                <a:latin typeface="Times New Roman" panose="02020603050405020304" pitchFamily="18" charset="0"/>
                <a:cs typeface="Times New Roman" panose="02020603050405020304" pitchFamily="18" charset="0"/>
              </a:rPr>
              <a:t>ehin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lanın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K</a:t>
            </a:r>
            <a:r>
              <a:rPr lang="tr-TR" b="1" dirty="0" smtClean="0">
                <a:latin typeface="Times New Roman" panose="02020603050405020304" pitchFamily="18" charset="0"/>
                <a:cs typeface="Times New Roman" panose="02020603050405020304" pitchFamily="18" charset="0"/>
              </a:rPr>
              <a:t>iracının </a:t>
            </a:r>
            <a:r>
              <a:rPr lang="tr-TR" b="1" dirty="0">
                <a:latin typeface="Times New Roman" panose="02020603050405020304" pitchFamily="18" charset="0"/>
                <a:cs typeface="Times New Roman" panose="02020603050405020304" pitchFamily="18" charset="0"/>
              </a:rPr>
              <a:t>R</a:t>
            </a:r>
            <a:r>
              <a:rPr lang="tr-TR" b="1" dirty="0" smtClean="0">
                <a:latin typeface="Times New Roman" panose="02020603050405020304" pitchFamily="18" charset="0"/>
                <a:cs typeface="Times New Roman" panose="02020603050405020304" pitchFamily="18" charset="0"/>
              </a:rPr>
              <a:t>ızası </a:t>
            </a:r>
            <a:r>
              <a:rPr lang="tr-TR" b="1" dirty="0">
                <a:latin typeface="Times New Roman" panose="02020603050405020304" pitchFamily="18" charset="0"/>
                <a:cs typeface="Times New Roman" panose="02020603050405020304" pitchFamily="18" charset="0"/>
              </a:rPr>
              <a:t>olmaksızın zorla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gizlice geri alırsa</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Dolaysız Zilyet</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ona karşı da </a:t>
            </a:r>
            <a:r>
              <a:rPr lang="tr-TR" b="1" dirty="0" smtClean="0">
                <a:latin typeface="Times New Roman" panose="02020603050405020304" pitchFamily="18" charset="0"/>
                <a:cs typeface="Times New Roman" panose="02020603050405020304" pitchFamily="18" charset="0"/>
              </a:rPr>
              <a:t>Zilyetliğe </a:t>
            </a:r>
            <a:r>
              <a:rPr lang="tr-TR" b="1" dirty="0">
                <a:latin typeface="Times New Roman" panose="02020603050405020304" pitchFamily="18" charset="0"/>
                <a:cs typeface="Times New Roman" panose="02020603050405020304" pitchFamily="18" charset="0"/>
              </a:rPr>
              <a:t>dayanan </a:t>
            </a:r>
            <a:r>
              <a:rPr lang="tr-TR" b="1" dirty="0" smtClean="0">
                <a:latin typeface="Times New Roman" panose="02020603050405020304" pitchFamily="18" charset="0"/>
                <a:cs typeface="Times New Roman" panose="02020603050405020304" pitchFamily="18" charset="0"/>
              </a:rPr>
              <a:t>Geri Verme Davası</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açabilir. </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4003168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4937"/>
            <a:ext cx="10452279" cy="1690688"/>
          </a:xfrm>
        </p:spPr>
        <p:txBody>
          <a:bodyPr>
            <a:normAutofit fontScale="90000"/>
          </a:bodyPr>
          <a:lstStyle/>
          <a:p>
            <a:pPr algn="just"/>
            <a:r>
              <a:rPr lang="tr-TR" sz="3600" b="1" dirty="0" smtClean="0">
                <a:latin typeface="+mn-lt"/>
              </a:rPr>
              <a:t>Zilyetlik Davaları </a:t>
            </a:r>
            <a:r>
              <a:rPr lang="tr-TR" dirty="0" smtClean="0"/>
              <a:t>(</a:t>
            </a:r>
            <a:r>
              <a:rPr lang="tr-TR" sz="2700" b="1" i="1" dirty="0" smtClean="0">
                <a:latin typeface="Times New Roman" panose="02020603050405020304" pitchFamily="18" charset="0"/>
                <a:cs typeface="Times New Roman" panose="02020603050405020304" pitchFamily="18" charset="0"/>
              </a:rPr>
              <a:t>Sirmen,</a:t>
            </a:r>
            <a:r>
              <a:rPr lang="tr-TR" sz="2700" dirty="0" smtClean="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Eşya H., 6. B., s. 70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 </a:t>
            </a:r>
            <a:r>
              <a:rPr lang="tr-TR" sz="2700" i="1" dirty="0" smtClean="0">
                <a:latin typeface="Times New Roman" panose="02020603050405020304" pitchFamily="18" charset="0"/>
                <a:cs typeface="Times New Roman" panose="02020603050405020304" pitchFamily="18" charset="0"/>
              </a:rPr>
              <a:t>Eşya H., Kısaltılmış Ders Kitabı, 1. B., İstanbul 2018, s. 39 vd.; </a:t>
            </a:r>
            <a:r>
              <a:rPr lang="tr-TR" sz="2700" b="1" i="1" dirty="0" smtClean="0">
                <a:latin typeface="Times New Roman" panose="02020603050405020304" pitchFamily="18" charset="0"/>
                <a:cs typeface="Times New Roman" panose="02020603050405020304" pitchFamily="18" charset="0"/>
              </a:rPr>
              <a:t>Esener,</a:t>
            </a:r>
            <a:r>
              <a:rPr lang="tr-TR" sz="2700" i="1" dirty="0" smtClean="0">
                <a:latin typeface="Times New Roman" panose="02020603050405020304" pitchFamily="18" charset="0"/>
                <a:cs typeface="Times New Roman" panose="02020603050405020304" pitchFamily="18" charset="0"/>
              </a:rPr>
              <a:t> T. / </a:t>
            </a:r>
            <a:r>
              <a:rPr lang="tr-TR" sz="2700" b="1" i="1" dirty="0" smtClean="0">
                <a:latin typeface="Times New Roman" panose="02020603050405020304" pitchFamily="18" charset="0"/>
                <a:cs typeface="Times New Roman" panose="02020603050405020304" pitchFamily="18" charset="0"/>
              </a:rPr>
              <a:t>Güven,</a:t>
            </a:r>
            <a:r>
              <a:rPr lang="tr-TR" sz="2700" i="1" dirty="0" smtClean="0">
                <a:latin typeface="Times New Roman" panose="02020603050405020304" pitchFamily="18" charset="0"/>
                <a:cs typeface="Times New Roman" panose="02020603050405020304" pitchFamily="18" charset="0"/>
              </a:rPr>
              <a:t> K. : Eşya H., 7. B., Ankara 2017, s. 94 vd.; </a:t>
            </a:r>
            <a:r>
              <a:rPr lang="tr-TR" sz="2700" b="1" i="1" dirty="0" smtClean="0">
                <a:latin typeface="Times New Roman" panose="02020603050405020304" pitchFamily="18" charset="0"/>
                <a:cs typeface="Times New Roman" panose="02020603050405020304" pitchFamily="18" charset="0"/>
              </a:rPr>
              <a:t>Antalya, Gökhan </a:t>
            </a:r>
            <a:r>
              <a:rPr lang="tr-TR" sz="2700" i="1" dirty="0" smtClean="0">
                <a:latin typeface="Times New Roman" panose="02020603050405020304" pitchFamily="18" charset="0"/>
                <a:cs typeface="Times New Roman" panose="02020603050405020304" pitchFamily="18" charset="0"/>
              </a:rPr>
              <a:t>, Eşya H., C. II, Zilyetlik , İstanbul 2017, s. 164 vd. ; </a:t>
            </a:r>
            <a:r>
              <a:rPr lang="tr-TR" sz="2700" b="1" i="1" dirty="0" smtClean="0">
                <a:latin typeface="Times New Roman" panose="02020603050405020304" pitchFamily="18" charset="0"/>
                <a:cs typeface="Times New Roman" panose="02020603050405020304" pitchFamily="18" charset="0"/>
              </a:rPr>
              <a:t>Ünal / </a:t>
            </a:r>
            <a:r>
              <a:rPr lang="tr-TR" sz="2700" b="1" i="1" dirty="0" err="1" smtClean="0">
                <a:latin typeface="Times New Roman" panose="02020603050405020304" pitchFamily="18" charset="0"/>
                <a:cs typeface="Times New Roman" panose="02020603050405020304" pitchFamily="18" charset="0"/>
              </a:rPr>
              <a:t>Başpınar</a:t>
            </a:r>
            <a:r>
              <a:rPr lang="tr-TR" sz="2700" b="1" i="1" dirty="0" smtClean="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Şekli Eşya H., 9. </a:t>
            </a:r>
            <a:r>
              <a:rPr lang="tr-TR" sz="2700" i="1" dirty="0" err="1" smtClean="0">
                <a:latin typeface="Times New Roman" panose="02020603050405020304" pitchFamily="18" charset="0"/>
                <a:cs typeface="Times New Roman" panose="02020603050405020304" pitchFamily="18" charset="0"/>
              </a:rPr>
              <a:t>B.,s</a:t>
            </a:r>
            <a:r>
              <a:rPr lang="tr-TR" sz="2700" i="1" dirty="0" smtClean="0">
                <a:latin typeface="Times New Roman" panose="02020603050405020304" pitchFamily="18" charset="0"/>
                <a:cs typeface="Times New Roman" panose="02020603050405020304" pitchFamily="18" charset="0"/>
              </a:rPr>
              <a:t>. 197 </a:t>
            </a:r>
            <a:r>
              <a:rPr lang="tr-TR" sz="2700" i="1" dirty="0" err="1" smtClean="0">
                <a:latin typeface="Times New Roman" panose="02020603050405020304" pitchFamily="18" charset="0"/>
                <a:cs typeface="Times New Roman" panose="02020603050405020304" pitchFamily="18" charset="0"/>
              </a:rPr>
              <a:t>vd</a:t>
            </a:r>
            <a:r>
              <a:rPr lang="tr-TR" sz="2700" i="1" dirty="0" smtClean="0">
                <a:latin typeface="Times New Roman" panose="02020603050405020304" pitchFamily="18" charset="0"/>
                <a:cs typeface="Times New Roman" panose="02020603050405020304" pitchFamily="18" charset="0"/>
              </a:rPr>
              <a:t> )</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4400" dirty="0" smtClean="0">
                <a:latin typeface="Times New Roman" panose="02020603050405020304" pitchFamily="18" charset="0"/>
                <a:cs typeface="Times New Roman" panose="02020603050405020304" pitchFamily="18" charset="0"/>
              </a:rPr>
              <a:t>Zilyet, </a:t>
            </a:r>
            <a:r>
              <a:rPr lang="tr-TR" sz="4400" b="1" dirty="0" smtClean="0">
                <a:latin typeface="Times New Roman" panose="02020603050405020304" pitchFamily="18" charset="0"/>
                <a:cs typeface="Times New Roman" panose="02020603050405020304" pitchFamily="18" charset="0"/>
              </a:rPr>
              <a:t>Zilyetliğinin </a:t>
            </a:r>
            <a:r>
              <a:rPr lang="tr-TR" sz="4400" b="1" dirty="0" err="1" smtClean="0">
                <a:latin typeface="Times New Roman" panose="02020603050405020304" pitchFamily="18" charset="0"/>
                <a:cs typeface="Times New Roman" panose="02020603050405020304" pitchFamily="18" charset="0"/>
              </a:rPr>
              <a:t>Gasbı</a:t>
            </a:r>
            <a:r>
              <a:rPr lang="tr-TR" sz="4400" b="1" dirty="0" smtClean="0">
                <a:latin typeface="Times New Roman" panose="02020603050405020304" pitchFamily="18" charset="0"/>
                <a:cs typeface="Times New Roman" panose="02020603050405020304" pitchFamily="18" charset="0"/>
              </a:rPr>
              <a:t> veya Saldırıya uğraması hallerinde</a:t>
            </a:r>
            <a:r>
              <a:rPr lang="tr-TR" sz="4400" dirty="0" smtClean="0">
                <a:latin typeface="Times New Roman" panose="02020603050405020304" pitchFamily="18" charset="0"/>
                <a:cs typeface="Times New Roman" panose="02020603050405020304" pitchFamily="18" charset="0"/>
              </a:rPr>
              <a:t>, MK m. 981 hükmünün </a:t>
            </a:r>
            <a:r>
              <a:rPr lang="tr-TR" sz="4400" b="1" dirty="0" smtClean="0">
                <a:latin typeface="Times New Roman" panose="02020603050405020304" pitchFamily="18" charset="0"/>
                <a:cs typeface="Times New Roman" panose="02020603050405020304" pitchFamily="18" charset="0"/>
              </a:rPr>
              <a:t>Kuvvet Kullanma hükmünden yararlanmak olanağını bulamamış </a:t>
            </a:r>
            <a:r>
              <a:rPr lang="tr-TR" sz="4400" dirty="0" smtClean="0">
                <a:latin typeface="Times New Roman" panose="02020603050405020304" pitchFamily="18" charset="0"/>
                <a:cs typeface="Times New Roman" panose="02020603050405020304" pitchFamily="18" charset="0"/>
              </a:rPr>
              <a:t>veya yararlanmak istememiş, kısaca </a:t>
            </a:r>
            <a:r>
              <a:rPr lang="tr-TR" sz="4400" b="1" dirty="0" smtClean="0">
                <a:latin typeface="Times New Roman" panose="02020603050405020304" pitchFamily="18" charset="0"/>
                <a:cs typeface="Times New Roman" panose="02020603050405020304" pitchFamily="18" charset="0"/>
              </a:rPr>
              <a:t>yararlanma olanağını kaybetmiş </a:t>
            </a:r>
            <a:r>
              <a:rPr lang="tr-TR" sz="4400" dirty="0" smtClean="0">
                <a:latin typeface="Times New Roman" panose="02020603050405020304" pitchFamily="18" charset="0"/>
                <a:cs typeface="Times New Roman" panose="02020603050405020304" pitchFamily="18" charset="0"/>
              </a:rPr>
              <a:t>olabilir. </a:t>
            </a:r>
          </a:p>
        </p:txBody>
      </p:sp>
    </p:spTree>
    <p:extLst>
      <p:ext uri="{BB962C8B-B14F-4D97-AF65-F5344CB8AC3E}">
        <p14:creationId xmlns:p14="http://schemas.microsoft.com/office/powerpoint/2010/main" val="4143455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Autofit/>
          </a:bodyPr>
          <a:lstStyle/>
          <a:p>
            <a:pPr algn="just"/>
            <a:r>
              <a:rPr lang="tr-TR" dirty="0" smtClean="0">
                <a:latin typeface="Times New Roman" panose="02020603050405020304" pitchFamily="18" charset="0"/>
                <a:cs typeface="Times New Roman" panose="02020603050405020304" pitchFamily="18" charset="0"/>
              </a:rPr>
              <a:t>Buna karşılık, </a:t>
            </a:r>
            <a:r>
              <a:rPr lang="tr-TR" b="1" dirty="0" smtClean="0">
                <a:latin typeface="Times New Roman" panose="02020603050405020304" pitchFamily="18" charset="0"/>
                <a:cs typeface="Times New Roman" panose="02020603050405020304" pitchFamily="18" charset="0"/>
              </a:rPr>
              <a:t>Malikten bir malı Ödünç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Kira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özleşmesine dayanarak onun Rızası ile almış olan </a:t>
            </a:r>
            <a:r>
              <a:rPr lang="tr-TR" b="1" i="1" dirty="0">
                <a:latin typeface="Times New Roman" panose="02020603050405020304" pitchFamily="18" charset="0"/>
                <a:cs typeface="Times New Roman" panose="02020603050405020304" pitchFamily="18" charset="0"/>
              </a:rPr>
              <a:t>F</a:t>
            </a:r>
            <a:r>
              <a:rPr lang="tr-TR" b="1" i="1" dirty="0" smtClean="0">
                <a:latin typeface="Times New Roman" panose="02020603050405020304" pitchFamily="18" charset="0"/>
                <a:cs typeface="Times New Roman" panose="02020603050405020304" pitchFamily="18" charset="0"/>
              </a:rPr>
              <a:t>er’i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a:t>
            </a:r>
            <a:r>
              <a:rPr lang="tr-TR" b="1" dirty="0" smtClean="0">
                <a:latin typeface="Times New Roman" panose="02020603050405020304" pitchFamily="18" charset="0"/>
                <a:cs typeface="Times New Roman" panose="02020603050405020304" pitchFamily="18" charset="0"/>
              </a:rPr>
              <a:t>, Sözleşme sona ermesine rağmen, </a:t>
            </a:r>
            <a:r>
              <a:rPr lang="tr-TR" dirty="0" smtClean="0">
                <a:latin typeface="Times New Roman" panose="02020603050405020304" pitchFamily="18" charset="0"/>
                <a:cs typeface="Times New Roman" panose="02020603050405020304" pitchFamily="18" charset="0"/>
              </a:rPr>
              <a:t>bu</a:t>
            </a:r>
            <a:r>
              <a:rPr lang="tr-TR" b="1" dirty="0" smtClean="0">
                <a:latin typeface="Times New Roman" panose="02020603050405020304" pitchFamily="18" charset="0"/>
                <a:cs typeface="Times New Roman" panose="02020603050405020304" pitchFamily="18" charset="0"/>
              </a:rPr>
              <a:t> Malı geri vermeyebilir.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u takdirde, </a:t>
            </a:r>
            <a:r>
              <a:rPr lang="tr-TR" b="1" dirty="0" smtClean="0">
                <a:latin typeface="Times New Roman" panose="02020603050405020304" pitchFamily="18" charset="0"/>
                <a:cs typeface="Times New Roman" panose="02020603050405020304" pitchFamily="18" charset="0"/>
              </a:rPr>
              <a:t>Fiili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akimiyet durumunda bir değişiklik</a:t>
            </a:r>
            <a:r>
              <a:rPr lang="tr-TR" dirty="0" smtClean="0">
                <a:latin typeface="Times New Roman" panose="02020603050405020304" pitchFamily="18" charset="0"/>
                <a:cs typeface="Times New Roman" panose="02020603050405020304" pitchFamily="18" charset="0"/>
              </a:rPr>
              <a:t>, dolayısıyla </a:t>
            </a:r>
            <a:r>
              <a:rPr lang="tr-TR" b="1" i="1" dirty="0" smtClean="0">
                <a:latin typeface="Times New Roman" panose="02020603050405020304" pitchFamily="18" charset="0"/>
                <a:cs typeface="Times New Roman" panose="02020603050405020304" pitchFamily="18" charset="0"/>
              </a:rPr>
              <a:t>Zilyetliğin </a:t>
            </a:r>
            <a:r>
              <a:rPr lang="tr-TR" b="1" i="1" dirty="0" err="1">
                <a:latin typeface="Times New Roman" panose="02020603050405020304" pitchFamily="18" charset="0"/>
                <a:cs typeface="Times New Roman" panose="02020603050405020304" pitchFamily="18" charset="0"/>
              </a:rPr>
              <a:t>G</a:t>
            </a:r>
            <a:r>
              <a:rPr lang="tr-TR" b="1" i="1" dirty="0" err="1" smtClean="0">
                <a:latin typeface="Times New Roman" panose="02020603050405020304" pitchFamily="18" charset="0"/>
                <a:cs typeface="Times New Roman" panose="02020603050405020304" pitchFamily="18" charset="0"/>
              </a:rPr>
              <a:t>asbı</a:t>
            </a:r>
            <a:r>
              <a:rPr lang="tr-TR" b="1"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söz konusu </a:t>
            </a:r>
            <a:r>
              <a:rPr lang="tr-TR" b="1" dirty="0" smtClean="0">
                <a:latin typeface="Times New Roman" panose="02020603050405020304" pitchFamily="18" charset="0"/>
                <a:cs typeface="Times New Roman" panose="02020603050405020304" pitchFamily="18" charset="0"/>
              </a:rPr>
              <a:t>değildir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Zilyetliğe dayanan Geri Verme Davası </a:t>
            </a:r>
            <a:r>
              <a:rPr lang="tr-TR" b="1" dirty="0" smtClean="0">
                <a:latin typeface="Times New Roman" panose="02020603050405020304" pitchFamily="18" charset="0"/>
                <a:cs typeface="Times New Roman" panose="02020603050405020304" pitchFamily="18" charset="0"/>
              </a:rPr>
              <a:t>açılamaz. </a:t>
            </a:r>
          </a:p>
          <a:p>
            <a:pPr algn="just"/>
            <a:r>
              <a:rPr lang="tr-TR" b="1" dirty="0" smtClean="0">
                <a:latin typeface="Times New Roman" panose="02020603050405020304" pitchFamily="18" charset="0"/>
                <a:cs typeface="Times New Roman" panose="02020603050405020304" pitchFamily="18" charset="0"/>
              </a:rPr>
              <a:t>Malik,</a:t>
            </a:r>
            <a:r>
              <a:rPr lang="tr-TR" dirty="0" smtClean="0">
                <a:latin typeface="Times New Roman" panose="02020603050405020304" pitchFamily="18" charset="0"/>
                <a:cs typeface="Times New Roman" panose="02020603050405020304" pitchFamily="18" charset="0"/>
              </a:rPr>
              <a:t> malın geri verilmesini ya  </a:t>
            </a:r>
            <a:r>
              <a:rPr lang="tr-TR" b="1" i="1" dirty="0" smtClean="0">
                <a:latin typeface="Times New Roman" panose="02020603050405020304" pitchFamily="18" charset="0"/>
                <a:cs typeface="Times New Roman" panose="02020603050405020304" pitchFamily="18" charset="0"/>
              </a:rPr>
              <a:t>Sözleşmenin İhlali hükümlerine </a:t>
            </a:r>
            <a:r>
              <a:rPr lang="tr-TR" dirty="0" smtClean="0">
                <a:latin typeface="Times New Roman" panose="02020603050405020304" pitchFamily="18" charset="0"/>
                <a:cs typeface="Times New Roman" panose="02020603050405020304" pitchFamily="18" charset="0"/>
              </a:rPr>
              <a:t>dayanarak ya da </a:t>
            </a:r>
            <a:r>
              <a:rPr lang="tr-TR" b="1" i="1" dirty="0" smtClean="0">
                <a:latin typeface="Times New Roman" panose="02020603050405020304" pitchFamily="18" charset="0"/>
                <a:cs typeface="Times New Roman" panose="02020603050405020304" pitchFamily="18" charset="0"/>
              </a:rPr>
              <a:t>İstihkak Davası </a:t>
            </a:r>
            <a:r>
              <a:rPr lang="tr-TR" dirty="0" smtClean="0">
                <a:latin typeface="Times New Roman" panose="02020603050405020304" pitchFamily="18" charset="0"/>
                <a:cs typeface="Times New Roman" panose="02020603050405020304" pitchFamily="18" charset="0"/>
              </a:rPr>
              <a:t>açarak </a:t>
            </a:r>
            <a:r>
              <a:rPr lang="tr-TR" b="1" dirty="0" smtClean="0">
                <a:latin typeface="Times New Roman" panose="02020603050405020304" pitchFamily="18" charset="0"/>
                <a:cs typeface="Times New Roman" panose="02020603050405020304" pitchFamily="18" charset="0"/>
              </a:rPr>
              <a:t>sağlayabilir. </a:t>
            </a:r>
          </a:p>
        </p:txBody>
      </p:sp>
    </p:spTree>
    <p:extLst>
      <p:ext uri="{BB962C8B-B14F-4D97-AF65-F5344CB8AC3E}">
        <p14:creationId xmlns:p14="http://schemas.microsoft.com/office/powerpoint/2010/main" val="1824101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Yine, </a:t>
            </a:r>
            <a:r>
              <a:rPr lang="tr-TR" sz="3200" b="1" i="1" dirty="0">
                <a:latin typeface="Times New Roman" panose="02020603050405020304" pitchFamily="18" charset="0"/>
                <a:cs typeface="Times New Roman" panose="02020603050405020304" pitchFamily="18" charset="0"/>
              </a:rPr>
              <a:t>Feri Zilyedin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Malı elinde </a:t>
            </a:r>
            <a:r>
              <a:rPr lang="tr-TR" sz="3200" b="1" i="1" dirty="0" smtClean="0">
                <a:latin typeface="Times New Roman" panose="02020603050405020304" pitchFamily="18" charset="0"/>
                <a:cs typeface="Times New Roman" panose="02020603050405020304" pitchFamily="18" charset="0"/>
              </a:rPr>
              <a:t>Haklı</a:t>
            </a:r>
            <a:r>
              <a:rPr lang="tr-TR" sz="3200" b="1"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ya da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aksız </a:t>
            </a:r>
            <a:r>
              <a:rPr lang="tr-TR" sz="3200" b="1" dirty="0">
                <a:latin typeface="Times New Roman" panose="02020603050405020304" pitchFamily="18" charset="0"/>
                <a:cs typeface="Times New Roman" panose="02020603050405020304" pitchFamily="18" charset="0"/>
              </a:rPr>
              <a:t>tutup tutmadığının,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Fer’i Zilyedin iddia ettiği gibi T</a:t>
            </a:r>
            <a:r>
              <a:rPr lang="tr-TR" sz="3200" dirty="0" smtClean="0">
                <a:latin typeface="Times New Roman" panose="02020603050405020304" pitchFamily="18" charset="0"/>
                <a:cs typeface="Times New Roman" panose="02020603050405020304" pitchFamily="18" charset="0"/>
              </a:rPr>
              <a:t>arafların </a:t>
            </a:r>
            <a:r>
              <a:rPr lang="tr-TR" sz="3200" dirty="0">
                <a:latin typeface="Times New Roman" panose="02020603050405020304" pitchFamily="18" charset="0"/>
                <a:cs typeface="Times New Roman" panose="02020603050405020304" pitchFamily="18" charset="0"/>
              </a:rPr>
              <a:t>yeni bir </a:t>
            </a:r>
            <a:r>
              <a:rPr lang="tr-TR" sz="3200" dirty="0" smtClean="0">
                <a:latin typeface="Times New Roman" panose="02020603050405020304" pitchFamily="18" charset="0"/>
                <a:cs typeface="Times New Roman" panose="02020603050405020304" pitchFamily="18" charset="0"/>
              </a:rPr>
              <a:t>Süre </a:t>
            </a:r>
            <a:r>
              <a:rPr lang="tr-TR" sz="3200" dirty="0">
                <a:latin typeface="Times New Roman" panose="02020603050405020304" pitchFamily="18" charset="0"/>
                <a:cs typeface="Times New Roman" panose="02020603050405020304" pitchFamily="18" charset="0"/>
              </a:rPr>
              <a:t>kararlaştırmış olup olmadıklarının </a:t>
            </a:r>
            <a:r>
              <a:rPr lang="tr-TR" sz="3200" b="1" dirty="0">
                <a:latin typeface="Times New Roman" panose="02020603050405020304" pitchFamily="18" charset="0"/>
                <a:cs typeface="Times New Roman" panose="02020603050405020304" pitchFamily="18" charset="0"/>
              </a:rPr>
              <a:t>belirlenmesi </a:t>
            </a:r>
            <a:r>
              <a:rPr lang="tr-TR" sz="3200" b="1" dirty="0" smtClean="0">
                <a:latin typeface="Times New Roman" panose="02020603050405020304" pitchFamily="18" charset="0"/>
                <a:cs typeface="Times New Roman" panose="02020603050405020304" pitchFamily="18" charset="0"/>
              </a:rPr>
              <a:t>gerektiği </a:t>
            </a:r>
            <a:r>
              <a:rPr lang="tr-TR" sz="3200" dirty="0" smtClean="0">
                <a:latin typeface="Times New Roman" panose="02020603050405020304" pitchFamily="18" charset="0"/>
                <a:cs typeface="Times New Roman" panose="02020603050405020304" pitchFamily="18" charset="0"/>
              </a:rPr>
              <a:t>için, </a:t>
            </a:r>
            <a:r>
              <a:rPr lang="tr-TR" sz="3200" b="1" i="1" dirty="0">
                <a:latin typeface="Times New Roman" panose="02020603050405020304" pitchFamily="18" charset="0"/>
                <a:cs typeface="Times New Roman" panose="02020603050405020304" pitchFamily="18" charset="0"/>
              </a:rPr>
              <a:t>Zilyetliğe dayanan Geri Verme Davası </a:t>
            </a:r>
            <a:r>
              <a:rPr lang="tr-TR" sz="3200" b="1" dirty="0">
                <a:latin typeface="Times New Roman" panose="02020603050405020304" pitchFamily="18" charset="0"/>
                <a:cs typeface="Times New Roman" panose="02020603050405020304" pitchFamily="18" charset="0"/>
              </a:rPr>
              <a:t>açılamaz. </a:t>
            </a:r>
          </a:p>
          <a:p>
            <a:pPr algn="just"/>
            <a:r>
              <a:rPr lang="tr-TR" sz="3200" b="1" dirty="0">
                <a:latin typeface="Times New Roman" panose="02020603050405020304" pitchFamily="18" charset="0"/>
                <a:cs typeface="Times New Roman" panose="02020603050405020304" pitchFamily="18" charset="0"/>
              </a:rPr>
              <a:t>Malik,</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Malın geri verilmesini </a:t>
            </a:r>
            <a:r>
              <a:rPr lang="tr-TR" sz="3200" dirty="0">
                <a:latin typeface="Times New Roman" panose="02020603050405020304" pitchFamily="18" charset="0"/>
                <a:cs typeface="Times New Roman" panose="02020603050405020304" pitchFamily="18" charset="0"/>
              </a:rPr>
              <a:t>ya </a:t>
            </a:r>
            <a:r>
              <a:rPr lang="tr-TR" sz="3200" b="1" i="1" dirty="0">
                <a:latin typeface="Times New Roman" panose="02020603050405020304" pitchFamily="18" charset="0"/>
                <a:cs typeface="Times New Roman" panose="02020603050405020304" pitchFamily="18" charset="0"/>
              </a:rPr>
              <a:t>Sözleşmenin İhlali hükümlerine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dayanarak ya da </a:t>
            </a:r>
            <a:r>
              <a:rPr lang="tr-TR" sz="3200" b="1" i="1" dirty="0">
                <a:latin typeface="Times New Roman" panose="02020603050405020304" pitchFamily="18" charset="0"/>
                <a:cs typeface="Times New Roman" panose="02020603050405020304" pitchFamily="18" charset="0"/>
              </a:rPr>
              <a:t>İstihkak Davası </a:t>
            </a:r>
            <a:r>
              <a:rPr lang="tr-TR" sz="3200" b="1" dirty="0">
                <a:latin typeface="Times New Roman" panose="02020603050405020304" pitchFamily="18" charset="0"/>
                <a:cs typeface="Times New Roman" panose="02020603050405020304" pitchFamily="18" charset="0"/>
              </a:rPr>
              <a:t>açarak </a:t>
            </a:r>
            <a:r>
              <a:rPr lang="tr-TR" sz="3200" dirty="0">
                <a:latin typeface="Times New Roman" panose="02020603050405020304" pitchFamily="18" charset="0"/>
                <a:cs typeface="Times New Roman" panose="02020603050405020304" pitchFamily="18" charset="0"/>
              </a:rPr>
              <a:t>sağlayabilir. </a:t>
            </a:r>
          </a:p>
          <a:p>
            <a:pPr marL="0" indent="0">
              <a:buNone/>
            </a:pPr>
            <a:endParaRPr lang="tr-TR" dirty="0"/>
          </a:p>
        </p:txBody>
      </p:sp>
    </p:spTree>
    <p:extLst>
      <p:ext uri="{BB962C8B-B14F-4D97-AF65-F5344CB8AC3E}">
        <p14:creationId xmlns:p14="http://schemas.microsoft.com/office/powerpoint/2010/main" val="954559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a:xfrm>
            <a:off x="838200" y="1868155"/>
            <a:ext cx="10515600" cy="4351338"/>
          </a:xfrm>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Birlikte Zilyetler</a:t>
            </a:r>
            <a:r>
              <a:rPr lang="tr-TR" sz="3200" dirty="0" smtClean="0">
                <a:latin typeface="Times New Roman" panose="02020603050405020304" pitchFamily="18" charset="0"/>
                <a:cs typeface="Times New Roman" panose="02020603050405020304" pitchFamily="18" charset="0"/>
              </a:rPr>
              <a:t>, gerek </a:t>
            </a:r>
            <a:r>
              <a:rPr lang="tr-TR" sz="3200" b="1" dirty="0" smtClean="0">
                <a:latin typeface="Times New Roman" panose="02020603050405020304" pitchFamily="18" charset="0"/>
                <a:cs typeface="Times New Roman" panose="02020603050405020304" pitchFamily="18" charset="0"/>
              </a:rPr>
              <a:t>Müşterek</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ortak</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Zilyetlikte,</a:t>
            </a:r>
            <a:r>
              <a:rPr lang="tr-TR" sz="3200" dirty="0" smtClean="0">
                <a:latin typeface="Times New Roman" panose="02020603050405020304" pitchFamily="18" charset="0"/>
                <a:cs typeface="Times New Roman" panose="02020603050405020304" pitchFamily="18" charset="0"/>
              </a:rPr>
              <a:t> gerek </a:t>
            </a:r>
            <a:r>
              <a:rPr lang="tr-TR" sz="3200" b="1" dirty="0" smtClean="0">
                <a:latin typeface="Times New Roman" panose="02020603050405020304" pitchFamily="18" charset="0"/>
                <a:cs typeface="Times New Roman" panose="02020603050405020304" pitchFamily="18" charset="0"/>
              </a:rPr>
              <a:t>Elbirliğiyle</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iştirak halinde)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Zilyetlikte,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alı gasp eden </a:t>
            </a:r>
            <a:r>
              <a:rPr lang="tr-TR" sz="3200" b="1" dirty="0" smtClean="0">
                <a:latin typeface="Times New Roman" panose="02020603050405020304" pitchFamily="18" charset="0"/>
                <a:cs typeface="Times New Roman" panose="02020603050405020304" pitchFamily="18" charset="0"/>
              </a:rPr>
              <a:t>Üçüncü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işilere </a:t>
            </a:r>
            <a:r>
              <a:rPr lang="tr-TR" sz="3200" dirty="0" smtClean="0">
                <a:latin typeface="Times New Roman" panose="02020603050405020304" pitchFamily="18" charset="0"/>
                <a:cs typeface="Times New Roman" panose="02020603050405020304" pitchFamily="18" charset="0"/>
              </a:rPr>
              <a:t>karşı </a:t>
            </a:r>
            <a:r>
              <a:rPr lang="tr-TR" sz="3200" b="1" i="1" dirty="0" smtClean="0">
                <a:latin typeface="Times New Roman" panose="02020603050405020304" pitchFamily="18" charset="0"/>
                <a:cs typeface="Times New Roman" panose="02020603050405020304" pitchFamily="18" charset="0"/>
              </a:rPr>
              <a:t>Zilyetliğe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dayanan Geri </a:t>
            </a:r>
            <a:r>
              <a:rPr lang="tr-TR" sz="3200" b="1" i="1" dirty="0">
                <a:latin typeface="Times New Roman" panose="02020603050405020304" pitchFamily="18" charset="0"/>
                <a:cs typeface="Times New Roman" panose="02020603050405020304" pitchFamily="18" charset="0"/>
              </a:rPr>
              <a:t>V</a:t>
            </a:r>
            <a:r>
              <a:rPr lang="tr-TR" sz="3200" b="1" i="1" dirty="0" smtClean="0">
                <a:latin typeface="Times New Roman" panose="02020603050405020304" pitchFamily="18" charset="0"/>
                <a:cs typeface="Times New Roman" panose="02020603050405020304" pitchFamily="18" charset="0"/>
              </a:rPr>
              <a:t>erme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avası </a:t>
            </a:r>
            <a:r>
              <a:rPr lang="tr-TR" sz="3200" b="1" dirty="0" smtClean="0">
                <a:latin typeface="Times New Roman" panose="02020603050405020304" pitchFamily="18" charset="0"/>
                <a:cs typeface="Times New Roman" panose="02020603050405020304" pitchFamily="18" charset="0"/>
              </a:rPr>
              <a:t>açabilecekleri</a:t>
            </a:r>
            <a:r>
              <a:rPr lang="tr-TR" sz="3200" dirty="0" smtClean="0">
                <a:latin typeface="Times New Roman" panose="02020603050405020304" pitchFamily="18" charset="0"/>
                <a:cs typeface="Times New Roman" panose="02020603050405020304" pitchFamily="18" charset="0"/>
              </a:rPr>
              <a:t> gibi, </a:t>
            </a:r>
            <a:r>
              <a:rPr lang="tr-TR" sz="3200" b="1" dirty="0" smtClean="0">
                <a:latin typeface="Times New Roman" panose="02020603050405020304" pitchFamily="18" charset="0"/>
                <a:cs typeface="Times New Roman" panose="02020603050405020304" pitchFamily="18" charset="0"/>
              </a:rPr>
              <a:t>kendi </a:t>
            </a:r>
            <a:r>
              <a:rPr lang="tr-TR" sz="3200" b="1" i="1" dirty="0" smtClean="0">
                <a:latin typeface="Times New Roman" panose="02020603050405020304" pitchFamily="18" charset="0"/>
                <a:cs typeface="Times New Roman" panose="02020603050405020304" pitchFamily="18" charset="0"/>
              </a:rPr>
              <a:t>Zilyetliklerini </a:t>
            </a:r>
            <a:r>
              <a:rPr lang="tr-TR" sz="3200" b="1" dirty="0" smtClean="0">
                <a:latin typeface="Times New Roman" panose="02020603050405020304" pitchFamily="18" charset="0"/>
                <a:cs typeface="Times New Roman" panose="02020603050405020304" pitchFamily="18" charset="0"/>
              </a:rPr>
              <a:t>tanımayan </a:t>
            </a:r>
            <a:r>
              <a:rPr lang="tr-TR" sz="3200" dirty="0" smtClean="0">
                <a:latin typeface="Times New Roman" panose="02020603050405020304" pitchFamily="18" charset="0"/>
                <a:cs typeface="Times New Roman" panose="02020603050405020304" pitchFamily="18" charset="0"/>
              </a:rPr>
              <a:t>diğer </a:t>
            </a:r>
            <a:r>
              <a:rPr lang="tr-TR" sz="3200" b="1" i="1" dirty="0" smtClean="0">
                <a:latin typeface="Times New Roman" panose="02020603050405020304" pitchFamily="18" charset="0"/>
                <a:cs typeface="Times New Roman" panose="02020603050405020304" pitchFamily="18" charset="0"/>
              </a:rPr>
              <a:t>Birlikte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ilyetlere </a:t>
            </a:r>
            <a:r>
              <a:rPr lang="tr-TR" sz="3200" dirty="0" smtClean="0">
                <a:latin typeface="Times New Roman" panose="02020603050405020304" pitchFamily="18" charset="0"/>
                <a:cs typeface="Times New Roman" panose="02020603050405020304" pitchFamily="18" charset="0"/>
              </a:rPr>
              <a:t>karşı da bu</a:t>
            </a:r>
            <a:r>
              <a:rPr lang="tr-TR" sz="3200" b="1" dirty="0" smtClean="0">
                <a:latin typeface="Times New Roman" panose="02020603050405020304" pitchFamily="18" charset="0"/>
                <a:cs typeface="Times New Roman" panose="02020603050405020304" pitchFamily="18" charset="0"/>
              </a:rPr>
              <a:t> Davayı açarak </a:t>
            </a:r>
            <a:r>
              <a:rPr lang="tr-TR" sz="3200" b="1" i="1" dirty="0" smtClean="0">
                <a:latin typeface="Times New Roman" panose="02020603050405020304" pitchFamily="18" charset="0"/>
                <a:cs typeface="Times New Roman" panose="02020603050405020304" pitchFamily="18" charset="0"/>
              </a:rPr>
              <a:t>Zilyetliklerinin </a:t>
            </a:r>
            <a:r>
              <a:rPr lang="tr-TR" sz="3200" b="1" dirty="0" smtClean="0">
                <a:latin typeface="Times New Roman" panose="02020603050405020304" pitchFamily="18" charset="0"/>
                <a:cs typeface="Times New Roman" panose="02020603050405020304" pitchFamily="18" charset="0"/>
              </a:rPr>
              <a:t>sağlanmasını isteyebilirler. </a:t>
            </a:r>
          </a:p>
          <a:p>
            <a:pPr algn="just"/>
            <a:r>
              <a:rPr lang="tr-TR" b="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aynı evde beraberce oturan iki Arkadaştan biri evdeki </a:t>
            </a:r>
            <a:r>
              <a:rPr lang="tr-TR" dirty="0">
                <a:latin typeface="Times New Roman" panose="02020603050405020304" pitchFamily="18" charset="0"/>
                <a:cs typeface="Times New Roman" panose="02020603050405020304" pitchFamily="18" charset="0"/>
              </a:rPr>
              <a:t>E</a:t>
            </a:r>
            <a:r>
              <a:rPr lang="tr-TR" dirty="0" smtClean="0">
                <a:latin typeface="Times New Roman" panose="02020603050405020304" pitchFamily="18" charset="0"/>
                <a:cs typeface="Times New Roman" panose="02020603050405020304" pitchFamily="18" charset="0"/>
              </a:rPr>
              <a:t>şyayı gizlice başka bir yere taşımışsa, Diğerinin ona karşı </a:t>
            </a:r>
            <a:r>
              <a:rPr lang="tr-TR" b="1" dirty="0" smtClean="0">
                <a:latin typeface="Times New Roman" panose="02020603050405020304" pitchFamily="18" charset="0"/>
                <a:cs typeface="Times New Roman" panose="02020603050405020304" pitchFamily="18" charset="0"/>
              </a:rPr>
              <a:t>Zilyetliğe dayanan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Geri </a:t>
            </a:r>
            <a:r>
              <a:rPr lang="tr-TR" b="1" dirty="0">
                <a:latin typeface="Times New Roman" panose="02020603050405020304" pitchFamily="18" charset="0"/>
                <a:cs typeface="Times New Roman" panose="02020603050405020304" pitchFamily="18" charset="0"/>
              </a:rPr>
              <a:t>V</a:t>
            </a:r>
            <a:r>
              <a:rPr lang="tr-TR" b="1" dirty="0" smtClean="0">
                <a:latin typeface="Times New Roman" panose="02020603050405020304" pitchFamily="18" charset="0"/>
                <a:cs typeface="Times New Roman" panose="02020603050405020304" pitchFamily="18" charset="0"/>
              </a:rPr>
              <a:t>erme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avası </a:t>
            </a:r>
            <a:r>
              <a:rPr lang="tr-TR" dirty="0" smtClean="0">
                <a:latin typeface="Times New Roman" panose="02020603050405020304" pitchFamily="18" charset="0"/>
                <a:cs typeface="Times New Roman" panose="02020603050405020304" pitchFamily="18" charset="0"/>
              </a:rPr>
              <a:t>açması mümkündür. </a:t>
            </a:r>
          </a:p>
        </p:txBody>
      </p:sp>
    </p:spTree>
    <p:extLst>
      <p:ext uri="{BB962C8B-B14F-4D97-AF65-F5344CB8AC3E}">
        <p14:creationId xmlns:p14="http://schemas.microsoft.com/office/powerpoint/2010/main" val="4250064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b="1" dirty="0" smtClean="0">
                <a:latin typeface="+mn-lt"/>
              </a:rPr>
              <a:t>Birlikte Zilyetlerin Zilyetlik Alanlarının Birbirlerine Karşı Yer ve Zaman Bakımından Sınırlandırılması</a:t>
            </a:r>
            <a:endParaRPr lang="tr-TR" b="1" dirty="0">
              <a:latin typeface="+mn-lt"/>
            </a:endParaRPr>
          </a:p>
        </p:txBody>
      </p:sp>
      <p:sp>
        <p:nvSpPr>
          <p:cNvPr id="3" name="İçerik Yer Tutucusu 2"/>
          <p:cNvSpPr>
            <a:spLocks noGrp="1"/>
          </p:cNvSpPr>
          <p:nvPr>
            <p:ph idx="1"/>
          </p:nvPr>
        </p:nvSpPr>
        <p:spPr>
          <a:xfrm>
            <a:off x="914400" y="1825625"/>
            <a:ext cx="10439400" cy="4713398"/>
          </a:xfrm>
        </p:spPr>
        <p:txBody>
          <a:bodyPr>
            <a:noAutofit/>
          </a:bodyPr>
          <a:lstStyle/>
          <a:p>
            <a:pPr algn="just"/>
            <a:r>
              <a:rPr lang="tr-TR" b="1" dirty="0">
                <a:latin typeface="Times New Roman" panose="02020603050405020304" pitchFamily="18" charset="0"/>
                <a:cs typeface="Times New Roman" panose="02020603050405020304" pitchFamily="18" charset="0"/>
              </a:rPr>
              <a:t>Birlikte </a:t>
            </a:r>
            <a:r>
              <a:rPr lang="tr-TR" b="1" dirty="0" smtClean="0">
                <a:latin typeface="Times New Roman" panose="02020603050405020304" pitchFamily="18" charset="0"/>
                <a:cs typeface="Times New Roman" panose="02020603050405020304" pitchFamily="18" charset="0"/>
              </a:rPr>
              <a:t>Zilyetlerin, </a:t>
            </a:r>
            <a:r>
              <a:rPr lang="tr-TR" b="1" i="1" dirty="0">
                <a:latin typeface="Times New Roman" panose="02020603050405020304" pitchFamily="18" charset="0"/>
                <a:cs typeface="Times New Roman" panose="02020603050405020304" pitchFamily="18" charset="0"/>
              </a:rPr>
              <a:t>zilyetlik alanlarının birbirlerine karşı </a:t>
            </a:r>
            <a:r>
              <a:rPr lang="tr-TR" b="1" dirty="0" smtClean="0">
                <a:latin typeface="Times New Roman" panose="02020603050405020304" pitchFamily="18" charset="0"/>
                <a:cs typeface="Times New Roman" panose="02020603050405020304" pitchFamily="18" charset="0"/>
              </a:rPr>
              <a:t>Yer </a:t>
            </a:r>
            <a:r>
              <a:rPr lang="tr-TR"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Zaman bakımından </a:t>
            </a:r>
            <a:r>
              <a:rPr lang="tr-TR" b="1" dirty="0">
                <a:latin typeface="Times New Roman" panose="02020603050405020304" pitchFamily="18" charset="0"/>
                <a:cs typeface="Times New Roman" panose="02020603050405020304" pitchFamily="18" charset="0"/>
              </a:rPr>
              <a:t>sınırlanmış olduğu durumlarda</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Birlikte Zilyetlerden biri</a:t>
            </a:r>
            <a:r>
              <a:rPr lang="tr-TR"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iili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akimiyet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ınırını </a:t>
            </a:r>
            <a:r>
              <a:rPr lang="tr-TR" b="1" dirty="0">
                <a:latin typeface="Times New Roman" panose="02020603050405020304" pitchFamily="18" charset="0"/>
                <a:cs typeface="Times New Roman" panose="02020603050405020304" pitchFamily="18" charset="0"/>
              </a:rPr>
              <a:t>ihlal ederek diğerinin </a:t>
            </a:r>
            <a:r>
              <a:rPr lang="tr-TR" b="1" dirty="0" smtClean="0">
                <a:latin typeface="Times New Roman" panose="02020603050405020304" pitchFamily="18" charset="0"/>
                <a:cs typeface="Times New Roman" panose="02020603050405020304" pitchFamily="18" charset="0"/>
              </a:rPr>
              <a:t>Fiili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akimiyetine </a:t>
            </a:r>
            <a:r>
              <a:rPr lang="tr-TR" b="1" dirty="0">
                <a:latin typeface="Times New Roman" panose="02020603050405020304" pitchFamily="18" charset="0"/>
                <a:cs typeface="Times New Roman" panose="02020603050405020304" pitchFamily="18" charset="0"/>
              </a:rPr>
              <a:t>son </a:t>
            </a:r>
            <a:r>
              <a:rPr lang="tr-TR" b="1" dirty="0" smtClean="0">
                <a:latin typeface="Times New Roman" panose="02020603050405020304" pitchFamily="18" charset="0"/>
                <a:cs typeface="Times New Roman" panose="02020603050405020304" pitchFamily="18" charset="0"/>
              </a:rPr>
              <a:t>verir </a:t>
            </a:r>
            <a:r>
              <a:rPr lang="tr-TR" dirty="0" smtClean="0">
                <a:latin typeface="Times New Roman" panose="02020603050405020304" pitchFamily="18" charset="0"/>
                <a:cs typeface="Times New Roman" panose="02020603050405020304" pitchFamily="18" charset="0"/>
              </a:rPr>
              <a:t>ise, </a:t>
            </a:r>
            <a:r>
              <a:rPr lang="tr-TR" dirty="0">
                <a:latin typeface="Times New Roman" panose="02020603050405020304" pitchFamily="18" charset="0"/>
                <a:cs typeface="Times New Roman" panose="02020603050405020304" pitchFamily="18" charset="0"/>
              </a:rPr>
              <a:t>ona karşı </a:t>
            </a:r>
            <a:r>
              <a:rPr lang="tr-TR" b="1" i="1" dirty="0" smtClean="0">
                <a:latin typeface="Times New Roman" panose="02020603050405020304" pitchFamily="18" charset="0"/>
                <a:cs typeface="Times New Roman" panose="02020603050405020304" pitchFamily="18" charset="0"/>
              </a:rPr>
              <a:t>Geri Verme Davası </a:t>
            </a:r>
            <a:r>
              <a:rPr lang="tr-TR" b="1" dirty="0">
                <a:latin typeface="Times New Roman" panose="02020603050405020304" pitchFamily="18" charset="0"/>
                <a:cs typeface="Times New Roman" panose="02020603050405020304" pitchFamily="18" charset="0"/>
              </a:rPr>
              <a:t>açabilir. </a:t>
            </a:r>
            <a:endParaRPr lang="tr-TR" b="1" dirty="0" smtClean="0">
              <a:latin typeface="Times New Roman" panose="02020603050405020304" pitchFamily="18" charset="0"/>
              <a:cs typeface="Times New Roman" panose="02020603050405020304" pitchFamily="18" charset="0"/>
            </a:endParaRPr>
          </a:p>
          <a:p>
            <a:pPr algn="just"/>
            <a:r>
              <a:rPr lang="tr-TR" b="1" i="1" dirty="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Arzu </a:t>
            </a:r>
            <a:r>
              <a:rPr lang="tr-TR" dirty="0">
                <a:latin typeface="Times New Roman" panose="02020603050405020304" pitchFamily="18" charset="0"/>
                <a:cs typeface="Times New Roman" panose="02020603050405020304" pitchFamily="18" charset="0"/>
              </a:rPr>
              <a:t>ve </a:t>
            </a:r>
            <a:r>
              <a:rPr lang="tr-TR" dirty="0" smtClean="0">
                <a:latin typeface="Times New Roman" panose="02020603050405020304" pitchFamily="18" charset="0"/>
                <a:cs typeface="Times New Roman" panose="02020603050405020304" pitchFamily="18" charset="0"/>
              </a:rPr>
              <a:t>Berrin, </a:t>
            </a:r>
            <a:r>
              <a:rPr lang="tr-TR"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Otomobilin Birlikte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ilyedi </a:t>
            </a:r>
            <a:r>
              <a:rPr lang="tr-TR" dirty="0">
                <a:latin typeface="Times New Roman" panose="02020603050405020304" pitchFamily="18" charset="0"/>
                <a:cs typeface="Times New Roman" panose="02020603050405020304" pitchFamily="18" charset="0"/>
              </a:rPr>
              <a:t>olup, </a:t>
            </a:r>
            <a:r>
              <a:rPr lang="tr-TR" dirty="0" smtClean="0">
                <a:latin typeface="Times New Roman" panose="02020603050405020304" pitchFamily="18" charset="0"/>
                <a:cs typeface="Times New Roman" panose="02020603050405020304" pitchFamily="18" charset="0"/>
              </a:rPr>
              <a:t>Otomobil </a:t>
            </a:r>
            <a:r>
              <a:rPr lang="tr-TR" dirty="0">
                <a:latin typeface="Times New Roman" panose="02020603050405020304" pitchFamily="18" charset="0"/>
                <a:cs typeface="Times New Roman" panose="02020603050405020304" pitchFamily="18" charset="0"/>
              </a:rPr>
              <a:t>her ayın 15. </a:t>
            </a:r>
            <a:r>
              <a:rPr lang="tr-TR" dirty="0" smtClean="0">
                <a:latin typeface="Times New Roman" panose="02020603050405020304" pitchFamily="18" charset="0"/>
                <a:cs typeface="Times New Roman" panose="02020603050405020304" pitchFamily="18" charset="0"/>
              </a:rPr>
              <a:t>gününe kadar </a:t>
            </a:r>
            <a:r>
              <a:rPr lang="tr-TR" b="1" dirty="0" smtClean="0">
                <a:latin typeface="Times New Roman" panose="02020603050405020304" pitchFamily="18" charset="0"/>
                <a:cs typeface="Times New Roman" panose="02020603050405020304" pitchFamily="18" charset="0"/>
              </a:rPr>
              <a:t>Arzu, </a:t>
            </a:r>
            <a:r>
              <a:rPr lang="tr-TR" dirty="0">
                <a:latin typeface="Times New Roman" panose="02020603050405020304" pitchFamily="18" charset="0"/>
                <a:cs typeface="Times New Roman" panose="02020603050405020304" pitchFamily="18" charset="0"/>
              </a:rPr>
              <a:t>15. gününden itibaren </a:t>
            </a:r>
            <a:r>
              <a:rPr lang="tr-TR" dirty="0" smtClean="0">
                <a:latin typeface="Times New Roman" panose="02020603050405020304" pitchFamily="18" charset="0"/>
                <a:cs typeface="Times New Roman" panose="02020603050405020304" pitchFamily="18" charset="0"/>
              </a:rPr>
              <a:t>Berrin </a:t>
            </a:r>
            <a:r>
              <a:rPr lang="tr-TR" dirty="0">
                <a:latin typeface="Times New Roman" panose="02020603050405020304" pitchFamily="18" charset="0"/>
                <a:cs typeface="Times New Roman" panose="02020603050405020304" pitchFamily="18" charset="0"/>
              </a:rPr>
              <a:t>tarafından· kullanılıyor ise, </a:t>
            </a:r>
            <a:r>
              <a:rPr lang="tr-TR" b="1" dirty="0" smtClean="0">
                <a:latin typeface="Times New Roman" panose="02020603050405020304" pitchFamily="18" charset="0"/>
                <a:cs typeface="Times New Roman" panose="02020603050405020304" pitchFamily="18" charset="0"/>
              </a:rPr>
              <a:t>Berrin,</a:t>
            </a:r>
            <a:r>
              <a:rPr lang="tr-TR" dirty="0" smtClean="0">
                <a:latin typeface="Times New Roman" panose="02020603050405020304" pitchFamily="18" charset="0"/>
                <a:cs typeface="Times New Roman" panose="02020603050405020304" pitchFamily="18" charset="0"/>
              </a:rPr>
              <a:t> ayın </a:t>
            </a:r>
            <a:r>
              <a:rPr lang="tr-TR" dirty="0">
                <a:latin typeface="Times New Roman" panose="02020603050405020304" pitchFamily="18" charset="0"/>
                <a:cs typeface="Times New Roman" panose="02020603050405020304" pitchFamily="18" charset="0"/>
              </a:rPr>
              <a:t>15'inden önce </a:t>
            </a:r>
            <a:r>
              <a:rPr lang="tr-TR" dirty="0" smtClean="0">
                <a:latin typeface="Times New Roman" panose="02020603050405020304" pitchFamily="18" charset="0"/>
                <a:cs typeface="Times New Roman" panose="02020603050405020304" pitchFamily="18" charset="0"/>
              </a:rPr>
              <a:t>Otomobili Arzu'dan </a:t>
            </a:r>
            <a:r>
              <a:rPr lang="tr-TR" dirty="0" err="1">
                <a:latin typeface="Times New Roman" panose="02020603050405020304" pitchFamily="18" charset="0"/>
                <a:cs typeface="Times New Roman" panose="02020603050405020304" pitchFamily="18" charset="0"/>
              </a:rPr>
              <a:t>gasbettiği</a:t>
            </a:r>
            <a:r>
              <a:rPr lang="tr-TR" dirty="0">
                <a:latin typeface="Times New Roman" panose="02020603050405020304" pitchFamily="18" charset="0"/>
                <a:cs typeface="Times New Roman" panose="02020603050405020304" pitchFamily="18" charset="0"/>
              </a:rPr>
              <a:t> takdirde, </a:t>
            </a:r>
            <a:r>
              <a:rPr lang="tr-TR" b="1" i="1" dirty="0" smtClean="0">
                <a:latin typeface="Times New Roman" panose="02020603050405020304" pitchFamily="18" charset="0"/>
                <a:cs typeface="Times New Roman" panose="02020603050405020304" pitchFamily="18" charset="0"/>
              </a:rPr>
              <a:t>Arzu,</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982 hükmüne dayanarak</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Berrin’e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karşı </a:t>
            </a:r>
            <a:r>
              <a:rPr lang="tr-TR" b="1" i="1" dirty="0" smtClean="0">
                <a:latin typeface="Times New Roman" panose="02020603050405020304" pitchFamily="18" charset="0"/>
                <a:cs typeface="Times New Roman" panose="02020603050405020304" pitchFamily="18" charset="0"/>
              </a:rPr>
              <a:t>Geri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erme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avası </a:t>
            </a:r>
            <a:r>
              <a:rPr lang="tr-TR" dirty="0" smtClean="0">
                <a:latin typeface="Times New Roman" panose="02020603050405020304" pitchFamily="18" charset="0"/>
                <a:cs typeface="Times New Roman" panose="02020603050405020304" pitchFamily="18" charset="0"/>
              </a:rPr>
              <a:t>açıp,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rabanın </a:t>
            </a:r>
            <a:r>
              <a:rPr lang="tr-TR" dirty="0">
                <a:latin typeface="Times New Roman" panose="02020603050405020304" pitchFamily="18" charset="0"/>
                <a:cs typeface="Times New Roman" panose="02020603050405020304" pitchFamily="18" charset="0"/>
              </a:rPr>
              <a:t>kendisine</a:t>
            </a:r>
            <a:r>
              <a:rPr lang="tr-TR" b="1" dirty="0">
                <a:latin typeface="Times New Roman" panose="02020603050405020304" pitchFamily="18" charset="0"/>
                <a:cs typeface="Times New Roman" panose="02020603050405020304" pitchFamily="18" charset="0"/>
              </a:rPr>
              <a:t> geri </a:t>
            </a:r>
            <a:r>
              <a:rPr lang="tr-TR" b="1" dirty="0" smtClean="0">
                <a:latin typeface="Times New Roman" panose="02020603050405020304" pitchFamily="18" charset="0"/>
                <a:cs typeface="Times New Roman" panose="02020603050405020304" pitchFamily="18" charset="0"/>
              </a:rPr>
              <a:t>verilmesini sağlayabilecektir.</a:t>
            </a:r>
          </a:p>
          <a:p>
            <a:pPr marL="0" indent="0" algn="just">
              <a:buNone/>
            </a:pPr>
            <a:endParaRPr lang="tr-TR" sz="2400" dirty="0">
              <a:latin typeface="Times New Roman" panose="02020603050405020304" pitchFamily="18" charset="0"/>
              <a:cs typeface="Times New Roman" panose="02020603050405020304" pitchFamily="18" charset="0"/>
            </a:endParaRPr>
          </a:p>
          <a:p>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3485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mn-lt"/>
              </a:rPr>
              <a:t>Birlikte Zilyetler Arasında Zilyetliğin Kullanılış Biçimi Konusunda Uyuşmazlık Bulunması Hali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4000" dirty="0">
                <a:latin typeface="Times New Roman" panose="02020603050405020304" pitchFamily="18" charset="0"/>
                <a:cs typeface="Times New Roman" panose="02020603050405020304" pitchFamily="18" charset="0"/>
              </a:rPr>
              <a:t>Buna karşılık, </a:t>
            </a:r>
            <a:r>
              <a:rPr lang="tr-TR" sz="4000" b="1" dirty="0">
                <a:latin typeface="Times New Roman" panose="02020603050405020304" pitchFamily="18" charset="0"/>
                <a:cs typeface="Times New Roman" panose="02020603050405020304" pitchFamily="18" charset="0"/>
              </a:rPr>
              <a:t>Birlikte Zilyetler </a:t>
            </a:r>
            <a:r>
              <a:rPr lang="tr-TR" sz="4000" dirty="0">
                <a:latin typeface="Times New Roman" panose="02020603050405020304" pitchFamily="18" charset="0"/>
                <a:cs typeface="Times New Roman" panose="02020603050405020304" pitchFamily="18" charset="0"/>
              </a:rPr>
              <a:t>arasında Zilyetlik</a:t>
            </a:r>
            <a:r>
              <a:rPr lang="tr-TR" sz="4000" b="1" i="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değil</a:t>
            </a:r>
            <a:r>
              <a:rPr lang="tr-TR" sz="4000" b="1" i="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de,</a:t>
            </a:r>
            <a:r>
              <a:rPr lang="tr-TR" sz="4000" b="1" i="1" dirty="0">
                <a:latin typeface="Times New Roman" panose="02020603050405020304" pitchFamily="18" charset="0"/>
                <a:cs typeface="Times New Roman" panose="02020603050405020304" pitchFamily="18" charset="0"/>
              </a:rPr>
              <a:t> Zilyetliğin </a:t>
            </a:r>
            <a:r>
              <a:rPr lang="tr-TR" sz="4000" b="1" i="1" dirty="0" smtClean="0">
                <a:latin typeface="Times New Roman" panose="02020603050405020304" pitchFamily="18" charset="0"/>
                <a:cs typeface="Times New Roman" panose="02020603050405020304" pitchFamily="18" charset="0"/>
              </a:rPr>
              <a:t>Kullanılış </a:t>
            </a:r>
            <a:r>
              <a:rPr lang="tr-TR" sz="4000" b="1" i="1" dirty="0">
                <a:latin typeface="Times New Roman" panose="02020603050405020304" pitchFamily="18" charset="0"/>
                <a:cs typeface="Times New Roman" panose="02020603050405020304" pitchFamily="18" charset="0"/>
              </a:rPr>
              <a:t>B</a:t>
            </a:r>
            <a:r>
              <a:rPr lang="tr-TR" sz="4000" b="1" i="1" dirty="0" smtClean="0">
                <a:latin typeface="Times New Roman" panose="02020603050405020304" pitchFamily="18" charset="0"/>
                <a:cs typeface="Times New Roman" panose="02020603050405020304" pitchFamily="18" charset="0"/>
              </a:rPr>
              <a:t>içimi </a:t>
            </a:r>
            <a:r>
              <a:rPr lang="tr-TR" sz="4000" b="1" i="1" dirty="0">
                <a:latin typeface="Times New Roman" panose="02020603050405020304" pitchFamily="18" charset="0"/>
                <a:cs typeface="Times New Roman" panose="02020603050405020304" pitchFamily="18" charset="0"/>
              </a:rPr>
              <a:t>konusunda </a:t>
            </a:r>
            <a:r>
              <a:rPr lang="tr-TR" sz="4000" b="1" i="1" dirty="0" smtClean="0">
                <a:latin typeface="Times New Roman" panose="02020603050405020304" pitchFamily="18" charset="0"/>
                <a:cs typeface="Times New Roman" panose="02020603050405020304" pitchFamily="18" charset="0"/>
              </a:rPr>
              <a:t>Uyuşmazlık olması </a:t>
            </a:r>
            <a:r>
              <a:rPr lang="tr-TR" sz="4000" dirty="0" smtClean="0">
                <a:latin typeface="Times New Roman" panose="02020603050405020304" pitchFamily="18" charset="0"/>
                <a:cs typeface="Times New Roman" panose="02020603050405020304" pitchFamily="18" charset="0"/>
              </a:rPr>
              <a:t>da</a:t>
            </a:r>
            <a:r>
              <a:rPr lang="tr-TR" sz="4000" b="1" dirty="0" smtClean="0">
                <a:latin typeface="Times New Roman" panose="02020603050405020304" pitchFamily="18" charset="0"/>
                <a:cs typeface="Times New Roman" panose="02020603050405020304" pitchFamily="18" charset="0"/>
              </a:rPr>
              <a:t> mümkündür.</a:t>
            </a:r>
            <a:endParaRPr lang="tr-TR" sz="4000" dirty="0" smtClean="0">
              <a:latin typeface="Times New Roman" panose="02020603050405020304" pitchFamily="18" charset="0"/>
              <a:cs typeface="Times New Roman" panose="02020603050405020304" pitchFamily="18" charset="0"/>
            </a:endParaRPr>
          </a:p>
          <a:p>
            <a:pPr algn="just"/>
            <a:r>
              <a:rPr lang="tr-TR" sz="4000" b="1" i="1" dirty="0">
                <a:latin typeface="Times New Roman" panose="02020603050405020304" pitchFamily="18" charset="0"/>
                <a:cs typeface="Times New Roman" panose="02020603050405020304" pitchFamily="18" charset="0"/>
              </a:rPr>
              <a:t>Ö</a:t>
            </a:r>
            <a:r>
              <a:rPr lang="tr-TR" sz="4000" b="1" i="1" dirty="0" smtClean="0">
                <a:latin typeface="Times New Roman" panose="02020603050405020304" pitchFamily="18" charset="0"/>
                <a:cs typeface="Times New Roman" panose="02020603050405020304" pitchFamily="18" charset="0"/>
              </a:rPr>
              <a:t>rneğin</a:t>
            </a:r>
            <a:r>
              <a:rPr lang="tr-TR" sz="4000" b="1" i="1"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Asım </a:t>
            </a:r>
            <a:r>
              <a:rPr lang="tr-TR" sz="4000" dirty="0">
                <a:latin typeface="Times New Roman" panose="02020603050405020304" pitchFamily="18" charset="0"/>
                <a:cs typeface="Times New Roman" panose="02020603050405020304" pitchFamily="18" charset="0"/>
              </a:rPr>
              <a:t>ile </a:t>
            </a:r>
            <a:r>
              <a:rPr lang="tr-TR" sz="4000" dirty="0" smtClean="0">
                <a:latin typeface="Times New Roman" panose="02020603050405020304" pitchFamily="18" charset="0"/>
                <a:cs typeface="Times New Roman" panose="02020603050405020304" pitchFamily="18" charset="0"/>
              </a:rPr>
              <a:t>Batuhan, </a:t>
            </a:r>
            <a:r>
              <a:rPr lang="tr-TR" sz="4000" b="1" dirty="0">
                <a:latin typeface="Times New Roman" panose="02020603050405020304" pitchFamily="18" charset="0"/>
                <a:cs typeface="Times New Roman" panose="02020603050405020304" pitchFamily="18" charset="0"/>
              </a:rPr>
              <a:t>B</a:t>
            </a:r>
            <a:r>
              <a:rPr lang="tr-TR" sz="4000" b="1" dirty="0" smtClean="0">
                <a:latin typeface="Times New Roman" panose="02020603050405020304" pitchFamily="18" charset="0"/>
                <a:cs typeface="Times New Roman" panose="02020603050405020304" pitchFamily="18" charset="0"/>
              </a:rPr>
              <a:t>irlikte </a:t>
            </a:r>
            <a:r>
              <a:rPr lang="tr-TR" sz="4000" b="1" dirty="0">
                <a:latin typeface="Times New Roman" panose="02020603050405020304" pitchFamily="18" charset="0"/>
                <a:cs typeface="Times New Roman" panose="02020603050405020304" pitchFamily="18" charset="0"/>
              </a:rPr>
              <a:t>Z</a:t>
            </a:r>
            <a:r>
              <a:rPr lang="tr-TR" sz="4000" b="1" dirty="0" smtClean="0">
                <a:latin typeface="Times New Roman" panose="02020603050405020304" pitchFamily="18" charset="0"/>
                <a:cs typeface="Times New Roman" panose="02020603050405020304" pitchFamily="18" charset="0"/>
              </a:rPr>
              <a:t>ilyet </a:t>
            </a:r>
            <a:r>
              <a:rPr lang="tr-TR" sz="4000" b="1" dirty="0">
                <a:latin typeface="Times New Roman" panose="02020603050405020304" pitchFamily="18" charset="0"/>
                <a:cs typeface="Times New Roman" panose="02020603050405020304" pitchFamily="18" charset="0"/>
              </a:rPr>
              <a:t>oldukları </a:t>
            </a:r>
            <a:r>
              <a:rPr lang="tr-TR" sz="4000" b="1" dirty="0" smtClean="0">
                <a:latin typeface="Times New Roman" panose="02020603050405020304" pitchFamily="18" charset="0"/>
                <a:cs typeface="Times New Roman" panose="02020603050405020304" pitchFamily="18" charset="0"/>
              </a:rPr>
              <a:t>Otomobile </a:t>
            </a:r>
            <a:r>
              <a:rPr lang="tr-TR" sz="4000" dirty="0">
                <a:latin typeface="Times New Roman" panose="02020603050405020304" pitchFamily="18" charset="0"/>
                <a:cs typeface="Times New Roman" panose="02020603050405020304" pitchFamily="18" charset="0"/>
              </a:rPr>
              <a:t>bir </a:t>
            </a:r>
            <a:r>
              <a:rPr lang="tr-TR" sz="4000" b="1" i="1" dirty="0" smtClean="0">
                <a:latin typeface="Times New Roman" panose="02020603050405020304" pitchFamily="18" charset="0"/>
                <a:cs typeface="Times New Roman" panose="02020603050405020304" pitchFamily="18" charset="0"/>
              </a:rPr>
              <a:t>Şoför </a:t>
            </a:r>
            <a:r>
              <a:rPr lang="tr-TR" sz="4000" b="1" i="1" dirty="0">
                <a:latin typeface="Times New Roman" panose="02020603050405020304" pitchFamily="18" charset="0"/>
                <a:cs typeface="Times New Roman" panose="02020603050405020304" pitchFamily="18" charset="0"/>
              </a:rPr>
              <a:t>tutulması konusunda anlaşamamışlarsa</a:t>
            </a:r>
            <a:r>
              <a:rPr lang="tr-TR" sz="4000" dirty="0">
                <a:latin typeface="Times New Roman" panose="02020603050405020304" pitchFamily="18" charset="0"/>
                <a:cs typeface="Times New Roman" panose="02020603050405020304" pitchFamily="18" charset="0"/>
              </a:rPr>
              <a:t>, bu </a:t>
            </a:r>
            <a:r>
              <a:rPr lang="tr-TR" sz="4000" dirty="0" smtClean="0">
                <a:latin typeface="Times New Roman" panose="02020603050405020304" pitchFamily="18" charset="0"/>
                <a:cs typeface="Times New Roman" panose="02020603050405020304" pitchFamily="18" charset="0"/>
              </a:rPr>
              <a:t>takdirde, </a:t>
            </a:r>
            <a:r>
              <a:rPr lang="tr-TR" sz="4000" b="1" dirty="0" smtClean="0">
                <a:latin typeface="Times New Roman" panose="02020603050405020304" pitchFamily="18" charset="0"/>
                <a:cs typeface="Times New Roman" panose="02020603050405020304" pitchFamily="18" charset="0"/>
              </a:rPr>
              <a:t>Uyuşmazlık, </a:t>
            </a:r>
            <a:r>
              <a:rPr lang="tr-TR" sz="4000" dirty="0">
                <a:latin typeface="Times New Roman" panose="02020603050405020304" pitchFamily="18" charset="0"/>
                <a:cs typeface="Times New Roman" panose="02020603050405020304" pitchFamily="18" charset="0"/>
              </a:rPr>
              <a:t>Z</a:t>
            </a:r>
            <a:r>
              <a:rPr lang="tr-TR" sz="4000" dirty="0" smtClean="0">
                <a:latin typeface="Times New Roman" panose="02020603050405020304" pitchFamily="18" charset="0"/>
                <a:cs typeface="Times New Roman" panose="02020603050405020304" pitchFamily="18" charset="0"/>
              </a:rPr>
              <a:t>ilyetliğe </a:t>
            </a:r>
            <a:r>
              <a:rPr lang="tr-TR" sz="4000" dirty="0">
                <a:latin typeface="Times New Roman" panose="02020603050405020304" pitchFamily="18" charset="0"/>
                <a:cs typeface="Times New Roman" panose="02020603050405020304" pitchFamily="18" charset="0"/>
              </a:rPr>
              <a:t>esas </a:t>
            </a:r>
            <a:r>
              <a:rPr lang="tr-TR" sz="4000" dirty="0" smtClean="0">
                <a:latin typeface="Times New Roman" panose="02020603050405020304" pitchFamily="18" charset="0"/>
                <a:cs typeface="Times New Roman" panose="02020603050405020304" pitchFamily="18" charset="0"/>
              </a:rPr>
              <a:t>oluşturan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ukuki </a:t>
            </a:r>
            <a:r>
              <a:rPr lang="tr-TR" sz="4000" b="1" dirty="0">
                <a:latin typeface="Times New Roman" panose="02020603050405020304" pitchFamily="18" charset="0"/>
                <a:cs typeface="Times New Roman" panose="02020603050405020304" pitchFamily="18" charset="0"/>
              </a:rPr>
              <a:t>İ</a:t>
            </a:r>
            <a:r>
              <a:rPr lang="tr-TR" sz="4000" b="1" dirty="0" smtClean="0">
                <a:latin typeface="Times New Roman" panose="02020603050405020304" pitchFamily="18" charset="0"/>
                <a:cs typeface="Times New Roman" panose="02020603050405020304" pitchFamily="18" charset="0"/>
              </a:rPr>
              <a:t>lişkiye </a:t>
            </a:r>
            <a:r>
              <a:rPr lang="tr-TR" sz="4000" dirty="0">
                <a:latin typeface="Times New Roman" panose="02020603050405020304" pitchFamily="18" charset="0"/>
                <a:cs typeface="Times New Roman" panose="02020603050405020304" pitchFamily="18" charset="0"/>
              </a:rPr>
              <a:t>göre </a:t>
            </a:r>
            <a:r>
              <a:rPr lang="tr-TR" sz="4000" b="1" dirty="0">
                <a:latin typeface="Times New Roman" panose="02020603050405020304" pitchFamily="18" charset="0"/>
                <a:cs typeface="Times New Roman" panose="02020603050405020304" pitchFamily="18" charset="0"/>
              </a:rPr>
              <a:t>çözülür.</a:t>
            </a:r>
          </a:p>
          <a:p>
            <a:pPr marL="0" indent="0">
              <a:buNone/>
            </a:pPr>
            <a:endParaRPr lang="tr-TR" dirty="0"/>
          </a:p>
        </p:txBody>
      </p:sp>
    </p:spTree>
    <p:extLst>
      <p:ext uri="{BB962C8B-B14F-4D97-AF65-F5344CB8AC3E}">
        <p14:creationId xmlns:p14="http://schemas.microsoft.com/office/powerpoint/2010/main" val="17531533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Geri Verme Davasının Zilyetliği Gasp Edene veya Onun Külli Haleflerine Karşı Açılması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Geri Verme Davası,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ilyetliği gasp edene </a:t>
            </a:r>
            <a:r>
              <a:rPr lang="tr-TR" sz="3200" dirty="0" smtClean="0">
                <a:latin typeface="Times New Roman" panose="02020603050405020304" pitchFamily="18" charset="0"/>
                <a:cs typeface="Times New Roman" panose="02020603050405020304" pitchFamily="18" charset="0"/>
              </a:rPr>
              <a:t>veya</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onun</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Külli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aleflerine </a:t>
            </a:r>
            <a:r>
              <a:rPr lang="tr-TR" sz="3200" dirty="0" smtClean="0">
                <a:latin typeface="Times New Roman" panose="02020603050405020304" pitchFamily="18" charset="0"/>
                <a:cs typeface="Times New Roman" panose="02020603050405020304" pitchFamily="18" charset="0"/>
              </a:rPr>
              <a:t>karşı </a:t>
            </a:r>
            <a:r>
              <a:rPr lang="tr-TR" sz="3200" b="1" dirty="0" smtClean="0">
                <a:latin typeface="Times New Roman" panose="02020603050405020304" pitchFamily="18" charset="0"/>
                <a:cs typeface="Times New Roman" panose="02020603050405020304" pitchFamily="18" charset="0"/>
              </a:rPr>
              <a:t>açılabilir. </a:t>
            </a:r>
          </a:p>
          <a:p>
            <a:pPr algn="just"/>
            <a:r>
              <a:rPr lang="tr-TR" sz="3200" dirty="0" smtClean="0">
                <a:latin typeface="Times New Roman" panose="02020603050405020304" pitchFamily="18" charset="0"/>
                <a:cs typeface="Times New Roman" panose="02020603050405020304" pitchFamily="18" charset="0"/>
              </a:rPr>
              <a:t>Oysa, bu </a:t>
            </a:r>
            <a:r>
              <a:rPr lang="tr-TR" sz="3200" b="1" dirty="0" smtClean="0">
                <a:latin typeface="Times New Roman" panose="02020603050405020304" pitchFamily="18" charset="0"/>
                <a:cs typeface="Times New Roman" panose="02020603050405020304" pitchFamily="18" charset="0"/>
              </a:rPr>
              <a:t>Dava, </a:t>
            </a:r>
            <a:r>
              <a:rPr lang="tr-TR" sz="3200" b="1" i="1" dirty="0">
                <a:latin typeface="Times New Roman" panose="02020603050405020304" pitchFamily="18" charset="0"/>
                <a:cs typeface="Times New Roman" panose="02020603050405020304" pitchFamily="18" charset="0"/>
              </a:rPr>
              <a:t>G</a:t>
            </a:r>
            <a:r>
              <a:rPr lang="tr-TR" sz="3200" b="1" i="1" dirty="0" smtClean="0">
                <a:latin typeface="Times New Roman" panose="02020603050405020304" pitchFamily="18" charset="0"/>
                <a:cs typeface="Times New Roman" panose="02020603050405020304" pitchFamily="18" charset="0"/>
              </a:rPr>
              <a:t>asp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denin </a:t>
            </a:r>
            <a:r>
              <a:rPr lang="tr-TR" sz="3200" b="1" i="1" dirty="0">
                <a:latin typeface="Times New Roman" panose="02020603050405020304" pitchFamily="18" charset="0"/>
                <a:cs typeface="Times New Roman" panose="02020603050405020304" pitchFamily="18" charset="0"/>
              </a:rPr>
              <a:t>C</a:t>
            </a:r>
            <a:r>
              <a:rPr lang="tr-TR" sz="3200" b="1" i="1" dirty="0" smtClean="0">
                <a:latin typeface="Times New Roman" panose="02020603050405020304" pitchFamily="18" charset="0"/>
                <a:cs typeface="Times New Roman" panose="02020603050405020304" pitchFamily="18" charset="0"/>
              </a:rPr>
              <a:t>üzi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aleflerine </a:t>
            </a:r>
            <a:r>
              <a:rPr lang="tr-TR" sz="3200" dirty="0" smtClean="0">
                <a:latin typeface="Times New Roman" panose="02020603050405020304" pitchFamily="18" charset="0"/>
                <a:cs typeface="Times New Roman" panose="02020603050405020304" pitchFamily="18" charset="0"/>
              </a:rPr>
              <a:t>karşı </a:t>
            </a:r>
            <a:r>
              <a:rPr lang="tr-TR" sz="3200" b="1" dirty="0" smtClean="0">
                <a:latin typeface="Times New Roman" panose="02020603050405020304" pitchFamily="18" charset="0"/>
                <a:cs typeface="Times New Roman" panose="02020603050405020304" pitchFamily="18" charset="0"/>
              </a:rPr>
              <a:t>açılamaz</a:t>
            </a:r>
            <a:r>
              <a:rPr lang="tr-TR" sz="3200" dirty="0" smtClean="0">
                <a:latin typeface="Times New Roman" panose="02020603050405020304" pitchFamily="18" charset="0"/>
                <a:cs typeface="Times New Roman" panose="02020603050405020304" pitchFamily="18" charset="0"/>
              </a:rPr>
              <a:t>.</a:t>
            </a:r>
          </a:p>
          <a:p>
            <a:pPr algn="just"/>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Örneğin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Arif, Bilal’in malını gasp ettikten sonra </a:t>
            </a:r>
            <a:r>
              <a:rPr lang="tr-TR" sz="3200" dirty="0" smtClean="0">
                <a:latin typeface="Times New Roman" panose="02020603050405020304" pitchFamily="18" charset="0"/>
                <a:cs typeface="Times New Roman" panose="02020603050405020304" pitchFamily="18" charset="0"/>
              </a:rPr>
              <a:t>onu</a:t>
            </a:r>
            <a:r>
              <a:rPr lang="tr-TR" sz="3200" b="1" i="1" dirty="0" smtClean="0">
                <a:latin typeface="Times New Roman" panose="02020603050405020304" pitchFamily="18" charset="0"/>
                <a:cs typeface="Times New Roman" panose="02020603050405020304" pitchFamily="18" charset="0"/>
              </a:rPr>
              <a:t> Cahit’e satıp teslim etmiş </a:t>
            </a:r>
            <a:r>
              <a:rPr lang="tr-TR" sz="3200" dirty="0" smtClean="0">
                <a:latin typeface="Times New Roman" panose="02020603050405020304" pitchFamily="18" charset="0"/>
                <a:cs typeface="Times New Roman" panose="02020603050405020304" pitchFamily="18" charset="0"/>
              </a:rPr>
              <a:t>olsa, </a:t>
            </a:r>
            <a:r>
              <a:rPr lang="tr-TR" sz="3200" b="1" dirty="0" smtClean="0">
                <a:latin typeface="Times New Roman" panose="02020603050405020304" pitchFamily="18" charset="0"/>
                <a:cs typeface="Times New Roman" panose="02020603050405020304" pitchFamily="18" charset="0"/>
              </a:rPr>
              <a:t>Bilal,</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Cahit’e </a:t>
            </a:r>
            <a:r>
              <a:rPr lang="tr-TR" sz="3200" dirty="0" smtClean="0">
                <a:latin typeface="Times New Roman" panose="02020603050405020304" pitchFamily="18" charset="0"/>
                <a:cs typeface="Times New Roman" panose="02020603050405020304" pitchFamily="18" charset="0"/>
              </a:rPr>
              <a:t>karşı</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MK m. 982 hükmüne </a:t>
            </a:r>
            <a:r>
              <a:rPr lang="tr-TR" sz="3200" dirty="0" smtClean="0">
                <a:latin typeface="Times New Roman" panose="02020603050405020304" pitchFamily="18" charset="0"/>
                <a:cs typeface="Times New Roman" panose="02020603050405020304" pitchFamily="18" charset="0"/>
              </a:rPr>
              <a:t>dayanarak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ava</a:t>
            </a:r>
            <a:r>
              <a:rPr lang="tr-TR" sz="3200" b="1" dirty="0" smtClean="0">
                <a:latin typeface="Times New Roman" panose="02020603050405020304" pitchFamily="18" charset="0"/>
                <a:cs typeface="Times New Roman" panose="02020603050405020304" pitchFamily="18" charset="0"/>
              </a:rPr>
              <a:t> açamaz. </a:t>
            </a:r>
          </a:p>
          <a:p>
            <a:pPr algn="just"/>
            <a:r>
              <a:rPr lang="tr-TR" sz="3200" dirty="0" smtClean="0">
                <a:latin typeface="Times New Roman" panose="02020603050405020304" pitchFamily="18" charset="0"/>
                <a:cs typeface="Times New Roman" panose="02020603050405020304" pitchFamily="18" charset="0"/>
              </a:rPr>
              <a:t>Bu durumda, </a:t>
            </a:r>
            <a:r>
              <a:rPr lang="tr-TR" sz="3200" b="1" dirty="0" smtClean="0">
                <a:latin typeface="Times New Roman" panose="02020603050405020304" pitchFamily="18" charset="0"/>
                <a:cs typeface="Times New Roman" panose="02020603050405020304" pitchFamily="18" charset="0"/>
              </a:rPr>
              <a:t>Cahit’in </a:t>
            </a:r>
            <a:r>
              <a:rPr lang="tr-TR" sz="3200" b="1" i="1" dirty="0" err="1">
                <a:latin typeface="Times New Roman" panose="02020603050405020304" pitchFamily="18" charset="0"/>
                <a:cs typeface="Times New Roman" panose="02020603050405020304" pitchFamily="18" charset="0"/>
              </a:rPr>
              <a:t>K</a:t>
            </a:r>
            <a:r>
              <a:rPr lang="tr-TR" sz="3200" b="1" i="1" dirty="0" err="1" smtClean="0">
                <a:latin typeface="Times New Roman" panose="02020603050405020304" pitchFamily="18" charset="0"/>
                <a:cs typeface="Times New Roman" panose="02020603050405020304" pitchFamily="18" charset="0"/>
              </a:rPr>
              <a:t>ötüniyetli</a:t>
            </a:r>
            <a:r>
              <a:rPr lang="tr-TR" sz="3200" b="1" dirty="0" smtClean="0">
                <a:latin typeface="Times New Roman" panose="02020603050405020304" pitchFamily="18" charset="0"/>
                <a:cs typeface="Times New Roman" panose="02020603050405020304" pitchFamily="18" charset="0"/>
              </a:rPr>
              <a:t> olması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durumu değiştirmez. </a:t>
            </a:r>
          </a:p>
        </p:txBody>
      </p:sp>
    </p:spTree>
    <p:extLst>
      <p:ext uri="{BB962C8B-B14F-4D97-AF65-F5344CB8AC3E}">
        <p14:creationId xmlns:p14="http://schemas.microsoft.com/office/powerpoint/2010/main" val="172891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351338"/>
          </a:xfrm>
        </p:spPr>
        <p:txBody>
          <a:bodyPr>
            <a:normAutofit lnSpcReduction="10000"/>
          </a:bodyPr>
          <a:lstStyle/>
          <a:p>
            <a:pPr algn="just"/>
            <a:r>
              <a:rPr lang="tr-TR" sz="4000" dirty="0">
                <a:latin typeface="Times New Roman" panose="02020603050405020304" pitchFamily="18" charset="0"/>
                <a:cs typeface="Times New Roman" panose="02020603050405020304" pitchFamily="18" charset="0"/>
              </a:rPr>
              <a:t>Bu durumda </a:t>
            </a:r>
            <a:r>
              <a:rPr lang="tr-TR" sz="4000" dirty="0" smtClean="0">
                <a:latin typeface="Times New Roman" panose="02020603050405020304" pitchFamily="18" charset="0"/>
                <a:cs typeface="Times New Roman" panose="02020603050405020304" pitchFamily="18" charset="0"/>
              </a:rPr>
              <a:t>Bilal, sadece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akkına</a:t>
            </a:r>
            <a:r>
              <a:rPr lang="tr-TR" sz="4000" dirty="0" smtClean="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dayanarak açacağı </a:t>
            </a:r>
            <a:r>
              <a:rPr lang="tr-TR" sz="4000" b="1" i="1" dirty="0">
                <a:latin typeface="Times New Roman" panose="02020603050405020304" pitchFamily="18" charset="0"/>
                <a:cs typeface="Times New Roman" panose="02020603050405020304" pitchFamily="18" charset="0"/>
              </a:rPr>
              <a:t>İstihkak Davası  </a:t>
            </a:r>
            <a:r>
              <a:rPr lang="tr-TR" sz="4000" dirty="0">
                <a:latin typeface="Times New Roman" panose="02020603050405020304" pitchFamily="18" charset="0"/>
                <a:cs typeface="Times New Roman" panose="02020603050405020304" pitchFamily="18" charset="0"/>
              </a:rPr>
              <a:t>ya da </a:t>
            </a:r>
            <a:r>
              <a:rPr lang="tr-TR" sz="4000" b="1" dirty="0">
                <a:latin typeface="Times New Roman" panose="02020603050405020304" pitchFamily="18" charset="0"/>
                <a:cs typeface="Times New Roman" panose="02020603050405020304" pitchFamily="18" charset="0"/>
              </a:rPr>
              <a:t>Hak Karinesine </a:t>
            </a:r>
            <a:r>
              <a:rPr lang="tr-TR" sz="4000" dirty="0">
                <a:latin typeface="Times New Roman" panose="02020603050405020304" pitchFamily="18" charset="0"/>
                <a:cs typeface="Times New Roman" panose="02020603050405020304" pitchFamily="18" charset="0"/>
              </a:rPr>
              <a:t>dayanarak açacağı </a:t>
            </a:r>
            <a:r>
              <a:rPr lang="tr-TR" sz="4000" b="1" i="1" dirty="0">
                <a:latin typeface="Times New Roman" panose="02020603050405020304" pitchFamily="18" charset="0"/>
                <a:cs typeface="Times New Roman" panose="02020603050405020304" pitchFamily="18" charset="0"/>
              </a:rPr>
              <a:t>Taşınır </a:t>
            </a:r>
            <a:r>
              <a:rPr lang="tr-TR" sz="4000" b="1" i="1" dirty="0" smtClean="0">
                <a:latin typeface="Times New Roman" panose="02020603050405020304" pitchFamily="18" charset="0"/>
                <a:cs typeface="Times New Roman" panose="02020603050405020304" pitchFamily="18" charset="0"/>
              </a:rPr>
              <a:t>Davası </a:t>
            </a:r>
            <a:r>
              <a:rPr lang="tr-TR" sz="4000" dirty="0" smtClean="0">
                <a:latin typeface="Times New Roman" panose="02020603050405020304" pitchFamily="18" charset="0"/>
                <a:cs typeface="Times New Roman" panose="02020603050405020304" pitchFamily="18" charset="0"/>
              </a:rPr>
              <a:t>ile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alın </a:t>
            </a:r>
            <a:r>
              <a:rPr lang="tr-TR" sz="4000" b="1" dirty="0">
                <a:latin typeface="Times New Roman" panose="02020603050405020304" pitchFamily="18" charset="0"/>
                <a:cs typeface="Times New Roman" panose="02020603050405020304" pitchFamily="18" charset="0"/>
              </a:rPr>
              <a:t>G</a:t>
            </a:r>
            <a:r>
              <a:rPr lang="tr-TR" sz="4000" b="1" dirty="0" smtClean="0">
                <a:latin typeface="Times New Roman" panose="02020603050405020304" pitchFamily="18" charset="0"/>
                <a:cs typeface="Times New Roman" panose="02020603050405020304" pitchFamily="18" charset="0"/>
              </a:rPr>
              <a:t>eri </a:t>
            </a:r>
            <a:r>
              <a:rPr lang="tr-TR" sz="4000" b="1" dirty="0">
                <a:latin typeface="Times New Roman" panose="02020603050405020304" pitchFamily="18" charset="0"/>
                <a:cs typeface="Times New Roman" panose="02020603050405020304" pitchFamily="18" charset="0"/>
              </a:rPr>
              <a:t>V</a:t>
            </a:r>
            <a:r>
              <a:rPr lang="tr-TR" sz="4000" b="1" dirty="0" smtClean="0">
                <a:latin typeface="Times New Roman" panose="02020603050405020304" pitchFamily="18" charset="0"/>
                <a:cs typeface="Times New Roman" panose="02020603050405020304" pitchFamily="18" charset="0"/>
              </a:rPr>
              <a:t>erilmesini </a:t>
            </a:r>
            <a:r>
              <a:rPr lang="tr-TR" sz="4000" dirty="0">
                <a:latin typeface="Times New Roman" panose="02020603050405020304" pitchFamily="18" charset="0"/>
                <a:cs typeface="Times New Roman" panose="02020603050405020304" pitchFamily="18" charset="0"/>
              </a:rPr>
              <a:t>sağlayabilir. </a:t>
            </a:r>
          </a:p>
          <a:p>
            <a:pPr algn="just"/>
            <a:r>
              <a:rPr lang="tr-TR" sz="4000" dirty="0" smtClean="0">
                <a:latin typeface="Times New Roman" panose="02020603050405020304" pitchFamily="18" charset="0"/>
                <a:cs typeface="Times New Roman" panose="02020603050405020304" pitchFamily="18" charset="0"/>
              </a:rPr>
              <a:t>Eğer</a:t>
            </a:r>
            <a:r>
              <a:rPr lang="tr-TR" sz="4000" b="1" dirty="0" smtClean="0">
                <a:latin typeface="Times New Roman" panose="02020603050405020304" pitchFamily="18" charset="0"/>
                <a:cs typeface="Times New Roman" panose="02020603050405020304" pitchFamily="18" charset="0"/>
              </a:rPr>
              <a:t> Gasıp </a:t>
            </a:r>
            <a:r>
              <a:rPr lang="tr-TR" sz="4000" dirty="0" smtClean="0">
                <a:latin typeface="Times New Roman" panose="02020603050405020304" pitchFamily="18" charset="0"/>
                <a:cs typeface="Times New Roman" panose="02020603050405020304" pitchFamily="18" charset="0"/>
              </a:rPr>
              <a:t>bu </a:t>
            </a:r>
            <a:r>
              <a:rPr lang="tr-TR" sz="4000" b="1" i="1" dirty="0">
                <a:latin typeface="Times New Roman" panose="02020603050405020304" pitchFamily="18" charset="0"/>
                <a:cs typeface="Times New Roman" panose="02020603050405020304" pitchFamily="18" charset="0"/>
              </a:rPr>
              <a:t>M</a:t>
            </a:r>
            <a:r>
              <a:rPr lang="tr-TR" sz="4000" b="1" i="1" dirty="0" smtClean="0">
                <a:latin typeface="Times New Roman" panose="02020603050405020304" pitchFamily="18" charset="0"/>
                <a:cs typeface="Times New Roman" panose="02020603050405020304" pitchFamily="18" charset="0"/>
              </a:rPr>
              <a:t>alın </a:t>
            </a:r>
            <a:r>
              <a:rPr lang="tr-TR" sz="4000" b="1" i="1" dirty="0">
                <a:latin typeface="Times New Roman" panose="02020603050405020304" pitchFamily="18" charset="0"/>
                <a:cs typeface="Times New Roman" panose="02020603050405020304" pitchFamily="18" charset="0"/>
              </a:rPr>
              <a:t>artık kendi elinde </a:t>
            </a:r>
            <a:r>
              <a:rPr lang="tr-TR" sz="4000" b="1" i="1" dirty="0" smtClean="0">
                <a:latin typeface="Times New Roman" panose="02020603050405020304" pitchFamily="18" charset="0"/>
                <a:cs typeface="Times New Roman" panose="02020603050405020304" pitchFamily="18" charset="0"/>
              </a:rPr>
              <a:t>olmadığını </a:t>
            </a:r>
            <a:r>
              <a:rPr lang="tr-TR" sz="4000" dirty="0" smtClean="0">
                <a:latin typeface="Times New Roman" panose="02020603050405020304" pitchFamily="18" charset="0"/>
                <a:cs typeface="Times New Roman" panose="02020603050405020304" pitchFamily="18" charset="0"/>
              </a:rPr>
              <a:t>ve</a:t>
            </a:r>
            <a:r>
              <a:rPr lang="tr-TR" sz="4000" b="1" i="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Üçüncü </a:t>
            </a:r>
            <a:r>
              <a:rPr lang="tr-TR" sz="4000" b="1" dirty="0">
                <a:latin typeface="Times New Roman" panose="02020603050405020304" pitchFamily="18" charset="0"/>
                <a:cs typeface="Times New Roman" panose="02020603050405020304" pitchFamily="18" charset="0"/>
              </a:rPr>
              <a:t>K</a:t>
            </a:r>
            <a:r>
              <a:rPr lang="tr-TR" sz="4000" b="1" dirty="0" smtClean="0">
                <a:latin typeface="Times New Roman" panose="02020603050405020304" pitchFamily="18" charset="0"/>
                <a:cs typeface="Times New Roman" panose="02020603050405020304" pitchFamily="18" charset="0"/>
              </a:rPr>
              <a:t>işiye </a:t>
            </a:r>
            <a:r>
              <a:rPr lang="tr-TR" sz="4000" b="1" dirty="0">
                <a:latin typeface="Times New Roman" panose="02020603050405020304" pitchFamily="18" charset="0"/>
                <a:cs typeface="Times New Roman" panose="02020603050405020304" pitchFamily="18" charset="0"/>
              </a:rPr>
              <a:t>geçtiğini ispat </a:t>
            </a:r>
            <a:r>
              <a:rPr lang="tr-TR" sz="4000" b="1" dirty="0" smtClean="0">
                <a:latin typeface="Times New Roman" panose="02020603050405020304" pitchFamily="18" charset="0"/>
                <a:cs typeface="Times New Roman" panose="02020603050405020304" pitchFamily="18" charset="0"/>
              </a:rPr>
              <a:t>eder </a:t>
            </a:r>
            <a:r>
              <a:rPr lang="tr-TR" sz="4000" dirty="0" smtClean="0">
                <a:latin typeface="Times New Roman" panose="02020603050405020304" pitchFamily="18" charset="0"/>
                <a:cs typeface="Times New Roman" panose="02020603050405020304" pitchFamily="18" charset="0"/>
              </a:rPr>
              <a:t>ise, </a:t>
            </a:r>
            <a:r>
              <a:rPr lang="tr-TR" sz="4000" b="1" dirty="0">
                <a:latin typeface="Times New Roman" panose="02020603050405020304" pitchFamily="18" charset="0"/>
                <a:cs typeface="Times New Roman" panose="02020603050405020304" pitchFamily="18" charset="0"/>
              </a:rPr>
              <a:t>ona karşı </a:t>
            </a:r>
            <a:r>
              <a:rPr lang="tr-TR" sz="4000" dirty="0">
                <a:latin typeface="Times New Roman" panose="02020603050405020304" pitchFamily="18" charset="0"/>
                <a:cs typeface="Times New Roman" panose="02020603050405020304" pitchFamily="18" charset="0"/>
              </a:rPr>
              <a:t>açılmış olan </a:t>
            </a:r>
            <a:r>
              <a:rPr lang="tr-TR" sz="4000" b="1" i="1" dirty="0" smtClean="0">
                <a:latin typeface="Times New Roman" panose="02020603050405020304" pitchFamily="18" charset="0"/>
                <a:cs typeface="Times New Roman" panose="02020603050405020304" pitchFamily="18" charset="0"/>
              </a:rPr>
              <a:t>Geri </a:t>
            </a:r>
            <a:r>
              <a:rPr lang="tr-TR" sz="4000" b="1" i="1" dirty="0">
                <a:latin typeface="Times New Roman" panose="02020603050405020304" pitchFamily="18" charset="0"/>
                <a:cs typeface="Times New Roman" panose="02020603050405020304" pitchFamily="18" charset="0"/>
              </a:rPr>
              <a:t>V</a:t>
            </a:r>
            <a:r>
              <a:rPr lang="tr-TR" sz="4000" b="1" i="1" dirty="0" smtClean="0">
                <a:latin typeface="Times New Roman" panose="02020603050405020304" pitchFamily="18" charset="0"/>
                <a:cs typeface="Times New Roman" panose="02020603050405020304" pitchFamily="18" charset="0"/>
              </a:rPr>
              <a:t>erme </a:t>
            </a:r>
            <a:r>
              <a:rPr lang="tr-TR" sz="4000" b="1" i="1" dirty="0">
                <a:latin typeface="Times New Roman" panose="02020603050405020304" pitchFamily="18" charset="0"/>
                <a:cs typeface="Times New Roman" panose="02020603050405020304" pitchFamily="18" charset="0"/>
              </a:rPr>
              <a:t>D</a:t>
            </a:r>
            <a:r>
              <a:rPr lang="tr-TR" sz="4000" b="1" i="1" dirty="0" smtClean="0">
                <a:latin typeface="Times New Roman" panose="02020603050405020304" pitchFamily="18" charset="0"/>
                <a:cs typeface="Times New Roman" panose="02020603050405020304" pitchFamily="18" charset="0"/>
              </a:rPr>
              <a:t>avası </a:t>
            </a:r>
            <a:r>
              <a:rPr lang="tr-TR" sz="4000" b="1" dirty="0">
                <a:latin typeface="Times New Roman" panose="02020603050405020304" pitchFamily="18" charset="0"/>
                <a:cs typeface="Times New Roman" panose="02020603050405020304" pitchFamily="18" charset="0"/>
              </a:rPr>
              <a:t>reddedilir. </a:t>
            </a:r>
          </a:p>
          <a:p>
            <a:pPr marL="0" indent="0">
              <a:buNone/>
            </a:pPr>
            <a:endParaRPr lang="tr-TR" sz="4000" dirty="0"/>
          </a:p>
        </p:txBody>
      </p:sp>
    </p:spTree>
    <p:extLst>
      <p:ext uri="{BB962C8B-B14F-4D97-AF65-F5344CB8AC3E}">
        <p14:creationId xmlns:p14="http://schemas.microsoft.com/office/powerpoint/2010/main" val="224514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fontScale="92500" lnSpcReduction="20000"/>
          </a:bodyPr>
          <a:lstStyle/>
          <a:p>
            <a:pPr algn="just"/>
            <a:r>
              <a:rPr lang="tr-TR" sz="3200" dirty="0" smtClean="0">
                <a:latin typeface="Times New Roman" panose="02020603050405020304" pitchFamily="18" charset="0"/>
                <a:cs typeface="Times New Roman" panose="02020603050405020304" pitchFamily="18" charset="0"/>
              </a:rPr>
              <a:t>Gasp edilmiş şey, </a:t>
            </a:r>
            <a:r>
              <a:rPr lang="tr-TR" sz="3200" b="1" dirty="0" smtClean="0">
                <a:latin typeface="Times New Roman" panose="02020603050405020304" pitchFamily="18" charset="0"/>
                <a:cs typeface="Times New Roman" panose="02020603050405020304" pitchFamily="18" charset="0"/>
              </a:rPr>
              <a:t>Gasıp tarafından başkasına bir </a:t>
            </a:r>
            <a:r>
              <a:rPr lang="tr-TR" sz="3200" b="1" i="1" dirty="0" smtClean="0">
                <a:latin typeface="Times New Roman" panose="02020603050405020304" pitchFamily="18" charset="0"/>
                <a:cs typeface="Times New Roman" panose="02020603050405020304" pitchFamily="18" charset="0"/>
              </a:rPr>
              <a:t>Sınırlı </a:t>
            </a:r>
            <a:r>
              <a:rPr lang="tr-TR" sz="3200" b="1" i="1" dirty="0">
                <a:latin typeface="Times New Roman" panose="02020603050405020304" pitchFamily="18" charset="0"/>
                <a:cs typeface="Times New Roman" panose="02020603050405020304" pitchFamily="18" charset="0"/>
              </a:rPr>
              <a:t>A</a:t>
            </a:r>
            <a:r>
              <a:rPr lang="tr-TR" sz="3200" b="1" i="1" dirty="0" smtClean="0">
                <a:latin typeface="Times New Roman" panose="02020603050405020304" pitchFamily="18" charset="0"/>
                <a:cs typeface="Times New Roman" panose="02020603050405020304" pitchFamily="18" charset="0"/>
              </a:rPr>
              <a:t>yni Hak</a:t>
            </a:r>
            <a:r>
              <a:rPr lang="tr-TR" sz="3200" i="1"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veya </a:t>
            </a:r>
            <a:r>
              <a:rPr lang="tr-TR" sz="3200" b="1" i="1" dirty="0" smtClean="0">
                <a:latin typeface="Times New Roman" panose="02020603050405020304" pitchFamily="18" charset="0"/>
                <a:cs typeface="Times New Roman" panose="02020603050405020304" pitchFamily="18" charset="0"/>
              </a:rPr>
              <a:t>Kişisel Hak </a:t>
            </a:r>
            <a:r>
              <a:rPr lang="tr-TR" sz="3200" b="1" dirty="0" smtClean="0">
                <a:latin typeface="Times New Roman" panose="02020603050405020304" pitchFamily="18" charset="0"/>
                <a:cs typeface="Times New Roman" panose="02020603050405020304" pitchFamily="18" charset="0"/>
              </a:rPr>
              <a:t>sağlayan </a:t>
            </a:r>
            <a:r>
              <a:rPr lang="tr-TR" sz="3200" dirty="0" smtClean="0">
                <a:latin typeface="Times New Roman" panose="02020603050405020304" pitchFamily="18" charset="0"/>
                <a:cs typeface="Times New Roman" panose="02020603050405020304" pitchFamily="18" charset="0"/>
              </a:rPr>
              <a:t>bir </a:t>
            </a:r>
            <a:r>
              <a:rPr lang="tr-TR" sz="3200" b="1" dirty="0" smtClean="0">
                <a:latin typeface="Times New Roman" panose="02020603050405020304" pitchFamily="18" charset="0"/>
                <a:cs typeface="Times New Roman" panose="02020603050405020304" pitchFamily="18" charset="0"/>
              </a:rPr>
              <a:t>Sözleşme </a:t>
            </a:r>
            <a:r>
              <a:rPr lang="tr-TR" sz="3200" dirty="0" smtClean="0">
                <a:latin typeface="Times New Roman" panose="02020603050405020304" pitchFamily="18" charset="0"/>
                <a:cs typeface="Times New Roman" panose="02020603050405020304" pitchFamily="18" charset="0"/>
              </a:rPr>
              <a:t>gereğince </a:t>
            </a:r>
            <a:r>
              <a:rPr lang="tr-TR" sz="3200" b="1" dirty="0" smtClean="0">
                <a:latin typeface="Times New Roman" panose="02020603050405020304" pitchFamily="18" charset="0"/>
                <a:cs typeface="Times New Roman" panose="02020603050405020304" pitchFamily="18" charset="0"/>
              </a:rPr>
              <a:t>verilmiş olabilir. </a:t>
            </a:r>
          </a:p>
          <a:p>
            <a:pPr algn="just"/>
            <a:r>
              <a:rPr lang="tr-TR" sz="3200" dirty="0" smtClean="0">
                <a:latin typeface="Times New Roman" panose="02020603050405020304" pitchFamily="18" charset="0"/>
                <a:cs typeface="Times New Roman" panose="02020603050405020304" pitchFamily="18" charset="0"/>
              </a:rPr>
              <a:t>Bu takdirde, </a:t>
            </a:r>
            <a:r>
              <a:rPr lang="tr-TR" sz="3200" b="1" dirty="0" smtClean="0">
                <a:latin typeface="Times New Roman" panose="02020603050405020304" pitchFamily="18" charset="0"/>
                <a:cs typeface="Times New Roman" panose="02020603050405020304" pitchFamily="18" charset="0"/>
              </a:rPr>
              <a:t>Davanın </a:t>
            </a:r>
            <a:r>
              <a:rPr lang="tr-TR" sz="3200" dirty="0" smtClean="0">
                <a:latin typeface="Times New Roman" panose="02020603050405020304" pitchFamily="18" charset="0"/>
                <a:cs typeface="Times New Roman" panose="02020603050405020304" pitchFamily="18" charset="0"/>
              </a:rPr>
              <a:t>hem </a:t>
            </a:r>
            <a:r>
              <a:rPr lang="tr-TR" sz="3200" b="1" i="1" dirty="0" smtClean="0">
                <a:latin typeface="Times New Roman" panose="02020603050405020304" pitchFamily="18" charset="0"/>
                <a:cs typeface="Times New Roman" panose="02020603050405020304" pitchFamily="18" charset="0"/>
              </a:rPr>
              <a:t>Gasıba</a:t>
            </a:r>
            <a:r>
              <a:rPr lang="tr-TR" sz="3200" dirty="0" smtClean="0">
                <a:latin typeface="Times New Roman" panose="02020603050405020304" pitchFamily="18" charset="0"/>
                <a:cs typeface="Times New Roman" panose="02020603050405020304" pitchFamily="18" charset="0"/>
              </a:rPr>
              <a:t> hem de </a:t>
            </a:r>
            <a:r>
              <a:rPr lang="tr-TR" sz="3200" b="1" i="1" dirty="0" smtClean="0">
                <a:latin typeface="Times New Roman" panose="02020603050405020304" pitchFamily="18" charset="0"/>
                <a:cs typeface="Times New Roman" panose="02020603050405020304" pitchFamily="18" charset="0"/>
              </a:rPr>
              <a:t>Dolaysız Zilyede </a:t>
            </a:r>
            <a:r>
              <a:rPr lang="tr-TR" sz="3200" dirty="0" smtClean="0">
                <a:latin typeface="Times New Roman" panose="02020603050405020304" pitchFamily="18" charset="0"/>
                <a:cs typeface="Times New Roman" panose="02020603050405020304" pitchFamily="18" charset="0"/>
              </a:rPr>
              <a:t>karşı </a:t>
            </a:r>
            <a:r>
              <a:rPr lang="tr-TR" sz="3200" b="1" dirty="0" smtClean="0">
                <a:latin typeface="Times New Roman" panose="02020603050405020304" pitchFamily="18" charset="0"/>
                <a:cs typeface="Times New Roman" panose="02020603050405020304" pitchFamily="18" charset="0"/>
              </a:rPr>
              <a:t>açılmasında </a:t>
            </a:r>
            <a:r>
              <a:rPr lang="tr-TR" sz="3200" b="1" i="1" dirty="0" smtClean="0">
                <a:latin typeface="Times New Roman" panose="02020603050405020304" pitchFamily="18" charset="0"/>
                <a:cs typeface="Times New Roman" panose="02020603050405020304" pitchFamily="18" charset="0"/>
              </a:rPr>
              <a:t>yarar </a:t>
            </a:r>
            <a:r>
              <a:rPr lang="tr-TR" sz="3200" b="1" dirty="0" smtClean="0">
                <a:latin typeface="Times New Roman" panose="02020603050405020304" pitchFamily="18" charset="0"/>
                <a:cs typeface="Times New Roman" panose="02020603050405020304" pitchFamily="18" charset="0"/>
              </a:rPr>
              <a:t>vardır. </a:t>
            </a:r>
          </a:p>
          <a:p>
            <a:pPr algn="just"/>
            <a:r>
              <a:rPr lang="tr-TR" sz="3200" b="1" dirty="0" smtClean="0">
                <a:latin typeface="Times New Roman" panose="02020603050405020304" pitchFamily="18" charset="0"/>
                <a:cs typeface="Times New Roman" panose="02020603050405020304" pitchFamily="18" charset="0"/>
              </a:rPr>
              <a:t>Örneğin,</a:t>
            </a:r>
            <a:r>
              <a:rPr lang="tr-TR" sz="3200" b="1" i="1" dirty="0" smtClean="0">
                <a:latin typeface="Times New Roman" panose="02020603050405020304" pitchFamily="18" charset="0"/>
                <a:cs typeface="Times New Roman" panose="02020603050405020304" pitchFamily="18" charset="0"/>
              </a:rPr>
              <a:t> gasp edilmiş şey,</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Rehin Hakkı </a:t>
            </a:r>
            <a:r>
              <a:rPr lang="tr-TR" sz="3200" dirty="0" smtClean="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İntifa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 </a:t>
            </a:r>
            <a:r>
              <a:rPr lang="tr-TR" sz="3200" dirty="0" smtClean="0">
                <a:latin typeface="Times New Roman" panose="02020603050405020304" pitchFamily="18" charset="0"/>
                <a:cs typeface="Times New Roman" panose="02020603050405020304" pitchFamily="18" charset="0"/>
              </a:rPr>
              <a:t>gibi bir </a:t>
            </a:r>
            <a:r>
              <a:rPr lang="tr-TR" sz="3200" b="1" i="1" dirty="0" smtClean="0">
                <a:latin typeface="Times New Roman" panose="02020603050405020304" pitchFamily="18" charset="0"/>
                <a:cs typeface="Times New Roman" panose="02020603050405020304" pitchFamily="18" charset="0"/>
              </a:rPr>
              <a:t>Sınırlı</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Ayni Hak </a:t>
            </a:r>
            <a:r>
              <a:rPr lang="tr-TR" sz="3200" dirty="0" smtClean="0">
                <a:latin typeface="Times New Roman" panose="02020603050405020304" pitchFamily="18" charset="0"/>
                <a:cs typeface="Times New Roman" panose="02020603050405020304" pitchFamily="18" charset="0"/>
              </a:rPr>
              <a:t>tanınarak verilmiş olabilir. </a:t>
            </a:r>
          </a:p>
          <a:p>
            <a:pPr algn="just"/>
            <a:r>
              <a:rPr lang="tr-TR" sz="3200" dirty="0" smtClean="0">
                <a:latin typeface="Times New Roman" panose="02020603050405020304" pitchFamily="18" charset="0"/>
                <a:cs typeface="Times New Roman" panose="02020603050405020304" pitchFamily="18" charset="0"/>
              </a:rPr>
              <a:t> Yine, gasp edilmiş şey,  </a:t>
            </a:r>
            <a:r>
              <a:rPr lang="tr-TR" sz="3200" b="1" dirty="0" smtClean="0">
                <a:latin typeface="Times New Roman" panose="02020603050405020304" pitchFamily="18" charset="0"/>
                <a:cs typeface="Times New Roman" panose="02020603050405020304" pitchFamily="18" charset="0"/>
              </a:rPr>
              <a:t>Kira,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Ödünç </a:t>
            </a:r>
            <a:r>
              <a:rPr lang="tr-TR" sz="3200" dirty="0" smtClean="0">
                <a:latin typeface="Times New Roman" panose="02020603050405020304" pitchFamily="18" charset="0"/>
                <a:cs typeface="Times New Roman" panose="02020603050405020304" pitchFamily="18" charset="0"/>
              </a:rPr>
              <a:t>gibi </a:t>
            </a:r>
            <a:r>
              <a:rPr lang="tr-TR" sz="3200" b="1" i="1" dirty="0" smtClean="0">
                <a:latin typeface="Times New Roman" panose="02020603050405020304" pitchFamily="18" charset="0"/>
                <a:cs typeface="Times New Roman" panose="02020603050405020304" pitchFamily="18" charset="0"/>
              </a:rPr>
              <a:t>Kişisel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 </a:t>
            </a:r>
            <a:r>
              <a:rPr lang="tr-TR" sz="3200" b="1" dirty="0" smtClean="0">
                <a:latin typeface="Times New Roman" panose="02020603050405020304" pitchFamily="18" charset="0"/>
                <a:cs typeface="Times New Roman" panose="02020603050405020304" pitchFamily="18" charset="0"/>
              </a:rPr>
              <a:t>sağlayan </a:t>
            </a:r>
            <a:r>
              <a:rPr lang="tr-TR" sz="3200" dirty="0" smtClean="0">
                <a:latin typeface="Times New Roman" panose="02020603050405020304" pitchFamily="18" charset="0"/>
                <a:cs typeface="Times New Roman" panose="02020603050405020304" pitchFamily="18" charset="0"/>
              </a:rPr>
              <a:t>bir </a:t>
            </a:r>
            <a:r>
              <a:rPr lang="tr-TR" sz="3200" b="1" i="1" dirty="0" smtClean="0">
                <a:latin typeface="Times New Roman" panose="02020603050405020304" pitchFamily="18" charset="0"/>
                <a:cs typeface="Times New Roman" panose="02020603050405020304" pitchFamily="18" charset="0"/>
              </a:rPr>
              <a:t>Sözleşme</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gereğince </a:t>
            </a:r>
            <a:r>
              <a:rPr lang="tr-TR" sz="3200" b="1" dirty="0" smtClean="0">
                <a:latin typeface="Times New Roman" panose="02020603050405020304" pitchFamily="18" charset="0"/>
                <a:cs typeface="Times New Roman" panose="02020603050405020304" pitchFamily="18" charset="0"/>
              </a:rPr>
              <a:t>verilmiş</a:t>
            </a:r>
            <a:r>
              <a:rPr lang="tr-TR" sz="3200" dirty="0" smtClean="0">
                <a:latin typeface="Times New Roman" panose="02020603050405020304" pitchFamily="18" charset="0"/>
                <a:cs typeface="Times New Roman" panose="02020603050405020304" pitchFamily="18" charset="0"/>
              </a:rPr>
              <a:t> olabilir. </a:t>
            </a:r>
          </a:p>
          <a:p>
            <a:pPr algn="just"/>
            <a:r>
              <a:rPr lang="tr-TR" sz="3200" b="1" dirty="0" smtClean="0">
                <a:latin typeface="Times New Roman" panose="02020603050405020304" pitchFamily="18" charset="0"/>
                <a:cs typeface="Times New Roman" panose="02020603050405020304" pitchFamily="18" charset="0"/>
              </a:rPr>
              <a:t>Her iki durumda </a:t>
            </a:r>
            <a:r>
              <a:rPr lang="tr-TR" sz="3200" dirty="0" smtClean="0">
                <a:latin typeface="Times New Roman" panose="02020603050405020304" pitchFamily="18" charset="0"/>
                <a:cs typeface="Times New Roman" panose="02020603050405020304" pitchFamily="18" charset="0"/>
              </a:rPr>
              <a:t>da,</a:t>
            </a:r>
            <a:r>
              <a:rPr lang="tr-TR" sz="3200" b="1" dirty="0" smtClean="0">
                <a:latin typeface="Times New Roman" panose="02020603050405020304" pitchFamily="18" charset="0"/>
                <a:cs typeface="Times New Roman" panose="02020603050405020304" pitchFamily="18" charset="0"/>
              </a:rPr>
              <a:t> Davanın</a:t>
            </a:r>
            <a:r>
              <a:rPr lang="tr-TR" sz="3200" dirty="0" smtClean="0">
                <a:latin typeface="Times New Roman" panose="02020603050405020304" pitchFamily="18" charset="0"/>
                <a:cs typeface="Times New Roman" panose="02020603050405020304" pitchFamily="18" charset="0"/>
              </a:rPr>
              <a:t> hem </a:t>
            </a:r>
            <a:r>
              <a:rPr lang="tr-TR" sz="3200" b="1" i="1" dirty="0" smtClean="0">
                <a:latin typeface="Times New Roman" panose="02020603050405020304" pitchFamily="18" charset="0"/>
                <a:cs typeface="Times New Roman" panose="02020603050405020304" pitchFamily="18" charset="0"/>
              </a:rPr>
              <a:t>Gasıba</a:t>
            </a:r>
            <a:r>
              <a:rPr lang="tr-TR" sz="3200" dirty="0" smtClean="0">
                <a:latin typeface="Times New Roman" panose="02020603050405020304" pitchFamily="18" charset="0"/>
                <a:cs typeface="Times New Roman" panose="02020603050405020304" pitchFamily="18" charset="0"/>
              </a:rPr>
              <a:t> hem de </a:t>
            </a:r>
            <a:r>
              <a:rPr lang="tr-TR" sz="3200" b="1" i="1" dirty="0" smtClean="0">
                <a:latin typeface="Times New Roman" panose="02020603050405020304" pitchFamily="18" charset="0"/>
                <a:cs typeface="Times New Roman" panose="02020603050405020304" pitchFamily="18" charset="0"/>
              </a:rPr>
              <a:t>Dolaysız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ilyede </a:t>
            </a:r>
            <a:r>
              <a:rPr lang="tr-TR" sz="3200" dirty="0" smtClean="0">
                <a:latin typeface="Times New Roman" panose="02020603050405020304" pitchFamily="18" charset="0"/>
                <a:cs typeface="Times New Roman" panose="02020603050405020304" pitchFamily="18" charset="0"/>
              </a:rPr>
              <a:t>karşı </a:t>
            </a:r>
            <a:r>
              <a:rPr lang="tr-TR" sz="3200" b="1" dirty="0">
                <a:latin typeface="Times New Roman" panose="02020603050405020304" pitchFamily="18" charset="0"/>
                <a:cs typeface="Times New Roman" panose="02020603050405020304" pitchFamily="18" charset="0"/>
              </a:rPr>
              <a:t>a</a:t>
            </a:r>
            <a:r>
              <a:rPr lang="tr-TR" sz="3200" b="1" dirty="0" smtClean="0">
                <a:latin typeface="Times New Roman" panose="02020603050405020304" pitchFamily="18" charset="0"/>
                <a:cs typeface="Times New Roman" panose="02020603050405020304" pitchFamily="18" charset="0"/>
              </a:rPr>
              <a:t>çılmasında yarar </a:t>
            </a:r>
            <a:r>
              <a:rPr lang="tr-TR" sz="3200" dirty="0" smtClean="0">
                <a:latin typeface="Times New Roman" panose="02020603050405020304" pitchFamily="18" charset="0"/>
                <a:cs typeface="Times New Roman" panose="02020603050405020304" pitchFamily="18" charset="0"/>
              </a:rPr>
              <a:t>vardır. </a:t>
            </a:r>
          </a:p>
          <a:p>
            <a:pPr marL="0" indent="0">
              <a:buNone/>
            </a:pPr>
            <a:endParaRPr lang="tr-TR" dirty="0"/>
          </a:p>
        </p:txBody>
      </p:sp>
    </p:spTree>
    <p:extLst>
      <p:ext uri="{BB962C8B-B14F-4D97-AF65-F5344CB8AC3E}">
        <p14:creationId xmlns:p14="http://schemas.microsoft.com/office/powerpoint/2010/main" val="3309252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Eğer, </a:t>
            </a:r>
            <a:r>
              <a:rPr lang="tr-TR" sz="3600" b="1" dirty="0">
                <a:latin typeface="Times New Roman" panose="02020603050405020304" pitchFamily="18" charset="0"/>
                <a:cs typeface="Times New Roman" panose="02020603050405020304" pitchFamily="18" charset="0"/>
              </a:rPr>
              <a:t>Dava </a:t>
            </a:r>
            <a:r>
              <a:rPr lang="tr-TR" sz="3600" dirty="0">
                <a:latin typeface="Times New Roman" panose="02020603050405020304" pitchFamily="18" charset="0"/>
                <a:cs typeface="Times New Roman" panose="02020603050405020304" pitchFamily="18" charset="0"/>
              </a:rPr>
              <a:t>yalnız </a:t>
            </a:r>
            <a:r>
              <a:rPr lang="tr-TR" sz="3600" b="1" i="1" dirty="0">
                <a:latin typeface="Times New Roman" panose="02020603050405020304" pitchFamily="18" charset="0"/>
                <a:cs typeface="Times New Roman" panose="02020603050405020304" pitchFamily="18" charset="0"/>
              </a:rPr>
              <a:t>Gasıba</a:t>
            </a:r>
            <a:r>
              <a:rPr lang="tr-TR" sz="3600" b="1" dirty="0">
                <a:latin typeface="Times New Roman" panose="02020603050405020304" pitchFamily="18" charset="0"/>
                <a:cs typeface="Times New Roman" panose="02020603050405020304" pitchFamily="18" charset="0"/>
              </a:rPr>
              <a:t> karşı </a:t>
            </a:r>
            <a:r>
              <a:rPr lang="tr-TR" sz="3600" b="1" dirty="0" smtClean="0">
                <a:latin typeface="Times New Roman" panose="02020603050405020304" pitchFamily="18" charset="0"/>
                <a:cs typeface="Times New Roman" panose="02020603050405020304" pitchFamily="18" charset="0"/>
              </a:rPr>
              <a:t>açılmış </a:t>
            </a:r>
            <a:r>
              <a:rPr lang="tr-TR" sz="3600" dirty="0" smtClean="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Mahkemenin </a:t>
            </a:r>
            <a:r>
              <a:rPr lang="tr-TR" sz="3600" b="1" dirty="0" smtClean="0">
                <a:latin typeface="Times New Roman" panose="02020603050405020304" pitchFamily="18" charset="0"/>
                <a:cs typeface="Times New Roman" panose="02020603050405020304" pitchFamily="18" charset="0"/>
              </a:rPr>
              <a:t>Hükmü </a:t>
            </a:r>
            <a:r>
              <a:rPr lang="tr-TR" sz="3600" dirty="0" smtClean="0">
                <a:latin typeface="Times New Roman" panose="02020603050405020304" pitchFamily="18" charset="0"/>
                <a:cs typeface="Times New Roman" panose="02020603050405020304" pitchFamily="18" charset="0"/>
              </a:rPr>
              <a:t>ile </a:t>
            </a:r>
            <a:r>
              <a:rPr lang="tr-TR" sz="3600" b="1" i="1" dirty="0" smtClean="0">
                <a:latin typeface="Times New Roman" panose="02020603050405020304" pitchFamily="18" charset="0"/>
                <a:cs typeface="Times New Roman" panose="02020603050405020304" pitchFamily="18" charset="0"/>
              </a:rPr>
              <a:t>Davacı</a:t>
            </a:r>
            <a:r>
              <a:rPr lang="tr-TR" sz="3600" b="1"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Dolaysız Zilyedin elindeki Eşya üzerinde, </a:t>
            </a:r>
            <a:r>
              <a:rPr lang="tr-TR" sz="3600" b="1" dirty="0">
                <a:latin typeface="Times New Roman" panose="02020603050405020304" pitchFamily="18" charset="0"/>
                <a:cs typeface="Times New Roman" panose="02020603050405020304" pitchFamily="18" charset="0"/>
              </a:rPr>
              <a:t>Dolaylı Zilyedin </a:t>
            </a:r>
            <a:r>
              <a:rPr lang="tr-TR" sz="3600" dirty="0" smtClean="0">
                <a:latin typeface="Times New Roman" panose="02020603050405020304" pitchFamily="18" charset="0"/>
                <a:cs typeface="Times New Roman" panose="02020603050405020304" pitchFamily="18" charset="0"/>
              </a:rPr>
              <a:t>sahip </a:t>
            </a:r>
            <a:r>
              <a:rPr lang="tr-TR" sz="3600" dirty="0">
                <a:latin typeface="Times New Roman" panose="02020603050405020304" pitchFamily="18" charset="0"/>
                <a:cs typeface="Times New Roman" panose="02020603050405020304" pitchFamily="18" charset="0"/>
              </a:rPr>
              <a:t>olduğu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alep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akkını </a:t>
            </a:r>
            <a:r>
              <a:rPr lang="tr-TR" sz="3600" dirty="0">
                <a:latin typeface="Times New Roman" panose="02020603050405020304" pitchFamily="18" charset="0"/>
                <a:cs typeface="Times New Roman" panose="02020603050405020304" pitchFamily="18" charset="0"/>
              </a:rPr>
              <a:t>ve böylece de </a:t>
            </a:r>
            <a:r>
              <a:rPr lang="tr-TR" sz="3600" b="1" i="1" dirty="0">
                <a:latin typeface="Times New Roman" panose="02020603050405020304" pitchFamily="18" charset="0"/>
                <a:cs typeface="Times New Roman" panose="02020603050405020304" pitchFamily="18" charset="0"/>
              </a:rPr>
              <a:t>Dolaylı Zilyetliği </a:t>
            </a:r>
            <a:r>
              <a:rPr lang="tr-TR" sz="3600" dirty="0">
                <a:latin typeface="Times New Roman" panose="02020603050405020304" pitchFamily="18" charset="0"/>
                <a:cs typeface="Times New Roman" panose="02020603050405020304" pitchFamily="18" charset="0"/>
              </a:rPr>
              <a:t>kazanır. </a:t>
            </a:r>
          </a:p>
          <a:p>
            <a:pPr algn="just"/>
            <a:r>
              <a:rPr lang="tr-TR" sz="3600" b="1" dirty="0">
                <a:latin typeface="Times New Roman" panose="02020603050405020304" pitchFamily="18" charset="0"/>
                <a:cs typeface="Times New Roman" panose="02020603050405020304" pitchFamily="18" charset="0"/>
              </a:rPr>
              <a:t>Zilyetliğin Geri Verilmesi Davasının açılabilmesi </a:t>
            </a:r>
            <a:r>
              <a:rPr lang="tr-TR" sz="3600" dirty="0">
                <a:latin typeface="Times New Roman" panose="02020603050405020304" pitchFamily="18" charset="0"/>
                <a:cs typeface="Times New Roman" panose="02020603050405020304" pitchFamily="18" charset="0"/>
              </a:rPr>
              <a:t>için, </a:t>
            </a:r>
            <a:r>
              <a:rPr lang="tr-TR" sz="3600" b="1" i="1" dirty="0">
                <a:latin typeface="Times New Roman" panose="02020603050405020304" pitchFamily="18" charset="0"/>
                <a:cs typeface="Times New Roman" panose="02020603050405020304" pitchFamily="18" charset="0"/>
              </a:rPr>
              <a:t>Gasıbın kusurlu olması </a:t>
            </a:r>
            <a:r>
              <a:rPr lang="tr-TR" sz="3600" dirty="0">
                <a:latin typeface="Times New Roman" panose="02020603050405020304" pitchFamily="18" charset="0"/>
                <a:cs typeface="Times New Roman" panose="02020603050405020304" pitchFamily="18" charset="0"/>
              </a:rPr>
              <a:t>aranmaz. </a:t>
            </a:r>
          </a:p>
          <a:p>
            <a:endParaRPr lang="tr-TR" dirty="0"/>
          </a:p>
        </p:txBody>
      </p:sp>
    </p:spTree>
    <p:extLst>
      <p:ext uri="{BB962C8B-B14F-4D97-AF65-F5344CB8AC3E}">
        <p14:creationId xmlns:p14="http://schemas.microsoft.com/office/powerpoint/2010/main" val="1671239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Tazminat Davası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Eğer </a:t>
            </a:r>
            <a:r>
              <a:rPr lang="tr-TR" sz="3600" b="1" dirty="0" smtClean="0">
                <a:latin typeface="Times New Roman" panose="02020603050405020304" pitchFamily="18" charset="0"/>
                <a:cs typeface="Times New Roman" panose="02020603050405020304" pitchFamily="18" charset="0"/>
              </a:rPr>
              <a:t>Davalı, </a:t>
            </a:r>
            <a:r>
              <a:rPr lang="tr-TR" sz="3600" dirty="0" smtClean="0">
                <a:latin typeface="Times New Roman" panose="02020603050405020304" pitchFamily="18" charset="0"/>
                <a:cs typeface="Times New Roman" panose="02020603050405020304" pitchFamily="18" charset="0"/>
              </a:rPr>
              <a:t>işlediği</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Gasp </a:t>
            </a:r>
            <a:r>
              <a:rPr lang="tr-TR" sz="3600" b="1" i="1" dirty="0">
                <a:latin typeface="Times New Roman" panose="02020603050405020304" pitchFamily="18" charset="0"/>
                <a:cs typeface="Times New Roman" panose="02020603050405020304" pitchFamily="18" charset="0"/>
              </a:rPr>
              <a:t>F</a:t>
            </a:r>
            <a:r>
              <a:rPr lang="tr-TR" sz="3600" b="1" i="1" dirty="0" smtClean="0">
                <a:latin typeface="Times New Roman" panose="02020603050405020304" pitchFamily="18" charset="0"/>
                <a:cs typeface="Times New Roman" panose="02020603050405020304" pitchFamily="18" charset="0"/>
              </a:rPr>
              <a:t>iili </a:t>
            </a:r>
            <a:r>
              <a:rPr lang="tr-TR" sz="3600" dirty="0" smtClean="0">
                <a:latin typeface="Times New Roman" panose="02020603050405020304" pitchFamily="18" charset="0"/>
                <a:cs typeface="Times New Roman" panose="02020603050405020304" pitchFamily="18" charset="0"/>
              </a:rPr>
              <a:t>sonucunda </a:t>
            </a:r>
            <a:r>
              <a:rPr lang="tr-TR" sz="3600" b="1" i="1" dirty="0" smtClean="0">
                <a:latin typeface="Times New Roman" panose="02020603050405020304" pitchFamily="18" charset="0"/>
                <a:cs typeface="Times New Roman" panose="02020603050405020304" pitchFamily="18" charset="0"/>
              </a:rPr>
              <a:t>Davacının herhangi </a:t>
            </a:r>
            <a:r>
              <a:rPr lang="tr-TR" sz="3600" i="1" dirty="0" smtClean="0">
                <a:latin typeface="Times New Roman" panose="02020603050405020304" pitchFamily="18" charset="0"/>
                <a:cs typeface="Times New Roman" panose="02020603050405020304" pitchFamily="18" charset="0"/>
              </a:rPr>
              <a:t>bir </a:t>
            </a:r>
            <a:r>
              <a:rPr lang="tr-TR" sz="3600" b="1" i="1" dirty="0" smtClean="0">
                <a:latin typeface="Times New Roman" panose="02020603050405020304" pitchFamily="18" charset="0"/>
                <a:cs typeface="Times New Roman" panose="02020603050405020304" pitchFamily="18" charset="0"/>
              </a:rPr>
              <a:t>Zarara uğramasına neden olmuş </a:t>
            </a:r>
            <a:r>
              <a:rPr lang="tr-TR" sz="3600" dirty="0" smtClean="0">
                <a:latin typeface="Times New Roman" panose="02020603050405020304" pitchFamily="18" charset="0"/>
                <a:cs typeface="Times New Roman" panose="02020603050405020304" pitchFamily="18" charset="0"/>
              </a:rPr>
              <a:t>ise, aynı zamanda bir </a:t>
            </a:r>
            <a:r>
              <a:rPr lang="tr-TR" sz="3600" b="1" i="1" dirty="0" smtClean="0">
                <a:latin typeface="Times New Roman" panose="02020603050405020304" pitchFamily="18" charset="0"/>
                <a:cs typeface="Times New Roman" panose="02020603050405020304" pitchFamily="18" charset="0"/>
              </a:rPr>
              <a:t>Haksız </a:t>
            </a:r>
            <a:r>
              <a:rPr lang="tr-TR" sz="3600" b="1" i="1" dirty="0">
                <a:latin typeface="Times New Roman" panose="02020603050405020304" pitchFamily="18" charset="0"/>
                <a:cs typeface="Times New Roman" panose="02020603050405020304" pitchFamily="18" charset="0"/>
              </a:rPr>
              <a:t>F</a:t>
            </a:r>
            <a:r>
              <a:rPr lang="tr-TR" sz="3600" b="1" i="1" dirty="0" smtClean="0">
                <a:latin typeface="Times New Roman" panose="02020603050405020304" pitchFamily="18" charset="0"/>
                <a:cs typeface="Times New Roman" panose="02020603050405020304" pitchFamily="18" charset="0"/>
              </a:rPr>
              <a:t>iil </a:t>
            </a:r>
            <a:r>
              <a:rPr lang="tr-TR" sz="3600" b="1" dirty="0" smtClean="0">
                <a:latin typeface="Times New Roman" panose="02020603050405020304" pitchFamily="18" charset="0"/>
                <a:cs typeface="Times New Roman" panose="02020603050405020304" pitchFamily="18" charset="0"/>
              </a:rPr>
              <a:t>işlemiş olur. </a:t>
            </a:r>
          </a:p>
          <a:p>
            <a:pPr algn="just"/>
            <a:r>
              <a:rPr lang="tr-TR" sz="3600" dirty="0" smtClean="0">
                <a:latin typeface="Times New Roman" panose="02020603050405020304" pitchFamily="18" charset="0"/>
                <a:cs typeface="Times New Roman" panose="02020603050405020304" pitchFamily="18" charset="0"/>
              </a:rPr>
              <a:t>Bu takdirde, </a:t>
            </a:r>
            <a:r>
              <a:rPr lang="tr-TR" sz="3600" b="1" dirty="0" smtClean="0">
                <a:latin typeface="Times New Roman" panose="02020603050405020304" pitchFamily="18" charset="0"/>
                <a:cs typeface="Times New Roman" panose="02020603050405020304" pitchFamily="18" charset="0"/>
              </a:rPr>
              <a:t>Davacı</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Zilyetliğin Geri </a:t>
            </a:r>
            <a:r>
              <a:rPr lang="tr-TR" sz="3600" b="1" i="1" dirty="0">
                <a:latin typeface="Times New Roman" panose="02020603050405020304" pitchFamily="18" charset="0"/>
                <a:cs typeface="Times New Roman" panose="02020603050405020304" pitchFamily="18" charset="0"/>
              </a:rPr>
              <a:t>V</a:t>
            </a:r>
            <a:r>
              <a:rPr lang="tr-TR" sz="3600" b="1" i="1" dirty="0" smtClean="0">
                <a:latin typeface="Times New Roman" panose="02020603050405020304" pitchFamily="18" charset="0"/>
                <a:cs typeface="Times New Roman" panose="02020603050405020304" pitchFamily="18" charset="0"/>
              </a:rPr>
              <a:t>erilmesinden </a:t>
            </a:r>
            <a:r>
              <a:rPr lang="tr-TR" sz="3600" dirty="0" smtClean="0">
                <a:latin typeface="Times New Roman" panose="02020603050405020304" pitchFamily="18" charset="0"/>
                <a:cs typeface="Times New Roman" panose="02020603050405020304" pitchFamily="18" charset="0"/>
              </a:rPr>
              <a:t>başka, </a:t>
            </a:r>
            <a:r>
              <a:rPr lang="tr-TR" sz="3600" b="1" i="1" dirty="0" smtClean="0">
                <a:latin typeface="Times New Roman" panose="02020603050405020304" pitchFamily="18" charset="0"/>
                <a:cs typeface="Times New Roman" panose="02020603050405020304" pitchFamily="18" charset="0"/>
              </a:rPr>
              <a:t>Zararının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azminini </a:t>
            </a:r>
            <a:r>
              <a:rPr lang="tr-TR" sz="3600" dirty="0" smtClean="0">
                <a:latin typeface="Times New Roman" panose="02020603050405020304" pitchFamily="18" charset="0"/>
                <a:cs typeface="Times New Roman" panose="02020603050405020304" pitchFamily="18" charset="0"/>
              </a:rPr>
              <a:t>de </a:t>
            </a:r>
            <a:r>
              <a:rPr lang="tr-TR" sz="3600" b="1" dirty="0" smtClean="0">
                <a:latin typeface="Times New Roman" panose="02020603050405020304" pitchFamily="18" charset="0"/>
                <a:cs typeface="Times New Roman" panose="02020603050405020304" pitchFamily="18" charset="0"/>
              </a:rPr>
              <a:t>dava edebilir. </a:t>
            </a:r>
          </a:p>
          <a:p>
            <a:pPr algn="just"/>
            <a:r>
              <a:rPr lang="tr-TR" sz="3600" dirty="0" smtClean="0">
                <a:latin typeface="Times New Roman" panose="02020603050405020304" pitchFamily="18" charset="0"/>
                <a:cs typeface="Times New Roman" panose="02020603050405020304" pitchFamily="18" charset="0"/>
              </a:rPr>
              <a:t>Gerçekten, </a:t>
            </a:r>
            <a:r>
              <a:rPr lang="tr-TR" sz="3600" b="1" dirty="0" smtClean="0">
                <a:latin typeface="Times New Roman" panose="02020603050405020304" pitchFamily="18" charset="0"/>
                <a:cs typeface="Times New Roman" panose="02020603050405020304" pitchFamily="18" charset="0"/>
              </a:rPr>
              <a:t>MK m. 982 / III hükmünde, </a:t>
            </a:r>
            <a:r>
              <a:rPr lang="tr-TR" sz="3600"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Dava şeyin geri verilmesine ve zararın giderilmesine yönelik olur</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denilmektedir. </a:t>
            </a:r>
          </a:p>
          <a:p>
            <a:endParaRPr lang="tr-TR" sz="3600" dirty="0" smtClean="0">
              <a:latin typeface="Times New Roman" panose="02020603050405020304" pitchFamily="18" charset="0"/>
              <a:cs typeface="Times New Roman" panose="02020603050405020304" pitchFamily="18" charset="0"/>
            </a:endParaRPr>
          </a:p>
          <a:p>
            <a:endParaRPr lang="tr-TR" sz="3600" dirty="0"/>
          </a:p>
          <a:p>
            <a:endParaRPr lang="tr-TR" dirty="0" smtClean="0"/>
          </a:p>
          <a:p>
            <a:endParaRPr lang="tr-TR" dirty="0"/>
          </a:p>
        </p:txBody>
      </p:sp>
    </p:spTree>
    <p:extLst>
      <p:ext uri="{BB962C8B-B14F-4D97-AF65-F5344CB8AC3E}">
        <p14:creationId xmlns:p14="http://schemas.microsoft.com/office/powerpoint/2010/main" val="1836319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MK m. 982 ve 983 hükümleri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Zilyetliği </a:t>
            </a:r>
            <a:r>
              <a:rPr lang="tr-TR" sz="3600" b="1" dirty="0" err="1">
                <a:latin typeface="Times New Roman" panose="02020603050405020304" pitchFamily="18" charset="0"/>
                <a:cs typeface="Times New Roman" panose="02020603050405020304" pitchFamily="18" charset="0"/>
              </a:rPr>
              <a:t>gasbedilmiş</a:t>
            </a:r>
            <a:r>
              <a:rPr lang="tr-TR" sz="3600" b="1" dirty="0">
                <a:latin typeface="Times New Roman" panose="02020603050405020304" pitchFamily="18" charset="0"/>
                <a:cs typeface="Times New Roman" panose="02020603050405020304" pitchFamily="18" charset="0"/>
              </a:rPr>
              <a:t> veya saldırıya uğramış Zilyede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Dava yolu </a:t>
            </a:r>
            <a:r>
              <a:rPr lang="tr-TR" sz="3600" dirty="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Zilyetliğini Koruma </a:t>
            </a:r>
            <a:r>
              <a:rPr lang="tr-TR" sz="3600" dirty="0">
                <a:latin typeface="Times New Roman" panose="02020603050405020304" pitchFamily="18" charset="0"/>
                <a:cs typeface="Times New Roman" panose="02020603050405020304" pitchFamily="18" charset="0"/>
              </a:rPr>
              <a:t>olanağı tanımıştır. </a:t>
            </a:r>
          </a:p>
          <a:p>
            <a:pPr algn="just"/>
            <a:r>
              <a:rPr lang="tr-TR" sz="3600" dirty="0">
                <a:latin typeface="Times New Roman" panose="02020603050405020304" pitchFamily="18" charset="0"/>
                <a:cs typeface="Times New Roman" panose="02020603050405020304" pitchFamily="18" charset="0"/>
              </a:rPr>
              <a:t>Sözü geçen Koruma, </a:t>
            </a:r>
            <a:r>
              <a:rPr lang="tr-TR" sz="3600" b="1" dirty="0">
                <a:latin typeface="Times New Roman" panose="02020603050405020304" pitchFamily="18" charset="0"/>
                <a:cs typeface="Times New Roman" panose="02020603050405020304" pitchFamily="18" charset="0"/>
              </a:rPr>
              <a:t>Gasp halinde, </a:t>
            </a:r>
            <a:r>
              <a:rPr lang="tr-TR" sz="3600" b="1" i="1" dirty="0">
                <a:latin typeface="Times New Roman" panose="02020603050405020304" pitchFamily="18" charset="0"/>
                <a:cs typeface="Times New Roman" panose="02020603050405020304" pitchFamily="18" charset="0"/>
              </a:rPr>
              <a:t>Zilyetliğin Geri Alınması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Tazminat Davaları (</a:t>
            </a:r>
            <a:r>
              <a:rPr lang="tr-TR" sz="3600" i="1" dirty="0">
                <a:latin typeface="Times New Roman" panose="02020603050405020304" pitchFamily="18" charset="0"/>
                <a:cs typeface="Times New Roman" panose="02020603050405020304" pitchFamily="18" charset="0"/>
              </a:rPr>
              <a:t>MK m. 982</a:t>
            </a:r>
            <a:r>
              <a:rPr lang="tr-TR" sz="3600" b="1" i="1"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ile</a:t>
            </a:r>
            <a:r>
              <a:rPr lang="tr-TR" sz="3600" b="1" i="1"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a:t>
            </a:r>
            <a:r>
              <a:rPr lang="tr-TR"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Saldırı halinde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Saldırının Sona Erdirilmesi</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Sebebin Önlenmesi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Tazminat </a:t>
            </a:r>
            <a:r>
              <a:rPr lang="tr-TR" sz="3600" b="1" i="1" dirty="0" smtClean="0">
                <a:latin typeface="Times New Roman" panose="02020603050405020304" pitchFamily="18" charset="0"/>
                <a:cs typeface="Times New Roman" panose="02020603050405020304" pitchFamily="18" charset="0"/>
              </a:rPr>
              <a:t>Davaları </a:t>
            </a:r>
            <a:r>
              <a:rPr lang="tr-TR" sz="3600" dirty="0" smtClean="0">
                <a:latin typeface="Times New Roman" panose="02020603050405020304" pitchFamily="18" charset="0"/>
                <a:cs typeface="Times New Roman" panose="02020603050405020304" pitchFamily="18" charset="0"/>
              </a:rPr>
              <a:t>ile </a:t>
            </a:r>
            <a:r>
              <a:rPr lang="tr-TR" sz="3600" dirty="0">
                <a:latin typeface="Times New Roman" panose="02020603050405020304" pitchFamily="18" charset="0"/>
                <a:cs typeface="Times New Roman" panose="02020603050405020304" pitchFamily="18" charset="0"/>
              </a:rPr>
              <a:t>olur.</a:t>
            </a:r>
          </a:p>
        </p:txBody>
      </p:sp>
    </p:spTree>
    <p:extLst>
      <p:ext uri="{BB962C8B-B14F-4D97-AF65-F5344CB8AC3E}">
        <p14:creationId xmlns:p14="http://schemas.microsoft.com/office/powerpoint/2010/main" val="21835660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fontScale="92500"/>
          </a:bodyPr>
          <a:lstStyle/>
          <a:p>
            <a:pPr algn="just"/>
            <a:r>
              <a:rPr lang="tr-TR" sz="3200" b="1" dirty="0">
                <a:latin typeface="Times New Roman" panose="02020603050405020304" pitchFamily="18" charset="0"/>
                <a:cs typeface="Times New Roman" panose="02020603050405020304" pitchFamily="18" charset="0"/>
              </a:rPr>
              <a:t>Geri </a:t>
            </a:r>
            <a:r>
              <a:rPr lang="tr-TR" sz="3200" b="1" dirty="0" smtClean="0">
                <a:latin typeface="Times New Roman" panose="02020603050405020304" pitchFamily="18" charset="0"/>
                <a:cs typeface="Times New Roman" panose="02020603050405020304" pitchFamily="18" charset="0"/>
              </a:rPr>
              <a:t>Verme </a:t>
            </a:r>
            <a:r>
              <a:rPr lang="tr-TR" sz="3200" dirty="0">
                <a:latin typeface="Times New Roman" panose="02020603050405020304" pitchFamily="18" charset="0"/>
                <a:cs typeface="Times New Roman" panose="02020603050405020304" pitchFamily="18" charset="0"/>
              </a:rPr>
              <a:t>ile </a:t>
            </a:r>
            <a:r>
              <a:rPr lang="tr-TR" sz="3200" b="1" dirty="0" smtClean="0">
                <a:latin typeface="Times New Roman" panose="02020603050405020304" pitchFamily="18" charset="0"/>
                <a:cs typeface="Times New Roman" panose="02020603050405020304" pitchFamily="18" charset="0"/>
              </a:rPr>
              <a:t>Tazminatın </a:t>
            </a:r>
            <a:r>
              <a:rPr lang="tr-TR" sz="3200" b="1" dirty="0">
                <a:latin typeface="Times New Roman" panose="02020603050405020304" pitchFamily="18" charset="0"/>
                <a:cs typeface="Times New Roman" panose="02020603050405020304" pitchFamily="18" charset="0"/>
              </a:rPr>
              <a:t>aynı davada istenmesi hukuken mümkün </a:t>
            </a:r>
            <a:r>
              <a:rPr lang="tr-TR" sz="3200" dirty="0">
                <a:latin typeface="Times New Roman" panose="02020603050405020304" pitchFamily="18" charset="0"/>
                <a:cs typeface="Times New Roman" panose="02020603050405020304" pitchFamily="18" charset="0"/>
              </a:rPr>
              <a:t>ise de, </a:t>
            </a:r>
            <a:r>
              <a:rPr lang="tr-TR" sz="3200" b="1" dirty="0">
                <a:latin typeface="Times New Roman" panose="02020603050405020304" pitchFamily="18" charset="0"/>
                <a:cs typeface="Times New Roman" panose="02020603050405020304" pitchFamily="18" charset="0"/>
              </a:rPr>
              <a:t>uygun değildir. </a:t>
            </a:r>
            <a:endParaRPr lang="tr-TR" sz="3200" b="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Bunun nedeni, </a:t>
            </a:r>
            <a:r>
              <a:rPr lang="tr-TR" sz="3200" b="1" dirty="0" smtClean="0">
                <a:latin typeface="Times New Roman" panose="02020603050405020304" pitchFamily="18" charset="0"/>
                <a:cs typeface="Times New Roman" panose="02020603050405020304" pitchFamily="18" charset="0"/>
              </a:rPr>
              <a:t>Tazminat Davasının</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daha </a:t>
            </a:r>
            <a:r>
              <a:rPr lang="tr-TR" sz="3200" b="1" dirty="0">
                <a:latin typeface="Times New Roman" panose="02020603050405020304" pitchFamily="18" charset="0"/>
                <a:cs typeface="Times New Roman" panose="02020603050405020304" pitchFamily="18" charset="0"/>
              </a:rPr>
              <a:t>ağır işleyen bir </a:t>
            </a:r>
            <a:r>
              <a:rPr lang="tr-TR" sz="3200" b="1" dirty="0" smtClean="0">
                <a:latin typeface="Times New Roman" panose="02020603050405020304" pitchFamily="18" charset="0"/>
                <a:cs typeface="Times New Roman" panose="02020603050405020304" pitchFamily="18" charset="0"/>
              </a:rPr>
              <a:t>Yargılama </a:t>
            </a:r>
            <a:r>
              <a:rPr lang="tr-TR" sz="3200" b="1" dirty="0">
                <a:latin typeface="Times New Roman" panose="02020603050405020304" pitchFamily="18" charset="0"/>
                <a:cs typeface="Times New Roman" panose="02020603050405020304" pitchFamily="18" charset="0"/>
              </a:rPr>
              <a:t>U</a:t>
            </a:r>
            <a:r>
              <a:rPr lang="tr-TR" sz="3200" b="1" dirty="0" smtClean="0">
                <a:latin typeface="Times New Roman" panose="02020603050405020304" pitchFamily="18" charset="0"/>
                <a:cs typeface="Times New Roman" panose="02020603050405020304" pitchFamily="18" charset="0"/>
              </a:rPr>
              <a:t>sulünü </a:t>
            </a:r>
            <a:r>
              <a:rPr lang="tr-TR" sz="3200" dirty="0" smtClean="0">
                <a:latin typeface="Times New Roman" panose="02020603050405020304" pitchFamily="18" charset="0"/>
                <a:cs typeface="Times New Roman" panose="02020603050405020304" pitchFamily="18" charset="0"/>
              </a:rPr>
              <a:t>gerektirmesidir.</a:t>
            </a:r>
          </a:p>
          <a:p>
            <a:pPr algn="just"/>
            <a:r>
              <a:rPr lang="tr-TR" sz="3200" dirty="0" smtClean="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Dava,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TBK m. 49 </a:t>
            </a:r>
            <a:r>
              <a:rPr lang="tr-TR" sz="3200" b="1" i="1" dirty="0">
                <a:latin typeface="Times New Roman" panose="02020603050405020304" pitchFamily="18" charset="0"/>
                <a:cs typeface="Times New Roman" panose="02020603050405020304" pitchFamily="18" charset="0"/>
              </a:rPr>
              <a:t>vd. </a:t>
            </a:r>
            <a:r>
              <a:rPr lang="tr-TR" sz="3200" dirty="0">
                <a:latin typeface="Times New Roman" panose="02020603050405020304" pitchFamily="18" charset="0"/>
                <a:cs typeface="Times New Roman" panose="02020603050405020304" pitchFamily="18" charset="0"/>
              </a:rPr>
              <a:t>hükümlerine</a:t>
            </a:r>
            <a:r>
              <a:rPr lang="tr-TR" sz="3200" b="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tabidir. </a:t>
            </a:r>
          </a:p>
          <a:p>
            <a:pPr algn="just"/>
            <a:r>
              <a:rPr lang="tr-TR" sz="3200" dirty="0" smtClean="0">
                <a:latin typeface="Times New Roman" panose="02020603050405020304" pitchFamily="18" charset="0"/>
                <a:cs typeface="Times New Roman" panose="02020603050405020304" pitchFamily="18" charset="0"/>
              </a:rPr>
              <a:t>Bu bağlamda, </a:t>
            </a:r>
            <a:r>
              <a:rPr lang="tr-TR" sz="3200" b="1" dirty="0" smtClean="0">
                <a:latin typeface="Times New Roman" panose="02020603050405020304" pitchFamily="18" charset="0"/>
                <a:cs typeface="Times New Roman" panose="02020603050405020304" pitchFamily="18" charset="0"/>
              </a:rPr>
              <a:t>Davacının,</a:t>
            </a:r>
            <a:r>
              <a:rPr lang="tr-TR" sz="3200" dirty="0" smtClean="0">
                <a:latin typeface="Times New Roman" panose="02020603050405020304" pitchFamily="18" charset="0"/>
                <a:cs typeface="Times New Roman" panose="02020603050405020304" pitchFamily="18" charset="0"/>
              </a:rPr>
              <a:t> Davada, </a:t>
            </a:r>
            <a:r>
              <a:rPr lang="tr-TR" sz="3200" b="1" i="1" dirty="0" smtClean="0">
                <a:latin typeface="Times New Roman" panose="02020603050405020304" pitchFamily="18" charset="0"/>
                <a:cs typeface="Times New Roman" panose="02020603050405020304" pitchFamily="18" charset="0"/>
              </a:rPr>
              <a:t>Haksız </a:t>
            </a:r>
            <a:r>
              <a:rPr lang="tr-TR" sz="3200" b="1" i="1" dirty="0">
                <a:latin typeface="Times New Roman" panose="02020603050405020304" pitchFamily="18" charset="0"/>
                <a:cs typeface="Times New Roman" panose="02020603050405020304" pitchFamily="18" charset="0"/>
              </a:rPr>
              <a:t>F</a:t>
            </a:r>
            <a:r>
              <a:rPr lang="tr-TR" sz="3200" b="1" i="1" dirty="0" smtClean="0">
                <a:latin typeface="Times New Roman" panose="02020603050405020304" pitchFamily="18" charset="0"/>
                <a:cs typeface="Times New Roman" panose="02020603050405020304" pitchFamily="18" charset="0"/>
              </a:rPr>
              <a:t>iilin </a:t>
            </a:r>
            <a:r>
              <a:rPr lang="tr-TR" sz="3200" b="1" i="1" dirty="0">
                <a:latin typeface="Times New Roman" panose="02020603050405020304" pitchFamily="18" charset="0"/>
                <a:cs typeface="Times New Roman" panose="02020603050405020304" pitchFamily="18" charset="0"/>
              </a:rPr>
              <a:t>U</a:t>
            </a:r>
            <a:r>
              <a:rPr lang="tr-TR" sz="3200" b="1" i="1" dirty="0" smtClean="0">
                <a:latin typeface="Times New Roman" panose="02020603050405020304" pitchFamily="18" charset="0"/>
                <a:cs typeface="Times New Roman" panose="02020603050405020304" pitchFamily="18" charset="0"/>
              </a:rPr>
              <a:t>nsurlarını</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böylece,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avalı </a:t>
            </a:r>
            <a:r>
              <a:rPr lang="tr-TR" sz="3200" b="1" i="1" dirty="0">
                <a:latin typeface="Times New Roman" panose="02020603050405020304" pitchFamily="18" charset="0"/>
                <a:cs typeface="Times New Roman" panose="02020603050405020304" pitchFamily="18" charset="0"/>
              </a:rPr>
              <a:t>tarafın </a:t>
            </a:r>
            <a:r>
              <a:rPr lang="tr-TR" sz="3200" b="1" i="1" dirty="0" smtClean="0">
                <a:latin typeface="Times New Roman" panose="02020603050405020304" pitchFamily="18" charset="0"/>
                <a:cs typeface="Times New Roman" panose="02020603050405020304" pitchFamily="18" charset="0"/>
              </a:rPr>
              <a:t>Kusurunu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ispat etmesi şarttır.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Oysa </a:t>
            </a:r>
            <a:r>
              <a:rPr lang="tr-TR" sz="3200" b="1" dirty="0">
                <a:latin typeface="Times New Roman" panose="02020603050405020304" pitchFamily="18" charset="0"/>
                <a:cs typeface="Times New Roman" panose="02020603050405020304" pitchFamily="18" charset="0"/>
              </a:rPr>
              <a:t>G</a:t>
            </a:r>
            <a:r>
              <a:rPr lang="tr-TR" sz="3200" b="1" dirty="0" smtClean="0">
                <a:latin typeface="Times New Roman" panose="02020603050405020304" pitchFamily="18" charset="0"/>
                <a:cs typeface="Times New Roman" panose="02020603050405020304" pitchFamily="18" charset="0"/>
              </a:rPr>
              <a:t>asp </a:t>
            </a:r>
            <a:r>
              <a:rPr lang="tr-TR" sz="3200" b="1" dirty="0">
                <a:latin typeface="Times New Roman" panose="02020603050405020304" pitchFamily="18" charset="0"/>
                <a:cs typeface="Times New Roman" panose="02020603050405020304" pitchFamily="18" charset="0"/>
              </a:rPr>
              <a:t>nedeniyle açılan </a:t>
            </a:r>
            <a:r>
              <a:rPr lang="tr-TR" sz="3200" b="1" dirty="0" smtClean="0">
                <a:latin typeface="Times New Roman" panose="02020603050405020304" pitchFamily="18" charset="0"/>
                <a:cs typeface="Times New Roman" panose="02020603050405020304" pitchFamily="18" charset="0"/>
              </a:rPr>
              <a:t>Geri </a:t>
            </a:r>
            <a:r>
              <a:rPr lang="tr-TR" sz="3200" b="1" dirty="0">
                <a:latin typeface="Times New Roman" panose="02020603050405020304" pitchFamily="18" charset="0"/>
                <a:cs typeface="Times New Roman" panose="02020603050405020304" pitchFamily="18" charset="0"/>
              </a:rPr>
              <a:t>V</a:t>
            </a:r>
            <a:r>
              <a:rPr lang="tr-TR" sz="3200" b="1" dirty="0" smtClean="0">
                <a:latin typeface="Times New Roman" panose="02020603050405020304" pitchFamily="18" charset="0"/>
                <a:cs typeface="Times New Roman" panose="02020603050405020304" pitchFamily="18" charset="0"/>
              </a:rPr>
              <a:t>erme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avasında</a:t>
            </a:r>
            <a:r>
              <a:rPr lang="tr-TR" sz="3200"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Gasıbın</a:t>
            </a:r>
            <a:r>
              <a:rPr lang="tr-TR" sz="3200" i="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usurlu</a:t>
            </a:r>
            <a:r>
              <a:rPr lang="tr-TR" sz="3200" i="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olup </a:t>
            </a:r>
            <a:r>
              <a:rPr lang="tr-TR" sz="3200" b="1" i="1" dirty="0" smtClean="0">
                <a:latin typeface="Times New Roman" panose="02020603050405020304" pitchFamily="18" charset="0"/>
                <a:cs typeface="Times New Roman" panose="02020603050405020304" pitchFamily="18" charset="0"/>
              </a:rPr>
              <a:t>olmaması</a:t>
            </a:r>
            <a:r>
              <a:rPr lang="tr-TR" sz="3200" b="1"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sonucu etkilemez. </a:t>
            </a:r>
            <a:endParaRPr lang="tr-TR" sz="3200"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2266531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Ayrıca </a:t>
            </a:r>
            <a:r>
              <a:rPr lang="tr-TR" sz="3200" b="1" dirty="0">
                <a:latin typeface="Times New Roman" panose="02020603050405020304" pitchFamily="18" charset="0"/>
                <a:cs typeface="Times New Roman" panose="02020603050405020304" pitchFamily="18" charset="0"/>
              </a:rPr>
              <a:t>Gasp dolayısıyla açılan Geri Verme Davasında</a:t>
            </a:r>
            <a:r>
              <a:rPr lang="tr-TR" sz="3200" dirty="0">
                <a:latin typeface="Times New Roman" panose="02020603050405020304" pitchFamily="18" charset="0"/>
                <a:cs typeface="Times New Roman" panose="02020603050405020304" pitchFamily="18" charset="0"/>
              </a:rPr>
              <a:t>, tazmini istenebilecek Zararlar, ancak </a:t>
            </a:r>
            <a:r>
              <a:rPr lang="tr-TR" sz="3200" b="1" dirty="0">
                <a:latin typeface="Times New Roman" panose="02020603050405020304" pitchFamily="18" charset="0"/>
                <a:cs typeface="Times New Roman" panose="02020603050405020304" pitchFamily="18" charset="0"/>
              </a:rPr>
              <a:t>Gasp Fiilinin </a:t>
            </a:r>
            <a:r>
              <a:rPr lang="tr-TR" sz="3200" b="1" i="1" dirty="0">
                <a:latin typeface="Times New Roman" panose="02020603050405020304" pitchFamily="18" charset="0"/>
                <a:cs typeface="Times New Roman" panose="02020603050405020304" pitchFamily="18" charset="0"/>
              </a:rPr>
              <a:t>derhal</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doğrudan sonucu </a:t>
            </a:r>
            <a:r>
              <a:rPr lang="tr-TR" sz="3200" dirty="0">
                <a:latin typeface="Times New Roman" panose="02020603050405020304" pitchFamily="18" charset="0"/>
                <a:cs typeface="Times New Roman" panose="02020603050405020304" pitchFamily="18" charset="0"/>
              </a:rPr>
              <a:t>olarak</a:t>
            </a:r>
            <a:r>
              <a:rPr lang="tr-TR" sz="3200" b="1" dirty="0">
                <a:latin typeface="Times New Roman" panose="02020603050405020304" pitchFamily="18" charset="0"/>
                <a:cs typeface="Times New Roman" panose="02020603050405020304" pitchFamily="18" charset="0"/>
              </a:rPr>
              <a:t> ortaya çıkan Zararlardır.</a:t>
            </a:r>
          </a:p>
          <a:p>
            <a:pPr algn="just"/>
            <a:r>
              <a:rPr lang="tr-TR" sz="3200" dirty="0">
                <a:latin typeface="Times New Roman" panose="02020603050405020304" pitchFamily="18" charset="0"/>
                <a:cs typeface="Times New Roman" panose="02020603050405020304" pitchFamily="18" charset="0"/>
              </a:rPr>
              <a:t> Örneğin, </a:t>
            </a:r>
            <a:r>
              <a:rPr lang="tr-TR" sz="3200" b="1" i="1" dirty="0">
                <a:latin typeface="Times New Roman" panose="02020603050405020304" pitchFamily="18" charset="0"/>
                <a:cs typeface="Times New Roman" panose="02020603050405020304" pitchFamily="18" charset="0"/>
              </a:rPr>
              <a:t>Otomobili üzerindeki Zilyetliği gasp edilmiş olan Kişinin </a:t>
            </a:r>
            <a:r>
              <a:rPr lang="tr-TR" sz="3200" b="1" dirty="0">
                <a:latin typeface="Times New Roman" panose="02020603050405020304" pitchFamily="18" charset="0"/>
                <a:cs typeface="Times New Roman" panose="02020603050405020304" pitchFamily="18" charset="0"/>
              </a:rPr>
              <a:t>eve dönüş için yaptığı </a:t>
            </a:r>
            <a:r>
              <a:rPr lang="tr-TR" sz="3200" b="1" dirty="0" smtClean="0">
                <a:latin typeface="Times New Roman" panose="02020603050405020304" pitchFamily="18" charset="0"/>
                <a:cs typeface="Times New Roman" panose="02020603050405020304" pitchFamily="18" charset="0"/>
              </a:rPr>
              <a:t>Masrafların durumunu </a:t>
            </a:r>
            <a:r>
              <a:rPr lang="tr-TR" sz="3200" dirty="0" smtClean="0">
                <a:latin typeface="Times New Roman" panose="02020603050405020304" pitchFamily="18" charset="0"/>
                <a:cs typeface="Times New Roman" panose="02020603050405020304" pitchFamily="18" charset="0"/>
              </a:rPr>
              <a:t>incelemek gerekir.</a:t>
            </a:r>
          </a:p>
          <a:p>
            <a:pPr algn="just"/>
            <a:r>
              <a:rPr lang="tr-TR" sz="3200" dirty="0" smtClean="0">
                <a:latin typeface="Times New Roman" panose="02020603050405020304" pitchFamily="18" charset="0"/>
                <a:cs typeface="Times New Roman" panose="02020603050405020304" pitchFamily="18" charset="0"/>
              </a:rPr>
              <a:t>Bu</a:t>
            </a:r>
            <a:r>
              <a:rPr lang="tr-TR" sz="3200" b="1" dirty="0" smtClean="0">
                <a:latin typeface="Times New Roman" panose="02020603050405020304" pitchFamily="18" charset="0"/>
                <a:cs typeface="Times New Roman" panose="02020603050405020304" pitchFamily="18" charset="0"/>
              </a:rPr>
              <a:t> Masraflar </a:t>
            </a:r>
            <a:r>
              <a:rPr lang="tr-TR" sz="3200" dirty="0" smtClean="0">
                <a:latin typeface="Times New Roman" panose="02020603050405020304" pitchFamily="18" charset="0"/>
                <a:cs typeface="Times New Roman" panose="02020603050405020304" pitchFamily="18" charset="0"/>
              </a:rPr>
              <a:t>ise, </a:t>
            </a:r>
            <a:r>
              <a:rPr lang="tr-TR" sz="3200" b="1" i="1" dirty="0" smtClean="0">
                <a:latin typeface="Times New Roman" panose="02020603050405020304" pitchFamily="18" charset="0"/>
                <a:cs typeface="Times New Roman" panose="02020603050405020304" pitchFamily="18" charset="0"/>
              </a:rPr>
              <a:t>Gasp Eyleminin </a:t>
            </a:r>
            <a:r>
              <a:rPr lang="tr-TR" sz="3200" b="1" i="1" dirty="0">
                <a:latin typeface="Times New Roman" panose="02020603050405020304" pitchFamily="18" charset="0"/>
                <a:cs typeface="Times New Roman" panose="02020603050405020304" pitchFamily="18" charset="0"/>
              </a:rPr>
              <a:t>derhal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doğrudan ortaya çıkan </a:t>
            </a:r>
            <a:r>
              <a:rPr lang="tr-TR" sz="3200" b="1" i="1" dirty="0" smtClean="0">
                <a:latin typeface="Times New Roman" panose="02020603050405020304" pitchFamily="18" charset="0"/>
                <a:cs typeface="Times New Roman" panose="02020603050405020304" pitchFamily="18" charset="0"/>
              </a:rPr>
              <a:t>sonucu </a:t>
            </a:r>
            <a:r>
              <a:rPr lang="tr-TR" sz="3200" dirty="0" smtClean="0">
                <a:latin typeface="Times New Roman" panose="02020603050405020304" pitchFamily="18" charset="0"/>
                <a:cs typeface="Times New Roman" panose="02020603050405020304" pitchFamily="18" charset="0"/>
              </a:rPr>
              <a:t>olarak kabul edilmektedir. </a:t>
            </a:r>
            <a:endParaRPr lang="tr-TR" sz="3200"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6241060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Buna karşılık, </a:t>
            </a:r>
            <a:r>
              <a:rPr lang="tr-TR" sz="3200" b="1" dirty="0" smtClean="0">
                <a:latin typeface="Times New Roman" panose="02020603050405020304" pitchFamily="18" charset="0"/>
                <a:cs typeface="Times New Roman" panose="02020603050405020304" pitchFamily="18" charset="0"/>
              </a:rPr>
              <a:t>Zilyetliği gasp edilen kimsenin</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Eşyadan haksız olarak yoksun kalması nedeniyle uğradığı Zararlar, </a:t>
            </a:r>
            <a:r>
              <a:rPr lang="tr-TR" sz="3200" dirty="0" smtClean="0">
                <a:latin typeface="Times New Roman" panose="02020603050405020304" pitchFamily="18" charset="0"/>
                <a:cs typeface="Times New Roman" panose="02020603050405020304" pitchFamily="18" charset="0"/>
              </a:rPr>
              <a:t>sadece </a:t>
            </a:r>
            <a:r>
              <a:rPr lang="tr-TR" sz="3200" b="1" dirty="0" smtClean="0">
                <a:latin typeface="Times New Roman" panose="02020603050405020304" pitchFamily="18" charset="0"/>
                <a:cs typeface="Times New Roman" panose="02020603050405020304" pitchFamily="18" charset="0"/>
              </a:rPr>
              <a:t>Hakkın tartışıldığı </a:t>
            </a:r>
            <a:r>
              <a:rPr lang="tr-TR" sz="3200" b="1" i="1" dirty="0" smtClean="0">
                <a:latin typeface="Times New Roman" panose="02020603050405020304" pitchFamily="18" charset="0"/>
                <a:cs typeface="Times New Roman" panose="02020603050405020304" pitchFamily="18" charset="0"/>
              </a:rPr>
              <a:t>ayrı</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bir </a:t>
            </a:r>
            <a:r>
              <a:rPr lang="tr-TR" sz="3200" b="1" i="1" dirty="0" smtClean="0">
                <a:latin typeface="Times New Roman" panose="02020603050405020304" pitchFamily="18" charset="0"/>
                <a:cs typeface="Times New Roman" panose="02020603050405020304" pitchFamily="18" charset="0"/>
              </a:rPr>
              <a:t>Davanın Konusunu </a:t>
            </a:r>
            <a:r>
              <a:rPr lang="tr-TR" sz="3200" dirty="0" smtClean="0">
                <a:latin typeface="Times New Roman" panose="02020603050405020304" pitchFamily="18" charset="0"/>
                <a:cs typeface="Times New Roman" panose="02020603050405020304" pitchFamily="18" charset="0"/>
              </a:rPr>
              <a:t>oluşturabilir. </a:t>
            </a:r>
          </a:p>
          <a:p>
            <a:pPr algn="just"/>
            <a:r>
              <a:rPr lang="tr-TR" sz="3200" dirty="0" smtClean="0">
                <a:latin typeface="Times New Roman" panose="02020603050405020304" pitchFamily="18" charset="0"/>
                <a:cs typeface="Times New Roman" panose="02020603050405020304" pitchFamily="18" charset="0"/>
              </a:rPr>
              <a:t>Bu durumda, </a:t>
            </a:r>
            <a:r>
              <a:rPr lang="tr-TR" sz="3200" b="1" dirty="0" smtClean="0">
                <a:latin typeface="Times New Roman" panose="02020603050405020304" pitchFamily="18" charset="0"/>
                <a:cs typeface="Times New Roman" panose="02020603050405020304" pitchFamily="18" charset="0"/>
              </a:rPr>
              <a:t>Tazminat Talebinin Dayanağını </a:t>
            </a:r>
            <a:r>
              <a:rPr lang="tr-TR" sz="3200" dirty="0" smtClean="0">
                <a:latin typeface="Times New Roman" panose="02020603050405020304" pitchFamily="18" charset="0"/>
                <a:cs typeface="Times New Roman" panose="02020603050405020304" pitchFamily="18" charset="0"/>
              </a:rPr>
              <a:t>ise, </a:t>
            </a:r>
            <a:r>
              <a:rPr lang="tr-TR" sz="3200" b="1" i="1" dirty="0" smtClean="0">
                <a:latin typeface="Times New Roman" panose="02020603050405020304" pitchFamily="18" charset="0"/>
                <a:cs typeface="Times New Roman" panose="02020603050405020304" pitchFamily="18" charset="0"/>
              </a:rPr>
              <a:t>Haksız Fiil </a:t>
            </a:r>
            <a:r>
              <a:rPr lang="tr-TR" sz="3200" dirty="0" smtClean="0">
                <a:latin typeface="Times New Roman" panose="02020603050405020304" pitchFamily="18" charset="0"/>
                <a:cs typeface="Times New Roman" panose="02020603050405020304" pitchFamily="18" charset="0"/>
              </a:rPr>
              <a:t>veya </a:t>
            </a:r>
            <a:r>
              <a:rPr lang="tr-TR" sz="3200" b="1" i="1" dirty="0" smtClean="0">
                <a:latin typeface="Times New Roman" panose="02020603050405020304" pitchFamily="18" charset="0"/>
                <a:cs typeface="Times New Roman" panose="02020603050405020304" pitchFamily="18" charset="0"/>
              </a:rPr>
              <a:t>Sözleşme</a:t>
            </a:r>
            <a:r>
              <a:rPr lang="tr-TR" sz="3200" dirty="0" smtClean="0">
                <a:latin typeface="Times New Roman" panose="02020603050405020304" pitchFamily="18" charset="0"/>
                <a:cs typeface="Times New Roman" panose="02020603050405020304" pitchFamily="18" charset="0"/>
              </a:rPr>
              <a:t> oluşturur.</a:t>
            </a:r>
          </a:p>
          <a:p>
            <a:pPr algn="just"/>
            <a:r>
              <a:rPr lang="tr-TR" sz="3200" b="1" dirty="0" smtClean="0">
                <a:latin typeface="Times New Roman" panose="02020603050405020304" pitchFamily="18" charset="0"/>
                <a:cs typeface="Times New Roman" panose="02020603050405020304" pitchFamily="18" charset="0"/>
              </a:rPr>
              <a:t>Sözleşmeye,</a:t>
            </a:r>
            <a:r>
              <a:rPr lang="tr-TR" sz="3200" dirty="0" smtClean="0">
                <a:latin typeface="Times New Roman" panose="02020603050405020304" pitchFamily="18" charset="0"/>
                <a:cs typeface="Times New Roman" panose="02020603050405020304" pitchFamily="18" charset="0"/>
              </a:rPr>
              <a:t> Kiraya verenin, Kiracının Zilyetliğindeki malı gasp etmesi durumu, </a:t>
            </a:r>
            <a:r>
              <a:rPr lang="tr-TR" sz="3200" b="1" dirty="0" smtClean="0">
                <a:latin typeface="Times New Roman" panose="02020603050405020304" pitchFamily="18" charset="0"/>
                <a:cs typeface="Times New Roman" panose="02020603050405020304" pitchFamily="18" charset="0"/>
              </a:rPr>
              <a:t>örnek olarak </a:t>
            </a:r>
            <a:r>
              <a:rPr lang="tr-TR" sz="3200" dirty="0" smtClean="0">
                <a:latin typeface="Times New Roman" panose="02020603050405020304" pitchFamily="18" charset="0"/>
                <a:cs typeface="Times New Roman" panose="02020603050405020304" pitchFamily="18" charset="0"/>
              </a:rPr>
              <a:t>verilebilir. </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88316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Black" panose="020B0A04020102020204" pitchFamily="34" charset="0"/>
              </a:rPr>
              <a:t>Zilyetliğe Saldırı Halinde Açılacak Davalar</a:t>
            </a:r>
            <a:endParaRPr lang="tr-TR" sz="4000" dirty="0">
              <a:latin typeface="Arial Black" panose="020B0A04020102020204" pitchFamily="34" charset="0"/>
            </a:endParaRPr>
          </a:p>
        </p:txBody>
      </p:sp>
      <p:graphicFrame>
        <p:nvGraphicFramePr>
          <p:cNvPr id="4" name="3 İçerik Yer Tutucusu"/>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09916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Zilyetliğe Saldırı Halinde Açılacak Davalar </a:t>
            </a:r>
            <a:endParaRPr lang="tr-TR" b="1" dirty="0"/>
          </a:p>
        </p:txBody>
      </p:sp>
      <p:sp>
        <p:nvSpPr>
          <p:cNvPr id="3" name="İçerik Yer Tutucusu 2"/>
          <p:cNvSpPr>
            <a:spLocks noGrp="1"/>
          </p:cNvSpPr>
          <p:nvPr>
            <p:ph idx="1"/>
          </p:nvPr>
        </p:nvSpPr>
        <p:spPr>
          <a:xfrm>
            <a:off x="956930" y="1690688"/>
            <a:ext cx="10396870" cy="4827070"/>
          </a:xfrm>
        </p:spPr>
        <p:txBody>
          <a:bodyPr>
            <a:noAutofit/>
          </a:bodyPr>
          <a:lstStyle/>
          <a:p>
            <a:pPr algn="just"/>
            <a:r>
              <a:rPr lang="tr-TR" b="1" dirty="0" smtClean="0">
                <a:latin typeface="Times New Roman" panose="02020603050405020304" pitchFamily="18" charset="0"/>
                <a:cs typeface="Times New Roman" panose="02020603050405020304" pitchFamily="18" charset="0"/>
              </a:rPr>
              <a:t>Mal,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ilyedin fiili hakimiyet alanının dışına çıkarılmamakla beraber</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Zilyedin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iili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akimiyeti kullanmasını onun Rızası olmaksızın engelleyen veya zorlaştıran Hukuka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ykırı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iiller</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Zilyetliğe Saldırı </a:t>
            </a:r>
            <a:r>
              <a:rPr lang="tr-TR" dirty="0" smtClean="0">
                <a:latin typeface="Times New Roman" panose="02020603050405020304" pitchFamily="18" charset="0"/>
                <a:cs typeface="Times New Roman" panose="02020603050405020304" pitchFamily="18" charset="0"/>
              </a:rPr>
              <a:t>(tecavüz) </a:t>
            </a:r>
            <a:r>
              <a:rPr lang="tr-TR" b="1" dirty="0" smtClean="0">
                <a:latin typeface="Times New Roman" panose="02020603050405020304" pitchFamily="18" charset="0"/>
                <a:cs typeface="Times New Roman" panose="02020603050405020304" pitchFamily="18" charset="0"/>
              </a:rPr>
              <a:t>sayılır.</a:t>
            </a:r>
          </a:p>
          <a:p>
            <a:pPr algn="just"/>
            <a:r>
              <a:rPr lang="tr-TR" dirty="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bir </a:t>
            </a:r>
            <a:r>
              <a:rPr lang="tr-TR" dirty="0">
                <a:latin typeface="Times New Roman" panose="02020603050405020304" pitchFamily="18" charset="0"/>
                <a:cs typeface="Times New Roman" panose="02020603050405020304" pitchFamily="18" charset="0"/>
              </a:rPr>
              <a:t>kimsenin </a:t>
            </a:r>
            <a:r>
              <a:rPr lang="tr-TR" dirty="0" smtClean="0">
                <a:latin typeface="Times New Roman" panose="02020603050405020304" pitchFamily="18" charset="0"/>
                <a:cs typeface="Times New Roman" panose="02020603050405020304" pitchFamily="18" charset="0"/>
              </a:rPr>
              <a:t>Zilyedi olduğu Taşınmaza</a:t>
            </a:r>
            <a:r>
              <a:rPr lang="tr-TR" dirty="0">
                <a:latin typeface="Times New Roman" panose="02020603050405020304" pitchFamily="18" charset="0"/>
                <a:cs typeface="Times New Roman" panose="02020603050405020304" pitchFamily="18" charset="0"/>
              </a:rPr>
              <a:t>, yıkılan bir </a:t>
            </a:r>
            <a:r>
              <a:rPr lang="tr-TR" dirty="0" smtClean="0">
                <a:latin typeface="Times New Roman" panose="02020603050405020304" pitchFamily="18" charset="0"/>
                <a:cs typeface="Times New Roman" panose="02020603050405020304" pitchFamily="18" charset="0"/>
              </a:rPr>
              <a:t>Binanın </a:t>
            </a:r>
            <a:r>
              <a:rPr lang="tr-TR" dirty="0">
                <a:latin typeface="Times New Roman" panose="02020603050405020304" pitchFamily="18" charset="0"/>
                <a:cs typeface="Times New Roman" panose="02020603050405020304" pitchFamily="18" charset="0"/>
              </a:rPr>
              <a:t>E</a:t>
            </a:r>
            <a:r>
              <a:rPr lang="tr-TR" dirty="0" smtClean="0">
                <a:latin typeface="Times New Roman" panose="02020603050405020304" pitchFamily="18" charset="0"/>
                <a:cs typeface="Times New Roman" panose="02020603050405020304" pitchFamily="18" charset="0"/>
              </a:rPr>
              <a:t>nkazını veya İnşaat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alzemelerini yığmak,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omşu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aşınmazdaki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itkilere </a:t>
            </a:r>
            <a:r>
              <a:rPr lang="tr-TR" dirty="0">
                <a:latin typeface="Times New Roman" panose="02020603050405020304" pitchFamily="18" charset="0"/>
                <a:cs typeface="Times New Roman" panose="02020603050405020304" pitchFamily="18" charset="0"/>
              </a:rPr>
              <a:t>zararlı </a:t>
            </a:r>
            <a:r>
              <a:rPr lang="tr-TR" dirty="0" smtClean="0">
                <a:latin typeface="Times New Roman" panose="02020603050405020304" pitchFamily="18" charset="0"/>
                <a:cs typeface="Times New Roman" panose="02020603050405020304" pitchFamily="18" charset="0"/>
              </a:rPr>
              <a:t>maddeler dökmek, </a:t>
            </a:r>
            <a:r>
              <a:rPr lang="tr-TR" b="1" dirty="0" smtClean="0">
                <a:latin typeface="Times New Roman" panose="02020603050405020304" pitchFamily="18" charset="0"/>
                <a:cs typeface="Times New Roman" panose="02020603050405020304" pitchFamily="18" charset="0"/>
              </a:rPr>
              <a:t>Zilyetliğe Saldırı </a:t>
            </a:r>
            <a:r>
              <a:rPr lang="tr-TR" dirty="0" smtClean="0">
                <a:latin typeface="Times New Roman" panose="02020603050405020304" pitchFamily="18" charset="0"/>
                <a:cs typeface="Times New Roman" panose="02020603050405020304" pitchFamily="18" charset="0"/>
              </a:rPr>
              <a:t>oluşturan Fiillerdir.</a:t>
            </a:r>
          </a:p>
          <a:p>
            <a:pPr algn="just"/>
            <a:r>
              <a:rPr lang="tr-TR" dirty="0" smtClean="0">
                <a:latin typeface="Times New Roman" panose="02020603050405020304" pitchFamily="18" charset="0"/>
                <a:cs typeface="Times New Roman" panose="02020603050405020304" pitchFamily="18" charset="0"/>
              </a:rPr>
              <a:t>  Bu durumda da, </a:t>
            </a:r>
            <a:r>
              <a:rPr lang="tr-TR" b="1" dirty="0" smtClean="0">
                <a:latin typeface="Times New Roman" panose="02020603050405020304" pitchFamily="18" charset="0"/>
                <a:cs typeface="Times New Roman" panose="02020603050405020304" pitchFamily="18" charset="0"/>
              </a:rPr>
              <a:t>MK 983 / I,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ilyede bir Dava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tanımaktadır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Saldırıda bulunan, şey üzerinde bir hak iddia etse bile, zilyetliği saldırıya uğrayan, ona karşı dava açabilir.»</a:t>
            </a:r>
          </a:p>
        </p:txBody>
      </p:sp>
    </p:spTree>
    <p:extLst>
      <p:ext uri="{BB962C8B-B14F-4D97-AF65-F5344CB8AC3E}">
        <p14:creationId xmlns:p14="http://schemas.microsoft.com/office/powerpoint/2010/main" val="1700927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Saldırıdan doğan Zilyetlik Davasında </a:t>
            </a:r>
            <a:r>
              <a:rPr lang="tr-TR" sz="3600" dirty="0">
                <a:latin typeface="Times New Roman" panose="02020603050405020304" pitchFamily="18" charset="0"/>
                <a:cs typeface="Times New Roman" panose="02020603050405020304" pitchFamily="18" charset="0"/>
              </a:rPr>
              <a:t>da,</a:t>
            </a:r>
            <a:r>
              <a:rPr lang="tr-TR" sz="3600" b="1" dirty="0">
                <a:latin typeface="Times New Roman" panose="02020603050405020304" pitchFamily="18" charset="0"/>
                <a:cs typeface="Times New Roman" panose="02020603050405020304" pitchFamily="18" charset="0"/>
              </a:rPr>
              <a:t> Davacının </a:t>
            </a:r>
            <a:r>
              <a:rPr lang="tr-TR" sz="3600" dirty="0">
                <a:latin typeface="Times New Roman" panose="02020603050405020304" pitchFamily="18" charset="0"/>
                <a:cs typeface="Times New Roman" panose="02020603050405020304" pitchFamily="18" charset="0"/>
              </a:rPr>
              <a:t>veya </a:t>
            </a:r>
            <a:r>
              <a:rPr lang="tr-TR" sz="3600" b="1" dirty="0">
                <a:latin typeface="Times New Roman" panose="02020603050405020304" pitchFamily="18" charset="0"/>
                <a:cs typeface="Times New Roman" panose="02020603050405020304" pitchFamily="18" charset="0"/>
              </a:rPr>
              <a:t>Davalının hak sahipliği tartışılmaz. </a:t>
            </a:r>
          </a:p>
          <a:p>
            <a:pPr algn="just"/>
            <a:r>
              <a:rPr lang="tr-TR" sz="3600" b="1" dirty="0" smtClean="0">
                <a:latin typeface="Times New Roman" panose="02020603050405020304" pitchFamily="18" charset="0"/>
                <a:cs typeface="Times New Roman" panose="02020603050405020304" pitchFamily="18" charset="0"/>
              </a:rPr>
              <a:t>Davacının Malın Zilyedi </a:t>
            </a:r>
            <a:r>
              <a:rPr lang="tr-TR" sz="3600" b="1" dirty="0">
                <a:latin typeface="Times New Roman" panose="02020603050405020304" pitchFamily="18" charset="0"/>
                <a:cs typeface="Times New Roman" panose="02020603050405020304" pitchFamily="18" charset="0"/>
              </a:rPr>
              <a:t>bulunduğunu </a:t>
            </a:r>
            <a:r>
              <a:rPr lang="tr-TR" sz="3600" dirty="0">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Davalının </a:t>
            </a:r>
            <a:r>
              <a:rPr lang="tr-TR" sz="3600" b="1" dirty="0">
                <a:latin typeface="Times New Roman" panose="02020603050405020304" pitchFamily="18" charset="0"/>
                <a:cs typeface="Times New Roman" panose="02020603050405020304" pitchFamily="18" charset="0"/>
              </a:rPr>
              <a:t>fiiliyle </a:t>
            </a:r>
            <a:r>
              <a:rPr lang="tr-TR" sz="3600" b="1" dirty="0" smtClean="0">
                <a:latin typeface="Times New Roman" panose="02020603050405020304" pitchFamily="18" charset="0"/>
                <a:cs typeface="Times New Roman" panose="02020603050405020304" pitchFamily="18" charset="0"/>
              </a:rPr>
              <a:t>Zilyetliğinin </a:t>
            </a:r>
            <a:r>
              <a:rPr lang="tr-TR" sz="3600" b="1" dirty="0">
                <a:latin typeface="Times New Roman" panose="02020603050405020304" pitchFamily="18" charset="0"/>
                <a:cs typeface="Times New Roman" panose="02020603050405020304" pitchFamily="18" charset="0"/>
              </a:rPr>
              <a:t>ihlal edilmiş olduğunu ispat etmesi yeterlidir. </a:t>
            </a:r>
          </a:p>
          <a:p>
            <a:pPr algn="just"/>
            <a:r>
              <a:rPr lang="tr-TR" sz="3600" b="1" dirty="0">
                <a:latin typeface="Times New Roman" panose="02020603050405020304" pitchFamily="18" charset="0"/>
                <a:cs typeface="Times New Roman" panose="02020603050405020304" pitchFamily="18" charset="0"/>
              </a:rPr>
              <a:t>Geri </a:t>
            </a:r>
            <a:r>
              <a:rPr lang="tr-TR" sz="3600" b="1" dirty="0" smtClean="0">
                <a:latin typeface="Times New Roman" panose="02020603050405020304" pitchFamily="18" charset="0"/>
                <a:cs typeface="Times New Roman" panose="02020603050405020304" pitchFamily="18" charset="0"/>
              </a:rPr>
              <a:t>Verme Davasından </a:t>
            </a:r>
            <a:r>
              <a:rPr lang="tr-TR" sz="3600" dirty="0">
                <a:latin typeface="Times New Roman" panose="02020603050405020304" pitchFamily="18" charset="0"/>
                <a:cs typeface="Times New Roman" panose="02020603050405020304" pitchFamily="18" charset="0"/>
              </a:rPr>
              <a:t>farklı </a:t>
            </a:r>
            <a:r>
              <a:rPr lang="tr-TR" sz="3600" dirty="0" smtClean="0">
                <a:latin typeface="Times New Roman" panose="02020603050405020304" pitchFamily="18" charset="0"/>
                <a:cs typeface="Times New Roman" panose="02020603050405020304" pitchFamily="18" charset="0"/>
              </a:rPr>
              <a:t>olarak, </a:t>
            </a:r>
            <a:r>
              <a:rPr lang="tr-TR" sz="3600" dirty="0">
                <a:latin typeface="Times New Roman" panose="02020603050405020304" pitchFamily="18" charset="0"/>
                <a:cs typeface="Times New Roman" panose="02020603050405020304" pitchFamily="18" charset="0"/>
              </a:rPr>
              <a:t>burada</a:t>
            </a:r>
            <a:r>
              <a:rPr lang="tr-TR" sz="3600" b="1" dirty="0">
                <a:latin typeface="Times New Roman" panose="02020603050405020304" pitchFamily="18" charset="0"/>
                <a:cs typeface="Times New Roman" panose="02020603050405020304" pitchFamily="18" charset="0"/>
              </a:rPr>
              <a:t> derhal ispatı mümkün olsa </a:t>
            </a:r>
            <a:r>
              <a:rPr lang="tr-TR" sz="3600" dirty="0">
                <a:latin typeface="Times New Roman" panose="02020603050405020304" pitchFamily="18" charset="0"/>
                <a:cs typeface="Times New Roman" panose="02020603050405020304" pitchFamily="18" charset="0"/>
              </a:rPr>
              <a:t>bile,</a:t>
            </a: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Üstün Hak İddiası </a:t>
            </a:r>
            <a:r>
              <a:rPr lang="tr-TR" sz="3600" dirty="0">
                <a:latin typeface="Times New Roman" panose="02020603050405020304" pitchFamily="18" charset="0"/>
                <a:cs typeface="Times New Roman" panose="02020603050405020304" pitchFamily="18" charset="0"/>
              </a:rPr>
              <a:t>da</a:t>
            </a:r>
            <a:r>
              <a:rPr lang="tr-TR" sz="3600" b="1" dirty="0">
                <a:latin typeface="Times New Roman" panose="02020603050405020304" pitchFamily="18" charset="0"/>
                <a:cs typeface="Times New Roman" panose="02020603050405020304" pitchFamily="18" charset="0"/>
              </a:rPr>
              <a:t> dinlenmez. </a:t>
            </a:r>
          </a:p>
          <a:p>
            <a:pPr marL="0" indent="0">
              <a:buNone/>
            </a:pPr>
            <a:endParaRPr lang="tr-TR" sz="3600" b="1" dirty="0"/>
          </a:p>
        </p:txBody>
      </p:sp>
    </p:spTree>
    <p:extLst>
      <p:ext uri="{BB962C8B-B14F-4D97-AF65-F5344CB8AC3E}">
        <p14:creationId xmlns:p14="http://schemas.microsoft.com/office/powerpoint/2010/main" val="20771076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MK m. 983 / </a:t>
            </a:r>
            <a:r>
              <a:rPr lang="tr-TR" sz="3600" b="1" i="1" dirty="0" err="1" smtClean="0">
                <a:latin typeface="Times New Roman" panose="02020603050405020304" pitchFamily="18" charset="0"/>
                <a:cs typeface="Times New Roman" panose="02020603050405020304" pitchFamily="18" charset="0"/>
              </a:rPr>
              <a:t>II’ye</a:t>
            </a:r>
            <a:r>
              <a:rPr lang="tr-TR" sz="3600" b="1" i="1" dirty="0" smtClean="0">
                <a:latin typeface="Times New Roman" panose="02020603050405020304" pitchFamily="18" charset="0"/>
                <a:cs typeface="Times New Roman" panose="02020603050405020304" pitchFamily="18" charset="0"/>
              </a:rPr>
              <a:t> göre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Saldırı halinde açılan Zilyetlik </a:t>
            </a:r>
            <a:r>
              <a:rPr lang="tr-TR" sz="3600" b="1" dirty="0">
                <a:latin typeface="Times New Roman" panose="02020603050405020304" pitchFamily="18" charset="0"/>
                <a:cs typeface="Times New Roman" panose="02020603050405020304" pitchFamily="18" charset="0"/>
              </a:rPr>
              <a:t>D</a:t>
            </a:r>
            <a:r>
              <a:rPr lang="tr-TR" sz="3600" b="1" dirty="0" smtClean="0">
                <a:latin typeface="Times New Roman" panose="02020603050405020304" pitchFamily="18" charset="0"/>
                <a:cs typeface="Times New Roman" panose="02020603050405020304" pitchFamily="18" charset="0"/>
              </a:rPr>
              <a:t>avası </a:t>
            </a:r>
            <a:r>
              <a:rPr lang="tr-TR" sz="3600" b="1" i="1"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Saldırının sona erdirilmesine, sebebin önlenmesine ve zararın giderilmesine yönelik olur.» </a:t>
            </a:r>
          </a:p>
          <a:p>
            <a:pPr algn="just"/>
            <a:r>
              <a:rPr lang="tr-TR" sz="3600" b="1" dirty="0" smtClean="0">
                <a:latin typeface="Times New Roman" panose="02020603050405020304" pitchFamily="18" charset="0"/>
                <a:cs typeface="Times New Roman" panose="02020603050405020304" pitchFamily="18" charset="0"/>
              </a:rPr>
              <a:t>Saldırının Sona </a:t>
            </a:r>
            <a:r>
              <a:rPr lang="tr-TR" sz="3600" b="1" dirty="0">
                <a:latin typeface="Times New Roman" panose="02020603050405020304" pitchFamily="18" charset="0"/>
                <a:cs typeface="Times New Roman" panose="02020603050405020304" pitchFamily="18" charset="0"/>
              </a:rPr>
              <a:t>E</a:t>
            </a:r>
            <a:r>
              <a:rPr lang="tr-TR" sz="3600" b="1" dirty="0" smtClean="0">
                <a:latin typeface="Times New Roman" panose="02020603050405020304" pitchFamily="18" charset="0"/>
                <a:cs typeface="Times New Roman" panose="02020603050405020304" pitchFamily="18" charset="0"/>
              </a:rPr>
              <a:t>rdirilmesi</a:t>
            </a:r>
            <a:r>
              <a:rPr lang="tr-TR" sz="3600" dirty="0" smtClean="0">
                <a:latin typeface="Times New Roman" panose="02020603050405020304" pitchFamily="18" charset="0"/>
                <a:cs typeface="Times New Roman" panose="02020603050405020304" pitchFamily="18" charset="0"/>
              </a:rPr>
              <a:t>, gerçekleşmiş bir ihlalin ortadan kaldırılması demektir. Zilyet, arsasına yığılan inşaat malzemelerinin kaldırılmasını dava ettiği zaman saldırının sona erdirilmesini istemiş olur. </a:t>
            </a:r>
          </a:p>
          <a:p>
            <a:pPr marL="0" indent="0">
              <a:buNone/>
            </a:pPr>
            <a:endParaRPr lang="tr-TR" sz="36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31395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Saldırı Sebebinin Önlenmesi </a:t>
            </a:r>
            <a:r>
              <a:rPr lang="tr-TR" sz="3600" dirty="0">
                <a:latin typeface="Times New Roman" panose="02020603050405020304" pitchFamily="18" charset="0"/>
                <a:cs typeface="Times New Roman" panose="02020603050405020304" pitchFamily="18" charset="0"/>
              </a:rPr>
              <a:t>ise, sona eren bir saldırının tekrarının, saldırıyı doğuran veya doğuracak olan kaynağın etkisiz bırakılması suretiyle önlenmesidir. </a:t>
            </a:r>
          </a:p>
          <a:p>
            <a:pPr algn="just"/>
            <a:r>
              <a:rPr lang="tr-TR" sz="3600" dirty="0">
                <a:latin typeface="Times New Roman" panose="02020603050405020304" pitchFamily="18" charset="0"/>
                <a:cs typeface="Times New Roman" panose="02020603050405020304" pitchFamily="18" charset="0"/>
              </a:rPr>
              <a:t>Örneğin, Komşu Taşınmazda başlanan yıkım faaliyeti dolayısıyla arsasına toprak dolan kişinin bundan böyle araya bir tahta perde çekilmesini dava etmesiyle, saldırı sebebinin önlenmesi istenmiş olur.</a:t>
            </a:r>
          </a:p>
          <a:p>
            <a:endParaRPr lang="tr-TR" sz="3600" dirty="0"/>
          </a:p>
        </p:txBody>
      </p:sp>
    </p:spTree>
    <p:extLst>
      <p:ext uri="{BB962C8B-B14F-4D97-AF65-F5344CB8AC3E}">
        <p14:creationId xmlns:p14="http://schemas.microsoft.com/office/powerpoint/2010/main" val="21032442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Saldırı sebebinin önlenmesi, yalnız gerçekleşmiş değil, gerçekleşmesi muhtemel saldırılar için de talep edilebilir</a:t>
            </a:r>
            <a:r>
              <a:rPr lang="tr-TR" sz="4000" dirty="0">
                <a:latin typeface="Times New Roman" panose="02020603050405020304" pitchFamily="18" charset="0"/>
                <a:cs typeface="Times New Roman" panose="02020603050405020304" pitchFamily="18" charset="0"/>
              </a:rPr>
              <a:t>. </a:t>
            </a:r>
          </a:p>
          <a:p>
            <a:pPr algn="just"/>
            <a:r>
              <a:rPr lang="tr-TR" sz="4000" dirty="0">
                <a:latin typeface="Times New Roman" panose="02020603050405020304" pitchFamily="18" charset="0"/>
                <a:cs typeface="Times New Roman" panose="02020603050405020304" pitchFamily="18" charset="0"/>
              </a:rPr>
              <a:t>Gerek saldırının sona erdirilmesi, gerek saldırı sebebinin önlenmesi talebinde bulunmak için davalının kusurlu olması aranmaz. </a:t>
            </a:r>
            <a:endParaRPr lang="tr-TR" sz="4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17496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Saldırı halinde açılacak davayı kendisine zilyetlik sıfatı tanınan herkes asli, </a:t>
            </a:r>
            <a:r>
              <a:rPr lang="tr-TR" sz="3600" b="1" dirty="0" err="1">
                <a:latin typeface="Times New Roman" panose="02020603050405020304" pitchFamily="18" charset="0"/>
                <a:cs typeface="Times New Roman" panose="02020603050405020304" pitchFamily="18" charset="0"/>
              </a:rPr>
              <a:t>fer’i</a:t>
            </a:r>
            <a:r>
              <a:rPr lang="tr-TR" sz="3600" b="1" dirty="0">
                <a:latin typeface="Times New Roman" panose="02020603050405020304" pitchFamily="18" charset="0"/>
                <a:cs typeface="Times New Roman" panose="02020603050405020304" pitchFamily="18" charset="0"/>
              </a:rPr>
              <a:t>, tek başına zilyet veya birlikte zilyetlerden her biri açabilir. </a:t>
            </a:r>
          </a:p>
          <a:p>
            <a:pPr algn="just"/>
            <a:r>
              <a:rPr lang="tr-TR" sz="3600" b="1" dirty="0">
                <a:latin typeface="Times New Roman" panose="02020603050405020304" pitchFamily="18" charset="0"/>
                <a:cs typeface="Times New Roman" panose="02020603050405020304" pitchFamily="18" charset="0"/>
              </a:rPr>
              <a:t>Dava hakkı, ilk planda dolaysız zilyede aittir. </a:t>
            </a:r>
            <a:r>
              <a:rPr lang="tr-TR" sz="3600" dirty="0">
                <a:latin typeface="Times New Roman" panose="02020603050405020304" pitchFamily="18" charset="0"/>
                <a:cs typeface="Times New Roman" panose="02020603050405020304" pitchFamily="18" charset="0"/>
              </a:rPr>
              <a:t>Fakat mala zarar verilmesi durumunda dolaylı zilyet de bu davayı açabilir. </a:t>
            </a:r>
          </a:p>
          <a:p>
            <a:pPr algn="just"/>
            <a:r>
              <a:rPr lang="tr-TR" sz="3600" dirty="0">
                <a:latin typeface="Times New Roman" panose="02020603050405020304" pitchFamily="18" charset="0"/>
                <a:cs typeface="Times New Roman" panose="02020603050405020304" pitchFamily="18" charset="0"/>
              </a:rPr>
              <a:t>Dava saldırıyı yapana veya onun külli haleflerine karşı açılır. </a:t>
            </a:r>
          </a:p>
          <a:p>
            <a:pPr marL="0" indent="0" algn="just">
              <a:buNone/>
            </a:pPr>
            <a:endParaRPr lang="tr-TR" sz="3600" dirty="0">
              <a:latin typeface="Times New Roman" panose="02020603050405020304" pitchFamily="18" charset="0"/>
              <a:cs typeface="Times New Roman" panose="02020603050405020304" pitchFamily="18" charset="0"/>
            </a:endParaRPr>
          </a:p>
          <a:p>
            <a:endParaRPr lang="tr-TR" sz="3600" dirty="0"/>
          </a:p>
        </p:txBody>
      </p:sp>
    </p:spTree>
    <p:extLst>
      <p:ext uri="{BB962C8B-B14F-4D97-AF65-F5344CB8AC3E}">
        <p14:creationId xmlns:p14="http://schemas.microsoft.com/office/powerpoint/2010/main" val="3813609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Zilyetlik Davası Açma Hakkı</a:t>
            </a:r>
            <a:endParaRPr lang="tr-TR" b="1" dirty="0">
              <a:latin typeface="+mn-lt"/>
            </a:endParaRPr>
          </a:p>
        </p:txBody>
      </p:sp>
      <p:graphicFrame>
        <p:nvGraphicFramePr>
          <p:cNvPr id="4" name="5 İçerik Yer Tutucusu"/>
          <p:cNvGraphicFramePr>
            <a:graphicFrameLocks noGrp="1"/>
          </p:cNvGraphicFramePr>
          <p:nvPr>
            <p:ph idx="1"/>
            <p:extLst>
              <p:ext uri="{D42A27DB-BD31-4B8C-83A1-F6EECF244321}">
                <p14:modId xmlns:p14="http://schemas.microsoft.com/office/powerpoint/2010/main" val="1241567495"/>
              </p:ext>
            </p:extLst>
          </p:nvPr>
        </p:nvGraphicFramePr>
        <p:xfrm>
          <a:off x="838200" y="1897379"/>
          <a:ext cx="10515600" cy="42795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6957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Saldırıdan doğan </a:t>
            </a:r>
            <a:r>
              <a:rPr lang="tr-TR" b="1" dirty="0" smtClean="0">
                <a:latin typeface="Times New Roman" panose="02020603050405020304" pitchFamily="18" charset="0"/>
                <a:cs typeface="Times New Roman" panose="02020603050405020304" pitchFamily="18" charset="0"/>
              </a:rPr>
              <a:t>Zilyetlik Davasında</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Davacı, </a:t>
            </a:r>
            <a:r>
              <a:rPr lang="tr-TR" b="1" dirty="0">
                <a:latin typeface="Times New Roman" panose="02020603050405020304" pitchFamily="18" charset="0"/>
                <a:cs typeface="Times New Roman" panose="02020603050405020304" pitchFamily="18" charset="0"/>
              </a:rPr>
              <a:t>saldırı nedeniyle uğradığı zararların  tazminini de isteyebilecektir.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Tazminat talebinin dayanağı</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aksız Fiil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TBK m. 49 </a:t>
            </a:r>
            <a:r>
              <a:rPr lang="tr-TR" i="1" dirty="0" err="1">
                <a:latin typeface="Times New Roman" panose="02020603050405020304" pitchFamily="18" charset="0"/>
                <a:cs typeface="Times New Roman" panose="02020603050405020304" pitchFamily="18" charset="0"/>
              </a:rPr>
              <a:t>vd</a:t>
            </a:r>
            <a:r>
              <a:rPr lang="tr-TR" dirty="0">
                <a:latin typeface="Times New Roman" panose="02020603050405020304" pitchFamily="18" charset="0"/>
                <a:cs typeface="Times New Roman" panose="02020603050405020304" pitchFamily="18" charset="0"/>
              </a:rPr>
              <a:t>) olarak kabul edilir. Tazminat </a:t>
            </a:r>
            <a:r>
              <a:rPr lang="tr-TR" dirty="0" smtClean="0">
                <a:latin typeface="Times New Roman" panose="02020603050405020304" pitchFamily="18" charset="0"/>
                <a:cs typeface="Times New Roman" panose="02020603050405020304" pitchFamily="18" charset="0"/>
              </a:rPr>
              <a:t>talebi, Haksız Fiilin Unsurlarının </a:t>
            </a:r>
            <a:r>
              <a:rPr lang="tr-TR" dirty="0">
                <a:latin typeface="Times New Roman" panose="02020603050405020304" pitchFamily="18" charset="0"/>
                <a:cs typeface="Times New Roman" panose="02020603050405020304" pitchFamily="18" charset="0"/>
              </a:rPr>
              <a:t>ispatını zorunlu kılar.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 Zilyetlik Davasının </a:t>
            </a:r>
            <a:r>
              <a:rPr lang="tr-TR" dirty="0">
                <a:latin typeface="Times New Roman" panose="02020603050405020304" pitchFamily="18" charset="0"/>
                <a:cs typeface="Times New Roman" panose="02020603050405020304" pitchFamily="18" charset="0"/>
              </a:rPr>
              <a:t>süratle sonuçlanmasını isteyen </a:t>
            </a:r>
            <a:r>
              <a:rPr lang="tr-TR" dirty="0" smtClean="0">
                <a:latin typeface="Times New Roman" panose="02020603050405020304" pitchFamily="18" charset="0"/>
                <a:cs typeface="Times New Roman" panose="02020603050405020304" pitchFamily="18" charset="0"/>
              </a:rPr>
              <a:t>Davacının </a:t>
            </a:r>
            <a:r>
              <a:rPr lang="tr-TR" dirty="0">
                <a:latin typeface="Times New Roman" panose="02020603050405020304" pitchFamily="18" charset="0"/>
                <a:cs typeface="Times New Roman" panose="02020603050405020304" pitchFamily="18" charset="0"/>
              </a:rPr>
              <a:t>tazminat </a:t>
            </a:r>
            <a:r>
              <a:rPr lang="tr-TR" dirty="0" smtClean="0">
                <a:latin typeface="Times New Roman" panose="02020603050405020304" pitchFamily="18" charset="0"/>
                <a:cs typeface="Times New Roman" panose="02020603050405020304" pitchFamily="18" charset="0"/>
              </a:rPr>
              <a:t>talebini, </a:t>
            </a:r>
            <a:r>
              <a:rPr lang="tr-TR" dirty="0">
                <a:latin typeface="Times New Roman" panose="02020603050405020304" pitchFamily="18" charset="0"/>
                <a:cs typeface="Times New Roman" panose="02020603050405020304" pitchFamily="18" charset="0"/>
              </a:rPr>
              <a:t>bağımsız bir davada ileri sürmesi daha uygun olacaktır. </a:t>
            </a:r>
          </a:p>
          <a:p>
            <a:endParaRPr lang="tr-TR" dirty="0"/>
          </a:p>
        </p:txBody>
      </p:sp>
    </p:spTree>
    <p:extLst>
      <p:ext uri="{BB962C8B-B14F-4D97-AF65-F5344CB8AC3E}">
        <p14:creationId xmlns:p14="http://schemas.microsoft.com/office/powerpoint/2010/main" val="23581006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3 İçerik Yer Tutucusu"/>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98184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Zilyetlik Davalarında Yargılama Usulü </a:t>
            </a:r>
            <a:endParaRPr lang="tr-TR" b="1" dirty="0"/>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Bu davaları görmekle görevli mahkeme de, </a:t>
            </a:r>
            <a:r>
              <a:rPr lang="tr-TR" sz="4000" b="1" dirty="0" smtClean="0">
                <a:latin typeface="Times New Roman" panose="02020603050405020304" pitchFamily="18" charset="0"/>
                <a:cs typeface="Times New Roman" panose="02020603050405020304" pitchFamily="18" charset="0"/>
              </a:rPr>
              <a:t>Sulh Hukuk Mahkemesidir </a:t>
            </a:r>
            <a:r>
              <a:rPr lang="tr-TR" sz="4000" dirty="0" smtClean="0">
                <a:latin typeface="Times New Roman" panose="02020603050405020304" pitchFamily="18" charset="0"/>
                <a:cs typeface="Times New Roman" panose="02020603050405020304" pitchFamily="18" charset="0"/>
              </a:rPr>
              <a:t>(</a:t>
            </a:r>
            <a:r>
              <a:rPr lang="tr-TR" sz="4000" i="1" dirty="0" smtClean="0">
                <a:latin typeface="Times New Roman" panose="02020603050405020304" pitchFamily="18" charset="0"/>
                <a:cs typeface="Times New Roman" panose="02020603050405020304" pitchFamily="18" charset="0"/>
              </a:rPr>
              <a:t>HMK m. 4 / 1 / c). </a:t>
            </a:r>
          </a:p>
          <a:p>
            <a:pPr algn="just"/>
            <a:r>
              <a:rPr lang="tr-TR" sz="4000" dirty="0" smtClean="0">
                <a:latin typeface="Times New Roman" panose="02020603050405020304" pitchFamily="18" charset="0"/>
                <a:cs typeface="Times New Roman" panose="02020603050405020304" pitchFamily="18" charset="0"/>
              </a:rPr>
              <a:t>HMK 316 / 1 / a hükmünde, Sulh Mahkemelerinde </a:t>
            </a:r>
            <a:r>
              <a:rPr lang="tr-TR" sz="4000" b="1" dirty="0" smtClean="0">
                <a:latin typeface="Times New Roman" panose="02020603050405020304" pitchFamily="18" charset="0"/>
                <a:cs typeface="Times New Roman" panose="02020603050405020304" pitchFamily="18" charset="0"/>
              </a:rPr>
              <a:t>Basit Yargılama Usulünün</a:t>
            </a:r>
            <a:r>
              <a:rPr lang="tr-TR" sz="4000" dirty="0" smtClean="0">
                <a:latin typeface="Times New Roman" panose="02020603050405020304" pitchFamily="18" charset="0"/>
                <a:cs typeface="Times New Roman" panose="02020603050405020304" pitchFamily="18" charset="0"/>
              </a:rPr>
              <a:t> uygulanması hükme bağlandığından, </a:t>
            </a:r>
            <a:r>
              <a:rPr lang="tr-TR" sz="4000" b="1" dirty="0" smtClean="0">
                <a:latin typeface="Times New Roman" panose="02020603050405020304" pitchFamily="18" charset="0"/>
                <a:cs typeface="Times New Roman" panose="02020603050405020304" pitchFamily="18" charset="0"/>
              </a:rPr>
              <a:t>Zilyetlik Davaları</a:t>
            </a:r>
            <a:r>
              <a:rPr lang="tr-TR" sz="4000" dirty="0" smtClean="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B</a:t>
            </a:r>
            <a:r>
              <a:rPr lang="tr-TR" sz="4000" b="1" i="1" dirty="0" smtClean="0">
                <a:latin typeface="Times New Roman" panose="02020603050405020304" pitchFamily="18" charset="0"/>
                <a:cs typeface="Times New Roman" panose="02020603050405020304" pitchFamily="18" charset="0"/>
              </a:rPr>
              <a:t>asit </a:t>
            </a:r>
            <a:r>
              <a:rPr lang="tr-TR" sz="4000" b="1" i="1" dirty="0">
                <a:latin typeface="Times New Roman" panose="02020603050405020304" pitchFamily="18" charset="0"/>
                <a:cs typeface="Times New Roman" panose="02020603050405020304" pitchFamily="18" charset="0"/>
              </a:rPr>
              <a:t>Y</a:t>
            </a:r>
            <a:r>
              <a:rPr lang="tr-TR" sz="4000" b="1" i="1" dirty="0" smtClean="0">
                <a:latin typeface="Times New Roman" panose="02020603050405020304" pitchFamily="18" charset="0"/>
                <a:cs typeface="Times New Roman" panose="02020603050405020304" pitchFamily="18" charset="0"/>
              </a:rPr>
              <a:t>argılama </a:t>
            </a:r>
            <a:r>
              <a:rPr lang="tr-TR" sz="4000" b="1" i="1" dirty="0">
                <a:latin typeface="Times New Roman" panose="02020603050405020304" pitchFamily="18" charset="0"/>
                <a:cs typeface="Times New Roman" panose="02020603050405020304" pitchFamily="18" charset="0"/>
              </a:rPr>
              <a:t>U</a:t>
            </a:r>
            <a:r>
              <a:rPr lang="tr-TR" sz="4000" b="1" i="1" dirty="0" smtClean="0">
                <a:latin typeface="Times New Roman" panose="02020603050405020304" pitchFamily="18" charset="0"/>
                <a:cs typeface="Times New Roman" panose="02020603050405020304" pitchFamily="18" charset="0"/>
              </a:rPr>
              <a:t>sulüne </a:t>
            </a:r>
            <a:r>
              <a:rPr lang="tr-TR" sz="4000" dirty="0" smtClean="0">
                <a:latin typeface="Times New Roman" panose="02020603050405020304" pitchFamily="18" charset="0"/>
                <a:cs typeface="Times New Roman" panose="02020603050405020304" pitchFamily="18" charset="0"/>
              </a:rPr>
              <a:t>tabidir. </a:t>
            </a:r>
          </a:p>
        </p:txBody>
      </p:sp>
    </p:spTree>
    <p:extLst>
      <p:ext uri="{BB962C8B-B14F-4D97-AF65-F5344CB8AC3E}">
        <p14:creationId xmlns:p14="http://schemas.microsoft.com/office/powerpoint/2010/main" val="21734868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Zilyetlik Davaları sonucunda, sadece Zilyetlik durumunu tespit eden bir karar verilir.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Dolayısıyla</a:t>
            </a:r>
            <a:r>
              <a:rPr lang="tr-TR" dirty="0">
                <a:latin typeface="Times New Roman" panose="02020603050405020304" pitchFamily="18" charset="0"/>
                <a:cs typeface="Times New Roman" panose="02020603050405020304" pitchFamily="18" charset="0"/>
              </a:rPr>
              <a:t>, gasp edilen malın davacıya geri verilmesine veya saldırının sona erdirilmesine karar verirken hâkim, bir hak uyuşmazlığı çözmüş olmaz. </a:t>
            </a:r>
          </a:p>
          <a:p>
            <a:pPr algn="just"/>
            <a:r>
              <a:rPr lang="tr-TR" dirty="0">
                <a:latin typeface="Times New Roman" panose="02020603050405020304" pitchFamily="18" charset="0"/>
                <a:cs typeface="Times New Roman" panose="02020603050405020304" pitchFamily="18" charset="0"/>
              </a:rPr>
              <a:t>Bu bağlamda, dava sonunda elindeki malı geri vermek zorunda kalan Davacı, mal üzerinde örneğin, Mülkiyet Hakkını ileri sürerek (</a:t>
            </a:r>
            <a:r>
              <a:rPr lang="tr-TR" i="1" dirty="0">
                <a:latin typeface="Times New Roman" panose="02020603050405020304" pitchFamily="18" charset="0"/>
                <a:cs typeface="Times New Roman" panose="02020603050405020304" pitchFamily="18" charset="0"/>
              </a:rPr>
              <a:t>MK m. 683</a:t>
            </a:r>
            <a:r>
              <a:rPr lang="tr-TR" dirty="0">
                <a:latin typeface="Times New Roman" panose="02020603050405020304" pitchFamily="18" charset="0"/>
                <a:cs typeface="Times New Roman" panose="02020603050405020304" pitchFamily="18" charset="0"/>
              </a:rPr>
              <a:t>), bu malın yeniden kendisine verilmesini dava edebilir. </a:t>
            </a:r>
          </a:p>
          <a:p>
            <a:endParaRPr lang="tr-TR" dirty="0"/>
          </a:p>
        </p:txBody>
      </p:sp>
    </p:spTree>
    <p:extLst>
      <p:ext uri="{BB962C8B-B14F-4D97-AF65-F5344CB8AC3E}">
        <p14:creationId xmlns:p14="http://schemas.microsoft.com/office/powerpoint/2010/main" val="28049474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Zilyetlik Davalarını Açma Süresi </a:t>
            </a:r>
            <a:endParaRPr lang="tr-TR" b="1" dirty="0"/>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MK m. 984, gerek gasp, gerek saldırı halinde açılacak davalar için kısa hak düşürücü süreler kabul etmiştir: </a:t>
            </a:r>
          </a:p>
          <a:p>
            <a:pPr algn="just"/>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Gasp ve saldırıdan dolayı dava hakkı, zilyedin fiili ve failini öğrenmesinden başlayarak iki ay ve her halde fiilin üzerinden bir yıl geçmekle düşer.»</a:t>
            </a:r>
          </a:p>
          <a:p>
            <a:pPr algn="just"/>
            <a:r>
              <a:rPr lang="tr-TR" dirty="0" smtClean="0">
                <a:latin typeface="Times New Roman" panose="02020603050405020304" pitchFamily="18" charset="0"/>
                <a:cs typeface="Times New Roman" panose="02020603050405020304" pitchFamily="18" charset="0"/>
              </a:rPr>
              <a:t>Buna göre, Zilyet, gasp veya saldırı fiilini ve failini öğrenir öğrenmez iki ay içinde geri verme veya saldırının sona erdirilmesi için dava açmazsa, artık dava hakkından yoksun kalır. </a:t>
            </a:r>
          </a:p>
          <a:p>
            <a:pPr algn="just"/>
            <a:r>
              <a:rPr lang="tr-TR" dirty="0" smtClean="0">
                <a:latin typeface="Times New Roman" panose="02020603050405020304" pitchFamily="18" charset="0"/>
                <a:cs typeface="Times New Roman" panose="02020603050405020304" pitchFamily="18" charset="0"/>
              </a:rPr>
              <a:t>Zilyet, gasp veya saldırı fiilini daha geç öğrenmiş olsa bile, gasp veya saldırının gerçekleştiği tarihten itibaren bir yıl içinde dava açmazsa, dava hakkı düşer.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84766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3647" y="0"/>
            <a:ext cx="10504967" cy="1825625"/>
          </a:xfrm>
        </p:spPr>
        <p:txBody>
          <a:bodyPr>
            <a:normAutofit/>
          </a:bodyPr>
          <a:lstStyle/>
          <a:p>
            <a:r>
              <a:rPr lang="tr-TR" sz="2400" b="1" dirty="0" smtClean="0">
                <a:latin typeface="+mn-lt"/>
              </a:rPr>
              <a:t>Zilyetliğin İdari Yoldan Korunması</a:t>
            </a:r>
            <a:br>
              <a:rPr lang="tr-TR" sz="2400" b="1" dirty="0" smtClean="0">
                <a:latin typeface="+mn-lt"/>
              </a:rPr>
            </a:br>
            <a:r>
              <a:rPr lang="tr-TR" sz="2400" b="1" i="1" dirty="0" smtClean="0">
                <a:latin typeface="+mn-lt"/>
              </a:rPr>
              <a:t>(</a:t>
            </a:r>
            <a:r>
              <a:rPr lang="tr-TR" sz="2200" b="1" i="1" dirty="0" smtClean="0">
                <a:latin typeface="Times New Roman" panose="02020603050405020304" pitchFamily="18" charset="0"/>
                <a:cs typeface="Times New Roman" panose="02020603050405020304" pitchFamily="18" charset="0"/>
              </a:rPr>
              <a:t>Sirmen, </a:t>
            </a:r>
            <a:r>
              <a:rPr lang="tr-TR" sz="2200" i="1" dirty="0" smtClean="0">
                <a:latin typeface="Times New Roman" panose="02020603050405020304" pitchFamily="18" charset="0"/>
                <a:cs typeface="Times New Roman" panose="02020603050405020304" pitchFamily="18" charset="0"/>
              </a:rPr>
              <a:t>Eşya H., 6. B., s. 75 vd.; </a:t>
            </a:r>
            <a:r>
              <a:rPr lang="tr-TR" sz="2200" b="1" i="1" dirty="0" err="1" smtClean="0">
                <a:latin typeface="Times New Roman" panose="02020603050405020304" pitchFamily="18" charset="0"/>
                <a:cs typeface="Times New Roman" panose="02020603050405020304" pitchFamily="18" charset="0"/>
              </a:rPr>
              <a:t>Oğuzman</a:t>
            </a:r>
            <a:r>
              <a:rPr lang="tr-TR" sz="2200" b="1" i="1" dirty="0" smtClean="0">
                <a:latin typeface="Times New Roman" panose="02020603050405020304" pitchFamily="18" charset="0"/>
                <a:cs typeface="Times New Roman" panose="02020603050405020304" pitchFamily="18" charset="0"/>
              </a:rPr>
              <a:t> / </a:t>
            </a:r>
            <a:r>
              <a:rPr lang="tr-TR" sz="2200" b="1" i="1" dirty="0" err="1" smtClean="0">
                <a:latin typeface="Times New Roman" panose="02020603050405020304" pitchFamily="18" charset="0"/>
                <a:cs typeface="Times New Roman" panose="02020603050405020304" pitchFamily="18" charset="0"/>
              </a:rPr>
              <a:t>Seliçi</a:t>
            </a:r>
            <a:r>
              <a:rPr lang="tr-TR" sz="2200" b="1" i="1" dirty="0" smtClean="0">
                <a:latin typeface="Times New Roman" panose="02020603050405020304" pitchFamily="18" charset="0"/>
                <a:cs typeface="Times New Roman" panose="02020603050405020304" pitchFamily="18" charset="0"/>
              </a:rPr>
              <a:t> / Oktay- Özdemir</a:t>
            </a:r>
            <a:r>
              <a:rPr lang="tr-TR" sz="2200" i="1" dirty="0" smtClean="0">
                <a:latin typeface="Times New Roman" panose="02020603050405020304" pitchFamily="18" charset="0"/>
                <a:cs typeface="Times New Roman" panose="02020603050405020304" pitchFamily="18" charset="0"/>
              </a:rPr>
              <a:t>, Eşya H., Kısaltılmış Ders Kitabı, 1.B., s. 44 vd. ; </a:t>
            </a:r>
            <a:r>
              <a:rPr lang="tr-TR" sz="2200" b="1" i="1" dirty="0" smtClean="0">
                <a:latin typeface="Times New Roman" panose="02020603050405020304" pitchFamily="18" charset="0"/>
                <a:cs typeface="Times New Roman" panose="02020603050405020304" pitchFamily="18" charset="0"/>
              </a:rPr>
              <a:t>Antalya,</a:t>
            </a:r>
            <a:r>
              <a:rPr lang="tr-TR" sz="2200" i="1" dirty="0" smtClean="0">
                <a:latin typeface="Times New Roman" panose="02020603050405020304" pitchFamily="18" charset="0"/>
                <a:cs typeface="Times New Roman" panose="02020603050405020304" pitchFamily="18" charset="0"/>
              </a:rPr>
              <a:t> Eşya H., C. II, Zilyetlik, s. 187 vd.; </a:t>
            </a:r>
            <a:r>
              <a:rPr lang="tr-TR" sz="2200" b="1" i="1" dirty="0" smtClean="0">
                <a:latin typeface="Times New Roman" panose="02020603050405020304" pitchFamily="18" charset="0"/>
                <a:cs typeface="Times New Roman" panose="02020603050405020304" pitchFamily="18" charset="0"/>
              </a:rPr>
              <a:t>Ünal / </a:t>
            </a:r>
            <a:r>
              <a:rPr lang="tr-TR" sz="2200" b="1" i="1" dirty="0" err="1" smtClean="0">
                <a:latin typeface="Times New Roman" panose="02020603050405020304" pitchFamily="18" charset="0"/>
                <a:cs typeface="Times New Roman" panose="02020603050405020304" pitchFamily="18" charset="0"/>
              </a:rPr>
              <a:t>Başpınar</a:t>
            </a:r>
            <a:r>
              <a:rPr lang="tr-TR" sz="2200" i="1" dirty="0" smtClean="0">
                <a:latin typeface="Times New Roman" panose="02020603050405020304" pitchFamily="18" charset="0"/>
                <a:cs typeface="Times New Roman" panose="02020603050405020304" pitchFamily="18" charset="0"/>
              </a:rPr>
              <a:t>, Şekli Eşya H., 9. B., s. 181 vd.; </a:t>
            </a:r>
            <a:r>
              <a:rPr lang="tr-TR" sz="2200" b="1" i="1" dirty="0" smtClean="0">
                <a:latin typeface="Times New Roman" panose="02020603050405020304" pitchFamily="18" charset="0"/>
                <a:cs typeface="Times New Roman" panose="02020603050405020304" pitchFamily="18" charset="0"/>
              </a:rPr>
              <a:t>Ertaş,</a:t>
            </a:r>
            <a:r>
              <a:rPr lang="tr-TR" sz="2200" i="1" dirty="0" smtClean="0">
                <a:latin typeface="Times New Roman" panose="02020603050405020304" pitchFamily="18" charset="0"/>
                <a:cs typeface="Times New Roman" panose="02020603050405020304" pitchFamily="18" charset="0"/>
              </a:rPr>
              <a:t> Eşya H., 12 B., s. 52 vd.)</a:t>
            </a:r>
            <a:br>
              <a:rPr lang="tr-TR" sz="2200" i="1" dirty="0" smtClean="0">
                <a:latin typeface="Times New Roman" panose="02020603050405020304" pitchFamily="18" charset="0"/>
                <a:cs typeface="Times New Roman" panose="02020603050405020304" pitchFamily="18" charset="0"/>
              </a:rPr>
            </a:br>
            <a:endParaRPr lang="tr-TR" sz="22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Zilyetliğin İdari Yoldan Korunması, </a:t>
            </a:r>
            <a:r>
              <a:rPr lang="tr-TR" sz="3600" b="1" i="1" dirty="0" smtClean="0">
                <a:latin typeface="Times New Roman" panose="02020603050405020304" pitchFamily="18" charset="0"/>
                <a:cs typeface="Times New Roman" panose="02020603050405020304" pitchFamily="18" charset="0"/>
              </a:rPr>
              <a:t>Ülkemize</a:t>
            </a:r>
            <a:r>
              <a:rPr lang="tr-TR" sz="3600" dirty="0" smtClean="0">
                <a:latin typeface="Times New Roman" panose="02020603050405020304" pitchFamily="18" charset="0"/>
                <a:cs typeface="Times New Roman" panose="02020603050405020304" pitchFamily="18" charset="0"/>
              </a:rPr>
              <a:t> özgü olup, sadece </a:t>
            </a:r>
            <a:r>
              <a:rPr lang="tr-TR" sz="3600" b="1" dirty="0" smtClean="0">
                <a:latin typeface="Times New Roman" panose="02020603050405020304" pitchFamily="18" charset="0"/>
                <a:cs typeface="Times New Roman" panose="02020603050405020304" pitchFamily="18" charset="0"/>
              </a:rPr>
              <a:t>Taşınmazlar </a:t>
            </a:r>
            <a:r>
              <a:rPr lang="tr-TR" sz="3600" dirty="0" smtClean="0">
                <a:latin typeface="Times New Roman" panose="02020603050405020304" pitchFamily="18" charset="0"/>
                <a:cs typeface="Times New Roman" panose="02020603050405020304" pitchFamily="18" charset="0"/>
              </a:rPr>
              <a:t>için kabul edilmiştir. </a:t>
            </a:r>
          </a:p>
          <a:p>
            <a:pPr algn="just"/>
            <a:r>
              <a:rPr lang="tr-TR" sz="3600" b="1" dirty="0" smtClean="0">
                <a:latin typeface="Times New Roman" panose="02020603050405020304" pitchFamily="18" charset="0"/>
                <a:cs typeface="Times New Roman" panose="02020603050405020304" pitchFamily="18" charset="0"/>
              </a:rPr>
              <a:t>Zilyetliğe Tecavüz </a:t>
            </a:r>
            <a:r>
              <a:rPr lang="tr-TR" sz="3600" dirty="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Saldırı) </a:t>
            </a:r>
            <a:r>
              <a:rPr lang="tr-TR" sz="3600" b="1" dirty="0" smtClean="0">
                <a:latin typeface="Times New Roman" panose="02020603050405020304" pitchFamily="18" charset="0"/>
                <a:cs typeface="Times New Roman" panose="02020603050405020304" pitchFamily="18" charset="0"/>
              </a:rPr>
              <a:t>halinde</a:t>
            </a:r>
            <a:r>
              <a:rPr lang="tr-TR" sz="3600"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uvvet Kullanmak, her zaman başvurulabilecek bir yol değildir. </a:t>
            </a:r>
          </a:p>
          <a:p>
            <a:pPr algn="just"/>
            <a:r>
              <a:rPr lang="tr-TR" sz="3600" dirty="0" smtClean="0">
                <a:latin typeface="Times New Roman" panose="02020603050405020304" pitchFamily="18" charset="0"/>
                <a:cs typeface="Times New Roman" panose="02020603050405020304" pitchFamily="18" charset="0"/>
              </a:rPr>
              <a:t>Diğer bir deyişle, Zilyetliğe yapılan Tecavüzlerin kuvvete başvurarak def’i her zaman kolay ve mümkün olmaz. </a:t>
            </a:r>
          </a:p>
        </p:txBody>
      </p:sp>
    </p:spTree>
    <p:extLst>
      <p:ext uri="{BB962C8B-B14F-4D97-AF65-F5344CB8AC3E}">
        <p14:creationId xmlns:p14="http://schemas.microsoft.com/office/powerpoint/2010/main" val="32094986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Ayrıca bu amaçla, Mahkemelere yapılan Başvurulardan da erken sonuç almak, uyulması gereken </a:t>
            </a:r>
            <a:r>
              <a:rPr lang="tr-TR" dirty="0" err="1">
                <a:latin typeface="Times New Roman" panose="02020603050405020304" pitchFamily="18" charset="0"/>
                <a:cs typeface="Times New Roman" panose="02020603050405020304" pitchFamily="18" charset="0"/>
              </a:rPr>
              <a:t>Usuli</a:t>
            </a:r>
            <a:r>
              <a:rPr lang="tr-TR" dirty="0">
                <a:latin typeface="Times New Roman" panose="02020603050405020304" pitchFamily="18" charset="0"/>
                <a:cs typeface="Times New Roman" panose="02020603050405020304" pitchFamily="18" charset="0"/>
              </a:rPr>
              <a:t> İşlemler ve Süreler dolayısıyla mümkün değildir.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Diğer </a:t>
            </a:r>
            <a:r>
              <a:rPr lang="tr-TR" dirty="0">
                <a:latin typeface="Times New Roman" panose="02020603050405020304" pitchFamily="18" charset="0"/>
                <a:cs typeface="Times New Roman" panose="02020603050405020304" pitchFamily="18" charset="0"/>
              </a:rPr>
              <a:t>bir deyişle, Mahkemelerde İşlerin Uzaması da, </a:t>
            </a:r>
            <a:r>
              <a:rPr lang="tr-TR" b="1" dirty="0">
                <a:latin typeface="Times New Roman" panose="02020603050405020304" pitchFamily="18" charset="0"/>
                <a:cs typeface="Times New Roman" panose="02020603050405020304" pitchFamily="18" charset="0"/>
              </a:rPr>
              <a:t>Zilyetliğin Dava Yoluyla Korunmasını </a:t>
            </a:r>
            <a:r>
              <a:rPr lang="tr-TR" dirty="0">
                <a:latin typeface="Times New Roman" panose="02020603050405020304" pitchFamily="18" charset="0"/>
                <a:cs typeface="Times New Roman" panose="02020603050405020304" pitchFamily="18" charset="0"/>
              </a:rPr>
              <a:t>güçleştirmektedir. </a:t>
            </a:r>
          </a:p>
          <a:p>
            <a:pPr algn="just"/>
            <a:r>
              <a:rPr lang="tr-TR" dirty="0">
                <a:latin typeface="Times New Roman" panose="02020603050405020304" pitchFamily="18" charset="0"/>
                <a:cs typeface="Times New Roman" panose="02020603050405020304" pitchFamily="18" charset="0"/>
              </a:rPr>
              <a:t>Bu bağlamda</a:t>
            </a:r>
            <a:r>
              <a:rPr lang="tr-TR" b="1" dirty="0">
                <a:latin typeface="Times New Roman" panose="02020603050405020304" pitchFamily="18" charset="0"/>
                <a:cs typeface="Times New Roman" panose="02020603050405020304" pitchFamily="18" charset="0"/>
              </a:rPr>
              <a:t>, Ülkemizde,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Taşınmazlara</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Tecavüz</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Toprak</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Davaları </a:t>
            </a:r>
            <a:r>
              <a:rPr lang="tr-TR" b="1" dirty="0">
                <a:latin typeface="Times New Roman" panose="02020603050405020304" pitchFamily="18" charset="0"/>
                <a:cs typeface="Times New Roman" panose="02020603050405020304" pitchFamily="18" charset="0"/>
              </a:rPr>
              <a:t>önemli bir sorun </a:t>
            </a:r>
            <a:r>
              <a:rPr lang="tr-TR" dirty="0">
                <a:latin typeface="Times New Roman" panose="02020603050405020304" pitchFamily="18" charset="0"/>
                <a:cs typeface="Times New Roman" panose="02020603050405020304" pitchFamily="18" charset="0"/>
              </a:rPr>
              <a:t>oluşturmaktadır. </a:t>
            </a:r>
          </a:p>
          <a:p>
            <a:pPr marL="0" indent="0" algn="just">
              <a:buNone/>
            </a:pP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Eşya H., 6. B., s. 75;</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Ünal / </a:t>
            </a:r>
            <a:r>
              <a:rPr lang="tr-TR" b="1" i="1" dirty="0" err="1">
                <a:latin typeface="Times New Roman" panose="02020603050405020304" pitchFamily="18" charset="0"/>
                <a:cs typeface="Times New Roman" panose="02020603050405020304" pitchFamily="18" charset="0"/>
              </a:rPr>
              <a:t>Başpınar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Şekli Eşya H., 9. B., s. 181)</a:t>
            </a:r>
          </a:p>
          <a:p>
            <a:pPr marL="0" indent="0" algn="just">
              <a:buNone/>
            </a:pP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30400124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Ayrıca, </a:t>
            </a:r>
            <a:r>
              <a:rPr lang="tr-TR" sz="3600" b="1" dirty="0" smtClean="0">
                <a:latin typeface="Times New Roman" panose="02020603050405020304" pitchFamily="18" charset="0"/>
                <a:cs typeface="Times New Roman" panose="02020603050405020304" pitchFamily="18" charset="0"/>
              </a:rPr>
              <a:t>Ülkemizdeki Taşınmazların önemli bir kısmının </a:t>
            </a:r>
            <a:r>
              <a:rPr lang="tr-TR" sz="3600" dirty="0" smtClean="0">
                <a:latin typeface="Times New Roman" panose="02020603050405020304" pitchFamily="18" charset="0"/>
                <a:cs typeface="Times New Roman" panose="02020603050405020304" pitchFamily="18" charset="0"/>
              </a:rPr>
              <a:t>henüz </a:t>
            </a:r>
            <a:r>
              <a:rPr lang="tr-TR" sz="3600" b="1" dirty="0" smtClean="0">
                <a:latin typeface="Times New Roman" panose="02020603050405020304" pitchFamily="18" charset="0"/>
                <a:cs typeface="Times New Roman" panose="02020603050405020304" pitchFamily="18" charset="0"/>
              </a:rPr>
              <a:t>Kadastrosu yapılıp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ınırlarının belirlenmemiş </a:t>
            </a:r>
            <a:r>
              <a:rPr lang="tr-TR" sz="3600" dirty="0" smtClean="0">
                <a:latin typeface="Times New Roman" panose="02020603050405020304" pitchFamily="18" charset="0"/>
                <a:cs typeface="Times New Roman" panose="02020603050405020304" pitchFamily="18" charset="0"/>
              </a:rPr>
              <a:t>olması, bu amaçla açılan </a:t>
            </a:r>
            <a:r>
              <a:rPr lang="tr-TR" sz="3600" b="1" dirty="0" smtClean="0">
                <a:latin typeface="Times New Roman" panose="02020603050405020304" pitchFamily="18" charset="0"/>
                <a:cs typeface="Times New Roman" panose="02020603050405020304" pitchFamily="18" charset="0"/>
              </a:rPr>
              <a:t>Davaların </a:t>
            </a:r>
            <a:r>
              <a:rPr lang="tr-TR" sz="3600" b="1" dirty="0">
                <a:latin typeface="Times New Roman" panose="02020603050405020304" pitchFamily="18" charset="0"/>
                <a:cs typeface="Times New Roman" panose="02020603050405020304" pitchFamily="18" charset="0"/>
              </a:rPr>
              <a:t>A</a:t>
            </a:r>
            <a:r>
              <a:rPr lang="tr-TR" sz="3600" b="1" dirty="0" smtClean="0">
                <a:latin typeface="Times New Roman" panose="02020603050405020304" pitchFamily="18" charset="0"/>
                <a:cs typeface="Times New Roman" panose="02020603050405020304" pitchFamily="18" charset="0"/>
              </a:rPr>
              <a:t>rtmasına </a:t>
            </a:r>
            <a:r>
              <a:rPr lang="tr-TR" sz="3600" dirty="0" smtClean="0">
                <a:latin typeface="Times New Roman" panose="02020603050405020304" pitchFamily="18" charset="0"/>
                <a:cs typeface="Times New Roman" panose="02020603050405020304" pitchFamily="18" charset="0"/>
              </a:rPr>
              <a:t>ve yıllarca sürmesine sebep olmaktadır. </a:t>
            </a:r>
          </a:p>
          <a:p>
            <a:pPr algn="just"/>
            <a:r>
              <a:rPr lang="tr-TR" sz="3600" dirty="0" smtClean="0">
                <a:latin typeface="Times New Roman" panose="02020603050405020304" pitchFamily="18" charset="0"/>
                <a:cs typeface="Times New Roman" panose="02020603050405020304" pitchFamily="18" charset="0"/>
              </a:rPr>
              <a:t>Oysa, </a:t>
            </a:r>
            <a:r>
              <a:rPr lang="tr-TR" sz="3600" b="1" dirty="0" smtClean="0">
                <a:latin typeface="Times New Roman" panose="02020603050405020304" pitchFamily="18" charset="0"/>
                <a:cs typeface="Times New Roman" panose="02020603050405020304" pitchFamily="18" charset="0"/>
              </a:rPr>
              <a:t>Zilyetliğin İhlali </a:t>
            </a:r>
            <a:r>
              <a:rPr lang="tr-TR" sz="3600" dirty="0" smtClean="0">
                <a:latin typeface="Times New Roman" panose="02020603050405020304" pitchFamily="18" charset="0"/>
                <a:cs typeface="Times New Roman" panose="02020603050405020304" pitchFamily="18" charset="0"/>
              </a:rPr>
              <a:t>ile </a:t>
            </a:r>
            <a:r>
              <a:rPr lang="tr-TR" sz="3600" b="1" dirty="0" smtClean="0">
                <a:latin typeface="Times New Roman" panose="02020603050405020304" pitchFamily="18" charset="0"/>
                <a:cs typeface="Times New Roman" panose="02020603050405020304" pitchFamily="18" charset="0"/>
              </a:rPr>
              <a:t>Toplumda bozulan Huzur ve Güvenin </a:t>
            </a:r>
            <a:r>
              <a:rPr lang="tr-TR" sz="3600" dirty="0" smtClean="0">
                <a:latin typeface="Times New Roman" panose="02020603050405020304" pitchFamily="18" charset="0"/>
                <a:cs typeface="Times New Roman" panose="02020603050405020304" pitchFamily="18" charset="0"/>
              </a:rPr>
              <a:t>vakit geçirilmeden yeniden tesisine çok ihtiyaç vardır. </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82585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İşte bu ihtiyaç, gerek </a:t>
            </a:r>
            <a:r>
              <a:rPr lang="tr-TR" sz="3600" b="1" dirty="0">
                <a:latin typeface="Times New Roman" panose="02020603050405020304" pitchFamily="18" charset="0"/>
                <a:cs typeface="Times New Roman" panose="02020603050405020304" pitchFamily="18" charset="0"/>
              </a:rPr>
              <a:t>Taşınmazların arz ettiği İktisadi Önem</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Türk Kanun Koyucusunu</a:t>
            </a:r>
            <a:r>
              <a:rPr lang="tr-TR" sz="3600" dirty="0">
                <a:latin typeface="Times New Roman" panose="02020603050405020304" pitchFamily="18" charset="0"/>
                <a:cs typeface="Times New Roman" panose="02020603050405020304" pitchFamily="18" charset="0"/>
              </a:rPr>
              <a:t> başından beri </a:t>
            </a:r>
            <a:r>
              <a:rPr lang="tr-TR" sz="3600" b="1" dirty="0">
                <a:latin typeface="Times New Roman" panose="02020603050405020304" pitchFamily="18" charset="0"/>
                <a:cs typeface="Times New Roman" panose="02020603050405020304" pitchFamily="18" charset="0"/>
              </a:rPr>
              <a:t>Taşınmazlar üzerindeki Zilyetliğin Korunmasıyla </a:t>
            </a:r>
            <a:r>
              <a:rPr lang="tr-TR" sz="3600" dirty="0">
                <a:latin typeface="Times New Roman" panose="02020603050405020304" pitchFamily="18" charset="0"/>
                <a:cs typeface="Times New Roman" panose="02020603050405020304" pitchFamily="18" charset="0"/>
              </a:rPr>
              <a:t>ilgili olarak, </a:t>
            </a:r>
            <a:r>
              <a:rPr lang="tr-TR" sz="3600" b="1" dirty="0">
                <a:latin typeface="Times New Roman" panose="02020603050405020304" pitchFamily="18" charset="0"/>
                <a:cs typeface="Times New Roman" panose="02020603050405020304" pitchFamily="18" charset="0"/>
              </a:rPr>
              <a:t>Medeni Kanun dışı, </a:t>
            </a:r>
            <a:r>
              <a:rPr lang="tr-TR" sz="3600" dirty="0">
                <a:latin typeface="Times New Roman" panose="02020603050405020304" pitchFamily="18" charset="0"/>
                <a:cs typeface="Times New Roman" panose="02020603050405020304" pitchFamily="18" charset="0"/>
              </a:rPr>
              <a:t>özel bir düzenleme yapmaya yöneltmiştir. </a:t>
            </a:r>
          </a:p>
          <a:p>
            <a:pPr marL="0" indent="0" algn="just">
              <a:buNone/>
            </a:pP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Ünal / </a:t>
            </a:r>
            <a:r>
              <a:rPr lang="tr-TR" sz="3600" b="1" i="1" dirty="0" err="1">
                <a:latin typeface="Times New Roman" panose="02020603050405020304" pitchFamily="18" charset="0"/>
                <a:cs typeface="Times New Roman" panose="02020603050405020304" pitchFamily="18" charset="0"/>
              </a:rPr>
              <a:t>Başpınar</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Şekli Eşya H., 9. B., s. 181)</a:t>
            </a:r>
          </a:p>
          <a:p>
            <a:endParaRPr lang="tr-TR" dirty="0"/>
          </a:p>
        </p:txBody>
      </p:sp>
    </p:spTree>
    <p:extLst>
      <p:ext uri="{BB962C8B-B14F-4D97-AF65-F5344CB8AC3E}">
        <p14:creationId xmlns:p14="http://schemas.microsoft.com/office/powerpoint/2010/main" val="19549828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Bu amaçla, önce </a:t>
            </a:r>
            <a:r>
              <a:rPr lang="tr-TR" sz="4000" b="1" dirty="0" smtClean="0">
                <a:latin typeface="Times New Roman" panose="02020603050405020304" pitchFamily="18" charset="0"/>
                <a:cs typeface="Times New Roman" panose="02020603050405020304" pitchFamily="18" charset="0"/>
              </a:rPr>
              <a:t>1933 yılında</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2312 sayılı </a:t>
            </a:r>
            <a:r>
              <a:rPr lang="tr-TR" sz="4000" dirty="0" smtClean="0">
                <a:latin typeface="Times New Roman" panose="02020603050405020304" pitchFamily="18" charset="0"/>
                <a:cs typeface="Times New Roman" panose="02020603050405020304" pitchFamily="18" charset="0"/>
              </a:rPr>
              <a:t>«</a:t>
            </a:r>
            <a:r>
              <a:rPr lang="tr-TR" sz="4000" b="1" dirty="0" smtClean="0">
                <a:latin typeface="Times New Roman" panose="02020603050405020304" pitchFamily="18" charset="0"/>
                <a:cs typeface="Times New Roman" panose="02020603050405020304" pitchFamily="18" charset="0"/>
              </a:rPr>
              <a:t>Gayrimenkullere Tecavüzün Define Dair Kanun» çıkarılmıştır.</a:t>
            </a:r>
          </a:p>
          <a:p>
            <a:pPr algn="just"/>
            <a:r>
              <a:rPr lang="tr-TR" sz="4000" dirty="0">
                <a:latin typeface="Times New Roman" panose="02020603050405020304" pitchFamily="18" charset="0"/>
                <a:cs typeface="Times New Roman" panose="02020603050405020304" pitchFamily="18" charset="0"/>
              </a:rPr>
              <a:t>D</a:t>
            </a:r>
            <a:r>
              <a:rPr lang="tr-TR" sz="4000" dirty="0" smtClean="0">
                <a:latin typeface="Times New Roman" panose="02020603050405020304" pitchFamily="18" charset="0"/>
                <a:cs typeface="Times New Roman" panose="02020603050405020304" pitchFamily="18" charset="0"/>
              </a:rPr>
              <a:t>aha sonra uygulamada görülen aksaklıklar üzerine, </a:t>
            </a:r>
            <a:r>
              <a:rPr lang="tr-TR" sz="4000" b="1" dirty="0" smtClean="0">
                <a:latin typeface="Times New Roman" panose="02020603050405020304" pitchFamily="18" charset="0"/>
                <a:cs typeface="Times New Roman" panose="02020603050405020304" pitchFamily="18" charset="0"/>
              </a:rPr>
              <a:t>1952 yılında bu Kanun’un </a:t>
            </a:r>
            <a:r>
              <a:rPr lang="tr-TR" sz="4000" dirty="0" smtClean="0">
                <a:latin typeface="Times New Roman" panose="02020603050405020304" pitchFamily="18" charset="0"/>
                <a:cs typeface="Times New Roman" panose="02020603050405020304" pitchFamily="18" charset="0"/>
              </a:rPr>
              <a:t>yerine, </a:t>
            </a:r>
            <a:r>
              <a:rPr lang="tr-TR" sz="4000" b="1" i="1" dirty="0" smtClean="0">
                <a:latin typeface="Times New Roman" panose="02020603050405020304" pitchFamily="18" charset="0"/>
                <a:cs typeface="Times New Roman" panose="02020603050405020304" pitchFamily="18" charset="0"/>
              </a:rPr>
              <a:t>5917 sayılı </a:t>
            </a:r>
            <a:r>
              <a:rPr lang="tr-TR" sz="4000" dirty="0" smtClean="0">
                <a:latin typeface="Times New Roman" panose="02020603050405020304" pitchFamily="18" charset="0"/>
                <a:cs typeface="Times New Roman" panose="02020603050405020304" pitchFamily="18" charset="0"/>
              </a:rPr>
              <a:t>«</a:t>
            </a:r>
            <a:r>
              <a:rPr lang="tr-TR" sz="4000" b="1" dirty="0" smtClean="0">
                <a:latin typeface="Times New Roman" panose="02020603050405020304" pitchFamily="18" charset="0"/>
                <a:cs typeface="Times New Roman" panose="02020603050405020304" pitchFamily="18" charset="0"/>
              </a:rPr>
              <a:t>Gayrimenkullere Tecavüzün Def’i Hakkında Kanun» </a:t>
            </a:r>
            <a:r>
              <a:rPr lang="tr-TR" sz="4000" dirty="0" smtClean="0">
                <a:latin typeface="Times New Roman" panose="02020603050405020304" pitchFamily="18" charset="0"/>
                <a:cs typeface="Times New Roman" panose="02020603050405020304" pitchFamily="18" charset="0"/>
              </a:rPr>
              <a:t>çıkartılmıştır</a:t>
            </a:r>
            <a:r>
              <a:rPr lang="tr-TR" sz="24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69641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Black" panose="020B0A04020102020204" pitchFamily="34" charset="0"/>
              </a:rPr>
              <a:t>Zilyetliğin Gaspında Geri Verme ve Tazminat Davaları </a:t>
            </a:r>
            <a:endParaRPr lang="tr-TR" sz="4000" dirty="0">
              <a:latin typeface="Arial Black" panose="020B0A04020102020204" pitchFamily="34"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21185849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32230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Nihayet, 1984 yılında 5917 sayılı Kanun da ilga edilerek, yerine </a:t>
            </a:r>
            <a:r>
              <a:rPr lang="tr-TR" b="1" dirty="0">
                <a:latin typeface="Times New Roman" panose="02020603050405020304" pitchFamily="18" charset="0"/>
                <a:cs typeface="Times New Roman" panose="02020603050405020304" pitchFamily="18" charset="0"/>
              </a:rPr>
              <a:t>3091 sayılı </a:t>
            </a:r>
            <a:r>
              <a:rPr lang="tr-TR" dirty="0">
                <a:latin typeface="Times New Roman" panose="02020603050405020304" pitchFamily="18" charset="0"/>
                <a:cs typeface="Times New Roman" panose="02020603050405020304" pitchFamily="18" charset="0"/>
              </a:rPr>
              <a:t>v</a:t>
            </a:r>
            <a:r>
              <a:rPr lang="tr-TR" b="1" dirty="0">
                <a:latin typeface="Times New Roman" panose="02020603050405020304" pitchFamily="18" charset="0"/>
                <a:cs typeface="Times New Roman" panose="02020603050405020304" pitchFamily="18" charset="0"/>
              </a:rPr>
              <a:t>e </a:t>
            </a:r>
            <a:r>
              <a:rPr lang="tr-TR" dirty="0">
                <a:latin typeface="Times New Roman" panose="02020603050405020304" pitchFamily="18" charset="0"/>
                <a:cs typeface="Times New Roman" panose="02020603050405020304" pitchFamily="18" charset="0"/>
              </a:rPr>
              <a:t>halen yürürlükte bulunan Kanun kabul edilmiştir.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bağlamda, </a:t>
            </a:r>
            <a:r>
              <a:rPr lang="tr-TR" b="1" dirty="0">
                <a:latin typeface="Times New Roman" panose="02020603050405020304" pitchFamily="18" charset="0"/>
                <a:cs typeface="Times New Roman" panose="02020603050405020304" pitchFamily="18" charset="0"/>
              </a:rPr>
              <a:t>4.12.1984 tarihli, </a:t>
            </a:r>
            <a:r>
              <a:rPr lang="tr-TR" b="1" i="1" dirty="0">
                <a:latin typeface="Times New Roman" panose="02020603050405020304" pitchFamily="18" charset="0"/>
                <a:cs typeface="Times New Roman" panose="02020603050405020304" pitchFamily="18" charset="0"/>
              </a:rPr>
              <a:t>3091 sayılı </a:t>
            </a:r>
            <a:r>
              <a:rPr lang="tr-TR" dirty="0">
                <a:latin typeface="Times New Roman" panose="02020603050405020304" pitchFamily="18" charset="0"/>
                <a:cs typeface="Times New Roman" panose="02020603050405020304" pitchFamily="18" charset="0"/>
              </a:rPr>
              <a:t>«</a:t>
            </a:r>
            <a:r>
              <a:rPr lang="tr-TR" b="1" u="sng" dirty="0">
                <a:latin typeface="Times New Roman" panose="02020603050405020304" pitchFamily="18" charset="0"/>
                <a:cs typeface="Times New Roman" panose="02020603050405020304" pitchFamily="18" charset="0"/>
              </a:rPr>
              <a:t>Taşınmaz Mal Zilyetliğine Yapılan Tecavüzlerin Önlenmesi Hakkında Kanun</a:t>
            </a:r>
            <a:r>
              <a:rPr lang="tr-TR" u="sng"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çıkarılmıştır. </a:t>
            </a:r>
          </a:p>
          <a:p>
            <a:pPr algn="just"/>
            <a:r>
              <a:rPr lang="tr-TR" dirty="0">
                <a:latin typeface="Times New Roman" panose="02020603050405020304" pitchFamily="18" charset="0"/>
                <a:cs typeface="Times New Roman" panose="02020603050405020304" pitchFamily="18" charset="0"/>
              </a:rPr>
              <a:t>Bu </a:t>
            </a:r>
            <a:r>
              <a:rPr lang="tr-TR" b="1" dirty="0">
                <a:latin typeface="Times New Roman" panose="02020603050405020304" pitchFamily="18" charset="0"/>
                <a:cs typeface="Times New Roman" panose="02020603050405020304" pitchFamily="18" charset="0"/>
              </a:rPr>
              <a:t>Kanunun Uygulanma Esaslarını </a:t>
            </a:r>
            <a:r>
              <a:rPr lang="tr-TR" dirty="0">
                <a:latin typeface="Times New Roman" panose="02020603050405020304" pitchFamily="18" charset="0"/>
                <a:cs typeface="Times New Roman" panose="02020603050405020304" pitchFamily="18" charset="0"/>
              </a:rPr>
              <a:t>belirtmek için ise, «</a:t>
            </a:r>
            <a:r>
              <a:rPr lang="tr-TR" b="1" u="sng" dirty="0">
                <a:latin typeface="Times New Roman" panose="02020603050405020304" pitchFamily="18" charset="0"/>
                <a:cs typeface="Times New Roman" panose="02020603050405020304" pitchFamily="18" charset="0"/>
              </a:rPr>
              <a:t>Taşınmaz Mal Zilyetliğine Yapılan Tecavüzlerin Önlenmesi Hakkında Kanunun Uygulama Şekli ve Esaslarına Dair Yönetmelik</a:t>
            </a:r>
            <a:r>
              <a:rPr lang="tr-TR" dirty="0">
                <a:latin typeface="Times New Roman" panose="02020603050405020304" pitchFamily="18" charset="0"/>
                <a:cs typeface="Times New Roman" panose="02020603050405020304" pitchFamily="18" charset="0"/>
              </a:rPr>
              <a:t>» çıkarılmıştır.</a:t>
            </a:r>
            <a:endParaRPr lang="tr-TR" dirty="0"/>
          </a:p>
          <a:p>
            <a:pPr marL="0" indent="0">
              <a:buNone/>
            </a:pPr>
            <a:endParaRPr lang="tr-TR" dirty="0"/>
          </a:p>
        </p:txBody>
      </p:sp>
    </p:spTree>
    <p:extLst>
      <p:ext uri="{BB962C8B-B14F-4D97-AF65-F5344CB8AC3E}">
        <p14:creationId xmlns:p14="http://schemas.microsoft.com/office/powerpoint/2010/main" val="2332420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3091 Sayılı Kanunun Amacı ve Kapsamı </a:t>
            </a:r>
            <a:endParaRPr lang="tr-TR" b="1" dirty="0">
              <a:latin typeface="+mn-lt"/>
            </a:endParaRPr>
          </a:p>
        </p:txBody>
      </p:sp>
      <p:sp>
        <p:nvSpPr>
          <p:cNvPr id="3" name="İçerik Yer Tutucusu 2"/>
          <p:cNvSpPr>
            <a:spLocks noGrp="1"/>
          </p:cNvSpPr>
          <p:nvPr>
            <p:ph idx="1"/>
          </p:nvPr>
        </p:nvSpPr>
        <p:spPr/>
        <p:txBody>
          <a:bodyPr>
            <a:noAutofit/>
          </a:bodyPr>
          <a:lstStyle/>
          <a:p>
            <a:pPr algn="just"/>
            <a:r>
              <a:rPr lang="tr-TR" sz="4400" b="1" dirty="0" smtClean="0">
                <a:latin typeface="Times New Roman" panose="02020603050405020304" pitchFamily="18" charset="0"/>
                <a:cs typeface="Times New Roman" panose="02020603050405020304" pitchFamily="18" charset="0"/>
              </a:rPr>
              <a:t>Bu Kanun </a:t>
            </a:r>
            <a:r>
              <a:rPr lang="tr-TR" sz="4400" dirty="0" smtClean="0">
                <a:latin typeface="Times New Roman" panose="02020603050405020304" pitchFamily="18" charset="0"/>
                <a:cs typeface="Times New Roman" panose="02020603050405020304" pitchFamily="18" charset="0"/>
              </a:rPr>
              <a:t>ve ona dayanılarak çıkartılan </a:t>
            </a:r>
            <a:r>
              <a:rPr lang="tr-TR" sz="4400" b="1" dirty="0" smtClean="0">
                <a:latin typeface="Times New Roman" panose="02020603050405020304" pitchFamily="18" charset="0"/>
                <a:cs typeface="Times New Roman" panose="02020603050405020304" pitchFamily="18" charset="0"/>
              </a:rPr>
              <a:t>Yönetmelikte</a:t>
            </a:r>
            <a:r>
              <a:rPr lang="tr-TR" sz="4400" dirty="0" smtClean="0">
                <a:latin typeface="Times New Roman" panose="02020603050405020304" pitchFamily="18" charset="0"/>
                <a:cs typeface="Times New Roman" panose="02020603050405020304" pitchFamily="18" charset="0"/>
              </a:rPr>
              <a:t>, bazı Kavramlar gerek yürürlükten kaldırılan </a:t>
            </a:r>
            <a:r>
              <a:rPr lang="tr-TR" sz="4400" b="1" dirty="0" smtClean="0">
                <a:latin typeface="Times New Roman" panose="02020603050405020304" pitchFamily="18" charset="0"/>
                <a:cs typeface="Times New Roman" panose="02020603050405020304" pitchFamily="18" charset="0"/>
              </a:rPr>
              <a:t>önceki Kanunlardan</a:t>
            </a:r>
            <a:r>
              <a:rPr lang="tr-TR" sz="4400" dirty="0" smtClean="0">
                <a:latin typeface="Times New Roman" panose="02020603050405020304" pitchFamily="18" charset="0"/>
                <a:cs typeface="Times New Roman" panose="02020603050405020304" pitchFamily="18" charset="0"/>
              </a:rPr>
              <a:t>, gerek </a:t>
            </a:r>
            <a:r>
              <a:rPr lang="tr-TR" sz="4400" b="1" dirty="0" smtClean="0">
                <a:latin typeface="Times New Roman" panose="02020603050405020304" pitchFamily="18" charset="0"/>
                <a:cs typeface="Times New Roman" panose="02020603050405020304" pitchFamily="18" charset="0"/>
              </a:rPr>
              <a:t>Medeni Kanundan </a:t>
            </a:r>
            <a:r>
              <a:rPr lang="tr-TR" sz="4400" dirty="0" smtClean="0">
                <a:latin typeface="Times New Roman" panose="02020603050405020304" pitchFamily="18" charset="0"/>
                <a:cs typeface="Times New Roman" panose="02020603050405020304" pitchFamily="18" charset="0"/>
              </a:rPr>
              <a:t>farklı belirlenmiştir. </a:t>
            </a:r>
          </a:p>
          <a:p>
            <a:pPr algn="just"/>
            <a:r>
              <a:rPr lang="tr-TR" sz="4400" dirty="0" smtClean="0">
                <a:latin typeface="Times New Roman" panose="02020603050405020304" pitchFamily="18" charset="0"/>
                <a:cs typeface="Times New Roman" panose="02020603050405020304" pitchFamily="18" charset="0"/>
              </a:rPr>
              <a:t>Bu farklılıkları, şu noktalarda toplamak mümkündür.</a:t>
            </a:r>
          </a:p>
        </p:txBody>
      </p:sp>
    </p:spTree>
    <p:extLst>
      <p:ext uri="{BB962C8B-B14F-4D97-AF65-F5344CB8AC3E}">
        <p14:creationId xmlns:p14="http://schemas.microsoft.com/office/powerpoint/2010/main" val="23445760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Öncelikle</a:t>
            </a:r>
            <a:r>
              <a:rPr lang="tr-TR" sz="3600" b="1" dirty="0">
                <a:latin typeface="Times New Roman" panose="02020603050405020304" pitchFamily="18" charset="0"/>
                <a:cs typeface="Times New Roman" panose="02020603050405020304" pitchFamily="18" charset="0"/>
              </a:rPr>
              <a:t>, 3091 sayılı Kanunda</a:t>
            </a:r>
            <a:r>
              <a:rPr lang="tr-TR" sz="3600" dirty="0">
                <a:latin typeface="Times New Roman" panose="02020603050405020304" pitchFamily="18" charset="0"/>
                <a:cs typeface="Times New Roman" panose="02020603050405020304" pitchFamily="18" charset="0"/>
              </a:rPr>
              <a:t>, adının ifade ettiği amaç aşılmıştır ve sadece </a:t>
            </a:r>
            <a:r>
              <a:rPr lang="tr-TR" sz="3600" b="1" dirty="0">
                <a:latin typeface="Times New Roman" panose="02020603050405020304" pitchFamily="18" charset="0"/>
                <a:cs typeface="Times New Roman" panose="02020603050405020304" pitchFamily="18" charset="0"/>
              </a:rPr>
              <a:t>Özel Mülk </a:t>
            </a:r>
            <a:r>
              <a:rPr lang="tr-TR" sz="3600" dirty="0">
                <a:latin typeface="Times New Roman" panose="02020603050405020304" pitchFamily="18" charset="0"/>
                <a:cs typeface="Times New Roman" panose="02020603050405020304" pitchFamily="18" charset="0"/>
              </a:rPr>
              <a:t>konusu </a:t>
            </a:r>
            <a:r>
              <a:rPr lang="tr-TR" sz="3600" b="1" dirty="0">
                <a:latin typeface="Times New Roman" panose="02020603050405020304" pitchFamily="18" charset="0"/>
                <a:cs typeface="Times New Roman" panose="02020603050405020304" pitchFamily="18" charset="0"/>
              </a:rPr>
              <a:t>Taşınmazlara yapılan Tecavüz ve Müdahalelerin Önlenmesini </a:t>
            </a:r>
            <a:r>
              <a:rPr lang="tr-TR" sz="3600" dirty="0">
                <a:latin typeface="Times New Roman" panose="02020603050405020304" pitchFamily="18" charset="0"/>
                <a:cs typeface="Times New Roman" panose="02020603050405020304" pitchFamily="18" charset="0"/>
              </a:rPr>
              <a:t>kapsamına almakla yetinilmemiştir</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bazı</a:t>
            </a:r>
            <a:r>
              <a:rPr lang="tr-TR" sz="3600" b="1" dirty="0">
                <a:latin typeface="Times New Roman" panose="02020603050405020304" pitchFamily="18" charset="0"/>
                <a:cs typeface="Times New Roman" panose="02020603050405020304" pitchFamily="18" charset="0"/>
              </a:rPr>
              <a:t> Kamu Mallarını da </a:t>
            </a:r>
            <a:r>
              <a:rPr lang="tr-TR" sz="3600" dirty="0">
                <a:latin typeface="Times New Roman" panose="02020603050405020304" pitchFamily="18" charset="0"/>
                <a:cs typeface="Times New Roman" panose="02020603050405020304" pitchFamily="18" charset="0"/>
              </a:rPr>
              <a:t>kapsamına almıştır. </a:t>
            </a:r>
          </a:p>
          <a:p>
            <a:pPr algn="just"/>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3091 sayılı Kanun</a:t>
            </a:r>
            <a:r>
              <a:rPr lang="tr-TR" sz="3600" dirty="0">
                <a:latin typeface="Times New Roman" panose="02020603050405020304" pitchFamily="18" charset="0"/>
                <a:cs typeface="Times New Roman" panose="02020603050405020304" pitchFamily="18" charset="0"/>
              </a:rPr>
              <a:t>, sadece </a:t>
            </a:r>
            <a:r>
              <a:rPr lang="tr-TR" sz="3600" b="1" dirty="0">
                <a:latin typeface="Times New Roman" panose="02020603050405020304" pitchFamily="18" charset="0"/>
                <a:cs typeface="Times New Roman" panose="02020603050405020304" pitchFamily="18" charset="0"/>
              </a:rPr>
              <a:t>Özel Mülkiyete elverişli Taşınmaz Mallardaki Zilyetliği </a:t>
            </a:r>
            <a:r>
              <a:rPr lang="tr-TR" sz="3600" dirty="0">
                <a:latin typeface="Times New Roman" panose="02020603050405020304" pitchFamily="18" charset="0"/>
                <a:cs typeface="Times New Roman" panose="02020603050405020304" pitchFamily="18" charset="0"/>
              </a:rPr>
              <a:t>kapsamına almaz. </a:t>
            </a:r>
          </a:p>
          <a:p>
            <a:endParaRPr lang="tr-TR" sz="3600" dirty="0"/>
          </a:p>
        </p:txBody>
      </p:sp>
    </p:spTree>
    <p:extLst>
      <p:ext uri="{BB962C8B-B14F-4D97-AF65-F5344CB8AC3E}">
        <p14:creationId xmlns:p14="http://schemas.microsoft.com/office/powerpoint/2010/main" val="10601974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Bu Kanun</a:t>
            </a:r>
            <a:r>
              <a:rPr lang="tr-TR" sz="3600" dirty="0">
                <a:latin typeface="Times New Roman" panose="02020603050405020304" pitchFamily="18" charset="0"/>
                <a:cs typeface="Times New Roman" panose="02020603050405020304" pitchFamily="18" charset="0"/>
              </a:rPr>
              <a:t>, söz konusu Zilyetliğin dışında,  </a:t>
            </a:r>
            <a:r>
              <a:rPr lang="tr-TR" sz="3600" b="1" dirty="0">
                <a:latin typeface="Times New Roman" panose="02020603050405020304" pitchFamily="18" charset="0"/>
                <a:cs typeface="Times New Roman" panose="02020603050405020304" pitchFamily="18" charset="0"/>
              </a:rPr>
              <a:t>üzerinde Zilyetlik </a:t>
            </a:r>
            <a:r>
              <a:rPr lang="tr-TR" sz="3600" b="1" dirty="0" smtClean="0">
                <a:latin typeface="Times New Roman" panose="02020603050405020304" pitchFamily="18" charset="0"/>
                <a:cs typeface="Times New Roman" panose="02020603050405020304" pitchFamily="18" charset="0"/>
              </a:rPr>
              <a:t>kurulması söz konusu </a:t>
            </a:r>
            <a:r>
              <a:rPr lang="tr-TR" sz="3600" b="1" dirty="0">
                <a:latin typeface="Times New Roman" panose="02020603050405020304" pitchFamily="18" charset="0"/>
                <a:cs typeface="Times New Roman" panose="02020603050405020304" pitchFamily="18" charset="0"/>
              </a:rPr>
              <a:t>olmayan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amu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alı niteliğindeki Taşınmazlar </a:t>
            </a:r>
            <a:r>
              <a:rPr lang="tr-TR" sz="3600" dirty="0" smtClean="0">
                <a:latin typeface="Times New Roman" panose="02020603050405020304" pitchFamily="18" charset="0"/>
                <a:cs typeface="Times New Roman" panose="02020603050405020304" pitchFamily="18" charset="0"/>
              </a:rPr>
              <a:t>ile </a:t>
            </a:r>
            <a:r>
              <a:rPr lang="tr-TR" sz="3600" b="1" i="1" dirty="0" smtClean="0">
                <a:latin typeface="Times New Roman" panose="02020603050405020304" pitchFamily="18" charset="0"/>
                <a:cs typeface="Times New Roman" panose="02020603050405020304" pitchFamily="18" charset="0"/>
              </a:rPr>
              <a:t>Devletin hüküm v</a:t>
            </a:r>
            <a:r>
              <a:rPr lang="tr-TR" sz="3600" b="1" dirty="0" smtClean="0">
                <a:latin typeface="Times New Roman" panose="02020603050405020304" pitchFamily="18" charset="0"/>
                <a:cs typeface="Times New Roman" panose="02020603050405020304" pitchFamily="18" charset="0"/>
              </a:rPr>
              <a:t>e </a:t>
            </a:r>
            <a:r>
              <a:rPr lang="tr-TR" sz="3600" b="1" i="1" dirty="0" smtClean="0">
                <a:latin typeface="Times New Roman" panose="02020603050405020304" pitchFamily="18" charset="0"/>
                <a:cs typeface="Times New Roman" panose="02020603050405020304" pitchFamily="18" charset="0"/>
              </a:rPr>
              <a:t>tasarrufu altında bulunan Sahipsiz Yerlere </a:t>
            </a:r>
            <a:r>
              <a:rPr lang="tr-TR" sz="3600" b="1" dirty="0" smtClean="0">
                <a:latin typeface="Times New Roman" panose="02020603050405020304" pitchFamily="18" charset="0"/>
                <a:cs typeface="Times New Roman" panose="02020603050405020304" pitchFamily="18" charset="0"/>
              </a:rPr>
              <a:t>yapılan Tecavüz ve Müdahalelerin Önlenmesi</a:t>
            </a:r>
            <a:r>
              <a:rPr lang="tr-TR" sz="3600" dirty="0" smtClean="0">
                <a:latin typeface="Times New Roman" panose="02020603050405020304" pitchFamily="18" charset="0"/>
                <a:cs typeface="Times New Roman" panose="02020603050405020304" pitchFamily="18" charset="0"/>
              </a:rPr>
              <a:t> de düzenlenmiş ve </a:t>
            </a:r>
            <a:r>
              <a:rPr lang="tr-TR" sz="3600" b="1" dirty="0" smtClean="0">
                <a:latin typeface="Times New Roman" panose="02020603050405020304" pitchFamily="18" charset="0"/>
                <a:cs typeface="Times New Roman" panose="02020603050405020304" pitchFamily="18" charset="0"/>
              </a:rPr>
              <a:t>böylece</a:t>
            </a:r>
            <a:r>
              <a:rPr lang="tr-TR" sz="3600" dirty="0" smtClean="0">
                <a:latin typeface="Times New Roman" panose="02020603050405020304" pitchFamily="18" charset="0"/>
                <a:cs typeface="Times New Roman" panose="02020603050405020304" pitchFamily="18" charset="0"/>
              </a:rPr>
              <a:t> bu Kanun ile öngörülen Korunmanın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apsamı genişletilmiştir </a:t>
            </a:r>
            <a:r>
              <a:rPr lang="tr-TR" sz="3600" b="1" i="1" dirty="0" smtClean="0">
                <a:latin typeface="Times New Roman" panose="02020603050405020304" pitchFamily="18" charset="0"/>
                <a:cs typeface="Times New Roman" panose="02020603050405020304" pitchFamily="18" charset="0"/>
              </a:rPr>
              <a:t>(Kanun</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m.1,</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Yönetmelik</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m.3)</a:t>
            </a:r>
            <a:r>
              <a:rPr lang="tr-TR" sz="36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878211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Kanun,</a:t>
            </a:r>
            <a:r>
              <a:rPr lang="tr-TR" dirty="0">
                <a:latin typeface="Times New Roman" panose="02020603050405020304" pitchFamily="18" charset="0"/>
                <a:cs typeface="Times New Roman" panose="02020603050405020304" pitchFamily="18" charset="0"/>
              </a:rPr>
              <a:t> Zilyetlik Konusu olmayan «Kamu kurumları ve kuruluşlarına ait veya bunlar tarafından idare olunan veya devletin hüküm ve tasarrufu altında bulunan sahipsiz yerlere veya menfaati umuma ait taşınmaz mallara yapılan tecavüz ve müdahalelerin önlenmesini de (m.1, 3 / IV) kapsamına almış bulunmaktadır. </a:t>
            </a:r>
          </a:p>
          <a:p>
            <a:pPr algn="just"/>
            <a:r>
              <a:rPr lang="tr-TR" dirty="0">
                <a:latin typeface="Times New Roman" panose="02020603050405020304" pitchFamily="18" charset="0"/>
                <a:cs typeface="Times New Roman" panose="02020603050405020304" pitchFamily="18" charset="0"/>
              </a:rPr>
              <a:t>Sözü geçen </a:t>
            </a:r>
            <a:r>
              <a:rPr lang="tr-TR" b="1" dirty="0">
                <a:latin typeface="Times New Roman" panose="02020603050405020304" pitchFamily="18" charset="0"/>
                <a:cs typeface="Times New Roman" panose="02020603050405020304" pitchFamily="18" charset="0"/>
              </a:rPr>
              <a:t>Taşınmaz Mallar üzerindeki Hakimiyet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Özel Hukukun «</a:t>
            </a:r>
            <a:r>
              <a:rPr lang="tr-TR" b="1" i="1" dirty="0">
                <a:latin typeface="Times New Roman" panose="02020603050405020304" pitchFamily="18" charset="0"/>
                <a:cs typeface="Times New Roman" panose="02020603050405020304" pitchFamily="18" charset="0"/>
              </a:rPr>
              <a:t>Zilyetlik</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Kavramına</a:t>
            </a:r>
            <a:r>
              <a:rPr lang="tr-TR" dirty="0">
                <a:latin typeface="Times New Roman" panose="02020603050405020304" pitchFamily="18" charset="0"/>
                <a:cs typeface="Times New Roman" panose="02020603050405020304" pitchFamily="18" charset="0"/>
              </a:rPr>
              <a:t> girmeyip, </a:t>
            </a:r>
            <a:r>
              <a:rPr lang="tr-TR" b="1" dirty="0">
                <a:latin typeface="Times New Roman" panose="02020603050405020304" pitchFamily="18" charset="0"/>
                <a:cs typeface="Times New Roman" panose="02020603050405020304" pitchFamily="18" charset="0"/>
              </a:rPr>
              <a:t>Kamu Hukukuna </a:t>
            </a:r>
            <a:r>
              <a:rPr lang="tr-TR" dirty="0">
                <a:latin typeface="Times New Roman" panose="02020603050405020304" pitchFamily="18" charset="0"/>
                <a:cs typeface="Times New Roman" panose="02020603050405020304" pitchFamily="18" charset="0"/>
              </a:rPr>
              <a:t>dayandığı halde, bu </a:t>
            </a:r>
            <a:r>
              <a:rPr lang="tr-TR" b="1" dirty="0">
                <a:latin typeface="Times New Roman" panose="02020603050405020304" pitchFamily="18" charset="0"/>
                <a:cs typeface="Times New Roman" panose="02020603050405020304" pitchFamily="18" charset="0"/>
              </a:rPr>
              <a:t>Taşınmazlara yapılan Tecavüzlerde</a:t>
            </a:r>
            <a:r>
              <a:rPr lang="tr-TR" dirty="0">
                <a:latin typeface="Times New Roman" panose="02020603050405020304" pitchFamily="18" charset="0"/>
                <a:cs typeface="Times New Roman" panose="02020603050405020304" pitchFamily="18" charset="0"/>
              </a:rPr>
              <a:t> de, </a:t>
            </a:r>
            <a:r>
              <a:rPr lang="tr-TR" b="1" dirty="0">
                <a:latin typeface="Times New Roman" panose="02020603050405020304" pitchFamily="18" charset="0"/>
                <a:cs typeface="Times New Roman" panose="02020603050405020304" pitchFamily="18" charset="0"/>
              </a:rPr>
              <a:t>3091 sayılı Kanun Hükümlerinin uygulanması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Kanun Koyucu </a:t>
            </a:r>
            <a:r>
              <a:rPr lang="tr-TR" b="1" dirty="0">
                <a:latin typeface="Times New Roman" panose="02020603050405020304" pitchFamily="18" charset="0"/>
                <a:cs typeface="Times New Roman" panose="02020603050405020304" pitchFamily="18" charset="0"/>
              </a:rPr>
              <a:t>tarafından </a:t>
            </a:r>
            <a:r>
              <a:rPr lang="tr-TR" dirty="0">
                <a:latin typeface="Times New Roman" panose="02020603050405020304" pitchFamily="18" charset="0"/>
                <a:cs typeface="Times New Roman" panose="02020603050405020304" pitchFamily="18" charset="0"/>
              </a:rPr>
              <a:t>uygun görülmüştür.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4359973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Ayrıca söz konusu </a:t>
            </a:r>
            <a:r>
              <a:rPr lang="tr-TR" b="1" dirty="0" smtClean="0">
                <a:latin typeface="Times New Roman" panose="02020603050405020304" pitchFamily="18" charset="0"/>
                <a:cs typeface="Times New Roman" panose="02020603050405020304" pitchFamily="18" charset="0"/>
              </a:rPr>
              <a:t>Kanun ve Yönetmelikte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Medeni Kanun’dan </a:t>
            </a:r>
            <a:r>
              <a:rPr lang="tr-TR" i="1" dirty="0" smtClean="0">
                <a:latin typeface="Times New Roman" panose="02020603050405020304" pitchFamily="18" charset="0"/>
                <a:cs typeface="Times New Roman" panose="02020603050405020304" pitchFamily="18" charset="0"/>
              </a:rPr>
              <a:t>(TMK m. 704) </a:t>
            </a:r>
            <a:r>
              <a:rPr lang="tr-TR" dirty="0" smtClean="0">
                <a:latin typeface="Times New Roman" panose="02020603050405020304" pitchFamily="18" charset="0"/>
                <a:cs typeface="Times New Roman" panose="02020603050405020304" pitchFamily="18" charset="0"/>
              </a:rPr>
              <a:t>farklı bir </a:t>
            </a:r>
            <a:r>
              <a:rPr lang="tr-TR" b="1" dirty="0" smtClean="0">
                <a:latin typeface="Times New Roman" panose="02020603050405020304" pitchFamily="18" charset="0"/>
                <a:cs typeface="Times New Roman" panose="02020603050405020304" pitchFamily="18" charset="0"/>
              </a:rPr>
              <a:t>Taşınmaz kavramı </a:t>
            </a:r>
            <a:r>
              <a:rPr lang="tr-TR" dirty="0" smtClean="0">
                <a:latin typeface="Times New Roman" panose="02020603050405020304" pitchFamily="18" charset="0"/>
                <a:cs typeface="Times New Roman" panose="02020603050405020304" pitchFamily="18" charset="0"/>
              </a:rPr>
              <a:t>benimsenmiştir. </a:t>
            </a:r>
          </a:p>
          <a:p>
            <a:pPr algn="just"/>
            <a:r>
              <a:rPr lang="tr-TR" dirty="0" smtClean="0">
                <a:latin typeface="Times New Roman" panose="02020603050405020304" pitchFamily="18" charset="0"/>
                <a:cs typeface="Times New Roman" panose="02020603050405020304" pitchFamily="18" charset="0"/>
              </a:rPr>
              <a:t>Buna göre, </a:t>
            </a:r>
            <a:r>
              <a:rPr lang="tr-TR" b="1" dirty="0" smtClean="0">
                <a:latin typeface="Times New Roman" panose="02020603050405020304" pitchFamily="18" charset="0"/>
                <a:cs typeface="Times New Roman" panose="02020603050405020304" pitchFamily="18" charset="0"/>
              </a:rPr>
              <a:t>Taşınmaz,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rz üzerinde sabit olan </a:t>
            </a:r>
            <a:r>
              <a:rPr lang="tr-TR" b="1" dirty="0" smtClean="0">
                <a:latin typeface="Times New Roman" panose="02020603050405020304" pitchFamily="18" charset="0"/>
                <a:cs typeface="Times New Roman" panose="02020603050405020304" pitchFamily="18" charset="0"/>
              </a:rPr>
              <a:t>Tarla, Bağ, Bahçe, Arsa, Orman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Ağıl, Apartman, Dükkân, Fabrika, Otel </a:t>
            </a:r>
            <a:r>
              <a:rPr lang="tr-TR" dirty="0" smtClean="0">
                <a:latin typeface="Times New Roman" panose="02020603050405020304" pitchFamily="18" charset="0"/>
                <a:cs typeface="Times New Roman" panose="02020603050405020304" pitchFamily="18" charset="0"/>
              </a:rPr>
              <a:t>gibi bütün </a:t>
            </a:r>
            <a:r>
              <a:rPr lang="tr-TR" b="1" dirty="0" smtClean="0">
                <a:latin typeface="Times New Roman" panose="02020603050405020304" pitchFamily="18" charset="0"/>
                <a:cs typeface="Times New Roman" panose="02020603050405020304" pitchFamily="18" charset="0"/>
              </a:rPr>
              <a:t>Arazi, Bina ve Madenlerdir </a:t>
            </a: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Yönetmelik</a:t>
            </a:r>
            <a:r>
              <a:rPr lang="tr-TR" i="1" dirty="0" smtClean="0">
                <a:latin typeface="Times New Roman" panose="02020603050405020304" pitchFamily="18" charset="0"/>
                <a:cs typeface="Times New Roman" panose="02020603050405020304" pitchFamily="18" charset="0"/>
              </a:rPr>
              <a:t>, m. 7</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3091 sayılı Kanunun Amacı</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Tecavüz veya müdahalelerin, idari makamlar tarafından önlenmesi suretiyle tasarrufa ilişkin güvenliği ve kamu düzenini» sağlamak olarak belirtilmiştir (m.1). </a:t>
            </a:r>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0305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Aynı şekilde, </a:t>
            </a:r>
            <a:r>
              <a:rPr lang="tr-TR" sz="3200" b="1" dirty="0" smtClean="0">
                <a:latin typeface="Times New Roman" panose="02020603050405020304" pitchFamily="18" charset="0"/>
                <a:cs typeface="Times New Roman" panose="02020603050405020304" pitchFamily="18" charset="0"/>
              </a:rPr>
              <a:t>3091 sayılı Kanunda </a:t>
            </a:r>
            <a:r>
              <a:rPr lang="tr-TR" sz="3200" dirty="0" smtClean="0">
                <a:latin typeface="Times New Roman" panose="02020603050405020304" pitchFamily="18" charset="0"/>
                <a:cs typeface="Times New Roman" panose="02020603050405020304" pitchFamily="18" charset="0"/>
              </a:rPr>
              <a:t>ve</a:t>
            </a:r>
            <a:r>
              <a:rPr lang="tr-TR" sz="3200" b="1" dirty="0" smtClean="0">
                <a:latin typeface="Times New Roman" panose="02020603050405020304" pitchFamily="18" charset="0"/>
                <a:cs typeface="Times New Roman" panose="02020603050405020304" pitchFamily="18" charset="0"/>
              </a:rPr>
              <a:t> ilgili Yönetmelikte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Zilyetliğin İhlali sayılan Tecavüz ve Müdahale kavramlarına </a:t>
            </a:r>
            <a:r>
              <a:rPr lang="tr-TR" sz="3200" dirty="0" smtClean="0">
                <a:latin typeface="Times New Roman" panose="02020603050405020304" pitchFamily="18" charset="0"/>
                <a:cs typeface="Times New Roman" panose="02020603050405020304" pitchFamily="18" charset="0"/>
              </a:rPr>
              <a:t>da</a:t>
            </a:r>
            <a:r>
              <a:rPr lang="tr-TR" sz="3200" b="1" dirty="0" smtClean="0">
                <a:latin typeface="Times New Roman" panose="02020603050405020304" pitchFamily="18" charset="0"/>
                <a:cs typeface="Times New Roman" panose="02020603050405020304" pitchFamily="18" charset="0"/>
              </a:rPr>
              <a:t> farklı anlamlar yükletilmiştir. </a:t>
            </a:r>
          </a:p>
          <a:p>
            <a:pPr algn="just"/>
            <a:r>
              <a:rPr lang="tr-TR" sz="3200" dirty="0" smtClean="0">
                <a:latin typeface="Times New Roman" panose="02020603050405020304" pitchFamily="18" charset="0"/>
                <a:cs typeface="Times New Roman" panose="02020603050405020304" pitchFamily="18" charset="0"/>
              </a:rPr>
              <a:t>Buna göre, </a:t>
            </a:r>
            <a:r>
              <a:rPr lang="tr-TR" sz="3200" b="1" dirty="0" smtClean="0">
                <a:latin typeface="Times New Roman" panose="02020603050405020304" pitchFamily="18" charset="0"/>
                <a:cs typeface="Times New Roman" panose="02020603050405020304" pitchFamily="18" charset="0"/>
              </a:rPr>
              <a:t>Tecavüzden maksat</a:t>
            </a:r>
            <a:r>
              <a:rPr lang="tr-TR" sz="3200" dirty="0" smtClean="0">
                <a:latin typeface="Times New Roman" panose="02020603050405020304" pitchFamily="18" charset="0"/>
                <a:cs typeface="Times New Roman" panose="02020603050405020304" pitchFamily="18" charset="0"/>
              </a:rPr>
              <a:t>, Taşınmaz Malı zorla veya Zilyedinden habersizce işgal etmek, ele geçirmek veya Taşınmazın aynında değişiklikler yapmaktır. </a:t>
            </a:r>
          </a:p>
          <a:p>
            <a:pPr algn="just"/>
            <a:r>
              <a:rPr lang="tr-TR" sz="3200" dirty="0" smtClean="0">
                <a:latin typeface="Times New Roman" panose="02020603050405020304" pitchFamily="18" charset="0"/>
                <a:cs typeface="Times New Roman" panose="02020603050405020304" pitchFamily="18" charset="0"/>
              </a:rPr>
              <a:t>Buna karşılık, </a:t>
            </a:r>
            <a:r>
              <a:rPr lang="tr-TR" sz="3200" b="1" dirty="0" smtClean="0">
                <a:latin typeface="Times New Roman" panose="02020603050405020304" pitchFamily="18" charset="0"/>
                <a:cs typeface="Times New Roman" panose="02020603050405020304" pitchFamily="18" charset="0"/>
              </a:rPr>
              <a:t>Müdahaleden maksat </a:t>
            </a:r>
            <a:r>
              <a:rPr lang="tr-TR" sz="3200" dirty="0" smtClean="0">
                <a:latin typeface="Times New Roman" panose="02020603050405020304" pitchFamily="18" charset="0"/>
                <a:cs typeface="Times New Roman" panose="02020603050405020304" pitchFamily="18" charset="0"/>
              </a:rPr>
              <a:t>ise, Zilyedin Taşınmaz Mal üzerindeki Mutlak Hakimiyetini kısmen veya tamamen ihlal etmektir (</a:t>
            </a:r>
            <a:r>
              <a:rPr lang="tr-TR" sz="3200" b="1" i="1" dirty="0" smtClean="0">
                <a:latin typeface="Times New Roman" panose="02020603050405020304" pitchFamily="18" charset="0"/>
                <a:cs typeface="Times New Roman" panose="02020603050405020304" pitchFamily="18" charset="0"/>
              </a:rPr>
              <a:t>Yönetmelik</a:t>
            </a:r>
            <a:r>
              <a:rPr lang="tr-TR" sz="3200" b="1" dirty="0" smtClean="0">
                <a:latin typeface="Times New Roman" panose="02020603050405020304" pitchFamily="18" charset="0"/>
                <a:cs typeface="Times New Roman" panose="02020603050405020304" pitchFamily="18" charset="0"/>
              </a:rPr>
              <a:t>,</a:t>
            </a:r>
            <a:r>
              <a:rPr lang="tr-TR" sz="3200" dirty="0" smtClean="0">
                <a:latin typeface="Times New Roman" panose="02020603050405020304" pitchFamily="18" charset="0"/>
                <a:cs typeface="Times New Roman" panose="02020603050405020304" pitchFamily="18" charset="0"/>
              </a:rPr>
              <a:t> m. 11). </a:t>
            </a:r>
          </a:p>
          <a:p>
            <a:pPr algn="just"/>
            <a:endParaRPr lang="tr-TR" sz="3200" b="1"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47987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7442" y="280065"/>
            <a:ext cx="10556358" cy="1293554"/>
          </a:xfrm>
        </p:spPr>
        <p:txBody>
          <a:bodyPr>
            <a:normAutofit/>
          </a:bodyPr>
          <a:lstStyle/>
          <a:p>
            <a:r>
              <a:rPr lang="tr-TR" sz="3600" b="1" dirty="0" smtClean="0">
                <a:latin typeface="+mn-lt"/>
              </a:rPr>
              <a:t>Yönetmeliğe Göre Tecavüz ve Müdahale Sayılan Haller </a:t>
            </a:r>
            <a:br>
              <a:rPr lang="tr-TR" sz="3600" b="1" dirty="0" smtClean="0">
                <a:latin typeface="+mn-lt"/>
              </a:rPr>
            </a:br>
            <a:r>
              <a:rPr lang="tr-TR" sz="3600" b="1" dirty="0" smtClean="0">
                <a:latin typeface="+mn-lt"/>
              </a:rPr>
              <a:t>(</a:t>
            </a:r>
            <a:r>
              <a:rPr lang="tr-TR" sz="2800" b="1" dirty="0" smtClean="0">
                <a:latin typeface="Times New Roman" panose="02020603050405020304" pitchFamily="18" charset="0"/>
                <a:cs typeface="Times New Roman" panose="02020603050405020304" pitchFamily="18" charset="0"/>
              </a:rPr>
              <a:t>Antalya, </a:t>
            </a:r>
            <a:r>
              <a:rPr lang="tr-TR" sz="2800" i="1" dirty="0" smtClean="0">
                <a:latin typeface="Times New Roman" panose="02020603050405020304" pitchFamily="18" charset="0"/>
                <a:cs typeface="Times New Roman" panose="02020603050405020304" pitchFamily="18" charset="0"/>
              </a:rPr>
              <a:t>Eşya H., C. II, Zilyetlik, s. 191)</a:t>
            </a:r>
            <a:endParaRPr lang="tr-TR" sz="28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797442" y="1499191"/>
            <a:ext cx="10758377" cy="5592172"/>
          </a:xfrm>
        </p:spPr>
        <p:txBody>
          <a:bodyPr/>
          <a:lstStyle/>
          <a:p>
            <a:pPr algn="just"/>
            <a:r>
              <a:rPr lang="tr-TR" sz="3600" b="1" i="1" dirty="0">
                <a:latin typeface="Times New Roman" panose="02020603050405020304" pitchFamily="18" charset="0"/>
                <a:cs typeface="Times New Roman" panose="02020603050405020304" pitchFamily="18" charset="0"/>
              </a:rPr>
              <a:t>Yönetmelik m.12 hükmü</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şu</a:t>
            </a:r>
            <a:r>
              <a:rPr lang="tr-TR" sz="3600" b="1" dirty="0">
                <a:latin typeface="Times New Roman" panose="02020603050405020304" pitchFamily="18" charset="0"/>
                <a:cs typeface="Times New Roman" panose="02020603050405020304" pitchFamily="18" charset="0"/>
              </a:rPr>
              <a:t> Olay </a:t>
            </a:r>
            <a:r>
              <a:rPr lang="tr-TR" sz="3600" dirty="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Durumları</a:t>
            </a:r>
            <a:r>
              <a:rPr lang="tr-TR" sz="3600" b="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3091 sayılı Kanun’un Uygulanmasında, </a:t>
            </a:r>
            <a:r>
              <a:rPr lang="tr-TR" sz="3600" b="1" dirty="0" smtClean="0">
                <a:latin typeface="Times New Roman" panose="02020603050405020304" pitchFamily="18" charset="0"/>
                <a:cs typeface="Times New Roman" panose="02020603050405020304" pitchFamily="18" charset="0"/>
              </a:rPr>
              <a:t>Taşınmaz Mala yapılmış Tecavüz veya Müdahale saymıştır: </a:t>
            </a:r>
          </a:p>
          <a:p>
            <a:pPr algn="just"/>
            <a:r>
              <a:rPr lang="tr-TR" sz="3600" dirty="0" smtClean="0">
                <a:latin typeface="Times New Roman" panose="02020603050405020304" pitchFamily="18" charset="0"/>
                <a:cs typeface="Times New Roman" panose="02020603050405020304" pitchFamily="18" charset="0"/>
              </a:rPr>
              <a:t>Bahçe, Tarla ve Arsa gibi Arazi üzerinden devamlı olarak gelip geçmek suretiyle Zilyedin Taşınmazdan istifade etmesine engel olmak</a:t>
            </a:r>
          </a:p>
          <a:p>
            <a:pPr algn="just"/>
            <a:r>
              <a:rPr lang="tr-TR" sz="3600" dirty="0" smtClean="0">
                <a:latin typeface="Times New Roman" panose="02020603050405020304" pitchFamily="18" charset="0"/>
                <a:cs typeface="Times New Roman" panose="02020603050405020304" pitchFamily="18" charset="0"/>
              </a:rPr>
              <a:t>Ekim ve dikimde bulunmak</a:t>
            </a:r>
          </a:p>
          <a:p>
            <a:pPr algn="just"/>
            <a:r>
              <a:rPr lang="tr-TR" sz="3600" dirty="0" smtClean="0">
                <a:latin typeface="Times New Roman" panose="02020603050405020304" pitchFamily="18" charset="0"/>
                <a:cs typeface="Times New Roman" panose="02020603050405020304" pitchFamily="18" charset="0"/>
              </a:rPr>
              <a:t>Bir Hak iddia ederek Tarla veya </a:t>
            </a:r>
            <a:r>
              <a:rPr lang="tr-TR" sz="3600" dirty="0">
                <a:latin typeface="Times New Roman" panose="02020603050405020304" pitchFamily="18" charset="0"/>
                <a:cs typeface="Times New Roman" panose="02020603050405020304" pitchFamily="18" charset="0"/>
              </a:rPr>
              <a:t>B</a:t>
            </a:r>
            <a:r>
              <a:rPr lang="tr-TR" sz="3600" dirty="0" smtClean="0">
                <a:latin typeface="Times New Roman" panose="02020603050405020304" pitchFamily="18" charset="0"/>
                <a:cs typeface="Times New Roman" panose="02020603050405020304" pitchFamily="18" charset="0"/>
              </a:rPr>
              <a:t>ahçelerdeki </a:t>
            </a:r>
            <a:r>
              <a:rPr lang="tr-TR" sz="3600" dirty="0">
                <a:latin typeface="Times New Roman" panose="02020603050405020304" pitchFamily="18" charset="0"/>
                <a:cs typeface="Times New Roman" panose="02020603050405020304" pitchFamily="18" charset="0"/>
              </a:rPr>
              <a:t>M</a:t>
            </a:r>
            <a:r>
              <a:rPr lang="tr-TR" sz="3600" dirty="0" smtClean="0">
                <a:latin typeface="Times New Roman" panose="02020603050405020304" pitchFamily="18" charset="0"/>
                <a:cs typeface="Times New Roman" panose="02020603050405020304" pitchFamily="18" charset="0"/>
              </a:rPr>
              <a:t>ahsulü biçmek, toplamak</a:t>
            </a:r>
          </a:p>
          <a:p>
            <a:pPr marL="0" indent="0" algn="just">
              <a:buNone/>
            </a:pPr>
            <a:endParaRPr lang="tr-TR" sz="3600" dirty="0" smtClean="0">
              <a:latin typeface="Times New Roman" panose="02020603050405020304" pitchFamily="18" charset="0"/>
              <a:cs typeface="Times New Roman" panose="02020603050405020304" pitchFamily="18" charset="0"/>
            </a:endParaRPr>
          </a:p>
          <a:p>
            <a:pPr algn="just"/>
            <a:endParaRPr lang="tr-TR" sz="3600" dirty="0" smtClean="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257124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Yönetmeliğe Göre Tecavüz ve Müdahale Sayılan Haller </a:t>
            </a:r>
            <a:endParaRPr lang="tr-TR" dirty="0">
              <a:latin typeface="+mn-lt"/>
            </a:endParaRP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Başkasının Taşınmaz Malına taş, toprak, ağaç, gübre ve benzeri şeyleri bırakmak suretiyle Zilyedin Taşınmazdan istifade etmesine engel olmak </a:t>
            </a:r>
          </a:p>
          <a:p>
            <a:pPr algn="just"/>
            <a:r>
              <a:rPr lang="tr-TR" dirty="0">
                <a:latin typeface="Times New Roman" panose="02020603050405020304" pitchFamily="18" charset="0"/>
                <a:cs typeface="Times New Roman" panose="02020603050405020304" pitchFamily="18" charset="0"/>
              </a:rPr>
              <a:t>Sulama veya içme sularından, su kuyularından, sarnıçlardan, su borularından ve arklarından yararlanmayı engellemek</a:t>
            </a:r>
          </a:p>
          <a:p>
            <a:pPr algn="just"/>
            <a:r>
              <a:rPr lang="tr-TR" dirty="0">
                <a:latin typeface="Times New Roman" panose="02020603050405020304" pitchFamily="18" charset="0"/>
                <a:cs typeface="Times New Roman" panose="02020603050405020304" pitchFamily="18" charset="0"/>
              </a:rPr>
              <a:t>Başkasının Arazisi üzerine su geçirmek üzere ark açmak</a:t>
            </a:r>
          </a:p>
          <a:p>
            <a:pPr algn="just"/>
            <a:r>
              <a:rPr lang="tr-TR" dirty="0">
                <a:latin typeface="Times New Roman" panose="02020603050405020304" pitchFamily="18" charset="0"/>
                <a:cs typeface="Times New Roman" panose="02020603050405020304" pitchFamily="18" charset="0"/>
              </a:rPr>
              <a:t>Temel açmak, hendek kazmak, bina yapmak</a:t>
            </a:r>
          </a:p>
          <a:p>
            <a:pPr algn="just"/>
            <a:r>
              <a:rPr lang="tr-TR" dirty="0">
                <a:latin typeface="Times New Roman" panose="02020603050405020304" pitchFamily="18" charset="0"/>
                <a:cs typeface="Times New Roman" panose="02020603050405020304" pitchFamily="18" charset="0"/>
              </a:rPr>
              <a:t>Yukarıda sayılanlara benzer diğer davranışlarda bulunmak. </a:t>
            </a:r>
          </a:p>
          <a:p>
            <a:pPr marL="0" indent="0">
              <a:buNone/>
            </a:pPr>
            <a:endParaRPr lang="tr-TR" dirty="0"/>
          </a:p>
        </p:txBody>
      </p:sp>
    </p:spTree>
    <p:extLst>
      <p:ext uri="{BB962C8B-B14F-4D97-AF65-F5344CB8AC3E}">
        <p14:creationId xmlns:p14="http://schemas.microsoft.com/office/powerpoint/2010/main" val="18185594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Yönetmelikteki Tecavüz ve Müdahale Kavramlarının Medeni Kanundaki Benzeri Kavramlar ile İlişkisi </a:t>
            </a:r>
            <a:endParaRPr lang="tr-TR" sz="3600"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Yönetmeliğe göre, </a:t>
            </a:r>
            <a:r>
              <a:rPr lang="tr-TR" sz="3600" b="1" i="1" dirty="0" smtClean="0">
                <a:latin typeface="Times New Roman" panose="02020603050405020304" pitchFamily="18" charset="0"/>
                <a:cs typeface="Times New Roman" panose="02020603050405020304" pitchFamily="18" charset="0"/>
              </a:rPr>
              <a:t>Tecavüzden kasıt</a:t>
            </a:r>
            <a:r>
              <a:rPr lang="tr-TR" sz="3600"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Taşınmaz malı zorla veya zilyedinden habersiz olarak işgal etmek veya ele geçirmek veya taşınmazın aynında değişiklikler meydana getirmek</a:t>
            </a:r>
            <a:r>
              <a:rPr lang="tr-TR" sz="3600" dirty="0" smtClean="0">
                <a:latin typeface="Times New Roman" panose="02020603050405020304" pitchFamily="18" charset="0"/>
                <a:cs typeface="Times New Roman" panose="02020603050405020304" pitchFamily="18" charset="0"/>
              </a:rPr>
              <a:t>» olarak açıklanmıştır. (</a:t>
            </a:r>
            <a:r>
              <a:rPr lang="tr-TR" sz="3600" b="1" i="1" dirty="0" smtClean="0">
                <a:latin typeface="Times New Roman" panose="02020603050405020304" pitchFamily="18" charset="0"/>
                <a:cs typeface="Times New Roman" panose="02020603050405020304" pitchFamily="18" charset="0"/>
              </a:rPr>
              <a:t>Yönetmelik</a:t>
            </a:r>
            <a:r>
              <a:rPr lang="tr-TR" sz="3600" dirty="0" smtClean="0">
                <a:latin typeface="Times New Roman" panose="02020603050405020304" pitchFamily="18" charset="0"/>
                <a:cs typeface="Times New Roman" panose="02020603050405020304" pitchFamily="18" charset="0"/>
              </a:rPr>
              <a:t>, m. 11) </a:t>
            </a:r>
          </a:p>
          <a:p>
            <a:pPr algn="just"/>
            <a:r>
              <a:rPr lang="tr-TR" sz="3600" b="1" dirty="0" smtClean="0">
                <a:latin typeface="Times New Roman" panose="02020603050405020304" pitchFamily="18" charset="0"/>
                <a:cs typeface="Times New Roman" panose="02020603050405020304" pitchFamily="18" charset="0"/>
              </a:rPr>
              <a:t>Yönetmeliğe göre, </a:t>
            </a:r>
            <a:r>
              <a:rPr lang="tr-TR" sz="3600" b="1" i="1" dirty="0" smtClean="0">
                <a:latin typeface="Times New Roman" panose="02020603050405020304" pitchFamily="18" charset="0"/>
                <a:cs typeface="Times New Roman" panose="02020603050405020304" pitchFamily="18" charset="0"/>
              </a:rPr>
              <a:t>Müdahaleden</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kasıt</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ise, «</a:t>
            </a:r>
            <a:r>
              <a:rPr lang="tr-TR" sz="3600" i="1" dirty="0" smtClean="0">
                <a:latin typeface="Times New Roman" panose="02020603050405020304" pitchFamily="18" charset="0"/>
                <a:cs typeface="Times New Roman" panose="02020603050405020304" pitchFamily="18" charset="0"/>
              </a:rPr>
              <a:t>Zilyedin taşınmaz mal üzerindeki mutlak hakimiyetini kısmen veya tamamen ihlal etmektir</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Y</a:t>
            </a:r>
            <a:r>
              <a:rPr lang="tr-TR" sz="3600" b="1" i="1" dirty="0" smtClean="0">
                <a:latin typeface="Times New Roman" panose="02020603050405020304" pitchFamily="18" charset="0"/>
                <a:cs typeface="Times New Roman" panose="02020603050405020304" pitchFamily="18" charset="0"/>
              </a:rPr>
              <a:t>önetmelik</a:t>
            </a:r>
            <a:r>
              <a:rPr lang="tr-TR" sz="3600" i="1" dirty="0" smtClean="0">
                <a:latin typeface="Times New Roman" panose="02020603050405020304" pitchFamily="18" charset="0"/>
                <a:cs typeface="Times New Roman" panose="02020603050405020304" pitchFamily="18" charset="0"/>
              </a:rPr>
              <a:t>, m. 11). </a:t>
            </a:r>
          </a:p>
        </p:txBody>
      </p:sp>
    </p:spTree>
    <p:extLst>
      <p:ext uri="{BB962C8B-B14F-4D97-AF65-F5344CB8AC3E}">
        <p14:creationId xmlns:p14="http://schemas.microsoft.com/office/powerpoint/2010/main" val="2495706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Gaspında Geri Verme (</a:t>
            </a:r>
            <a:r>
              <a:rPr lang="tr-TR" i="1" dirty="0" smtClean="0">
                <a:latin typeface="+mn-lt"/>
              </a:rPr>
              <a:t>İade</a:t>
            </a:r>
            <a:r>
              <a:rPr lang="tr-TR" b="1" i="1" dirty="0" smtClean="0">
                <a:latin typeface="+mn-lt"/>
              </a:rPr>
              <a:t>) </a:t>
            </a:r>
            <a:r>
              <a:rPr lang="tr-TR" b="1" dirty="0" smtClean="0">
                <a:latin typeface="+mn-lt"/>
              </a:rPr>
              <a:t>ve Tazminat Davaları  (</a:t>
            </a:r>
            <a:r>
              <a:rPr lang="tr-TR" b="1" i="1" dirty="0" smtClean="0"/>
              <a:t>Zilyetliğin İadesi Davası</a:t>
            </a:r>
            <a:r>
              <a:rPr lang="tr-TR" b="1" dirty="0" smtClean="0">
                <a:latin typeface="+mn-lt"/>
              </a:rPr>
              <a:t>) </a:t>
            </a:r>
            <a:endParaRPr lang="tr-TR" b="1" dirty="0">
              <a:latin typeface="+mn-lt"/>
            </a:endParaRPr>
          </a:p>
        </p:txBody>
      </p:sp>
      <p:sp>
        <p:nvSpPr>
          <p:cNvPr id="3" name="İçerik Yer Tutucusu 2"/>
          <p:cNvSpPr>
            <a:spLocks noGrp="1"/>
          </p:cNvSpPr>
          <p:nvPr>
            <p:ph idx="1"/>
          </p:nvPr>
        </p:nvSpPr>
        <p:spPr>
          <a:xfrm>
            <a:off x="838200" y="1836258"/>
            <a:ext cx="10515600" cy="4351338"/>
          </a:xfrm>
        </p:spPr>
        <p:txBody>
          <a:bodyPr>
            <a:noAutofit/>
          </a:bodyPr>
          <a:lstStyle/>
          <a:p>
            <a:pPr algn="just"/>
            <a:r>
              <a:rPr lang="tr-TR" sz="4000" dirty="0" smtClean="0">
                <a:latin typeface="Times New Roman" panose="02020603050405020304" pitchFamily="18" charset="0"/>
                <a:cs typeface="Times New Roman" panose="02020603050405020304" pitchFamily="18" charset="0"/>
              </a:rPr>
              <a:t>Zilyetliği gasp edilen kimse, </a:t>
            </a:r>
            <a:r>
              <a:rPr lang="tr-TR" sz="4000" b="1" i="1" dirty="0" smtClean="0">
                <a:latin typeface="Times New Roman" panose="02020603050405020304" pitchFamily="18" charset="0"/>
                <a:cs typeface="Times New Roman" panose="02020603050405020304" pitchFamily="18" charset="0"/>
              </a:rPr>
              <a:t>Gasıptan</a:t>
            </a:r>
            <a:r>
              <a:rPr lang="tr-TR" sz="4000" i="1" dirty="0" smtClean="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M</a:t>
            </a:r>
            <a:r>
              <a:rPr lang="tr-TR" sz="4000" dirty="0" smtClean="0">
                <a:latin typeface="Times New Roman" panose="02020603050405020304" pitchFamily="18" charset="0"/>
                <a:cs typeface="Times New Roman" panose="02020603050405020304" pitchFamily="18" charset="0"/>
              </a:rPr>
              <a:t>alın </a:t>
            </a:r>
            <a:r>
              <a:rPr lang="tr-TR" sz="4000" dirty="0">
                <a:latin typeface="Times New Roman" panose="02020603050405020304" pitchFamily="18" charset="0"/>
                <a:cs typeface="Times New Roman" panose="02020603050405020304" pitchFamily="18" charset="0"/>
              </a:rPr>
              <a:t>G</a:t>
            </a:r>
            <a:r>
              <a:rPr lang="tr-TR" sz="4000" dirty="0" smtClean="0">
                <a:latin typeface="Times New Roman" panose="02020603050405020304" pitchFamily="18" charset="0"/>
                <a:cs typeface="Times New Roman" panose="02020603050405020304" pitchFamily="18" charset="0"/>
              </a:rPr>
              <a:t>eri Verilmesini, </a:t>
            </a:r>
            <a:r>
              <a:rPr lang="tr-TR" sz="4000" b="1" dirty="0">
                <a:latin typeface="Times New Roman" panose="02020603050405020304" pitchFamily="18" charset="0"/>
                <a:cs typeface="Times New Roman" panose="02020603050405020304" pitchFamily="18" charset="0"/>
              </a:rPr>
              <a:t>D</a:t>
            </a:r>
            <a:r>
              <a:rPr lang="tr-TR" sz="4000" b="1" dirty="0" smtClean="0">
                <a:latin typeface="Times New Roman" panose="02020603050405020304" pitchFamily="18" charset="0"/>
                <a:cs typeface="Times New Roman" panose="02020603050405020304" pitchFamily="18" charset="0"/>
              </a:rPr>
              <a:t>ava </a:t>
            </a:r>
            <a:r>
              <a:rPr lang="tr-TR" sz="4000" dirty="0" smtClean="0">
                <a:latin typeface="Times New Roman" panose="02020603050405020304" pitchFamily="18" charset="0"/>
                <a:cs typeface="Times New Roman" panose="02020603050405020304" pitchFamily="18" charset="0"/>
              </a:rPr>
              <a:t>yolu ile talep edebilir. </a:t>
            </a:r>
          </a:p>
          <a:p>
            <a:pPr algn="just"/>
            <a:r>
              <a:rPr lang="tr-TR" sz="4000" dirty="0" smtClean="0">
                <a:latin typeface="Times New Roman" panose="02020603050405020304" pitchFamily="18" charset="0"/>
                <a:cs typeface="Times New Roman" panose="02020603050405020304" pitchFamily="18" charset="0"/>
              </a:rPr>
              <a:t>Davacının Zilyetliğinin </a:t>
            </a:r>
            <a:r>
              <a:rPr lang="tr-TR" sz="4000" b="1" dirty="0" smtClean="0">
                <a:latin typeface="Times New Roman" panose="02020603050405020304" pitchFamily="18" charset="0"/>
                <a:cs typeface="Times New Roman" panose="02020603050405020304" pitchFamily="18" charset="0"/>
              </a:rPr>
              <a:t>haksız</a:t>
            </a:r>
            <a:r>
              <a:rPr lang="tr-TR" sz="4000" dirty="0" smtClean="0">
                <a:latin typeface="Times New Roman" panose="02020603050405020304" pitchFamily="18" charset="0"/>
                <a:cs typeface="Times New Roman" panose="02020603050405020304" pitchFamily="18" charset="0"/>
              </a:rPr>
              <a:t> olması ve Zilyetliği gasp edenin bu fiili, bir </a:t>
            </a:r>
            <a:r>
              <a:rPr lang="tr-TR" sz="4000" b="1" dirty="0" smtClean="0">
                <a:latin typeface="Times New Roman" panose="02020603050405020304" pitchFamily="18" charset="0"/>
                <a:cs typeface="Times New Roman" panose="02020603050405020304" pitchFamily="18" charset="0"/>
              </a:rPr>
              <a:t>Hakkını </a:t>
            </a:r>
            <a:r>
              <a:rPr lang="tr-TR" sz="4000" dirty="0" smtClean="0">
                <a:latin typeface="Times New Roman" panose="02020603050405020304" pitchFamily="18" charset="0"/>
                <a:cs typeface="Times New Roman" panose="02020603050405020304" pitchFamily="18" charset="0"/>
              </a:rPr>
              <a:t>sağlamak için yapmış bulunması</a:t>
            </a:r>
            <a:r>
              <a:rPr lang="tr-TR" sz="4000" b="1" dirty="0" smtClean="0">
                <a:latin typeface="Times New Roman" panose="02020603050405020304" pitchFamily="18" charset="0"/>
                <a:cs typeface="Times New Roman" panose="02020603050405020304" pitchFamily="18" charset="0"/>
              </a:rPr>
              <a:t>, Davayı</a:t>
            </a:r>
            <a:r>
              <a:rPr lang="tr-TR" sz="4000" b="1" i="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etkilemez</a:t>
            </a:r>
            <a:r>
              <a:rPr lang="tr-TR"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731500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Öyleyse, </a:t>
            </a:r>
            <a:r>
              <a:rPr lang="tr-TR" b="1" dirty="0">
                <a:latin typeface="Times New Roman" panose="02020603050405020304" pitchFamily="18" charset="0"/>
                <a:cs typeface="Times New Roman" panose="02020603050405020304" pitchFamily="18" charset="0"/>
              </a:rPr>
              <a:t>Yönetmeliğin </a:t>
            </a:r>
            <a:r>
              <a:rPr lang="tr-TR" b="1" i="1" dirty="0">
                <a:latin typeface="Times New Roman" panose="02020603050405020304" pitchFamily="18" charset="0"/>
                <a:cs typeface="Times New Roman" panose="02020603050405020304" pitchFamily="18" charset="0"/>
              </a:rPr>
              <a:t>Tecavüz </a:t>
            </a:r>
            <a:r>
              <a:rPr lang="tr-TR" b="1" dirty="0">
                <a:latin typeface="Times New Roman" panose="02020603050405020304" pitchFamily="18" charset="0"/>
                <a:cs typeface="Times New Roman" panose="02020603050405020304" pitchFamily="18" charset="0"/>
              </a:rPr>
              <a:t>tanımı,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982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 hükmündeki </a:t>
            </a:r>
            <a:r>
              <a:rPr lang="tr-TR" b="1" dirty="0">
                <a:latin typeface="Times New Roman" panose="02020603050405020304" pitchFamily="18" charset="0"/>
                <a:cs typeface="Times New Roman" panose="02020603050405020304" pitchFamily="18" charset="0"/>
              </a:rPr>
              <a:t>Gasp, </a:t>
            </a:r>
            <a:r>
              <a:rPr lang="tr-TR" b="1" i="1" dirty="0">
                <a:latin typeface="Times New Roman" panose="02020603050405020304" pitchFamily="18" charset="0"/>
                <a:cs typeface="Times New Roman" panose="02020603050405020304" pitchFamily="18" charset="0"/>
              </a:rPr>
              <a:t>Müdahale</a:t>
            </a:r>
            <a:r>
              <a:rPr lang="tr-TR" b="1" dirty="0">
                <a:latin typeface="Times New Roman" panose="02020603050405020304" pitchFamily="18" charset="0"/>
                <a:cs typeface="Times New Roman" panose="02020603050405020304" pitchFamily="18" charset="0"/>
              </a:rPr>
              <a:t> tanımı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983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hükmündeki </a:t>
            </a:r>
            <a:r>
              <a:rPr lang="tr-TR" b="1" dirty="0">
                <a:latin typeface="Times New Roman" panose="02020603050405020304" pitchFamily="18" charset="0"/>
                <a:cs typeface="Times New Roman" panose="02020603050405020304" pitchFamily="18" charset="0"/>
              </a:rPr>
              <a:t>Saldırı </a:t>
            </a:r>
            <a:r>
              <a:rPr lang="tr-TR" dirty="0">
                <a:latin typeface="Times New Roman" panose="02020603050405020304" pitchFamily="18" charset="0"/>
                <a:cs typeface="Times New Roman" panose="02020603050405020304" pitchFamily="18" charset="0"/>
              </a:rPr>
              <a:t>kavramını karşılamaktadır. </a:t>
            </a:r>
          </a:p>
          <a:p>
            <a:pPr algn="just"/>
            <a:r>
              <a:rPr lang="tr-TR" dirty="0">
                <a:latin typeface="Times New Roman" panose="02020603050405020304" pitchFamily="18" charset="0"/>
                <a:cs typeface="Times New Roman" panose="02020603050405020304" pitchFamily="18" charset="0"/>
              </a:rPr>
              <a:t>Böylece, Hukukun en önemli vasıtaları olan yerleşmiş terim ve kavramlar, adeta tersyüz edilmiştir.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Bunun </a:t>
            </a:r>
            <a:r>
              <a:rPr lang="tr-TR" dirty="0">
                <a:latin typeface="Times New Roman" panose="02020603050405020304" pitchFamily="18" charset="0"/>
                <a:cs typeface="Times New Roman" panose="02020603050405020304" pitchFamily="18" charset="0"/>
              </a:rPr>
              <a:t>isabetli olmadığı ve Hukuk Düzeni anlayışıyla bağdaşmadığı izaha ihtiyaç göstermeyecek kadar açıktır. </a:t>
            </a:r>
          </a:p>
          <a:p>
            <a:pPr marL="0" indent="0" algn="just">
              <a:buNone/>
            </a:pPr>
            <a:r>
              <a:rPr lang="tr-TR"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6.B., s. 76; </a:t>
            </a:r>
            <a:r>
              <a:rPr lang="tr-TR" sz="2400" b="1" i="1" dirty="0">
                <a:latin typeface="Times New Roman" panose="02020603050405020304" pitchFamily="18" charset="0"/>
                <a:cs typeface="Times New Roman" panose="02020603050405020304" pitchFamily="18" charset="0"/>
              </a:rPr>
              <a:t>Ünal / </a:t>
            </a:r>
            <a:r>
              <a:rPr lang="tr-TR" sz="2400" b="1" i="1" dirty="0" err="1">
                <a:latin typeface="Times New Roman" panose="02020603050405020304" pitchFamily="18" charset="0"/>
                <a:cs typeface="Times New Roman" panose="02020603050405020304" pitchFamily="18" charset="0"/>
              </a:rPr>
              <a:t>Başpınar</a:t>
            </a:r>
            <a:r>
              <a:rPr lang="tr-TR" sz="2400" i="1" dirty="0">
                <a:latin typeface="Times New Roman" panose="02020603050405020304" pitchFamily="18" charset="0"/>
                <a:cs typeface="Times New Roman" panose="02020603050405020304" pitchFamily="18" charset="0"/>
              </a:rPr>
              <a:t>, Şekli Eşya H., 9. B., s. 183)</a:t>
            </a:r>
          </a:p>
        </p:txBody>
      </p:sp>
    </p:spTree>
    <p:extLst>
      <p:ext uri="{BB962C8B-B14F-4D97-AF65-F5344CB8AC3E}">
        <p14:creationId xmlns:p14="http://schemas.microsoft.com/office/powerpoint/2010/main" val="6050771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Bu durumda, </a:t>
            </a:r>
            <a:r>
              <a:rPr lang="tr-TR" sz="3600" b="1" dirty="0" smtClean="0">
                <a:latin typeface="Times New Roman" panose="02020603050405020304" pitchFamily="18" charset="0"/>
                <a:cs typeface="Times New Roman" panose="02020603050405020304" pitchFamily="18" charset="0"/>
              </a:rPr>
              <a:t>3091 sayılı Kanuna </a:t>
            </a:r>
            <a:r>
              <a:rPr lang="tr-TR" sz="3600" dirty="0" smtClean="0">
                <a:latin typeface="Times New Roman" panose="02020603050405020304" pitchFamily="18" charset="0"/>
                <a:cs typeface="Times New Roman" panose="02020603050405020304" pitchFamily="18" charset="0"/>
              </a:rPr>
              <a:t>göre, </a:t>
            </a:r>
            <a:r>
              <a:rPr lang="tr-TR" sz="3600" b="1" dirty="0" smtClean="0">
                <a:latin typeface="Times New Roman" panose="02020603050405020304" pitchFamily="18" charset="0"/>
                <a:cs typeface="Times New Roman" panose="02020603050405020304" pitchFamily="18" charset="0"/>
              </a:rPr>
              <a:t>Zilyetliğin 	İhlalinden </a:t>
            </a:r>
            <a:r>
              <a:rPr lang="tr-TR" sz="3600" dirty="0" smtClean="0">
                <a:latin typeface="Times New Roman" panose="02020603050405020304" pitchFamily="18" charset="0"/>
                <a:cs typeface="Times New Roman" panose="02020603050405020304" pitchFamily="18" charset="0"/>
              </a:rPr>
              <a:t>söz edebilmek için, yukarıda açıklanan anlamdaki bir </a:t>
            </a:r>
            <a:r>
              <a:rPr lang="tr-TR" sz="3600" b="1" dirty="0" smtClean="0">
                <a:latin typeface="Times New Roman" panose="02020603050405020304" pitchFamily="18" charset="0"/>
                <a:cs typeface="Times New Roman" panose="02020603050405020304" pitchFamily="18" charset="0"/>
              </a:rPr>
              <a:t>Taşınmaza,</a:t>
            </a:r>
            <a:r>
              <a:rPr lang="tr-TR" sz="3600" dirty="0" smtClean="0">
                <a:latin typeface="Times New Roman" panose="02020603050405020304" pitchFamily="18" charset="0"/>
                <a:cs typeface="Times New Roman" panose="02020603050405020304" pitchFamily="18" charset="0"/>
              </a:rPr>
              <a:t> yine yukarıda açıklanan anlamda bir </a:t>
            </a:r>
            <a:r>
              <a:rPr lang="tr-TR" sz="3600" b="1" dirty="0" smtClean="0">
                <a:latin typeface="Times New Roman" panose="02020603050405020304" pitchFamily="18" charset="0"/>
                <a:cs typeface="Times New Roman" panose="02020603050405020304" pitchFamily="18" charset="0"/>
              </a:rPr>
              <a:t>Tecavüz </a:t>
            </a:r>
            <a:r>
              <a:rPr lang="tr-TR" sz="3600" dirty="0" smtClean="0">
                <a:latin typeface="Times New Roman" panose="02020603050405020304" pitchFamily="18" charset="0"/>
                <a:cs typeface="Times New Roman" panose="02020603050405020304" pitchFamily="18" charset="0"/>
              </a:rPr>
              <a:t>veya </a:t>
            </a:r>
            <a:r>
              <a:rPr lang="tr-TR" sz="3600" b="1" dirty="0" smtClean="0">
                <a:latin typeface="Times New Roman" panose="02020603050405020304" pitchFamily="18" charset="0"/>
                <a:cs typeface="Times New Roman" panose="02020603050405020304" pitchFamily="18" charset="0"/>
              </a:rPr>
              <a:t>Müdahalenin </a:t>
            </a:r>
            <a:r>
              <a:rPr lang="tr-TR" sz="3600" dirty="0" smtClean="0">
                <a:latin typeface="Times New Roman" panose="02020603050405020304" pitchFamily="18" charset="0"/>
                <a:cs typeface="Times New Roman" panose="02020603050405020304" pitchFamily="18" charset="0"/>
              </a:rPr>
              <a:t>yapılması gerekir. </a:t>
            </a:r>
          </a:p>
          <a:p>
            <a:pPr algn="just"/>
            <a:r>
              <a:rPr lang="tr-TR" sz="3600" dirty="0" smtClean="0">
                <a:latin typeface="Times New Roman" panose="02020603050405020304" pitchFamily="18" charset="0"/>
                <a:cs typeface="Times New Roman" panose="02020603050405020304" pitchFamily="18" charset="0"/>
              </a:rPr>
              <a:t>Burada önemli olan </a:t>
            </a:r>
            <a:r>
              <a:rPr lang="tr-TR" sz="3600" b="1" dirty="0" smtClean="0">
                <a:latin typeface="Times New Roman" panose="02020603050405020304" pitchFamily="18" charset="0"/>
                <a:cs typeface="Times New Roman" panose="02020603050405020304" pitchFamily="18" charset="0"/>
              </a:rPr>
              <a:t>Tecavüz </a:t>
            </a:r>
            <a:r>
              <a:rPr lang="tr-TR" sz="3600" dirty="0" smtClean="0">
                <a:latin typeface="Times New Roman" panose="02020603050405020304" pitchFamily="18" charset="0"/>
                <a:cs typeface="Times New Roman" panose="02020603050405020304" pitchFamily="18" charset="0"/>
              </a:rPr>
              <a:t>veya</a:t>
            </a:r>
            <a:r>
              <a:rPr lang="tr-TR" sz="3600" b="1" dirty="0" smtClean="0">
                <a:latin typeface="Times New Roman" panose="02020603050405020304" pitchFamily="18" charset="0"/>
                <a:cs typeface="Times New Roman" panose="02020603050405020304" pitchFamily="18" charset="0"/>
              </a:rPr>
              <a:t> Müdahalenin</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Zilyedin Rızasına dayanmamasıdır. </a:t>
            </a:r>
          </a:p>
        </p:txBody>
      </p:sp>
    </p:spTree>
    <p:extLst>
      <p:ext uri="{BB962C8B-B14F-4D97-AF65-F5344CB8AC3E}">
        <p14:creationId xmlns:p14="http://schemas.microsoft.com/office/powerpoint/2010/main" val="11143263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3091 sayılı Kanunun </a:t>
            </a:r>
            <a:r>
              <a:rPr lang="tr-TR" sz="3600" b="1" dirty="0">
                <a:latin typeface="Times New Roman" panose="02020603050405020304" pitchFamily="18" charset="0"/>
                <a:cs typeface="Times New Roman" panose="02020603050405020304" pitchFamily="18" charset="0"/>
              </a:rPr>
              <a:t>Konut, Dükkân, Depo, Ahır </a:t>
            </a:r>
            <a:r>
              <a:rPr lang="tr-TR" sz="3600" dirty="0">
                <a:latin typeface="Times New Roman" panose="02020603050405020304" pitchFamily="18" charset="0"/>
                <a:cs typeface="Times New Roman" panose="02020603050405020304" pitchFamily="18" charset="0"/>
              </a:rPr>
              <a:t>gibi</a:t>
            </a:r>
            <a:r>
              <a:rPr lang="tr-TR" sz="3600" b="1" dirty="0">
                <a:latin typeface="Times New Roman" panose="02020603050405020304" pitchFamily="18" charset="0"/>
                <a:cs typeface="Times New Roman" panose="02020603050405020304" pitchFamily="18" charset="0"/>
              </a:rPr>
              <a:t> «Damlı (</a:t>
            </a:r>
            <a:r>
              <a:rPr lang="tr-TR" sz="3600" b="1" i="1" dirty="0" err="1">
                <a:latin typeface="Times New Roman" panose="02020603050405020304" pitchFamily="18" charset="0"/>
                <a:cs typeface="Times New Roman" panose="02020603050405020304" pitchFamily="18" charset="0"/>
              </a:rPr>
              <a:t>Musakkaf</a:t>
            </a:r>
            <a:r>
              <a:rPr lang="tr-TR"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Yapılarda» </a:t>
            </a:r>
            <a:r>
              <a:rPr lang="tr-TR" sz="3600" dirty="0">
                <a:latin typeface="Times New Roman" panose="02020603050405020304" pitchFamily="18" charset="0"/>
                <a:cs typeface="Times New Roman" panose="02020603050405020304" pitchFamily="18" charset="0"/>
              </a:rPr>
              <a:t>uygulanabilmesi için </a:t>
            </a:r>
            <a:r>
              <a:rPr lang="tr-TR" sz="3600" b="1" dirty="0" err="1">
                <a:latin typeface="Times New Roman" panose="02020603050405020304" pitchFamily="18" charset="0"/>
                <a:cs typeface="Times New Roman" panose="02020603050405020304" pitchFamily="18" charset="0"/>
              </a:rPr>
              <a:t>Fuzulen</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haksız</a:t>
            </a:r>
            <a:r>
              <a:rPr lang="tr-TR" sz="3600" b="1" dirty="0">
                <a:latin typeface="Times New Roman" panose="02020603050405020304" pitchFamily="18" charset="0"/>
                <a:cs typeface="Times New Roman" panose="02020603050405020304" pitchFamily="18" charset="0"/>
              </a:rPr>
              <a:t>) İşgal </a:t>
            </a:r>
            <a:r>
              <a:rPr lang="tr-TR" sz="3600" dirty="0">
                <a:latin typeface="Times New Roman" panose="02020603050405020304" pitchFamily="18" charset="0"/>
                <a:cs typeface="Times New Roman" panose="02020603050405020304" pitchFamily="18" charset="0"/>
              </a:rPr>
              <a:t>şarttır. </a:t>
            </a:r>
          </a:p>
          <a:p>
            <a:pPr algn="just"/>
            <a:r>
              <a:rPr lang="tr-TR" sz="3600" b="1" dirty="0" err="1">
                <a:latin typeface="Times New Roman" panose="02020603050405020304" pitchFamily="18" charset="0"/>
                <a:cs typeface="Times New Roman" panose="02020603050405020304" pitchFamily="18" charset="0"/>
              </a:rPr>
              <a:t>Fuzulen</a:t>
            </a:r>
            <a:r>
              <a:rPr lang="tr-TR" sz="3600" b="1" dirty="0">
                <a:latin typeface="Times New Roman" panose="02020603050405020304" pitchFamily="18" charset="0"/>
                <a:cs typeface="Times New Roman" panose="02020603050405020304" pitchFamily="18" charset="0"/>
              </a:rPr>
              <a:t> İşgalden </a:t>
            </a:r>
            <a:r>
              <a:rPr lang="tr-TR" sz="3600" dirty="0">
                <a:latin typeface="Times New Roman" panose="02020603050405020304" pitchFamily="18" charset="0"/>
                <a:cs typeface="Times New Roman" panose="02020603050405020304" pitchFamily="18" charset="0"/>
              </a:rPr>
              <a:t>maksat, bir Taşınmazın Sahibinin izin veya rızası olmaksızın işgal edilmesi, henüz boşaltılmamış bir Yapıya veya herhangi bir surette boşaltılmış damlı bir Yapıya fiili bir durum yaratılarak kendiliğinden girilmesidir (</a:t>
            </a:r>
            <a:r>
              <a:rPr lang="tr-TR" sz="3600" b="1" i="1" dirty="0">
                <a:latin typeface="Times New Roman" panose="02020603050405020304" pitchFamily="18" charset="0"/>
                <a:cs typeface="Times New Roman" panose="02020603050405020304" pitchFamily="18" charset="0"/>
              </a:rPr>
              <a:t>Yönetmelik,</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m. 15 / II). </a:t>
            </a:r>
          </a:p>
          <a:p>
            <a:endParaRPr lang="tr-TR" sz="3600" dirty="0"/>
          </a:p>
        </p:txBody>
      </p:sp>
    </p:spTree>
    <p:extLst>
      <p:ext uri="{BB962C8B-B14F-4D97-AF65-F5344CB8AC3E}">
        <p14:creationId xmlns:p14="http://schemas.microsoft.com/office/powerpoint/2010/main" val="34616352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Zilyetliğin İdari Yoldan Korunmasının Şartları </a:t>
            </a:r>
            <a:endParaRPr lang="tr-TR" b="1" dirty="0">
              <a:latin typeface="+mn-lt"/>
            </a:endParaRPr>
          </a:p>
        </p:txBody>
      </p:sp>
      <p:sp>
        <p:nvSpPr>
          <p:cNvPr id="3" name="İçerik Yer Tutucusu 2"/>
          <p:cNvSpPr>
            <a:spLocks noGrp="1"/>
          </p:cNvSpPr>
          <p:nvPr>
            <p:ph idx="1"/>
          </p:nvPr>
        </p:nvSpPr>
        <p:spPr/>
        <p:txBody>
          <a:bodyPr>
            <a:normAutofit fontScale="92500" lnSpcReduction="20000"/>
          </a:bodyPr>
          <a:lstStyle/>
          <a:p>
            <a:pPr algn="just"/>
            <a:r>
              <a:rPr lang="tr-TR" sz="4000" b="1" i="1" dirty="0" smtClean="0">
                <a:latin typeface="Times New Roman" panose="02020603050405020304" pitchFamily="18" charset="0"/>
                <a:cs typeface="Times New Roman" panose="02020603050405020304" pitchFamily="18" charset="0"/>
              </a:rPr>
              <a:t>Bazı yazarlar, </a:t>
            </a:r>
            <a:r>
              <a:rPr lang="tr-TR" sz="4000" b="1" dirty="0" smtClean="0">
                <a:latin typeface="Times New Roman" panose="02020603050405020304" pitchFamily="18" charset="0"/>
                <a:cs typeface="Times New Roman" panose="02020603050405020304" pitchFamily="18" charset="0"/>
              </a:rPr>
              <a:t>Zilyetliğin İdari Yoldan Korunmasını</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somut</a:t>
            </a:r>
            <a:r>
              <a:rPr lang="tr-TR" sz="4000" dirty="0" smtClean="0">
                <a:latin typeface="Times New Roman" panose="02020603050405020304" pitchFamily="18" charset="0"/>
                <a:cs typeface="Times New Roman" panose="02020603050405020304" pitchFamily="18" charset="0"/>
              </a:rPr>
              <a:t> olarak bazı </a:t>
            </a:r>
            <a:r>
              <a:rPr lang="tr-TR" sz="4000" b="1" dirty="0" smtClean="0">
                <a:latin typeface="Times New Roman" panose="02020603050405020304" pitchFamily="18" charset="0"/>
                <a:cs typeface="Times New Roman" panose="02020603050405020304" pitchFamily="18" charset="0"/>
              </a:rPr>
              <a:t>Şartların </a:t>
            </a:r>
            <a:r>
              <a:rPr lang="tr-TR" sz="4000" dirty="0" smtClean="0">
                <a:latin typeface="Times New Roman" panose="02020603050405020304" pitchFamily="18" charset="0"/>
                <a:cs typeface="Times New Roman" panose="02020603050405020304" pitchFamily="18" charset="0"/>
              </a:rPr>
              <a:t>oluşmasına bağlamıştır</a:t>
            </a:r>
            <a:r>
              <a:rPr lang="tr-TR" sz="4000" b="1" i="1" dirty="0" smtClean="0">
                <a:latin typeface="Times New Roman" panose="02020603050405020304" pitchFamily="18" charset="0"/>
                <a:cs typeface="Times New Roman" panose="02020603050405020304" pitchFamily="18" charset="0"/>
              </a:rPr>
              <a:t>. </a:t>
            </a:r>
          </a:p>
          <a:p>
            <a:pPr algn="just"/>
            <a:r>
              <a:rPr lang="tr-TR" sz="4000" dirty="0" smtClean="0">
                <a:latin typeface="Times New Roman" panose="02020603050405020304" pitchFamily="18" charset="0"/>
                <a:cs typeface="Times New Roman" panose="02020603050405020304" pitchFamily="18" charset="0"/>
              </a:rPr>
              <a:t>Bu bağlamda, </a:t>
            </a:r>
            <a:r>
              <a:rPr lang="tr-TR" sz="4000" b="1" i="1" dirty="0" smtClean="0">
                <a:latin typeface="Times New Roman" panose="02020603050405020304" pitchFamily="18" charset="0"/>
                <a:cs typeface="Times New Roman" panose="02020603050405020304" pitchFamily="18" charset="0"/>
              </a:rPr>
              <a:t>Ünal / </a:t>
            </a:r>
            <a:r>
              <a:rPr lang="tr-TR" sz="4000" b="1" i="1" dirty="0" err="1" smtClean="0">
                <a:latin typeface="Times New Roman" panose="02020603050405020304" pitchFamily="18" charset="0"/>
                <a:cs typeface="Times New Roman" panose="02020603050405020304" pitchFamily="18" charset="0"/>
              </a:rPr>
              <a:t>Başpınar’a</a:t>
            </a:r>
            <a:r>
              <a:rPr lang="tr-TR" sz="4000" b="1" i="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göre, Zilyetliğin İdari Yoldan Korunmasının </a:t>
            </a:r>
            <a:r>
              <a:rPr lang="tr-TR" sz="4000" dirty="0" smtClean="0">
                <a:latin typeface="Times New Roman" panose="02020603050405020304" pitchFamily="18" charset="0"/>
                <a:cs typeface="Times New Roman" panose="02020603050405020304" pitchFamily="18" charset="0"/>
              </a:rPr>
              <a:t>biri </a:t>
            </a:r>
            <a:r>
              <a:rPr lang="tr-TR" sz="4000" b="1" dirty="0" smtClean="0">
                <a:latin typeface="Times New Roman" panose="02020603050405020304" pitchFamily="18" charset="0"/>
                <a:cs typeface="Times New Roman" panose="02020603050405020304" pitchFamily="18" charset="0"/>
              </a:rPr>
              <a:t>Maddi,</a:t>
            </a:r>
            <a:r>
              <a:rPr lang="tr-TR" sz="4000" dirty="0" smtClean="0">
                <a:latin typeface="Times New Roman" panose="02020603050405020304" pitchFamily="18" charset="0"/>
                <a:cs typeface="Times New Roman" panose="02020603050405020304" pitchFamily="18" charset="0"/>
              </a:rPr>
              <a:t> diğeri </a:t>
            </a:r>
            <a:r>
              <a:rPr lang="tr-TR" sz="4000" b="1" dirty="0" err="1">
                <a:latin typeface="Times New Roman" panose="02020603050405020304" pitchFamily="18" charset="0"/>
                <a:cs typeface="Times New Roman" panose="02020603050405020304" pitchFamily="18" charset="0"/>
              </a:rPr>
              <a:t>U</a:t>
            </a:r>
            <a:r>
              <a:rPr lang="tr-TR" sz="4000" b="1" dirty="0" err="1" smtClean="0">
                <a:latin typeface="Times New Roman" panose="02020603050405020304" pitchFamily="18" charset="0"/>
                <a:cs typeface="Times New Roman" panose="02020603050405020304" pitchFamily="18" charset="0"/>
              </a:rPr>
              <a:t>suli</a:t>
            </a:r>
            <a:r>
              <a:rPr lang="tr-TR" sz="4000" dirty="0" smtClean="0">
                <a:latin typeface="Times New Roman" panose="02020603050405020304" pitchFamily="18" charset="0"/>
                <a:cs typeface="Times New Roman" panose="02020603050405020304" pitchFamily="18" charset="0"/>
              </a:rPr>
              <a:t> olmak üzere iki tür </a:t>
            </a:r>
            <a:r>
              <a:rPr lang="tr-TR" sz="4000" b="1" dirty="0" smtClean="0">
                <a:latin typeface="Times New Roman" panose="02020603050405020304" pitchFamily="18" charset="0"/>
                <a:cs typeface="Times New Roman" panose="02020603050405020304" pitchFamily="18" charset="0"/>
              </a:rPr>
              <a:t>Şartı</a:t>
            </a:r>
            <a:r>
              <a:rPr lang="tr-TR" sz="4000" dirty="0" smtClean="0">
                <a:latin typeface="Times New Roman" panose="02020603050405020304" pitchFamily="18" charset="0"/>
                <a:cs typeface="Times New Roman" panose="02020603050405020304" pitchFamily="18" charset="0"/>
              </a:rPr>
              <a:t> vardır. </a:t>
            </a:r>
          </a:p>
          <a:p>
            <a:pPr algn="just"/>
            <a:r>
              <a:rPr lang="tr-TR" sz="4000" b="1" dirty="0" smtClean="0">
                <a:latin typeface="Times New Roman" panose="02020603050405020304" pitchFamily="18" charset="0"/>
                <a:cs typeface="Times New Roman" panose="02020603050405020304" pitchFamily="18" charset="0"/>
              </a:rPr>
              <a:t>Yazarlara göre,</a:t>
            </a:r>
            <a:r>
              <a:rPr lang="tr-TR" sz="4000" dirty="0" smtClean="0">
                <a:latin typeface="Times New Roman" panose="02020603050405020304" pitchFamily="18" charset="0"/>
                <a:cs typeface="Times New Roman" panose="02020603050405020304" pitchFamily="18" charset="0"/>
              </a:rPr>
              <a:t> gerek </a:t>
            </a:r>
            <a:r>
              <a:rPr lang="tr-TR" sz="4000" b="1" dirty="0" smtClean="0">
                <a:latin typeface="Times New Roman" panose="02020603050405020304" pitchFamily="18" charset="0"/>
                <a:cs typeface="Times New Roman" panose="02020603050405020304" pitchFamily="18" charset="0"/>
              </a:rPr>
              <a:t>Maddi Şartlar,</a:t>
            </a:r>
            <a:r>
              <a:rPr lang="tr-TR" sz="4000" dirty="0" smtClean="0">
                <a:latin typeface="Times New Roman" panose="02020603050405020304" pitchFamily="18" charset="0"/>
                <a:cs typeface="Times New Roman" panose="02020603050405020304" pitchFamily="18" charset="0"/>
              </a:rPr>
              <a:t> gerekse </a:t>
            </a:r>
            <a:r>
              <a:rPr lang="tr-TR" sz="4000" b="1" dirty="0" err="1" smtClean="0">
                <a:latin typeface="Times New Roman" panose="02020603050405020304" pitchFamily="18" charset="0"/>
                <a:cs typeface="Times New Roman" panose="02020603050405020304" pitchFamily="18" charset="0"/>
              </a:rPr>
              <a:t>Usuli</a:t>
            </a:r>
            <a:r>
              <a:rPr lang="tr-TR" sz="4000" b="1" dirty="0" smtClean="0">
                <a:latin typeface="Times New Roman" panose="02020603050405020304" pitchFamily="18" charset="0"/>
                <a:cs typeface="Times New Roman" panose="02020603050405020304" pitchFamily="18" charset="0"/>
              </a:rPr>
              <a:t> Şartlar </a:t>
            </a:r>
            <a:r>
              <a:rPr lang="tr-TR" sz="4000" dirty="0" smtClean="0">
                <a:latin typeface="Times New Roman" panose="02020603050405020304" pitchFamily="18" charset="0"/>
                <a:cs typeface="Times New Roman" panose="02020603050405020304" pitchFamily="18" charset="0"/>
              </a:rPr>
              <a:t>birden fazla Unsurdan oluşmaktadır. </a:t>
            </a:r>
          </a:p>
          <a:p>
            <a:pPr marL="0" indent="0" algn="just">
              <a:buNone/>
            </a:pPr>
            <a:r>
              <a:rPr lang="tr-TR" b="1" i="1" dirty="0" smtClean="0">
                <a:latin typeface="Times New Roman" panose="02020603050405020304" pitchFamily="18" charset="0"/>
                <a:cs typeface="Times New Roman" panose="02020603050405020304" pitchFamily="18" charset="0"/>
              </a:rPr>
              <a:t>(</a:t>
            </a:r>
            <a:r>
              <a:rPr lang="tr-TR" sz="3000" b="1" i="1" dirty="0" smtClean="0">
                <a:latin typeface="Times New Roman" panose="02020603050405020304" pitchFamily="18" charset="0"/>
                <a:cs typeface="Times New Roman" panose="02020603050405020304" pitchFamily="18" charset="0"/>
              </a:rPr>
              <a:t>Ünal / </a:t>
            </a:r>
            <a:r>
              <a:rPr lang="tr-TR" sz="3000" b="1" i="1" dirty="0" err="1" smtClean="0">
                <a:latin typeface="Times New Roman" panose="02020603050405020304" pitchFamily="18" charset="0"/>
                <a:cs typeface="Times New Roman" panose="02020603050405020304" pitchFamily="18" charset="0"/>
              </a:rPr>
              <a:t>Başpınar</a:t>
            </a:r>
            <a:r>
              <a:rPr lang="tr-TR" sz="3000" b="1" i="1" dirty="0" smtClean="0">
                <a:latin typeface="Times New Roman" panose="02020603050405020304" pitchFamily="18" charset="0"/>
                <a:cs typeface="Times New Roman" panose="02020603050405020304" pitchFamily="18" charset="0"/>
              </a:rPr>
              <a:t>, </a:t>
            </a:r>
            <a:r>
              <a:rPr lang="tr-TR" sz="3000" i="1" dirty="0" smtClean="0">
                <a:latin typeface="Times New Roman" panose="02020603050405020304" pitchFamily="18" charset="0"/>
                <a:cs typeface="Times New Roman" panose="02020603050405020304" pitchFamily="18" charset="0"/>
              </a:rPr>
              <a:t>Şekli Eşya H., 9. B., s. 183)</a:t>
            </a:r>
          </a:p>
        </p:txBody>
      </p:sp>
    </p:spTree>
    <p:extLst>
      <p:ext uri="{BB962C8B-B14F-4D97-AF65-F5344CB8AC3E}">
        <p14:creationId xmlns:p14="http://schemas.microsoft.com/office/powerpoint/2010/main" val="42300059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t>
            </a:r>
            <a:r>
              <a:rPr lang="tr-TR" sz="3600" b="1" i="1" dirty="0" smtClean="0">
                <a:latin typeface="+mn-lt"/>
              </a:rPr>
              <a:t>Bazı Yazarlara Göre</a:t>
            </a:r>
            <a:r>
              <a:rPr lang="tr-TR" b="1" dirty="0" smtClean="0">
                <a:latin typeface="+mn-lt"/>
              </a:rPr>
              <a:t>) Zilyetliğin İdari Yoldan Korunmasının Maddi Şartları </a:t>
            </a:r>
            <a:endParaRPr lang="tr-TR" b="1" dirty="0">
              <a:latin typeface="+mn-lt"/>
            </a:endParaRPr>
          </a:p>
        </p:txBody>
      </p:sp>
      <p:sp>
        <p:nvSpPr>
          <p:cNvPr id="3" name="İçerik Yer Tutucusu 2"/>
          <p:cNvSpPr>
            <a:spLocks noGrp="1"/>
          </p:cNvSpPr>
          <p:nvPr>
            <p:ph idx="1"/>
          </p:nvPr>
        </p:nvSpPr>
        <p:spPr/>
        <p:txBody>
          <a:bodyPr/>
          <a:lstStyle/>
          <a:p>
            <a:pPr algn="just"/>
            <a:r>
              <a:rPr lang="tr-TR" sz="3200" b="1" i="1" u="sng" dirty="0" smtClean="0">
                <a:latin typeface="Times New Roman" panose="02020603050405020304" pitchFamily="18" charset="0"/>
                <a:cs typeface="Times New Roman" panose="02020603050405020304" pitchFamily="18" charset="0"/>
              </a:rPr>
              <a:t>Ünal / </a:t>
            </a:r>
            <a:r>
              <a:rPr lang="tr-TR" sz="3200" b="1" i="1" u="sng" dirty="0" err="1">
                <a:latin typeface="Times New Roman" panose="02020603050405020304" pitchFamily="18" charset="0"/>
                <a:cs typeface="Times New Roman" panose="02020603050405020304" pitchFamily="18" charset="0"/>
              </a:rPr>
              <a:t>B</a:t>
            </a:r>
            <a:r>
              <a:rPr lang="tr-TR" sz="3200" b="1" i="1" u="sng" dirty="0" err="1" smtClean="0">
                <a:latin typeface="Times New Roman" panose="02020603050405020304" pitchFamily="18" charset="0"/>
                <a:cs typeface="Times New Roman" panose="02020603050405020304" pitchFamily="18" charset="0"/>
              </a:rPr>
              <a:t>aşpınar’a</a:t>
            </a:r>
            <a:r>
              <a:rPr lang="tr-TR" sz="3200" b="1" i="1" u="sng"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göre, Zilyetliğin İdari Yoldan Korunmasının Maddi Şartları şunlardır: </a:t>
            </a:r>
            <a:endParaRPr lang="tr-TR" sz="3200" b="1" u="sng"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1)Bir Taşınmaz Mal olmalıdır. </a:t>
            </a:r>
          </a:p>
          <a:p>
            <a:pPr algn="just"/>
            <a:r>
              <a:rPr lang="tr-TR" b="1" dirty="0">
                <a:latin typeface="Times New Roman" panose="02020603050405020304" pitchFamily="18" charset="0"/>
                <a:cs typeface="Times New Roman" panose="02020603050405020304" pitchFamily="18" charset="0"/>
              </a:rPr>
              <a:t>2)Taşınmaz Mal üzerinde Zilyet olunmalıdır. </a:t>
            </a:r>
          </a:p>
          <a:p>
            <a:pPr algn="just"/>
            <a:r>
              <a:rPr lang="tr-TR" b="1" dirty="0">
                <a:latin typeface="Times New Roman" panose="02020603050405020304" pitchFamily="18" charset="0"/>
                <a:cs typeface="Times New Roman" panose="02020603050405020304" pitchFamily="18" charset="0"/>
              </a:rPr>
              <a:t>3)Taşınmaz Mala yönelik bir Müdahale veya Tecavüz olmalıdır. </a:t>
            </a:r>
          </a:p>
          <a:p>
            <a:pPr algn="just"/>
            <a:r>
              <a:rPr lang="tr-TR" b="1" dirty="0">
                <a:latin typeface="Times New Roman" panose="02020603050405020304" pitchFamily="18" charset="0"/>
                <a:cs typeface="Times New Roman" panose="02020603050405020304" pitchFamily="18" charset="0"/>
              </a:rPr>
              <a:t>4)İdari yoldan Korunma isteyen kimse, Taşınmaza Zilyet olmalıdır.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Maddi Şartlar hakkında ayrıntılı bilgi için bkz</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Şekli Eşya H., 9. B., s. 184- 191)</a:t>
            </a:r>
            <a:endParaRPr lang="tr-TR" sz="2400" i="1"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3158781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t>
            </a:r>
            <a:r>
              <a:rPr lang="tr-TR" sz="3600" b="1" i="1" dirty="0" smtClean="0">
                <a:latin typeface="+mn-lt"/>
              </a:rPr>
              <a:t>Bazı Yazarlara Göre</a:t>
            </a:r>
            <a:r>
              <a:rPr lang="tr-TR" sz="3600" b="1" dirty="0" smtClean="0">
                <a:latin typeface="+mn-lt"/>
              </a:rPr>
              <a:t>) </a:t>
            </a:r>
            <a:r>
              <a:rPr lang="tr-TR" b="1" dirty="0" smtClean="0">
                <a:latin typeface="+mn-lt"/>
              </a:rPr>
              <a:t>Zilyetliğin İdari Yoldan Korunmasının </a:t>
            </a:r>
            <a:r>
              <a:rPr lang="tr-TR" b="1" dirty="0" err="1" smtClean="0">
                <a:latin typeface="+mn-lt"/>
              </a:rPr>
              <a:t>Usulî</a:t>
            </a:r>
            <a:r>
              <a:rPr lang="tr-TR" b="1" dirty="0" smtClean="0">
                <a:latin typeface="+mn-lt"/>
              </a:rPr>
              <a:t> Şartları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Ünal / </a:t>
            </a:r>
            <a:r>
              <a:rPr lang="tr-TR" sz="3600" b="1" i="1" dirty="0" err="1" smtClean="0">
                <a:latin typeface="Times New Roman" panose="02020603050405020304" pitchFamily="18" charset="0"/>
                <a:cs typeface="Times New Roman" panose="02020603050405020304" pitchFamily="18" charset="0"/>
              </a:rPr>
              <a:t>Başpınar’a</a:t>
            </a:r>
            <a:r>
              <a:rPr lang="tr-TR" sz="3600" b="1" i="1" dirty="0" smtClean="0">
                <a:latin typeface="Times New Roman" panose="02020603050405020304" pitchFamily="18" charset="0"/>
                <a:cs typeface="Times New Roman" panose="02020603050405020304" pitchFamily="18" charset="0"/>
              </a:rPr>
              <a:t> göre</a:t>
            </a:r>
            <a:r>
              <a:rPr lang="tr-TR" sz="3600" b="1" dirty="0" smtClean="0">
                <a:latin typeface="Times New Roman" panose="02020603050405020304" pitchFamily="18" charset="0"/>
                <a:cs typeface="Times New Roman" panose="02020603050405020304" pitchFamily="18" charset="0"/>
              </a:rPr>
              <a:t>, </a:t>
            </a:r>
            <a:r>
              <a:rPr lang="tr-TR" sz="3600" b="1" u="sng" dirty="0" smtClean="0">
                <a:latin typeface="Times New Roman" panose="02020603050405020304" pitchFamily="18" charset="0"/>
                <a:cs typeface="Times New Roman" panose="02020603050405020304" pitchFamily="18" charset="0"/>
              </a:rPr>
              <a:t>Zilyetliğin İdari yoldan Korunmasının </a:t>
            </a:r>
            <a:r>
              <a:rPr lang="tr-TR" sz="3600" b="1" u="sng" dirty="0" err="1" smtClean="0">
                <a:latin typeface="Times New Roman" panose="02020603050405020304" pitchFamily="18" charset="0"/>
                <a:cs typeface="Times New Roman" panose="02020603050405020304" pitchFamily="18" charset="0"/>
              </a:rPr>
              <a:t>Usuli</a:t>
            </a:r>
            <a:r>
              <a:rPr lang="tr-TR" sz="3600" b="1" u="sng" dirty="0" smtClean="0">
                <a:latin typeface="Times New Roman" panose="02020603050405020304" pitchFamily="18" charset="0"/>
                <a:cs typeface="Times New Roman" panose="02020603050405020304" pitchFamily="18" charset="0"/>
              </a:rPr>
              <a:t> Şartları </a:t>
            </a:r>
            <a:r>
              <a:rPr lang="tr-TR" sz="3600" b="1" dirty="0" smtClean="0">
                <a:latin typeface="Times New Roman" panose="02020603050405020304" pitchFamily="18" charset="0"/>
                <a:cs typeface="Times New Roman" panose="02020603050405020304" pitchFamily="18" charset="0"/>
              </a:rPr>
              <a:t>şunlardır: </a:t>
            </a:r>
          </a:p>
          <a:p>
            <a:pPr algn="just"/>
            <a:r>
              <a:rPr lang="tr-TR" sz="3600" b="1" dirty="0" smtClean="0">
                <a:latin typeface="Times New Roman" panose="02020603050405020304" pitchFamily="18" charset="0"/>
                <a:cs typeface="Times New Roman" panose="02020603050405020304" pitchFamily="18" charset="0"/>
              </a:rPr>
              <a:t>1)Başvuru Şartı </a:t>
            </a:r>
          </a:p>
          <a:p>
            <a:pPr algn="just"/>
            <a:r>
              <a:rPr lang="tr-TR" sz="3600" b="1" dirty="0" smtClean="0">
                <a:latin typeface="Times New Roman" panose="02020603050405020304" pitchFamily="18" charset="0"/>
                <a:cs typeface="Times New Roman" panose="02020603050405020304" pitchFamily="18" charset="0"/>
              </a:rPr>
              <a:t>2)Soruşturma Yapma Şartı </a:t>
            </a:r>
          </a:p>
          <a:p>
            <a:pPr marL="0" indent="0" algn="just">
              <a:buNone/>
            </a:pPr>
            <a:r>
              <a:rPr lang="tr-TR" sz="3600"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Usuli</a:t>
            </a:r>
            <a:r>
              <a:rPr lang="tr-TR" b="1" dirty="0" smtClean="0">
                <a:latin typeface="Times New Roman" panose="02020603050405020304" pitchFamily="18" charset="0"/>
                <a:cs typeface="Times New Roman" panose="02020603050405020304" pitchFamily="18" charset="0"/>
              </a:rPr>
              <a:t> Şartlar konusunda ayrıntılı bilgi için bkz. </a:t>
            </a:r>
            <a:r>
              <a:rPr lang="tr-TR" b="1" i="1" dirty="0" smtClean="0">
                <a:latin typeface="Times New Roman" panose="02020603050405020304" pitchFamily="18" charset="0"/>
                <a:cs typeface="Times New Roman" panose="02020603050405020304" pitchFamily="18" charset="0"/>
              </a:rPr>
              <a:t>Ünal / </a:t>
            </a:r>
            <a:r>
              <a:rPr lang="tr-TR" b="1" i="1" dirty="0" err="1" smtClean="0">
                <a:latin typeface="Times New Roman" panose="02020603050405020304" pitchFamily="18" charset="0"/>
                <a:cs typeface="Times New Roman" panose="02020603050405020304" pitchFamily="18" charset="0"/>
              </a:rPr>
              <a:t>Başpınar</a:t>
            </a:r>
            <a:r>
              <a:rPr lang="tr-TR"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Şekli Eşya H., 9.B., s. 191- 194)</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18304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Usul </a:t>
            </a:r>
            <a:r>
              <a:rPr lang="tr-TR" b="1" dirty="0" smtClean="0"/>
              <a:t>(</a:t>
            </a:r>
            <a:r>
              <a:rPr lang="tr-TR" sz="3600" b="1" i="1" dirty="0" smtClean="0"/>
              <a:t>Karar Vermeye Yetkili Makam)  </a:t>
            </a:r>
            <a:endParaRPr lang="tr-TR" sz="3600" b="1" i="1" dirty="0"/>
          </a:p>
        </p:txBody>
      </p:sp>
      <p:sp>
        <p:nvSpPr>
          <p:cNvPr id="3" name="İçerik Yer Tutucusu 2"/>
          <p:cNvSpPr>
            <a:spLocks noGrp="1"/>
          </p:cNvSpPr>
          <p:nvPr>
            <p:ph idx="1"/>
          </p:nvPr>
        </p:nvSpPr>
        <p:spPr/>
        <p:txBody>
          <a:bodyPr/>
          <a:lstStyle/>
          <a:p>
            <a:r>
              <a:rPr lang="tr-TR" sz="3200" b="1" u="sng" dirty="0" smtClean="0">
                <a:latin typeface="Times New Roman" panose="02020603050405020304" pitchFamily="18" charset="0"/>
                <a:cs typeface="Times New Roman" panose="02020603050405020304" pitchFamily="18" charset="0"/>
              </a:rPr>
              <a:t>1)Karar Vermeye Yetkili Makam</a:t>
            </a:r>
          </a:p>
          <a:p>
            <a:pPr algn="just"/>
            <a:r>
              <a:rPr lang="tr-TR" dirty="0" smtClean="0">
                <a:latin typeface="Times New Roman" panose="02020603050405020304" pitchFamily="18" charset="0"/>
                <a:cs typeface="Times New Roman" panose="02020603050405020304" pitchFamily="18" charset="0"/>
              </a:rPr>
              <a:t>Zilyetliğin idari yoldan korunmasında Karar Vermeye Yetkili Makamın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belirlenmesi gerekir.  </a:t>
            </a:r>
          </a:p>
          <a:p>
            <a:pPr algn="just"/>
            <a:r>
              <a:rPr lang="tr-TR" b="1" dirty="0" smtClean="0">
                <a:latin typeface="Times New Roman" panose="02020603050405020304" pitchFamily="18" charset="0"/>
                <a:cs typeface="Times New Roman" panose="02020603050405020304" pitchFamily="18" charset="0"/>
              </a:rPr>
              <a:t>3091 sayılı Kanuna göre,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allara tecavüz veya müdahale edilmesi halinde,</a:t>
            </a:r>
            <a:r>
              <a:rPr lang="tr-TR" dirty="0" smtClean="0">
                <a:latin typeface="Times New Roman" panose="02020603050405020304" pitchFamily="18" charset="0"/>
                <a:cs typeface="Times New Roman" panose="02020603050405020304" pitchFamily="18" charset="0"/>
              </a:rPr>
              <a:t> Taşınmaz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 merkez ilçe sınırları içinde ise, il valisi veya görevlendireceği vali yardımcısı, diğer ilçelerde ise, kaymakamlar tarafından bu tecavüz veya müdahalenin önlenmesine karar verilir ve taşınmaz mal yerinde zilyedine teslim edilir (m.2).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668288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Usul</a:t>
            </a:r>
            <a:r>
              <a:rPr lang="tr-TR" dirty="0" smtClean="0">
                <a:latin typeface="+mn-lt"/>
              </a:rPr>
              <a:t> </a:t>
            </a:r>
            <a:r>
              <a:rPr lang="tr-TR" b="1" dirty="0" smtClean="0"/>
              <a:t>(</a:t>
            </a:r>
            <a:r>
              <a:rPr lang="tr-TR" b="1" i="1" dirty="0" smtClean="0"/>
              <a:t>Başvuru</a:t>
            </a:r>
            <a:r>
              <a:rPr lang="tr-TR" b="1" dirty="0" smtClean="0"/>
              <a:t>)</a:t>
            </a:r>
            <a:endParaRPr lang="tr-TR" b="1" dirty="0"/>
          </a:p>
        </p:txBody>
      </p:sp>
      <p:sp>
        <p:nvSpPr>
          <p:cNvPr id="3" name="İçerik Yer Tutucusu 2"/>
          <p:cNvSpPr>
            <a:spLocks noGrp="1"/>
          </p:cNvSpPr>
          <p:nvPr>
            <p:ph idx="1"/>
          </p:nvPr>
        </p:nvSpPr>
        <p:spPr/>
        <p:txBody>
          <a:bodyPr>
            <a:noAutofit/>
          </a:bodyPr>
          <a:lstStyle/>
          <a:p>
            <a:pPr marL="0" indent="0" algn="just">
              <a:buNone/>
            </a:pPr>
            <a:r>
              <a:rPr lang="tr-TR" sz="3200" b="1" dirty="0"/>
              <a:t>*</a:t>
            </a:r>
            <a:r>
              <a:rPr lang="tr-TR" sz="3600" b="1" dirty="0" smtClean="0">
                <a:latin typeface="Times New Roman" panose="02020603050405020304" pitchFamily="18" charset="0"/>
                <a:cs typeface="Times New Roman" panose="02020603050405020304" pitchFamily="18" charset="0"/>
              </a:rPr>
              <a:t>Tecavüz veya Müdahalenin </a:t>
            </a:r>
            <a:r>
              <a:rPr lang="tr-TR" sz="3600" b="1" dirty="0">
                <a:latin typeface="Times New Roman" panose="02020603050405020304" pitchFamily="18" charset="0"/>
                <a:cs typeface="Times New Roman" panose="02020603050405020304" pitchFamily="18" charset="0"/>
              </a:rPr>
              <a:t>Ö</a:t>
            </a:r>
            <a:r>
              <a:rPr lang="tr-TR" sz="3600" b="1" dirty="0" smtClean="0">
                <a:latin typeface="Times New Roman" panose="02020603050405020304" pitchFamily="18" charset="0"/>
                <a:cs typeface="Times New Roman" panose="02020603050405020304" pitchFamily="18" charset="0"/>
              </a:rPr>
              <a:t>nlenmesi </a:t>
            </a:r>
            <a:r>
              <a:rPr lang="tr-TR" sz="3600" dirty="0" smtClean="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Y</a:t>
            </a:r>
            <a:r>
              <a:rPr lang="tr-TR" sz="3600" b="1" dirty="0" smtClean="0">
                <a:latin typeface="Times New Roman" panose="02020603050405020304" pitchFamily="18" charset="0"/>
                <a:cs typeface="Times New Roman" panose="02020603050405020304" pitchFamily="18" charset="0"/>
              </a:rPr>
              <a:t>etkili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akama Başvuruyu,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alın </a:t>
            </a:r>
            <a:r>
              <a:rPr lang="tr-TR" sz="3600" b="1" dirty="0">
                <a:latin typeface="Times New Roman" panose="02020603050405020304" pitchFamily="18" charset="0"/>
                <a:cs typeface="Times New Roman" panose="02020603050405020304" pitchFamily="18" charset="0"/>
              </a:rPr>
              <a:t>Z</a:t>
            </a:r>
            <a:r>
              <a:rPr lang="tr-TR" sz="3600" b="1" dirty="0" smtClean="0">
                <a:latin typeface="Times New Roman" panose="02020603050405020304" pitchFamily="18" charset="0"/>
                <a:cs typeface="Times New Roman" panose="02020603050405020304" pitchFamily="18" charset="0"/>
              </a:rPr>
              <a:t>ilyedi</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Zilyet birden fazla </a:t>
            </a:r>
            <a:r>
              <a:rPr lang="tr-TR" sz="3600" dirty="0" smtClean="0">
                <a:latin typeface="Times New Roman" panose="02020603050405020304" pitchFamily="18" charset="0"/>
                <a:cs typeface="Times New Roman" panose="02020603050405020304" pitchFamily="18" charset="0"/>
              </a:rPr>
              <a:t>ise, </a:t>
            </a:r>
            <a:r>
              <a:rPr lang="tr-TR" sz="3600" b="1" dirty="0" smtClean="0">
                <a:latin typeface="Times New Roman" panose="02020603050405020304" pitchFamily="18" charset="0"/>
                <a:cs typeface="Times New Roman" panose="02020603050405020304" pitchFamily="18" charset="0"/>
              </a:rPr>
              <a:t>içlerinden bir yapabilir. </a:t>
            </a:r>
          </a:p>
          <a:p>
            <a:pPr marL="0" indent="0" algn="just">
              <a:buNone/>
            </a:pPr>
            <a:r>
              <a:rPr lang="tr-TR" sz="3600" dirty="0">
                <a:latin typeface="Times New Roman" panose="02020603050405020304" pitchFamily="18" charset="0"/>
                <a:cs typeface="Times New Roman" panose="02020603050405020304" pitchFamily="18" charset="0"/>
              </a:rPr>
              <a:t>*</a:t>
            </a:r>
            <a:r>
              <a:rPr lang="tr-TR" sz="3600" b="1" dirty="0" smtClean="0">
                <a:latin typeface="Times New Roman" panose="02020603050405020304" pitchFamily="18" charset="0"/>
                <a:cs typeface="Times New Roman" panose="02020603050405020304" pitchFamily="18" charset="0"/>
              </a:rPr>
              <a:t>Tüzel Kişiler </a:t>
            </a:r>
            <a:r>
              <a:rPr lang="tr-TR" sz="3600" dirty="0" smtClean="0">
                <a:latin typeface="Times New Roman" panose="02020603050405020304" pitchFamily="18" charset="0"/>
                <a:cs typeface="Times New Roman" panose="02020603050405020304" pitchFamily="18" charset="0"/>
              </a:rPr>
              <a:t>veya </a:t>
            </a:r>
            <a:r>
              <a:rPr lang="tr-TR" sz="3600" b="1" dirty="0" smtClean="0">
                <a:latin typeface="Times New Roman" panose="02020603050405020304" pitchFamily="18" charset="0"/>
                <a:cs typeface="Times New Roman" panose="02020603050405020304" pitchFamily="18" charset="0"/>
              </a:rPr>
              <a:t>Kamu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urum ve Kuruluşları </a:t>
            </a:r>
            <a:r>
              <a:rPr lang="tr-TR" sz="3600" dirty="0" smtClean="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Y</a:t>
            </a:r>
            <a:r>
              <a:rPr lang="tr-TR" sz="3600" b="1" dirty="0" smtClean="0">
                <a:latin typeface="Times New Roman" panose="02020603050405020304" pitchFamily="18" charset="0"/>
                <a:cs typeface="Times New Roman" panose="02020603050405020304" pitchFamily="18" charset="0"/>
              </a:rPr>
              <a:t>etkili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işi </a:t>
            </a:r>
            <a:r>
              <a:rPr lang="tr-TR" sz="3600" dirty="0" smtClean="0">
                <a:latin typeface="Times New Roman" panose="02020603050405020304" pitchFamily="18" charset="0"/>
                <a:cs typeface="Times New Roman" panose="02020603050405020304" pitchFamily="18" charset="0"/>
              </a:rPr>
              <a:t>başvurabilir. </a:t>
            </a:r>
            <a:r>
              <a:rPr lang="tr-TR" sz="3600" b="1" dirty="0" smtClean="0">
                <a:latin typeface="Times New Roman" panose="02020603050405020304" pitchFamily="18" charset="0"/>
                <a:cs typeface="Times New Roman" panose="02020603050405020304" pitchFamily="18" charset="0"/>
              </a:rPr>
              <a:t>Köye ait Taşınmazlar </a:t>
            </a:r>
            <a:r>
              <a:rPr lang="tr-TR" sz="3600" dirty="0" smtClean="0">
                <a:latin typeface="Times New Roman" panose="02020603050405020304" pitchFamily="18" charset="0"/>
                <a:cs typeface="Times New Roman" panose="02020603050405020304" pitchFamily="18" charset="0"/>
              </a:rPr>
              <a:t>bakımından, </a:t>
            </a:r>
            <a:r>
              <a:rPr lang="tr-TR" sz="3600" b="1" i="1" dirty="0" smtClean="0">
                <a:latin typeface="Times New Roman" panose="02020603050405020304" pitchFamily="18" charset="0"/>
                <a:cs typeface="Times New Roman" panose="02020603050405020304" pitchFamily="18" charset="0"/>
              </a:rPr>
              <a:t>Köy </a:t>
            </a:r>
            <a:r>
              <a:rPr lang="tr-TR" sz="3600" b="1" i="1" dirty="0">
                <a:latin typeface="Times New Roman" panose="02020603050405020304" pitchFamily="18" charset="0"/>
                <a:cs typeface="Times New Roman" panose="02020603050405020304" pitchFamily="18" charset="0"/>
              </a:rPr>
              <a:t>H</a:t>
            </a:r>
            <a:r>
              <a:rPr lang="tr-TR" sz="3600" b="1" i="1" dirty="0" smtClean="0">
                <a:latin typeface="Times New Roman" panose="02020603050405020304" pitchFamily="18" charset="0"/>
                <a:cs typeface="Times New Roman" panose="02020603050405020304" pitchFamily="18" charset="0"/>
              </a:rPr>
              <a:t>alkından herhangi biri</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a:t>
            </a:r>
            <a:r>
              <a:rPr lang="tr-TR" sz="3600" b="1" dirty="0" smtClean="0">
                <a:latin typeface="Times New Roman" panose="02020603050405020304" pitchFamily="18" charset="0"/>
                <a:cs typeface="Times New Roman" panose="02020603050405020304" pitchFamily="18" charset="0"/>
              </a:rPr>
              <a:t>aşvuruda bulunabilir. </a:t>
            </a:r>
          </a:p>
          <a:p>
            <a:pPr marL="0" indent="0" algn="just">
              <a:buNone/>
            </a:pPr>
            <a:endParaRPr lang="tr-TR" sz="36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91908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Vali </a:t>
            </a:r>
            <a:r>
              <a:rPr lang="tr-TR" sz="4000" dirty="0">
                <a:latin typeface="Times New Roman" panose="02020603050405020304" pitchFamily="18" charset="0"/>
                <a:cs typeface="Times New Roman" panose="02020603050405020304" pitchFamily="18" charset="0"/>
              </a:rPr>
              <a:t>veya</a:t>
            </a:r>
            <a:r>
              <a:rPr lang="tr-TR" sz="4000" b="1" dirty="0">
                <a:latin typeface="Times New Roman" panose="02020603050405020304" pitchFamily="18" charset="0"/>
                <a:cs typeface="Times New Roman" panose="02020603050405020304" pitchFamily="18" charset="0"/>
              </a:rPr>
              <a:t> Kaymakam</a:t>
            </a:r>
            <a:r>
              <a:rPr lang="tr-TR" sz="4000" dirty="0">
                <a:latin typeface="Times New Roman" panose="02020603050405020304" pitchFamily="18" charset="0"/>
                <a:cs typeface="Times New Roman" panose="02020603050405020304" pitchFamily="18" charset="0"/>
              </a:rPr>
              <a:t>, görev alanına giren </a:t>
            </a:r>
            <a:r>
              <a:rPr lang="tr-TR" sz="4000" b="1" dirty="0">
                <a:latin typeface="Times New Roman" panose="02020603050405020304" pitchFamily="18" charset="0"/>
                <a:cs typeface="Times New Roman" panose="02020603050405020304" pitchFamily="18" charset="0"/>
              </a:rPr>
              <a:t>Kamu Hukukuna tabi Taşınmaz Mallara</a:t>
            </a:r>
            <a:r>
              <a:rPr lang="tr-TR" sz="4000" dirty="0">
                <a:latin typeface="Times New Roman" panose="02020603050405020304" pitchFamily="18" charset="0"/>
                <a:cs typeface="Times New Roman" panose="02020603050405020304" pitchFamily="18" charset="0"/>
              </a:rPr>
              <a:t> veya </a:t>
            </a:r>
            <a:r>
              <a:rPr lang="tr-TR" sz="4000" b="1" dirty="0">
                <a:latin typeface="Times New Roman" panose="02020603050405020304" pitchFamily="18" charset="0"/>
                <a:cs typeface="Times New Roman" panose="02020603050405020304" pitchFamily="18" charset="0"/>
              </a:rPr>
              <a:t>Devletin hüküm ve tasarrufu altındaki </a:t>
            </a:r>
            <a:r>
              <a:rPr lang="tr-TR" sz="4000" b="1" i="1" dirty="0">
                <a:latin typeface="Times New Roman" panose="02020603050405020304" pitchFamily="18" charset="0"/>
                <a:cs typeface="Times New Roman" panose="02020603050405020304" pitchFamily="18" charset="0"/>
              </a:rPr>
              <a:t>Sahipsiz Yerlere </a:t>
            </a:r>
            <a:r>
              <a:rPr lang="tr-TR" sz="4000" b="1" dirty="0">
                <a:latin typeface="Times New Roman" panose="02020603050405020304" pitchFamily="18" charset="0"/>
                <a:cs typeface="Times New Roman" panose="02020603050405020304" pitchFamily="18" charset="0"/>
              </a:rPr>
              <a:t>Tecavüz </a:t>
            </a:r>
            <a:r>
              <a:rPr lang="tr-TR" sz="4000" dirty="0">
                <a:latin typeface="Times New Roman" panose="02020603050405020304" pitchFamily="18" charset="0"/>
                <a:cs typeface="Times New Roman" panose="02020603050405020304" pitchFamily="18" charset="0"/>
              </a:rPr>
              <a:t>veya </a:t>
            </a:r>
            <a:r>
              <a:rPr lang="tr-TR" sz="4000" b="1" dirty="0">
                <a:latin typeface="Times New Roman" panose="02020603050405020304" pitchFamily="18" charset="0"/>
                <a:cs typeface="Times New Roman" panose="02020603050405020304" pitchFamily="18" charset="0"/>
              </a:rPr>
              <a:t>Müdahalede </a:t>
            </a:r>
            <a:r>
              <a:rPr lang="tr-TR" sz="4000" dirty="0">
                <a:latin typeface="Times New Roman" panose="02020603050405020304" pitchFamily="18" charset="0"/>
                <a:cs typeface="Times New Roman" panose="02020603050405020304" pitchFamily="18" charset="0"/>
              </a:rPr>
              <a:t>bulunulduğunu öğrendiklerinde, </a:t>
            </a:r>
            <a:r>
              <a:rPr lang="tr-TR" sz="4000" b="1" dirty="0">
                <a:latin typeface="Times New Roman" panose="02020603050405020304" pitchFamily="18" charset="0"/>
                <a:cs typeface="Times New Roman" panose="02020603050405020304" pitchFamily="18" charset="0"/>
              </a:rPr>
              <a:t>Soruşturmayı </a:t>
            </a:r>
            <a:r>
              <a:rPr lang="tr-TR" sz="4000" dirty="0">
                <a:latin typeface="Times New Roman" panose="02020603050405020304" pitchFamily="18" charset="0"/>
                <a:cs typeface="Times New Roman" panose="02020603050405020304" pitchFamily="18" charset="0"/>
              </a:rPr>
              <a:t>doğrudan doğruya (</a:t>
            </a:r>
            <a:r>
              <a:rPr lang="tr-TR" sz="4000" dirty="0" err="1">
                <a:latin typeface="Times New Roman" panose="02020603050405020304" pitchFamily="18" charset="0"/>
                <a:cs typeface="Times New Roman" panose="02020603050405020304" pitchFamily="18" charset="0"/>
              </a:rPr>
              <a:t>re’sen</a:t>
            </a:r>
            <a:r>
              <a:rPr lang="tr-TR" sz="4000" dirty="0">
                <a:latin typeface="Times New Roman" panose="02020603050405020304" pitchFamily="18" charset="0"/>
                <a:cs typeface="Times New Roman" panose="02020603050405020304" pitchFamily="18" charset="0"/>
              </a:rPr>
              <a:t>) yaptırırlar ve </a:t>
            </a:r>
            <a:r>
              <a:rPr lang="tr-TR" sz="4000" b="1" dirty="0">
                <a:latin typeface="Times New Roman" panose="02020603050405020304" pitchFamily="18" charset="0"/>
                <a:cs typeface="Times New Roman" panose="02020603050405020304" pitchFamily="18" charset="0"/>
              </a:rPr>
              <a:t>Karara </a:t>
            </a:r>
            <a:r>
              <a:rPr lang="tr-TR" sz="4000" dirty="0">
                <a:latin typeface="Times New Roman" panose="02020603050405020304" pitchFamily="18" charset="0"/>
                <a:cs typeface="Times New Roman" panose="02020603050405020304" pitchFamily="18" charset="0"/>
              </a:rPr>
              <a:t>bağlarlar (</a:t>
            </a:r>
            <a:r>
              <a:rPr lang="tr-TR" sz="4000" i="1" dirty="0">
                <a:latin typeface="Times New Roman" panose="02020603050405020304" pitchFamily="18" charset="0"/>
                <a:cs typeface="Times New Roman" panose="02020603050405020304" pitchFamily="18" charset="0"/>
              </a:rPr>
              <a:t>3091 Sa. </a:t>
            </a:r>
            <a:r>
              <a:rPr lang="tr-TR" sz="4000" i="1" dirty="0" err="1">
                <a:latin typeface="Times New Roman" panose="02020603050405020304" pitchFamily="18" charset="0"/>
                <a:cs typeface="Times New Roman" panose="02020603050405020304" pitchFamily="18" charset="0"/>
              </a:rPr>
              <a:t>Ka</a:t>
            </a:r>
            <a:r>
              <a:rPr lang="tr-TR" sz="4000" i="1" dirty="0">
                <a:latin typeface="Times New Roman" panose="02020603050405020304" pitchFamily="18" charset="0"/>
                <a:cs typeface="Times New Roman" panose="02020603050405020304" pitchFamily="18" charset="0"/>
              </a:rPr>
              <a:t>. m.3 / IV).  </a:t>
            </a:r>
          </a:p>
          <a:p>
            <a:endParaRPr lang="tr-TR" sz="4000" dirty="0"/>
          </a:p>
        </p:txBody>
      </p:sp>
    </p:spTree>
    <p:extLst>
      <p:ext uri="{BB962C8B-B14F-4D97-AF65-F5344CB8AC3E}">
        <p14:creationId xmlns:p14="http://schemas.microsoft.com/office/powerpoint/2010/main" val="314969379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Başvuruda Bulunma Süresi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Yetkili Zilyedin </a:t>
            </a:r>
            <a:r>
              <a:rPr lang="tr-TR" dirty="0" smtClean="0">
                <a:latin typeface="Times New Roman" panose="02020603050405020304" pitchFamily="18" charset="0"/>
                <a:cs typeface="Times New Roman" panose="02020603050405020304" pitchFamily="18" charset="0"/>
              </a:rPr>
              <a:t>veya Kişinin,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ecavüz </a:t>
            </a:r>
            <a:r>
              <a:rPr lang="tr-TR" i="1"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Müdahalenin yapıldığını öğrendiği tarihten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itibaren</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Altmış </a:t>
            </a:r>
            <a:r>
              <a:rPr lang="tr-TR" b="1" u="sng" dirty="0">
                <a:latin typeface="Times New Roman" panose="02020603050405020304" pitchFamily="18" charset="0"/>
                <a:cs typeface="Times New Roman" panose="02020603050405020304" pitchFamily="18" charset="0"/>
              </a:rPr>
              <a:t>G</a:t>
            </a:r>
            <a:r>
              <a:rPr lang="tr-TR" b="1" u="sng" dirty="0" smtClean="0">
                <a:latin typeface="Times New Roman" panose="02020603050405020304" pitchFamily="18" charset="0"/>
                <a:cs typeface="Times New Roman" panose="02020603050405020304" pitchFamily="18" charset="0"/>
              </a:rPr>
              <a:t>ün içinde </a:t>
            </a:r>
            <a:r>
              <a:rPr lang="tr-TR" b="1" i="1" dirty="0" smtClean="0">
                <a:latin typeface="Times New Roman" panose="02020603050405020304" pitchFamily="18" charset="0"/>
                <a:cs typeface="Times New Roman" panose="02020603050405020304" pitchFamily="18" charset="0"/>
              </a:rPr>
              <a:t>İdari Makama başvurması </a:t>
            </a:r>
            <a:r>
              <a:rPr lang="tr-TR" b="1" dirty="0" smtClean="0">
                <a:latin typeface="Times New Roman" panose="02020603050405020304" pitchFamily="18" charset="0"/>
                <a:cs typeface="Times New Roman" panose="02020603050405020304" pitchFamily="18" charset="0"/>
              </a:rPr>
              <a:t>gerekir. </a:t>
            </a:r>
          </a:p>
          <a:p>
            <a:pPr algn="just"/>
            <a:r>
              <a:rPr lang="tr-TR" dirty="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Tecavüz</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Müdahalenin oluşundan (</a:t>
            </a:r>
            <a:r>
              <a:rPr lang="tr-TR" i="1" dirty="0" smtClean="0">
                <a:latin typeface="Times New Roman" panose="02020603050405020304" pitchFamily="18" charset="0"/>
                <a:cs typeface="Times New Roman" panose="02020603050405020304" pitchFamily="18" charset="0"/>
              </a:rPr>
              <a:t>vuku bulduğu tarihten)</a:t>
            </a:r>
            <a:r>
              <a:rPr lang="tr-TR" b="1"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itibaren </a:t>
            </a:r>
            <a:r>
              <a:rPr lang="tr-TR" b="1" u="sng" dirty="0" smtClean="0">
                <a:latin typeface="Times New Roman" panose="02020603050405020304" pitchFamily="18" charset="0"/>
                <a:cs typeface="Times New Roman" panose="02020603050405020304" pitchFamily="18" charset="0"/>
              </a:rPr>
              <a:t>Bir </a:t>
            </a:r>
            <a:r>
              <a:rPr lang="tr-TR" b="1" u="sng" dirty="0">
                <a:latin typeface="Times New Roman" panose="02020603050405020304" pitchFamily="18" charset="0"/>
                <a:cs typeface="Times New Roman" panose="02020603050405020304" pitchFamily="18" charset="0"/>
              </a:rPr>
              <a:t>Y</a:t>
            </a:r>
            <a:r>
              <a:rPr lang="tr-TR" b="1" u="sng" dirty="0" smtClean="0">
                <a:latin typeface="Times New Roman" panose="02020603050405020304" pitchFamily="18" charset="0"/>
                <a:cs typeface="Times New Roman" panose="02020603050405020304" pitchFamily="18" charset="0"/>
              </a:rPr>
              <a:t>ıl </a:t>
            </a:r>
            <a:r>
              <a:rPr lang="tr-TR" b="1" dirty="0" smtClean="0">
                <a:latin typeface="Times New Roman" panose="02020603050405020304" pitchFamily="18" charset="0"/>
                <a:cs typeface="Times New Roman" panose="02020603050405020304" pitchFamily="18" charset="0"/>
              </a:rPr>
              <a:t>geçtikten </a:t>
            </a:r>
            <a:r>
              <a:rPr lang="tr-TR" b="1" dirty="0">
                <a:latin typeface="Times New Roman" panose="02020603050405020304" pitchFamily="18" charset="0"/>
                <a:cs typeface="Times New Roman" panose="02020603050405020304" pitchFamily="18" charset="0"/>
              </a:rPr>
              <a:t>sonra başvuruda bulunulamaz </a:t>
            </a:r>
            <a:r>
              <a:rPr lang="tr-TR"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3091 Sa. </a:t>
            </a:r>
            <a:r>
              <a:rPr lang="tr-TR" i="1" dirty="0" err="1" smtClean="0">
                <a:latin typeface="Times New Roman" panose="02020603050405020304" pitchFamily="18" charset="0"/>
                <a:cs typeface="Times New Roman" panose="02020603050405020304" pitchFamily="18" charset="0"/>
              </a:rPr>
              <a:t>Ka</a:t>
            </a:r>
            <a:r>
              <a:rPr lang="tr-TR" i="1" dirty="0" smtClean="0">
                <a:latin typeface="Times New Roman" panose="02020603050405020304" pitchFamily="18" charset="0"/>
                <a:cs typeface="Times New Roman" panose="02020603050405020304" pitchFamily="18" charset="0"/>
              </a:rPr>
              <a:t>. m</a:t>
            </a:r>
            <a:r>
              <a:rPr lang="tr-TR" i="1" dirty="0">
                <a:latin typeface="Times New Roman" panose="02020603050405020304" pitchFamily="18" charset="0"/>
                <a:cs typeface="Times New Roman" panose="02020603050405020304" pitchFamily="18" charset="0"/>
              </a:rPr>
              <a:t>. 4/1).</a:t>
            </a:r>
          </a:p>
          <a:p>
            <a:pPr algn="just"/>
            <a:r>
              <a:rPr lang="tr-TR" b="1" dirty="0" smtClean="0">
                <a:latin typeface="Times New Roman" panose="02020603050405020304" pitchFamily="18" charset="0"/>
                <a:cs typeface="Times New Roman" panose="02020603050405020304" pitchFamily="18" charset="0"/>
              </a:rPr>
              <a:t>İdari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akamın </a:t>
            </a:r>
            <a:r>
              <a:rPr lang="tr-TR" b="1" dirty="0">
                <a:latin typeface="Times New Roman" panose="02020603050405020304" pitchFamily="18" charset="0"/>
                <a:cs typeface="Times New Roman" panose="02020603050405020304" pitchFamily="18" charset="0"/>
              </a:rPr>
              <a:t>doğrudan doğruya </a:t>
            </a:r>
            <a:r>
              <a:rPr lang="tr-TR" b="1" dirty="0" smtClean="0">
                <a:latin typeface="Times New Roman" panose="02020603050405020304" pitchFamily="18" charset="0"/>
                <a:cs typeface="Times New Roman" panose="02020603050405020304" pitchFamily="18" charset="0"/>
              </a:rPr>
              <a:t>Soruşturma </a:t>
            </a:r>
            <a:r>
              <a:rPr lang="tr-TR" dirty="0">
                <a:latin typeface="Times New Roman" panose="02020603050405020304" pitchFamily="18" charset="0"/>
                <a:cs typeface="Times New Roman" panose="02020603050405020304" pitchFamily="18" charset="0"/>
              </a:rPr>
              <a:t>açabildiği, </a:t>
            </a:r>
            <a:r>
              <a:rPr lang="tr-TR" b="1" i="1" dirty="0">
                <a:latin typeface="Times New Roman" panose="02020603050405020304" pitchFamily="18" charset="0"/>
                <a:cs typeface="Times New Roman" panose="02020603050405020304" pitchFamily="18" charset="0"/>
              </a:rPr>
              <a:t>Kamu </a:t>
            </a:r>
            <a:r>
              <a:rPr lang="tr-TR" b="1" i="1" dirty="0" smtClean="0">
                <a:latin typeface="Times New Roman" panose="02020603050405020304" pitchFamily="18" charset="0"/>
                <a:cs typeface="Times New Roman" panose="02020603050405020304" pitchFamily="18" charset="0"/>
              </a:rPr>
              <a:t>Hukukuna tabi  Taşınmaz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allara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Devletin </a:t>
            </a:r>
            <a:r>
              <a:rPr lang="tr-TR" b="1" i="1" dirty="0" smtClean="0">
                <a:latin typeface="Times New Roman" panose="02020603050405020304" pitchFamily="18" charset="0"/>
                <a:cs typeface="Times New Roman" panose="02020603050405020304" pitchFamily="18" charset="0"/>
              </a:rPr>
              <a:t>Hüküm </a:t>
            </a:r>
            <a:r>
              <a:rPr lang="tr-TR" b="1" i="1" dirty="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Tasarrufu</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altındaki </a:t>
            </a:r>
            <a:r>
              <a:rPr lang="tr-TR" b="1" i="1" dirty="0" smtClean="0">
                <a:latin typeface="Times New Roman" panose="02020603050405020304" pitchFamily="18" charset="0"/>
                <a:cs typeface="Times New Roman" panose="02020603050405020304" pitchFamily="18" charset="0"/>
              </a:rPr>
              <a:t>Sahipsiz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erlere </a:t>
            </a:r>
            <a:r>
              <a:rPr lang="tr-TR" dirty="0" smtClean="0">
                <a:latin typeface="Times New Roman" panose="02020603050405020304" pitchFamily="18" charset="0"/>
                <a:cs typeface="Times New Roman" panose="02020603050405020304" pitchFamily="18" charset="0"/>
              </a:rPr>
              <a:t>yapılan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ecavüz </a:t>
            </a:r>
            <a:r>
              <a:rPr lang="tr-TR"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Müdahalelerde</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aşvuru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üresi </a:t>
            </a:r>
            <a:r>
              <a:rPr lang="tr-TR" b="1" dirty="0" smtClean="0">
                <a:latin typeface="Times New Roman" panose="02020603050405020304" pitchFamily="18" charset="0"/>
                <a:cs typeface="Times New Roman" panose="02020603050405020304" pitchFamily="18" charset="0"/>
              </a:rPr>
              <a:t>yoktur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3091 Sa. </a:t>
            </a:r>
            <a:r>
              <a:rPr lang="tr-TR" i="1" dirty="0" err="1" smtClean="0">
                <a:latin typeface="Times New Roman" panose="02020603050405020304" pitchFamily="18" charset="0"/>
                <a:cs typeface="Times New Roman" panose="02020603050405020304" pitchFamily="18" charset="0"/>
              </a:rPr>
              <a:t>Ka</a:t>
            </a:r>
            <a:r>
              <a:rPr lang="tr-TR" i="1" dirty="0" smtClean="0">
                <a:latin typeface="Times New Roman" panose="02020603050405020304" pitchFamily="18" charset="0"/>
                <a:cs typeface="Times New Roman" panose="02020603050405020304" pitchFamily="18" charset="0"/>
              </a:rPr>
              <a:t>. m</a:t>
            </a:r>
            <a:r>
              <a:rPr lang="tr-TR" i="1" dirty="0">
                <a:latin typeface="Times New Roman" panose="02020603050405020304" pitchFamily="18" charset="0"/>
                <a:cs typeface="Times New Roman" panose="02020603050405020304" pitchFamily="18" charset="0"/>
              </a:rPr>
              <a:t>. 4/ </a:t>
            </a:r>
            <a:r>
              <a:rPr lang="tr-TR" i="1" dirty="0" smtClean="0">
                <a:latin typeface="Times New Roman" panose="02020603050405020304" pitchFamily="18" charset="0"/>
                <a:cs typeface="Times New Roman" panose="02020603050405020304" pitchFamily="18" charset="0"/>
              </a:rPr>
              <a:t>II)</a:t>
            </a:r>
            <a:endParaRPr lang="tr-TR" i="1" dirty="0">
              <a:latin typeface="Times New Roman" panose="02020603050405020304" pitchFamily="18" charset="0"/>
              <a:cs typeface="Times New Roman" panose="02020603050405020304" pitchFamily="18" charset="0"/>
            </a:endParaRPr>
          </a:p>
          <a:p>
            <a:pPr marL="0" indent="0">
              <a:buNone/>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9606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Rızası olmadan Zilyetliğine son verilen kimse, </a:t>
            </a:r>
            <a:r>
              <a:rPr lang="tr-TR" sz="3600" dirty="0">
                <a:latin typeface="Times New Roman" panose="02020603050405020304" pitchFamily="18" charset="0"/>
                <a:cs typeface="Times New Roman" panose="02020603050405020304" pitchFamily="18" charset="0"/>
              </a:rPr>
              <a:t>bu suretle </a:t>
            </a:r>
            <a:r>
              <a:rPr lang="tr-TR" sz="3600" b="1" dirty="0">
                <a:latin typeface="Times New Roman" panose="02020603050405020304" pitchFamily="18" charset="0"/>
                <a:cs typeface="Times New Roman" panose="02020603050405020304" pitchFamily="18" charset="0"/>
              </a:rPr>
              <a:t>Gasp Edilen Malın geri verilmesini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Hak Zilyetliğinde de Zilyetliğinin yeniden tanınmasını</a:t>
            </a:r>
            <a:r>
              <a:rPr lang="tr-TR" sz="3600" b="1" dirty="0">
                <a:latin typeface="Times New Roman" panose="02020603050405020304" pitchFamily="18" charset="0"/>
                <a:cs typeface="Times New Roman" panose="02020603050405020304" pitchFamily="18" charset="0"/>
              </a:rPr>
              <a:t>) Dava yoluyla talep edebilir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TMK m. 982). </a:t>
            </a:r>
          </a:p>
          <a:p>
            <a:pPr algn="just"/>
            <a:r>
              <a:rPr lang="tr-TR" sz="3600" dirty="0">
                <a:latin typeface="Times New Roman" panose="02020603050405020304" pitchFamily="18" charset="0"/>
                <a:cs typeface="Times New Roman" panose="02020603050405020304" pitchFamily="18" charset="0"/>
              </a:rPr>
              <a:t>Bu </a:t>
            </a:r>
            <a:r>
              <a:rPr lang="tr-TR" sz="3600" b="1" dirty="0">
                <a:latin typeface="Times New Roman" panose="02020603050405020304" pitchFamily="18" charset="0"/>
                <a:cs typeface="Times New Roman" panose="02020603050405020304" pitchFamily="18" charset="0"/>
              </a:rPr>
              <a:t>Davada,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Davacı</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Malın geri verilmesini sağlayabilmek </a:t>
            </a:r>
            <a:r>
              <a:rPr lang="tr-TR" sz="3600" dirty="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Gasptan önce </a:t>
            </a:r>
            <a:r>
              <a:rPr lang="tr-TR" sz="3600" b="1" i="1" dirty="0">
                <a:latin typeface="Times New Roman" panose="02020603050405020304" pitchFamily="18" charset="0"/>
                <a:cs typeface="Times New Roman" panose="02020603050405020304" pitchFamily="18" charset="0"/>
              </a:rPr>
              <a:t>Malın Zilyedi bulunduğunu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Davalının bu Malı gasp ettiğini </a:t>
            </a:r>
            <a:r>
              <a:rPr lang="tr-TR" sz="3600" b="1" dirty="0">
                <a:latin typeface="Times New Roman" panose="02020603050405020304" pitchFamily="18" charset="0"/>
                <a:cs typeface="Times New Roman" panose="02020603050405020304" pitchFamily="18" charset="0"/>
              </a:rPr>
              <a:t>ispat etmelidir.</a:t>
            </a:r>
          </a:p>
          <a:p>
            <a:endParaRPr lang="tr-TR" dirty="0"/>
          </a:p>
        </p:txBody>
      </p:sp>
    </p:spTree>
    <p:extLst>
      <p:ext uri="{BB962C8B-B14F-4D97-AF65-F5344CB8AC3E}">
        <p14:creationId xmlns:p14="http://schemas.microsoft.com/office/powerpoint/2010/main" val="1097944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52247"/>
            <a:ext cx="10515600" cy="1325563"/>
          </a:xfrm>
        </p:spPr>
        <p:txBody>
          <a:bodyPr/>
          <a:lstStyle/>
          <a:p>
            <a:r>
              <a:rPr lang="tr-TR" b="1" dirty="0" smtClean="0">
                <a:latin typeface="+mn-lt"/>
              </a:rPr>
              <a:t>Usul (</a:t>
            </a:r>
            <a:r>
              <a:rPr lang="tr-TR" sz="3600" b="1" i="1" dirty="0" smtClean="0"/>
              <a:t>Soruşturma ve Karar</a:t>
            </a:r>
            <a:r>
              <a:rPr lang="tr-TR" b="1" dirty="0" smtClean="0"/>
              <a:t>) </a:t>
            </a:r>
            <a:endParaRPr lang="tr-TR" b="1" dirty="0"/>
          </a:p>
        </p:txBody>
      </p:sp>
      <p:sp>
        <p:nvSpPr>
          <p:cNvPr id="3" name="İçerik Yer Tutucusu 2"/>
          <p:cNvSpPr>
            <a:spLocks noGrp="1"/>
          </p:cNvSpPr>
          <p:nvPr>
            <p:ph idx="1"/>
          </p:nvPr>
        </p:nvSpPr>
        <p:spPr/>
        <p:txBody>
          <a:bodyPr>
            <a:noAutofit/>
          </a:bodyPr>
          <a:lstStyle/>
          <a:p>
            <a:pPr algn="just"/>
            <a:r>
              <a:rPr lang="tr-TR" sz="3200" b="1" dirty="0" smtClean="0">
                <a:latin typeface="Times New Roman" panose="02020603050405020304" pitchFamily="18" charset="0"/>
                <a:cs typeface="Times New Roman" panose="02020603050405020304" pitchFamily="18" charset="0"/>
              </a:rPr>
              <a:t>Başvuru üzerine</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yetkili </a:t>
            </a:r>
            <a:r>
              <a:rPr lang="tr-TR" sz="3200" b="1" dirty="0" smtClean="0">
                <a:latin typeface="Times New Roman" panose="02020603050405020304" pitchFamily="18" charset="0"/>
                <a:cs typeface="Times New Roman" panose="02020603050405020304" pitchFamily="18" charset="0"/>
              </a:rPr>
              <a:t>Vali </a:t>
            </a:r>
            <a:r>
              <a:rPr lang="tr-TR" sz="3200" dirty="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Kaymakam </a:t>
            </a:r>
            <a:r>
              <a:rPr lang="tr-TR" sz="3200" dirty="0">
                <a:latin typeface="Times New Roman" panose="02020603050405020304" pitchFamily="18" charset="0"/>
                <a:cs typeface="Times New Roman" panose="02020603050405020304" pitchFamily="18" charset="0"/>
              </a:rPr>
              <a:t>ya da bunların görevlendireceği bir veya birkaç </a:t>
            </a:r>
            <a:r>
              <a:rPr lang="tr-TR" sz="3200" b="1" dirty="0" smtClean="0">
                <a:latin typeface="Times New Roman" panose="02020603050405020304" pitchFamily="18" charset="0"/>
                <a:cs typeface="Times New Roman" panose="02020603050405020304" pitchFamily="18" charset="0"/>
              </a:rPr>
              <a:t>Memur</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tarafından </a:t>
            </a:r>
            <a:r>
              <a:rPr lang="tr-TR" sz="3200" b="1" dirty="0">
                <a:latin typeface="Times New Roman" panose="02020603050405020304" pitchFamily="18" charset="0"/>
                <a:cs typeface="Times New Roman" panose="02020603050405020304" pitchFamily="18" charset="0"/>
              </a:rPr>
              <a:t>Y</a:t>
            </a:r>
            <a:r>
              <a:rPr lang="tr-TR" sz="3200" b="1" dirty="0" smtClean="0">
                <a:latin typeface="Times New Roman" panose="02020603050405020304" pitchFamily="18" charset="0"/>
                <a:cs typeface="Times New Roman" panose="02020603050405020304" pitchFamily="18" charset="0"/>
              </a:rPr>
              <a:t>erinde Soruşturma </a:t>
            </a:r>
            <a:r>
              <a:rPr lang="tr-TR" sz="3200" dirty="0">
                <a:latin typeface="Times New Roman" panose="02020603050405020304" pitchFamily="18" charset="0"/>
                <a:cs typeface="Times New Roman" panose="02020603050405020304" pitchFamily="18" charset="0"/>
              </a:rPr>
              <a:t>yapılır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3091 Sa. </a:t>
            </a:r>
            <a:r>
              <a:rPr lang="tr-TR" sz="3200" i="1" dirty="0" err="1" smtClean="0">
                <a:latin typeface="Times New Roman" panose="02020603050405020304" pitchFamily="18" charset="0"/>
                <a:cs typeface="Times New Roman" panose="02020603050405020304" pitchFamily="18" charset="0"/>
              </a:rPr>
              <a:t>Ka</a:t>
            </a:r>
            <a:r>
              <a:rPr lang="tr-TR" sz="3200" i="1" dirty="0" smtClean="0">
                <a:latin typeface="Times New Roman" panose="02020603050405020304" pitchFamily="18" charset="0"/>
                <a:cs typeface="Times New Roman" panose="02020603050405020304" pitchFamily="18" charset="0"/>
              </a:rPr>
              <a:t>. m.5</a:t>
            </a:r>
            <a:r>
              <a:rPr lang="tr-TR" sz="3200" i="1" dirty="0">
                <a:latin typeface="Times New Roman" panose="02020603050405020304" pitchFamily="18" charset="0"/>
                <a:cs typeface="Times New Roman" panose="02020603050405020304" pitchFamily="18" charset="0"/>
              </a:rPr>
              <a:t>).  </a:t>
            </a:r>
            <a:endParaRPr lang="tr-TR" sz="3200" i="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Soruşturmacı, </a:t>
            </a:r>
            <a:r>
              <a:rPr lang="tr-TR" sz="3200" dirty="0" smtClean="0">
                <a:latin typeface="Times New Roman" panose="02020603050405020304" pitchFamily="18" charset="0"/>
                <a:cs typeface="Times New Roman" panose="02020603050405020304" pitchFamily="18" charset="0"/>
              </a:rPr>
              <a:t>tarafların şahitlerini </a:t>
            </a:r>
            <a:r>
              <a:rPr lang="tr-TR" sz="3200" dirty="0">
                <a:latin typeface="Times New Roman" panose="02020603050405020304" pitchFamily="18" charset="0"/>
                <a:cs typeface="Times New Roman" panose="02020603050405020304" pitchFamily="18" charset="0"/>
              </a:rPr>
              <a:t>dinledikten sonra, </a:t>
            </a:r>
            <a:r>
              <a:rPr lang="tr-TR" sz="3200" b="1" dirty="0" smtClean="0">
                <a:latin typeface="Times New Roman" panose="02020603050405020304" pitchFamily="18" charset="0"/>
                <a:cs typeface="Times New Roman" panose="02020603050405020304" pitchFamily="18" charset="0"/>
              </a:rPr>
              <a:t>gerekli </a:t>
            </a:r>
            <a:r>
              <a:rPr lang="tr-TR" sz="3200" b="1" dirty="0">
                <a:latin typeface="Times New Roman" panose="02020603050405020304" pitchFamily="18" charset="0"/>
                <a:cs typeface="Times New Roman" panose="02020603050405020304" pitchFamily="18" charset="0"/>
              </a:rPr>
              <a:t>görürse</a:t>
            </a:r>
            <a:r>
              <a:rPr lang="tr-TR" sz="3200" dirty="0">
                <a:latin typeface="Times New Roman" panose="02020603050405020304" pitchFamily="18" charset="0"/>
                <a:cs typeface="Times New Roman" panose="02020603050405020304" pitchFamily="18" charset="0"/>
              </a:rPr>
              <a:t>, tarafsız kişileri ve ilgisine göre, Hazine, </a:t>
            </a:r>
            <a:r>
              <a:rPr lang="tr-TR" sz="3200" dirty="0" smtClean="0">
                <a:latin typeface="Times New Roman" panose="02020603050405020304" pitchFamily="18" charset="0"/>
                <a:cs typeface="Times New Roman" panose="02020603050405020304" pitchFamily="18" charset="0"/>
              </a:rPr>
              <a:t>Özel </a:t>
            </a:r>
            <a:r>
              <a:rPr lang="tr-TR" sz="3200" dirty="0">
                <a:latin typeface="Times New Roman" panose="02020603050405020304" pitchFamily="18" charset="0"/>
                <a:cs typeface="Times New Roman" panose="02020603050405020304" pitchFamily="18" charset="0"/>
              </a:rPr>
              <a:t>İ</a:t>
            </a:r>
            <a:r>
              <a:rPr lang="tr-TR" sz="3200" dirty="0" smtClean="0">
                <a:latin typeface="Times New Roman" panose="02020603050405020304" pitchFamily="18" charset="0"/>
                <a:cs typeface="Times New Roman" panose="02020603050405020304" pitchFamily="18" charset="0"/>
              </a:rPr>
              <a:t>dare </a:t>
            </a:r>
            <a:r>
              <a:rPr lang="tr-TR" sz="3200" dirty="0">
                <a:latin typeface="Times New Roman" panose="02020603050405020304" pitchFamily="18" charset="0"/>
                <a:cs typeface="Times New Roman" panose="02020603050405020304" pitchFamily="18" charset="0"/>
              </a:rPr>
              <a:t>ve </a:t>
            </a:r>
            <a:r>
              <a:rPr lang="tr-TR" sz="3200" dirty="0" smtClean="0">
                <a:latin typeface="Times New Roman" panose="02020603050405020304" pitchFamily="18" charset="0"/>
                <a:cs typeface="Times New Roman" panose="02020603050405020304" pitchFamily="18" charset="0"/>
              </a:rPr>
              <a:t>Belediye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emsilcilerini</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Köy </a:t>
            </a:r>
            <a:r>
              <a:rPr lang="tr-TR" sz="3200" dirty="0">
                <a:latin typeface="Times New Roman" panose="02020603050405020304" pitchFamily="18" charset="0"/>
                <a:cs typeface="Times New Roman" panose="02020603050405020304" pitchFamily="18" charset="0"/>
              </a:rPr>
              <a:t>M</a:t>
            </a:r>
            <a:r>
              <a:rPr lang="tr-TR" sz="3200" dirty="0" smtClean="0">
                <a:latin typeface="Times New Roman" panose="02020603050405020304" pitchFamily="18" charset="0"/>
                <a:cs typeface="Times New Roman" panose="02020603050405020304" pitchFamily="18" charset="0"/>
              </a:rPr>
              <a:t>uhtarını </a:t>
            </a:r>
            <a:r>
              <a:rPr lang="tr-TR" sz="3200" dirty="0">
                <a:latin typeface="Times New Roman" panose="02020603050405020304" pitchFamily="18" charset="0"/>
                <a:cs typeface="Times New Roman" panose="02020603050405020304" pitchFamily="18" charset="0"/>
              </a:rPr>
              <a:t>veya </a:t>
            </a:r>
            <a:r>
              <a:rPr lang="tr-TR" sz="3200" dirty="0" smtClean="0">
                <a:latin typeface="Times New Roman" panose="02020603050405020304" pitchFamily="18" charset="0"/>
                <a:cs typeface="Times New Roman" panose="02020603050405020304" pitchFamily="18" charset="0"/>
              </a:rPr>
              <a:t>İhtiyar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eyeti </a:t>
            </a:r>
            <a:r>
              <a:rPr lang="tr-TR" sz="3200" dirty="0">
                <a:latin typeface="Times New Roman" panose="02020603050405020304" pitchFamily="18" charset="0"/>
                <a:cs typeface="Times New Roman" panose="02020603050405020304" pitchFamily="18" charset="0"/>
              </a:rPr>
              <a:t>Ü</a:t>
            </a:r>
            <a:r>
              <a:rPr lang="tr-TR" sz="3200" dirty="0" smtClean="0">
                <a:latin typeface="Times New Roman" panose="02020603050405020304" pitchFamily="18" charset="0"/>
                <a:cs typeface="Times New Roman" panose="02020603050405020304" pitchFamily="18" charset="0"/>
              </a:rPr>
              <a:t>yelerini </a:t>
            </a:r>
            <a:r>
              <a:rPr lang="tr-TR" sz="3200" dirty="0">
                <a:latin typeface="Times New Roman" panose="02020603050405020304" pitchFamily="18" charset="0"/>
                <a:cs typeface="Times New Roman" panose="02020603050405020304" pitchFamily="18" charset="0"/>
              </a:rPr>
              <a:t>de dinleyebilir. </a:t>
            </a:r>
            <a:endParaRPr lang="tr-TR"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504039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İfadeler, </a:t>
            </a:r>
            <a:r>
              <a:rPr lang="tr-TR" sz="4000" b="1" dirty="0">
                <a:latin typeface="Times New Roman" panose="02020603050405020304" pitchFamily="18" charset="0"/>
                <a:cs typeface="Times New Roman" panose="02020603050405020304" pitchFamily="18" charset="0"/>
              </a:rPr>
              <a:t>Ceza Muhakemesi Kanunundaki hükümler </a:t>
            </a:r>
            <a:r>
              <a:rPr lang="tr-TR" sz="4000" dirty="0">
                <a:latin typeface="Times New Roman" panose="02020603050405020304" pitchFamily="18" charset="0"/>
                <a:cs typeface="Times New Roman" panose="02020603050405020304" pitchFamily="18" charset="0"/>
              </a:rPr>
              <a:t>dairesinde, </a:t>
            </a:r>
            <a:r>
              <a:rPr lang="tr-TR" sz="4000" b="1" dirty="0">
                <a:latin typeface="Times New Roman" panose="02020603050405020304" pitchFamily="18" charset="0"/>
                <a:cs typeface="Times New Roman" panose="02020603050405020304" pitchFamily="18" charset="0"/>
              </a:rPr>
              <a:t>yeminli olarak </a:t>
            </a:r>
            <a:r>
              <a:rPr lang="tr-TR" sz="4000" dirty="0">
                <a:latin typeface="Times New Roman" panose="02020603050405020304" pitchFamily="18" charset="0"/>
                <a:cs typeface="Times New Roman" panose="02020603050405020304" pitchFamily="18" charset="0"/>
              </a:rPr>
              <a:t>alınır. </a:t>
            </a:r>
            <a:r>
              <a:rPr lang="tr-TR" sz="3600" dirty="0">
                <a:latin typeface="Times New Roman" panose="02020603050405020304" pitchFamily="18" charset="0"/>
                <a:cs typeface="Times New Roman" panose="02020603050405020304" pitchFamily="18" charset="0"/>
              </a:rPr>
              <a:t>(3091 Sa. </a:t>
            </a:r>
            <a:r>
              <a:rPr lang="tr-TR" sz="3600" dirty="0" err="1">
                <a:latin typeface="Times New Roman" panose="02020603050405020304" pitchFamily="18" charset="0"/>
                <a:cs typeface="Times New Roman" panose="02020603050405020304" pitchFamily="18" charset="0"/>
              </a:rPr>
              <a:t>Ka</a:t>
            </a:r>
            <a:r>
              <a:rPr lang="tr-TR" sz="3600" dirty="0">
                <a:latin typeface="Times New Roman" panose="02020603050405020304" pitchFamily="18" charset="0"/>
                <a:cs typeface="Times New Roman" panose="02020603050405020304" pitchFamily="18" charset="0"/>
              </a:rPr>
              <a:t>. m. 6/ I)</a:t>
            </a:r>
          </a:p>
          <a:p>
            <a:pPr algn="just"/>
            <a:r>
              <a:rPr lang="tr-TR" sz="4000" b="1" dirty="0">
                <a:latin typeface="Times New Roman" panose="02020603050405020304" pitchFamily="18" charset="0"/>
                <a:cs typeface="Times New Roman" panose="02020603050405020304" pitchFamily="18" charset="0"/>
              </a:rPr>
              <a:t>Soruşturma</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en geç </a:t>
            </a:r>
            <a:r>
              <a:rPr lang="tr-TR" sz="4000" b="1" i="1" dirty="0">
                <a:latin typeface="Times New Roman" panose="02020603050405020304" pitchFamily="18" charset="0"/>
                <a:cs typeface="Times New Roman" panose="02020603050405020304" pitchFamily="18" charset="0"/>
              </a:rPr>
              <a:t>On Beş Gün </a:t>
            </a:r>
            <a:r>
              <a:rPr lang="tr-TR" sz="4000" b="1" dirty="0">
                <a:latin typeface="Times New Roman" panose="02020603050405020304" pitchFamily="18" charset="0"/>
                <a:cs typeface="Times New Roman" panose="02020603050405020304" pitchFamily="18" charset="0"/>
              </a:rPr>
              <a:t>içinde </a:t>
            </a:r>
            <a:r>
              <a:rPr lang="tr-TR" sz="4000" dirty="0">
                <a:latin typeface="Times New Roman" panose="02020603050405020304" pitchFamily="18" charset="0"/>
                <a:cs typeface="Times New Roman" panose="02020603050405020304" pitchFamily="18" charset="0"/>
              </a:rPr>
              <a:t>tamamlanarak Karara bağlanır (</a:t>
            </a:r>
            <a:r>
              <a:rPr lang="tr-TR" sz="3600" i="1" dirty="0">
                <a:latin typeface="Times New Roman" panose="02020603050405020304" pitchFamily="18" charset="0"/>
                <a:cs typeface="Times New Roman" panose="02020603050405020304" pitchFamily="18" charset="0"/>
              </a:rPr>
              <a:t>3091 Sa. </a:t>
            </a:r>
            <a:r>
              <a:rPr lang="tr-TR" sz="3600" i="1" dirty="0" err="1">
                <a:latin typeface="Times New Roman" panose="02020603050405020304" pitchFamily="18" charset="0"/>
                <a:cs typeface="Times New Roman" panose="02020603050405020304" pitchFamily="18" charset="0"/>
              </a:rPr>
              <a:t>Ka</a:t>
            </a:r>
            <a:r>
              <a:rPr lang="tr-TR" sz="3600" i="1" dirty="0">
                <a:latin typeface="Times New Roman" panose="02020603050405020304" pitchFamily="18" charset="0"/>
                <a:cs typeface="Times New Roman" panose="02020603050405020304" pitchFamily="18" charset="0"/>
              </a:rPr>
              <a:t>. m. 6 / II). </a:t>
            </a:r>
          </a:p>
          <a:p>
            <a:pPr marL="0" indent="0">
              <a:buNone/>
            </a:pPr>
            <a:endParaRPr lang="tr-TR" dirty="0"/>
          </a:p>
        </p:txBody>
      </p:sp>
    </p:spTree>
    <p:extLst>
      <p:ext uri="{BB962C8B-B14F-4D97-AF65-F5344CB8AC3E}">
        <p14:creationId xmlns:p14="http://schemas.microsoft.com/office/powerpoint/2010/main" val="180574181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Kararın Sonuçları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3091 sayılı Kanuna göre verilen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arar,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dari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argı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olu </a:t>
            </a:r>
            <a:r>
              <a:rPr lang="tr-TR" sz="3200" b="1" dirty="0" smtClean="0">
                <a:latin typeface="Times New Roman" panose="02020603050405020304" pitchFamily="18" charset="0"/>
                <a:cs typeface="Times New Roman" panose="02020603050405020304" pitchFamily="18" charset="0"/>
              </a:rPr>
              <a:t>açık olmak üzere kesindir. </a:t>
            </a:r>
            <a:r>
              <a:rPr lang="tr-TR" sz="3200" dirty="0" smtClean="0">
                <a:latin typeface="Times New Roman" panose="02020603050405020304" pitchFamily="18" charset="0"/>
                <a:cs typeface="Times New Roman" panose="02020603050405020304" pitchFamily="18" charset="0"/>
              </a:rPr>
              <a:t>Ancak </a:t>
            </a:r>
            <a:r>
              <a:rPr lang="tr-TR" sz="3200" b="1" dirty="0" smtClean="0">
                <a:latin typeface="Times New Roman" panose="02020603050405020304" pitchFamily="18" charset="0"/>
                <a:cs typeface="Times New Roman" panose="02020603050405020304" pitchFamily="18" charset="0"/>
              </a:rPr>
              <a:t>açık olan Yazı ve Hesap Hataları</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arar </a:t>
            </a:r>
            <a:r>
              <a:rPr lang="tr-TR" sz="3200" dirty="0">
                <a:latin typeface="Times New Roman" panose="02020603050405020304" pitchFamily="18" charset="0"/>
                <a:cs typeface="Times New Roman" panose="02020603050405020304" pitchFamily="18" charset="0"/>
              </a:rPr>
              <a:t>V</a:t>
            </a:r>
            <a:r>
              <a:rPr lang="tr-TR" sz="3200" dirty="0" smtClean="0">
                <a:latin typeface="Times New Roman" panose="02020603050405020304" pitchFamily="18" charset="0"/>
                <a:cs typeface="Times New Roman" panose="02020603050405020304" pitchFamily="18" charset="0"/>
              </a:rPr>
              <a:t>eren </a:t>
            </a:r>
            <a:r>
              <a:rPr lang="tr-TR" sz="3200" b="1" dirty="0" smtClean="0">
                <a:latin typeface="Times New Roman" panose="02020603050405020304" pitchFamily="18" charset="0"/>
                <a:cs typeface="Times New Roman" panose="02020603050405020304" pitchFamily="18" charset="0"/>
              </a:rPr>
              <a:t>Yetkili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akamca </a:t>
            </a:r>
            <a:r>
              <a:rPr lang="tr-TR" sz="3200" b="1" i="1" dirty="0" smtClean="0">
                <a:latin typeface="Times New Roman" panose="02020603050405020304" pitchFamily="18" charset="0"/>
                <a:cs typeface="Times New Roman" panose="02020603050405020304" pitchFamily="18" charset="0"/>
              </a:rPr>
              <a:t>kendiliğinden</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düzeltilir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3091 Sa. </a:t>
            </a:r>
            <a:r>
              <a:rPr lang="tr-TR" sz="3200" i="1" dirty="0" err="1" smtClean="0">
                <a:latin typeface="Times New Roman" panose="02020603050405020304" pitchFamily="18" charset="0"/>
                <a:cs typeface="Times New Roman" panose="02020603050405020304" pitchFamily="18" charset="0"/>
              </a:rPr>
              <a:t>Ka</a:t>
            </a:r>
            <a:r>
              <a:rPr lang="tr-TR" sz="3200" i="1" dirty="0" smtClean="0">
                <a:latin typeface="Times New Roman" panose="02020603050405020304" pitchFamily="18" charset="0"/>
                <a:cs typeface="Times New Roman" panose="02020603050405020304" pitchFamily="18" charset="0"/>
              </a:rPr>
              <a:t>. m. 7). </a:t>
            </a:r>
          </a:p>
          <a:p>
            <a:pPr algn="just"/>
            <a:r>
              <a:rPr lang="tr-TR" sz="3200" b="1" dirty="0" smtClean="0">
                <a:latin typeface="Times New Roman" panose="02020603050405020304" pitchFamily="18" charset="0"/>
                <a:cs typeface="Times New Roman" panose="02020603050405020304" pitchFamily="18" charset="0"/>
              </a:rPr>
              <a:t>Taşınmaz Mal üzerinde üstün sayılabilecek bir Hakkı bulunduğunu iddia edenlerin</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t>
            </a:r>
            <a:r>
              <a:rPr lang="tr-TR" sz="3200" b="1" i="1" dirty="0" smtClean="0">
                <a:latin typeface="Times New Roman" panose="02020603050405020304" pitchFamily="18" charset="0"/>
                <a:cs typeface="Times New Roman" panose="02020603050405020304" pitchFamily="18" charset="0"/>
              </a:rPr>
              <a:t>Adli)</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Yargı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oluna </a:t>
            </a:r>
            <a:r>
              <a:rPr lang="tr-TR" sz="3200" b="1" i="1" dirty="0">
                <a:latin typeface="Times New Roman" panose="02020603050405020304" pitchFamily="18" charset="0"/>
                <a:cs typeface="Times New Roman" panose="02020603050405020304" pitchFamily="18" charset="0"/>
              </a:rPr>
              <a:t>B</a:t>
            </a:r>
            <a:r>
              <a:rPr lang="tr-TR" sz="3200" b="1" i="1" dirty="0" smtClean="0">
                <a:latin typeface="Times New Roman" panose="02020603050405020304" pitchFamily="18" charset="0"/>
                <a:cs typeface="Times New Roman" panose="02020603050405020304" pitchFamily="18" charset="0"/>
              </a:rPr>
              <a:t>aşvurma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akları</a:t>
            </a:r>
            <a:r>
              <a:rPr lang="tr-TR" sz="3200" b="1" dirty="0" smtClean="0">
                <a:latin typeface="Times New Roman" panose="02020603050405020304" pitchFamily="18" charset="0"/>
                <a:cs typeface="Times New Roman" panose="02020603050405020304" pitchFamily="18" charset="0"/>
              </a:rPr>
              <a:t> saklıdır.</a:t>
            </a:r>
            <a:r>
              <a:rPr lang="tr-TR" sz="3200" dirty="0" smtClean="0">
                <a:latin typeface="Times New Roman" panose="02020603050405020304" pitchFamily="18" charset="0"/>
                <a:cs typeface="Times New Roman" panose="02020603050405020304" pitchFamily="18" charset="0"/>
              </a:rPr>
              <a:t> </a:t>
            </a:r>
          </a:p>
          <a:p>
            <a:pPr algn="just"/>
            <a:r>
              <a:rPr lang="tr-TR" sz="3200" dirty="0" smtClean="0">
                <a:latin typeface="Times New Roman" panose="02020603050405020304" pitchFamily="18" charset="0"/>
                <a:cs typeface="Times New Roman" panose="02020603050405020304" pitchFamily="18" charset="0"/>
              </a:rPr>
              <a:t>Bu husus,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dari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ararda </a:t>
            </a:r>
            <a:r>
              <a:rPr lang="tr-TR" sz="3200" dirty="0" smtClean="0">
                <a:latin typeface="Times New Roman" panose="02020603050405020304" pitchFamily="18" charset="0"/>
                <a:cs typeface="Times New Roman" panose="02020603050405020304" pitchFamily="18" charset="0"/>
              </a:rPr>
              <a:t>belirtilecektir (</a:t>
            </a:r>
            <a:r>
              <a:rPr lang="tr-TR" sz="3200" i="1" dirty="0" smtClean="0">
                <a:latin typeface="Times New Roman" panose="02020603050405020304" pitchFamily="18" charset="0"/>
                <a:cs typeface="Times New Roman" panose="02020603050405020304" pitchFamily="18" charset="0"/>
              </a:rPr>
              <a:t>3091 Sa. Ka.m.7). </a:t>
            </a:r>
          </a:p>
          <a:p>
            <a:pPr marL="0" indent="0" algn="just">
              <a:buNone/>
            </a:pPr>
            <a:endParaRPr lang="tr-TR" sz="3200" dirty="0"/>
          </a:p>
        </p:txBody>
      </p:sp>
    </p:spTree>
    <p:extLst>
      <p:ext uri="{BB962C8B-B14F-4D97-AF65-F5344CB8AC3E}">
        <p14:creationId xmlns:p14="http://schemas.microsoft.com/office/powerpoint/2010/main" val="138047879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Tecavüz veya Müdahalesi önlenen kişi, </a:t>
            </a:r>
            <a:r>
              <a:rPr lang="tr-TR" sz="4400" b="1" i="1" dirty="0">
                <a:latin typeface="Times New Roman" panose="02020603050405020304" pitchFamily="18" charset="0"/>
                <a:cs typeface="Times New Roman" panose="02020603050405020304" pitchFamily="18" charset="0"/>
              </a:rPr>
              <a:t>Taşınmaz Mal </a:t>
            </a:r>
            <a:r>
              <a:rPr lang="tr-TR" sz="4400" dirty="0">
                <a:latin typeface="Times New Roman" panose="02020603050405020304" pitchFamily="18" charset="0"/>
                <a:cs typeface="Times New Roman" panose="02020603050405020304" pitchFamily="18" charset="0"/>
              </a:rPr>
              <a:t>üzerinde oluşturduğu </a:t>
            </a:r>
            <a:r>
              <a:rPr lang="tr-TR" sz="4400" b="1" dirty="0">
                <a:latin typeface="Times New Roman" panose="02020603050405020304" pitchFamily="18" charset="0"/>
                <a:cs typeface="Times New Roman" panose="02020603050405020304" pitchFamily="18" charset="0"/>
              </a:rPr>
              <a:t>her türlü Ekim, Tesis ve Değişikliklerden </a:t>
            </a:r>
            <a:r>
              <a:rPr lang="tr-TR" sz="4400" dirty="0">
                <a:latin typeface="Times New Roman" panose="02020603050405020304" pitchFamily="18" charset="0"/>
                <a:cs typeface="Times New Roman" panose="02020603050405020304" pitchFamily="18" charset="0"/>
              </a:rPr>
              <a:t>dolayı, ancak </a:t>
            </a:r>
            <a:r>
              <a:rPr lang="tr-TR" sz="4400" b="1" dirty="0">
                <a:latin typeface="Times New Roman" panose="02020603050405020304" pitchFamily="18" charset="0"/>
                <a:cs typeface="Times New Roman" panose="02020603050405020304" pitchFamily="18" charset="0"/>
              </a:rPr>
              <a:t>Genel Hükümler </a:t>
            </a:r>
            <a:r>
              <a:rPr lang="tr-TR" sz="4400" dirty="0">
                <a:latin typeface="Times New Roman" panose="02020603050405020304" pitchFamily="18" charset="0"/>
                <a:cs typeface="Times New Roman" panose="02020603050405020304" pitchFamily="18" charset="0"/>
              </a:rPr>
              <a:t>dairesinde, </a:t>
            </a:r>
            <a:r>
              <a:rPr lang="tr-TR" sz="4400" b="1" dirty="0">
                <a:latin typeface="Times New Roman" panose="02020603050405020304" pitchFamily="18" charset="0"/>
                <a:cs typeface="Times New Roman" panose="02020603050405020304" pitchFamily="18" charset="0"/>
              </a:rPr>
              <a:t>Yargı yoluna </a:t>
            </a:r>
            <a:r>
              <a:rPr lang="tr-TR" sz="4400" dirty="0">
                <a:latin typeface="Times New Roman" panose="02020603050405020304" pitchFamily="18" charset="0"/>
                <a:cs typeface="Times New Roman" panose="02020603050405020304" pitchFamily="18" charset="0"/>
              </a:rPr>
              <a:t>başvurabilir (</a:t>
            </a:r>
            <a:r>
              <a:rPr lang="tr-TR" sz="3600" i="1" dirty="0">
                <a:latin typeface="Times New Roman" panose="02020603050405020304" pitchFamily="18" charset="0"/>
                <a:cs typeface="Times New Roman" panose="02020603050405020304" pitchFamily="18" charset="0"/>
              </a:rPr>
              <a:t>3091 Sa. </a:t>
            </a:r>
            <a:r>
              <a:rPr lang="tr-TR" sz="3600" i="1" dirty="0" err="1">
                <a:latin typeface="Times New Roman" panose="02020603050405020304" pitchFamily="18" charset="0"/>
                <a:cs typeface="Times New Roman" panose="02020603050405020304" pitchFamily="18" charset="0"/>
              </a:rPr>
              <a:t>Ka</a:t>
            </a:r>
            <a:r>
              <a:rPr lang="tr-TR" sz="3600" i="1" dirty="0">
                <a:latin typeface="Times New Roman" panose="02020603050405020304" pitchFamily="18" charset="0"/>
                <a:cs typeface="Times New Roman" panose="02020603050405020304" pitchFamily="18" charset="0"/>
              </a:rPr>
              <a:t>. m. 10). </a:t>
            </a:r>
          </a:p>
          <a:p>
            <a:pPr marL="0" indent="0">
              <a:buNone/>
            </a:pPr>
            <a:endParaRPr lang="tr-TR" sz="4400" dirty="0"/>
          </a:p>
        </p:txBody>
      </p:sp>
    </p:spTree>
    <p:extLst>
      <p:ext uri="{BB962C8B-B14F-4D97-AF65-F5344CB8AC3E}">
        <p14:creationId xmlns:p14="http://schemas.microsoft.com/office/powerpoint/2010/main" val="406838915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Eğer Tecavüz veya Müdahalenin </a:t>
            </a:r>
            <a:r>
              <a:rPr lang="tr-TR" sz="3200" b="1" dirty="0">
                <a:latin typeface="Times New Roman" panose="02020603050405020304" pitchFamily="18" charset="0"/>
                <a:cs typeface="Times New Roman" panose="02020603050405020304" pitchFamily="18" charset="0"/>
              </a:rPr>
              <a:t>Ö</a:t>
            </a:r>
            <a:r>
              <a:rPr lang="tr-TR" sz="3200" b="1" dirty="0" smtClean="0">
                <a:latin typeface="Times New Roman" panose="02020603050405020304" pitchFamily="18" charset="0"/>
                <a:cs typeface="Times New Roman" panose="02020603050405020304" pitchFamily="18" charset="0"/>
              </a:rPr>
              <a:t>nlenmesi için yapılan Başvuru sırasında</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a:t>
            </a:r>
            <a:r>
              <a:rPr lang="tr-TR" sz="3200" b="1" dirty="0" smtClean="0">
                <a:latin typeface="Times New Roman" panose="02020603050405020304" pitchFamily="18" charset="0"/>
                <a:cs typeface="Times New Roman" panose="02020603050405020304" pitchFamily="18" charset="0"/>
              </a:rPr>
              <a:t>nlaşmazlıkla ilgili </a:t>
            </a:r>
            <a:r>
              <a:rPr lang="tr-TR" sz="3200" dirty="0" smtClean="0">
                <a:latin typeface="Times New Roman" panose="02020603050405020304" pitchFamily="18" charset="0"/>
                <a:cs typeface="Times New Roman" panose="02020603050405020304" pitchFamily="18" charset="0"/>
              </a:rPr>
              <a:t>olarak  </a:t>
            </a:r>
            <a:r>
              <a:rPr lang="tr-TR" sz="3200" b="1" dirty="0" smtClean="0">
                <a:latin typeface="Times New Roman" panose="02020603050405020304" pitchFamily="18" charset="0"/>
                <a:cs typeface="Times New Roman" panose="02020603050405020304" pitchFamily="18" charset="0"/>
              </a:rPr>
              <a:t>Mahkeme tarafından </a:t>
            </a:r>
            <a:r>
              <a:rPr lang="tr-TR" sz="3200" dirty="0" smtClean="0">
                <a:latin typeface="Times New Roman" panose="02020603050405020304" pitchFamily="18" charset="0"/>
                <a:cs typeface="Times New Roman" panose="02020603050405020304" pitchFamily="18" charset="0"/>
              </a:rPr>
              <a:t>verilmiş</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bir </a:t>
            </a:r>
            <a:r>
              <a:rPr lang="tr-TR" sz="3200" b="1" i="1" dirty="0" smtClean="0">
                <a:latin typeface="Times New Roman" panose="02020603050405020304" pitchFamily="18" charset="0"/>
                <a:cs typeface="Times New Roman" panose="02020603050405020304" pitchFamily="18" charset="0"/>
              </a:rPr>
              <a:t>İhtiyati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edbir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ararı </a:t>
            </a:r>
            <a:r>
              <a:rPr lang="tr-TR" sz="3200" b="1" dirty="0" smtClean="0">
                <a:latin typeface="Times New Roman" panose="02020603050405020304" pitchFamily="18" charset="0"/>
                <a:cs typeface="Times New Roman" panose="02020603050405020304" pitchFamily="18" charset="0"/>
              </a:rPr>
              <a:t>varsa </a:t>
            </a:r>
            <a:r>
              <a:rPr lang="tr-TR" sz="3200" dirty="0" smtClean="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Anlaşmazlık hususunda Dava açılmışsa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3091 sayılı Kanun hükümleri </a:t>
            </a:r>
            <a:r>
              <a:rPr lang="tr-TR" sz="3200" b="1" dirty="0" smtClean="0">
                <a:latin typeface="Times New Roman" panose="02020603050405020304" pitchFamily="18" charset="0"/>
                <a:cs typeface="Times New Roman" panose="02020603050405020304" pitchFamily="18" charset="0"/>
              </a:rPr>
              <a:t>uygulanmaz. </a:t>
            </a:r>
          </a:p>
          <a:p>
            <a:pPr algn="just"/>
            <a:r>
              <a:rPr lang="tr-TR" sz="3200" dirty="0" smtClean="0">
                <a:latin typeface="Times New Roman" panose="02020603050405020304" pitchFamily="18" charset="0"/>
                <a:cs typeface="Times New Roman" panose="02020603050405020304" pitchFamily="18" charset="0"/>
              </a:rPr>
              <a:t>Buna karşılık, </a:t>
            </a:r>
            <a:r>
              <a:rPr lang="tr-TR" sz="3200" b="1" i="1" dirty="0" smtClean="0">
                <a:latin typeface="Times New Roman" panose="02020603050405020304" pitchFamily="18" charset="0"/>
                <a:cs typeface="Times New Roman" panose="02020603050405020304" pitchFamily="18" charset="0"/>
              </a:rPr>
              <a:t>3091 sayılı Kanuna göre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dari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akam tarafından verilmiş bir Önleme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ararı </a:t>
            </a:r>
            <a:r>
              <a:rPr lang="tr-TR" sz="3200" dirty="0" smtClean="0">
                <a:latin typeface="Times New Roman" panose="02020603050405020304" pitchFamily="18" charset="0"/>
                <a:cs typeface="Times New Roman" panose="02020603050405020304" pitchFamily="18" charset="0"/>
              </a:rPr>
              <a:t>varken, </a:t>
            </a:r>
            <a:r>
              <a:rPr lang="tr-TR" sz="3200" b="1" dirty="0" smtClean="0">
                <a:latin typeface="Times New Roman" panose="02020603050405020304" pitchFamily="18" charset="0"/>
                <a:cs typeface="Times New Roman" panose="02020603050405020304" pitchFamily="18" charset="0"/>
              </a:rPr>
              <a:t>Anlaşmazlığa ilişkin Dava açılmadan, Adli Mercilerce,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htiyati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edbir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ararı </a:t>
            </a:r>
            <a:r>
              <a:rPr lang="tr-TR" sz="3200" b="1" dirty="0" smtClean="0">
                <a:latin typeface="Times New Roman" panose="02020603050405020304" pitchFamily="18" charset="0"/>
                <a:cs typeface="Times New Roman" panose="02020603050405020304" pitchFamily="18" charset="0"/>
              </a:rPr>
              <a:t>verilemez</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(3091 Sa. </a:t>
            </a:r>
            <a:r>
              <a:rPr lang="tr-TR" sz="3200" i="1" dirty="0" err="1" smtClean="0">
                <a:latin typeface="Times New Roman" panose="02020603050405020304" pitchFamily="18" charset="0"/>
                <a:cs typeface="Times New Roman" panose="02020603050405020304" pitchFamily="18" charset="0"/>
              </a:rPr>
              <a:t>Ka</a:t>
            </a:r>
            <a:r>
              <a:rPr lang="tr-TR" sz="3200" i="1" dirty="0" smtClean="0">
                <a:latin typeface="Times New Roman" panose="02020603050405020304" pitchFamily="18" charset="0"/>
                <a:cs typeface="Times New Roman" panose="02020603050405020304" pitchFamily="18" charset="0"/>
              </a:rPr>
              <a:t>. m. 14). </a:t>
            </a: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090180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Kararın Uygulanması</a:t>
            </a: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Tecavüz veya Müdahalenin </a:t>
            </a:r>
            <a:r>
              <a:rPr lang="tr-TR" b="1" dirty="0">
                <a:latin typeface="Times New Roman" panose="02020603050405020304" pitchFamily="18" charset="0"/>
                <a:cs typeface="Times New Roman" panose="02020603050405020304" pitchFamily="18" charset="0"/>
              </a:rPr>
              <a:t>Ö</a:t>
            </a:r>
            <a:r>
              <a:rPr lang="tr-TR" b="1" dirty="0" smtClean="0">
                <a:latin typeface="Times New Roman" panose="02020603050405020304" pitchFamily="18" charset="0"/>
                <a:cs typeface="Times New Roman" panose="02020603050405020304" pitchFamily="18" charset="0"/>
              </a:rPr>
              <a:t>nlenmesi hakkındaki Kararlar</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arar vermeye </a:t>
            </a:r>
            <a:r>
              <a:rPr lang="tr-TR" b="1" i="1" dirty="0" smtClean="0">
                <a:latin typeface="Times New Roman" panose="02020603050405020304" pitchFamily="18" charset="0"/>
                <a:cs typeface="Times New Roman" panose="02020603050405020304" pitchFamily="18" charset="0"/>
              </a:rPr>
              <a:t>Yetkili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mirce görevlendirilecek İnfaz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emuru </a:t>
            </a:r>
            <a:r>
              <a:rPr lang="tr-TR" dirty="0" smtClean="0">
                <a:latin typeface="Times New Roman" panose="02020603050405020304" pitchFamily="18" charset="0"/>
                <a:cs typeface="Times New Roman" panose="02020603050405020304" pitchFamily="18" charset="0"/>
              </a:rPr>
              <a:t>tarafından </a:t>
            </a:r>
            <a:r>
              <a:rPr lang="tr-TR" b="1" dirty="0" smtClean="0">
                <a:latin typeface="Times New Roman" panose="02020603050405020304" pitchFamily="18" charset="0"/>
                <a:cs typeface="Times New Roman" panose="02020603050405020304" pitchFamily="18" charset="0"/>
              </a:rPr>
              <a:t>Taşınmaz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alın yerinde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o andaki durumu ile Zilyedine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ait olduğu Kuruluşa teslim edilmek suretiyle </a:t>
            </a:r>
            <a:r>
              <a:rPr lang="tr-TR" dirty="0" smtClean="0">
                <a:latin typeface="Times New Roman" panose="02020603050405020304" pitchFamily="18" charset="0"/>
                <a:cs typeface="Times New Roman" panose="02020603050405020304" pitchFamily="18" charset="0"/>
              </a:rPr>
              <a:t>yerine getirilir. </a:t>
            </a:r>
          </a:p>
          <a:p>
            <a:pPr algn="just"/>
            <a:r>
              <a:rPr lang="tr-TR" dirty="0" smtClean="0">
                <a:latin typeface="Times New Roman" panose="02020603050405020304" pitchFamily="18" charset="0"/>
                <a:cs typeface="Times New Roman" panose="02020603050405020304" pitchFamily="18" charset="0"/>
              </a:rPr>
              <a:t>Karar gereğinin, </a:t>
            </a:r>
            <a:r>
              <a:rPr lang="tr-TR" b="1" dirty="0" smtClean="0">
                <a:latin typeface="Times New Roman" panose="02020603050405020304" pitchFamily="18" charset="0"/>
                <a:cs typeface="Times New Roman" panose="02020603050405020304" pitchFamily="18" charset="0"/>
              </a:rPr>
              <a:t>Kararın, </a:t>
            </a:r>
            <a:r>
              <a:rPr lang="tr-TR" b="1" i="1" dirty="0" smtClean="0">
                <a:latin typeface="Times New Roman" panose="02020603050405020304" pitchFamily="18" charset="0"/>
                <a:cs typeface="Times New Roman" panose="02020603050405020304" pitchFamily="18" charset="0"/>
              </a:rPr>
              <a:t>İnfaz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emuruna geldiği tarihten </a:t>
            </a:r>
            <a:r>
              <a:rPr lang="tr-TR" b="1" dirty="0" smtClean="0">
                <a:latin typeface="Times New Roman" panose="02020603050405020304" pitchFamily="18" charset="0"/>
                <a:cs typeface="Times New Roman" panose="02020603050405020304" pitchFamily="18" charset="0"/>
              </a:rPr>
              <a:t>itibaren en geç </a:t>
            </a:r>
            <a:r>
              <a:rPr lang="tr-TR" b="1" u="sng" dirty="0" smtClean="0">
                <a:latin typeface="Times New Roman" panose="02020603050405020304" pitchFamily="18" charset="0"/>
                <a:cs typeface="Times New Roman" panose="02020603050405020304" pitchFamily="18" charset="0"/>
              </a:rPr>
              <a:t>Beş </a:t>
            </a:r>
            <a:r>
              <a:rPr lang="tr-TR" b="1" u="sng" dirty="0">
                <a:latin typeface="Times New Roman" panose="02020603050405020304" pitchFamily="18" charset="0"/>
                <a:cs typeface="Times New Roman" panose="02020603050405020304" pitchFamily="18" charset="0"/>
              </a:rPr>
              <a:t>G</a:t>
            </a:r>
            <a:r>
              <a:rPr lang="tr-TR" b="1" u="sng" dirty="0" smtClean="0">
                <a:latin typeface="Times New Roman" panose="02020603050405020304" pitchFamily="18" charset="0"/>
                <a:cs typeface="Times New Roman" panose="02020603050405020304" pitchFamily="18" charset="0"/>
              </a:rPr>
              <a:t>ün içinde </a:t>
            </a:r>
            <a:r>
              <a:rPr lang="tr-TR" b="1" dirty="0" smtClean="0">
                <a:latin typeface="Times New Roman" panose="02020603050405020304" pitchFamily="18" charset="0"/>
                <a:cs typeface="Times New Roman" panose="02020603050405020304" pitchFamily="18" charset="0"/>
              </a:rPr>
              <a:t>yerine getirilmesi zorunludur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Gerek </a:t>
            </a:r>
            <a:r>
              <a:rPr lang="tr-TR" b="1" dirty="0" smtClean="0">
                <a:latin typeface="Times New Roman" panose="02020603050405020304" pitchFamily="18" charset="0"/>
                <a:cs typeface="Times New Roman" panose="02020603050405020304" pitchFamily="18" charset="0"/>
              </a:rPr>
              <a:t>Soruşturma</a:t>
            </a:r>
            <a:r>
              <a:rPr lang="tr-TR" dirty="0" smtClean="0">
                <a:latin typeface="Times New Roman" panose="02020603050405020304" pitchFamily="18" charset="0"/>
                <a:cs typeface="Times New Roman" panose="02020603050405020304" pitchFamily="18" charset="0"/>
              </a:rPr>
              <a:t>, gerek </a:t>
            </a:r>
            <a:r>
              <a:rPr lang="tr-TR" b="1" dirty="0" smtClean="0">
                <a:latin typeface="Times New Roman" panose="02020603050405020304" pitchFamily="18" charset="0"/>
                <a:cs typeface="Times New Roman" panose="02020603050405020304" pitchFamily="18" charset="0"/>
              </a:rPr>
              <a:t>Kararın yerine getirilmesi sırasında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Mahallin </a:t>
            </a:r>
            <a:r>
              <a:rPr lang="tr-TR" b="1" i="1" dirty="0">
                <a:latin typeface="Times New Roman" panose="02020603050405020304" pitchFamily="18" charset="0"/>
                <a:cs typeface="Times New Roman" panose="02020603050405020304" pitchFamily="18" charset="0"/>
              </a:rPr>
              <a:t>E</a:t>
            </a:r>
            <a:r>
              <a:rPr lang="tr-TR" b="1" i="1" dirty="0" smtClean="0">
                <a:latin typeface="Times New Roman" panose="02020603050405020304" pitchFamily="18" charset="0"/>
                <a:cs typeface="Times New Roman" panose="02020603050405020304" pitchFamily="18" charset="0"/>
              </a:rPr>
              <a:t>n Büyük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dari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mirinin yazılı emri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Güvenlik Kuvvetlerince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mahallinde gerekli önlemler alınır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3091 Sa. </a:t>
            </a:r>
            <a:r>
              <a:rPr lang="tr-TR" i="1" dirty="0" err="1" smtClean="0">
                <a:latin typeface="Times New Roman" panose="02020603050405020304" pitchFamily="18" charset="0"/>
                <a:cs typeface="Times New Roman" panose="02020603050405020304" pitchFamily="18" charset="0"/>
              </a:rPr>
              <a:t>Ka</a:t>
            </a:r>
            <a:r>
              <a:rPr lang="tr-TR" i="1" dirty="0" smtClean="0">
                <a:latin typeface="Times New Roman" panose="02020603050405020304" pitchFamily="18" charset="0"/>
                <a:cs typeface="Times New Roman" panose="02020603050405020304" pitchFamily="18" charset="0"/>
              </a:rPr>
              <a:t>. m. 9)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59745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4807 sayılı Kanunla getirilen ek madde 1 ve 2’de</a:t>
            </a:r>
            <a:r>
              <a:rPr lang="tr-TR" b="1" dirty="0" smtClean="0">
                <a:latin typeface="Times New Roman" panose="02020603050405020304" pitchFamily="18" charset="0"/>
                <a:cs typeface="Times New Roman" panose="02020603050405020304" pitchFamily="18" charset="0"/>
              </a:rPr>
              <a:t>, Tecavüz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Müdahalenin Önlenmesi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akkındaki Kararın </a:t>
            </a:r>
            <a:r>
              <a:rPr lang="tr-TR" b="1" i="1" dirty="0">
                <a:latin typeface="Times New Roman" panose="02020603050405020304" pitchFamily="18" charset="0"/>
                <a:cs typeface="Times New Roman" panose="02020603050405020304" pitchFamily="18" charset="0"/>
              </a:rPr>
              <a:t>U</a:t>
            </a:r>
            <a:r>
              <a:rPr lang="tr-TR" b="1" i="1" dirty="0" smtClean="0">
                <a:latin typeface="Times New Roman" panose="02020603050405020304" pitchFamily="18" charset="0"/>
                <a:cs typeface="Times New Roman" panose="02020603050405020304" pitchFamily="18" charset="0"/>
              </a:rPr>
              <a:t>ygulanmasına ilişkin bazı hükümler</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yer almaktadır. </a:t>
            </a:r>
          </a:p>
          <a:p>
            <a:pPr algn="just"/>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ecavüz ve Müdahalenin </a:t>
            </a:r>
            <a:r>
              <a:rPr lang="tr-TR" b="1" dirty="0">
                <a:latin typeface="Times New Roman" panose="02020603050405020304" pitchFamily="18" charset="0"/>
                <a:cs typeface="Times New Roman" panose="02020603050405020304" pitchFamily="18" charset="0"/>
              </a:rPr>
              <a:t>Ö</a:t>
            </a:r>
            <a:r>
              <a:rPr lang="tr-TR" b="1" dirty="0" smtClean="0">
                <a:latin typeface="Times New Roman" panose="02020603050405020304" pitchFamily="18" charset="0"/>
                <a:cs typeface="Times New Roman" panose="02020603050405020304" pitchFamily="18" charset="0"/>
              </a:rPr>
              <a:t>nlenmesi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ararının Uygulanmasında</a:t>
            </a:r>
            <a:r>
              <a:rPr lang="tr-TR" dirty="0" smtClean="0">
                <a:latin typeface="Times New Roman" panose="02020603050405020304" pitchFamily="18" charset="0"/>
                <a:cs typeface="Times New Roman" panose="02020603050405020304" pitchFamily="18" charset="0"/>
              </a:rPr>
              <a:t>, kilitli ve kapalı kapıların, gerektiğinde kilit ve her türlü tertibin kırılarak zorla açılmasına ve içindeki Eşyanın boşaltılmasına, mütecavize ait Malların teslim edilmesine, teslim alacak Kişilerin bulunmaması durumunda bunların Muhafaza ve Satılmasına ilişkin Düzenlemeler yer almaktadır.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19442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mn-lt"/>
              </a:rPr>
              <a:t>Tecavüzün Tekrarlanmasında Ceza Yaptırımı</a:t>
            </a:r>
          </a:p>
        </p:txBody>
      </p:sp>
      <p:sp>
        <p:nvSpPr>
          <p:cNvPr id="3" name="İçerik Yer Tutucusu 2"/>
          <p:cNvSpPr>
            <a:spLocks noGrp="1"/>
          </p:cNvSpPr>
          <p:nvPr>
            <p:ph idx="1"/>
          </p:nvPr>
        </p:nvSpPr>
        <p:spPr/>
        <p:txBody>
          <a:bodyPr>
            <a:noAutofit/>
          </a:bodyPr>
          <a:lstStyle/>
          <a:p>
            <a:pPr algn="just"/>
            <a:r>
              <a:rPr lang="tr-TR" sz="3200" b="1" dirty="0" smtClean="0">
                <a:latin typeface="Times New Roman" panose="02020603050405020304" pitchFamily="18" charset="0"/>
                <a:cs typeface="Times New Roman" panose="02020603050405020304" pitchFamily="18" charset="0"/>
              </a:rPr>
              <a:t>Taşınmaz Mala aynı Mütecaviz tarafından tekrar veya onun yararına başkaları tarafından bilinerek yeni bir Tecavüz veya Müdahalede bulunulursa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bu Kanun uyarınca, </a:t>
            </a:r>
            <a:r>
              <a:rPr lang="tr-TR" sz="3200" b="1" dirty="0" smtClean="0">
                <a:latin typeface="Times New Roman" panose="02020603050405020304" pitchFamily="18" charset="0"/>
                <a:cs typeface="Times New Roman" panose="02020603050405020304" pitchFamily="18" charset="0"/>
              </a:rPr>
              <a:t>yeniden Soruşturma yapılır ve Karar verilir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3091 Sa. </a:t>
            </a:r>
            <a:r>
              <a:rPr lang="tr-TR" sz="3200" i="1" dirty="0" err="1" smtClean="0">
                <a:latin typeface="Times New Roman" panose="02020603050405020304" pitchFamily="18" charset="0"/>
                <a:cs typeface="Times New Roman" panose="02020603050405020304" pitchFamily="18" charset="0"/>
              </a:rPr>
              <a:t>Ka</a:t>
            </a:r>
            <a:r>
              <a:rPr lang="tr-TR" sz="3200" i="1" dirty="0" smtClean="0">
                <a:latin typeface="Times New Roman" panose="02020603050405020304" pitchFamily="18" charset="0"/>
                <a:cs typeface="Times New Roman" panose="02020603050405020304" pitchFamily="18" charset="0"/>
              </a:rPr>
              <a:t>. m.12). </a:t>
            </a:r>
          </a:p>
          <a:p>
            <a:pPr algn="just"/>
            <a:r>
              <a:rPr lang="tr-TR" sz="3200" b="1" dirty="0" smtClean="0">
                <a:latin typeface="Times New Roman" panose="02020603050405020304" pitchFamily="18" charset="0"/>
                <a:cs typeface="Times New Roman" panose="02020603050405020304" pitchFamily="18" charset="0"/>
              </a:rPr>
              <a:t>Mahkeme Kararıyla kendisine teslim edilmeksizin aynı Taşınmaz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ala tekrar yapılan Tecavüz veya Müdahale</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uç</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teşkil eder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Failler,</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Kanunun 15. maddesi uyarınca </a:t>
            </a:r>
            <a:r>
              <a:rPr lang="tr-TR" sz="3200" b="1" dirty="0" smtClean="0">
                <a:latin typeface="Times New Roman" panose="02020603050405020304" pitchFamily="18" charset="0"/>
                <a:cs typeface="Times New Roman" panose="02020603050405020304" pitchFamily="18" charset="0"/>
              </a:rPr>
              <a:t>cezalandırılır.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268064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239682957"/>
              </p:ext>
            </p:extLst>
          </p:nvPr>
        </p:nvGraphicFramePr>
        <p:xfrm>
          <a:off x="1738283" y="1046466"/>
          <a:ext cx="8501093" cy="5740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592290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346076"/>
            <a:ext cx="8229600" cy="1143000"/>
          </a:xfrm>
        </p:spPr>
        <p:txBody>
          <a:bodyPr/>
          <a:lstStyle/>
          <a:p>
            <a:r>
              <a:rPr lang="tr-TR" b="1" dirty="0" smtClean="0">
                <a:solidFill>
                  <a:schemeClr val="accent1"/>
                </a:solidFill>
                <a:latin typeface="Times New Roman" pitchFamily="18" charset="0"/>
                <a:cs typeface="Times New Roman" pitchFamily="18" charset="0"/>
              </a:rPr>
              <a:t>Zilyetlik Karinesinin Rolü</a:t>
            </a:r>
            <a:endParaRPr lang="tr-TR" b="1" dirty="0">
              <a:solidFill>
                <a:schemeClr val="accent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236508672"/>
              </p:ext>
            </p:extLst>
          </p:nvPr>
        </p:nvGraphicFramePr>
        <p:xfrm>
          <a:off x="1881158" y="1857364"/>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72546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Eşya üzerindeki </a:t>
            </a:r>
            <a:r>
              <a:rPr lang="tr-TR" sz="3200" dirty="0" smtClean="0">
                <a:latin typeface="Times New Roman" panose="02020603050405020304" pitchFamily="18" charset="0"/>
                <a:cs typeface="Times New Roman" panose="02020603050405020304" pitchFamily="18" charset="0"/>
              </a:rPr>
              <a:t>Fiili Hakimiyetin </a:t>
            </a:r>
            <a:r>
              <a:rPr lang="tr-TR" sz="3200" dirty="0">
                <a:latin typeface="Times New Roman" panose="02020603050405020304" pitchFamily="18" charset="0"/>
                <a:cs typeface="Times New Roman" panose="02020603050405020304" pitchFamily="18" charset="0"/>
              </a:rPr>
              <a:t>gizlice, zorla veya </a:t>
            </a:r>
            <a:r>
              <a:rPr lang="tr-TR" sz="3200" dirty="0" smtClean="0">
                <a:latin typeface="Times New Roman" panose="02020603050405020304" pitchFamily="18" charset="0"/>
                <a:cs typeface="Times New Roman" panose="02020603050405020304" pitchFamily="18" charset="0"/>
              </a:rPr>
              <a:t>Zilyedin Rızası </a:t>
            </a:r>
            <a:r>
              <a:rPr lang="tr-TR" sz="3200" dirty="0">
                <a:latin typeface="Times New Roman" panose="02020603050405020304" pitchFamily="18" charset="0"/>
                <a:cs typeface="Times New Roman" panose="02020603050405020304" pitchFamily="18" charset="0"/>
              </a:rPr>
              <a:t>olmaksızın diğer herhangi bir biçimde ele geçirmek suretiyle </a:t>
            </a:r>
            <a:r>
              <a:rPr lang="tr-TR" sz="3200" dirty="0" smtClean="0">
                <a:latin typeface="Times New Roman" panose="02020603050405020304" pitchFamily="18" charset="0"/>
                <a:cs typeface="Times New Roman" panose="02020603050405020304" pitchFamily="18" charset="0"/>
              </a:rPr>
              <a:t>Zilyedin Zilyetliğine </a:t>
            </a:r>
            <a:r>
              <a:rPr lang="tr-TR" sz="3200" dirty="0">
                <a:latin typeface="Times New Roman" panose="02020603050405020304" pitchFamily="18" charset="0"/>
                <a:cs typeface="Times New Roman" panose="02020603050405020304" pitchFamily="18" charset="0"/>
              </a:rPr>
              <a:t>son verilmesi </a:t>
            </a:r>
            <a:r>
              <a:rPr lang="tr-TR" sz="3200" dirty="0" smtClean="0">
                <a:latin typeface="Times New Roman" panose="02020603050405020304" pitchFamily="18" charset="0"/>
                <a:cs typeface="Times New Roman" panose="02020603050405020304" pitchFamily="18" charset="0"/>
              </a:rPr>
              <a:t>durumunda, </a:t>
            </a:r>
            <a:r>
              <a:rPr lang="tr-TR" sz="3200" b="1" dirty="0" smtClean="0">
                <a:latin typeface="Times New Roman" panose="02020603050405020304" pitchFamily="18" charset="0"/>
                <a:cs typeface="Times New Roman" panose="02020603050405020304" pitchFamily="18" charset="0"/>
              </a:rPr>
              <a:t>Zilyetliğin Gaspı </a:t>
            </a:r>
            <a:r>
              <a:rPr lang="tr-TR" sz="3200" dirty="0">
                <a:latin typeface="Times New Roman" panose="02020603050405020304" pitchFamily="18" charset="0"/>
                <a:cs typeface="Times New Roman" panose="02020603050405020304" pitchFamily="18" charset="0"/>
              </a:rPr>
              <a:t>söz konusudur.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 </a:t>
            </a:r>
            <a:r>
              <a:rPr lang="tr-TR" sz="3200" b="1" dirty="0" smtClean="0">
                <a:latin typeface="Times New Roman" panose="02020603050405020304" pitchFamily="18" charset="0"/>
                <a:cs typeface="Times New Roman" panose="02020603050405020304" pitchFamily="18" charset="0"/>
              </a:rPr>
              <a:t>Taşınır, </a:t>
            </a:r>
            <a:r>
              <a:rPr lang="tr-TR" sz="3200" dirty="0" smtClean="0">
                <a:latin typeface="Times New Roman" panose="02020603050405020304" pitchFamily="18" charset="0"/>
                <a:cs typeface="Times New Roman" panose="02020603050405020304" pitchFamily="18" charset="0"/>
              </a:rPr>
              <a:t>Zilyedinin </a:t>
            </a:r>
            <a:r>
              <a:rPr lang="tr-TR" sz="3200" dirty="0">
                <a:latin typeface="Times New Roman" panose="02020603050405020304" pitchFamily="18" charset="0"/>
                <a:cs typeface="Times New Roman" panose="02020603050405020304" pitchFamily="18" charset="0"/>
              </a:rPr>
              <a:t>fiili hakimiyet alanından çıkartılarak alınıp götürülmek suretiyle gasp edilir. </a:t>
            </a:r>
            <a:endParaRPr lang="tr-TR" sz="3200"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Taşınmaz Eşyada </a:t>
            </a:r>
            <a:r>
              <a:rPr lang="tr-TR" sz="3200" dirty="0">
                <a:latin typeface="Times New Roman" panose="02020603050405020304" pitchFamily="18" charset="0"/>
                <a:cs typeface="Times New Roman" panose="02020603050405020304" pitchFamily="18" charset="0"/>
              </a:rPr>
              <a:t>ise, </a:t>
            </a:r>
            <a:r>
              <a:rPr lang="tr-TR" sz="3200" dirty="0" smtClean="0">
                <a:latin typeface="Times New Roman" panose="02020603050405020304" pitchFamily="18" charset="0"/>
                <a:cs typeface="Times New Roman" panose="02020603050405020304" pitchFamily="18" charset="0"/>
              </a:rPr>
              <a:t>Zilyetliğin </a:t>
            </a:r>
            <a:r>
              <a:rPr lang="tr-TR" sz="3200" dirty="0">
                <a:latin typeface="Times New Roman" panose="02020603050405020304" pitchFamily="18" charset="0"/>
                <a:cs typeface="Times New Roman" panose="02020603050405020304" pitchFamily="18" charset="0"/>
              </a:rPr>
              <a:t>ne zaman gasp edilmiş sayılacağının belirlenmesi çoğu kez zordur. </a:t>
            </a:r>
          </a:p>
        </p:txBody>
      </p:sp>
    </p:spTree>
    <p:extLst>
      <p:ext uri="{BB962C8B-B14F-4D97-AF65-F5344CB8AC3E}">
        <p14:creationId xmlns:p14="http://schemas.microsoft.com/office/powerpoint/2010/main" val="185000854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chemeClr val="accent1"/>
                </a:solidFill>
                <a:latin typeface="Times New Roman" pitchFamily="18" charset="0"/>
                <a:cs typeface="Times New Roman" pitchFamily="18" charset="0"/>
              </a:rPr>
              <a:t>TAŞINIR DAVASININ ŞARTLARI</a:t>
            </a:r>
            <a:endParaRPr lang="tr-TR" b="1" dirty="0">
              <a:solidFill>
                <a:schemeClr val="accent1"/>
              </a:solidFill>
              <a:latin typeface="Times New Roman" pitchFamily="18" charset="0"/>
              <a:cs typeface="Times New Roman" pitchFamily="18" charset="0"/>
            </a:endParaRPr>
          </a:p>
        </p:txBody>
      </p:sp>
      <p:graphicFrame>
        <p:nvGraphicFramePr>
          <p:cNvPr id="6" name="5 İçerik Yer Tutucusu"/>
          <p:cNvGraphicFramePr>
            <a:graphicFrameLocks noGrp="1"/>
          </p:cNvGraphicFramePr>
          <p:nvPr>
            <p:ph idx="1"/>
          </p:nvPr>
        </p:nvGraphicFramePr>
        <p:xfrm>
          <a:off x="1952596" y="164305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969243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chemeClr val="accent1"/>
                </a:solidFill>
                <a:latin typeface="Times New Roman" pitchFamily="18" charset="0"/>
                <a:cs typeface="Times New Roman" pitchFamily="18" charset="0"/>
              </a:rPr>
              <a:t>Taşınır Davasını İyiniyetli Zilyet Lehine Sınırlayan Haller</a:t>
            </a:r>
            <a:endParaRPr lang="tr-TR" b="1" dirty="0">
              <a:solidFill>
                <a:schemeClr val="accent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623348899"/>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276369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chemeClr val="accent1"/>
                </a:solidFill>
                <a:latin typeface="Times New Roman" pitchFamily="18" charset="0"/>
                <a:cs typeface="Times New Roman" pitchFamily="18" charset="0"/>
              </a:rPr>
              <a:t>Taşınır Davasının İstihkak Davasından Farkları</a:t>
            </a:r>
            <a:endParaRPr lang="tr-TR" b="1" dirty="0">
              <a:solidFill>
                <a:schemeClr val="accent1"/>
              </a:solidFill>
              <a:latin typeface="Times New Roman" pitchFamily="18" charset="0"/>
              <a:cs typeface="Times New Roman" pitchFamily="18" charset="0"/>
            </a:endParaRP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265587082"/>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6314267"/>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chemeClr val="accent1"/>
                </a:solidFill>
                <a:latin typeface="Times New Roman" pitchFamily="18" charset="0"/>
                <a:cs typeface="Times New Roman" pitchFamily="18" charset="0"/>
              </a:rPr>
              <a:t>Taşınır Davasının Zilyetlik Davasından Farkları</a:t>
            </a:r>
            <a:endParaRPr lang="tr-TR" b="1" dirty="0">
              <a:solidFill>
                <a:schemeClr val="accent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4016908149"/>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387526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10 İçerik Yer Tutucusu"/>
          <p:cNvGraphicFramePr>
            <a:graphicFrameLocks noGrp="1"/>
          </p:cNvGraphicFramePr>
          <p:nvPr>
            <p:ph idx="1"/>
            <p:extLst>
              <p:ext uri="{D42A27DB-BD31-4B8C-83A1-F6EECF244321}">
                <p14:modId xmlns:p14="http://schemas.microsoft.com/office/powerpoint/2010/main" val="836756928"/>
              </p:ext>
            </p:extLst>
          </p:nvPr>
        </p:nvGraphicFramePr>
        <p:xfrm>
          <a:off x="1981200" y="683200"/>
          <a:ext cx="8186766" cy="56261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324613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1"/>
                </a:solidFill>
                <a:latin typeface="Times New Roman" pitchFamily="18" charset="0"/>
                <a:cs typeface="Times New Roman" pitchFamily="18" charset="0"/>
              </a:rPr>
              <a:t>Taşınmazlarda Hak Karinesi</a:t>
            </a:r>
            <a:endParaRPr lang="tr-TR" b="1" dirty="0">
              <a:solidFill>
                <a:schemeClr val="accent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867303606"/>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6605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Tarladaki Ekinlerin tahrip edilmesi </a:t>
            </a:r>
            <a:r>
              <a:rPr lang="tr-TR" dirty="0">
                <a:latin typeface="Times New Roman" panose="02020603050405020304" pitchFamily="18" charset="0"/>
                <a:cs typeface="Times New Roman" panose="02020603050405020304" pitchFamily="18" charset="0"/>
              </a:rPr>
              <a:t>ile Zilyetlik, gasp edilmiş olmaz.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Buna </a:t>
            </a:r>
            <a:r>
              <a:rPr lang="tr-TR" dirty="0">
                <a:latin typeface="Times New Roman" panose="02020603050405020304" pitchFamily="18" charset="0"/>
                <a:cs typeface="Times New Roman" panose="02020603050405020304" pitchFamily="18" charset="0"/>
              </a:rPr>
              <a:t>karşılık, bir </a:t>
            </a:r>
            <a:r>
              <a:rPr lang="tr-TR" b="1" dirty="0">
                <a:latin typeface="Times New Roman" panose="02020603050405020304" pitchFamily="18" charset="0"/>
                <a:cs typeface="Times New Roman" panose="02020603050405020304" pitchFamily="18" charset="0"/>
              </a:rPr>
              <a:t>Binanın işgal edilip kilitlenmesi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Zilyetliğin Gaspıdır. </a:t>
            </a:r>
            <a:endParaRPr lang="tr-TR" b="1" i="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Yine</a:t>
            </a:r>
            <a:r>
              <a:rPr lang="tr-TR" b="1"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Mecra İrtifakında</a:t>
            </a:r>
            <a:r>
              <a:rPr lang="tr-TR" dirty="0">
                <a:latin typeface="Times New Roman" panose="02020603050405020304" pitchFamily="18" charset="0"/>
                <a:cs typeface="Times New Roman" panose="02020603050405020304" pitchFamily="18" charset="0"/>
              </a:rPr>
              <a:t>, Mecraya ilişkin Tesisatın tahrip edilerek yeniden inşa için yapılan girişimlerin engellenmesi ile </a:t>
            </a:r>
            <a:r>
              <a:rPr lang="tr-TR" b="1" dirty="0">
                <a:latin typeface="Times New Roman" panose="02020603050405020304" pitchFamily="18" charset="0"/>
                <a:cs typeface="Times New Roman" panose="02020603050405020304" pitchFamily="18" charset="0"/>
              </a:rPr>
              <a:t>Zilyetlik, gasp edilmiş </a:t>
            </a:r>
            <a:r>
              <a:rPr lang="tr-TR" dirty="0">
                <a:latin typeface="Times New Roman" panose="02020603050405020304" pitchFamily="18" charset="0"/>
                <a:cs typeface="Times New Roman" panose="02020603050405020304" pitchFamily="18" charset="0"/>
              </a:rPr>
              <a:t>olur.</a:t>
            </a:r>
          </a:p>
          <a:p>
            <a:pPr algn="just"/>
            <a:r>
              <a:rPr lang="tr-TR" b="1" dirty="0">
                <a:latin typeface="Times New Roman" panose="02020603050405020304" pitchFamily="18" charset="0"/>
                <a:cs typeface="Times New Roman" panose="02020603050405020304" pitchFamily="18" charset="0"/>
              </a:rPr>
              <a:t>Geri Verme Davasında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Zilyetliği gasp etmiş olan Davalı, </a:t>
            </a:r>
            <a:r>
              <a:rPr lang="tr-TR" b="1" dirty="0">
                <a:latin typeface="Times New Roman" panose="02020603050405020304" pitchFamily="18" charset="0"/>
                <a:cs typeface="Times New Roman" panose="02020603050405020304" pitchFamily="18" charset="0"/>
              </a:rPr>
              <a:t>Davacının Zilyetliğinin haksız olduğunu </a:t>
            </a:r>
            <a:r>
              <a:rPr lang="tr-TR" dirty="0">
                <a:latin typeface="Times New Roman" panose="02020603050405020304" pitchFamily="18" charset="0"/>
                <a:cs typeface="Times New Roman" panose="02020603050405020304" pitchFamily="18" charset="0"/>
              </a:rPr>
              <a:t>ve bu Fiili hakkını sağlamak için işlemiş bulunduğunu bir </a:t>
            </a:r>
            <a:r>
              <a:rPr lang="tr-TR" b="1" dirty="0">
                <a:latin typeface="Times New Roman" panose="02020603050405020304" pitchFamily="18" charset="0"/>
                <a:cs typeface="Times New Roman" panose="02020603050405020304" pitchFamily="18" charset="0"/>
              </a:rPr>
              <a:t>Savunma olarak ileri süremez</a:t>
            </a:r>
            <a:r>
              <a:rPr lang="tr-TR" dirty="0">
                <a:latin typeface="Times New Roman" panose="02020603050405020304" pitchFamily="18" charset="0"/>
                <a:cs typeface="Times New Roman" panose="02020603050405020304" pitchFamily="18" charset="0"/>
              </a:rPr>
              <a:t>.</a:t>
            </a:r>
          </a:p>
          <a:p>
            <a:pPr marL="0" indent="0">
              <a:buNone/>
            </a:pPr>
            <a:endParaRPr lang="tr-TR" dirty="0"/>
          </a:p>
        </p:txBody>
      </p:sp>
    </p:spTree>
    <p:extLst>
      <p:ext uri="{BB962C8B-B14F-4D97-AF65-F5344CB8AC3E}">
        <p14:creationId xmlns:p14="http://schemas.microsoft.com/office/powerpoint/2010/main" val="35031213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839</TotalTime>
  <Words>5648</Words>
  <Application>Microsoft Office PowerPoint</Application>
  <PresentationFormat>Geniş ekran</PresentationFormat>
  <Paragraphs>324</Paragraphs>
  <Slides>85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85</vt:i4>
      </vt:variant>
    </vt:vector>
  </HeadingPairs>
  <TitlesOfParts>
    <vt:vector size="91" baseType="lpstr">
      <vt:lpstr>Arial</vt:lpstr>
      <vt:lpstr>Arial Black</vt:lpstr>
      <vt:lpstr>Calibri</vt:lpstr>
      <vt:lpstr>Calibri Light</vt:lpstr>
      <vt:lpstr>Times New Roman</vt:lpstr>
      <vt:lpstr>Office Teması</vt:lpstr>
      <vt:lpstr>   2019-2020 Öğretim Yılı  AÜHF - 3 / A Sınıfı Eşya Hukuku Ders Notları Güz Dönemi  (Yedinci Hafta – 30 Ekim 2019)  Zilyetlik Davaları        </vt:lpstr>
      <vt:lpstr>Zilyetlik Davaları (Sirmen, Eşya H., 6. B., s. 70 vd.; Oğuzman / Seliçi / Oktay -Özdemir, Eşya H., Kısaltılmış Ders Kitabı, 1. B., İstanbul 2018, s. 39 vd.; Esener, T. / Güven, K. : Eşya H., 7. B., Ankara 2017, s. 94 vd.; Antalya, Gökhan , Eşya H., C. II, Zilyetlik , İstanbul 2017, s. 164 vd. ; Ünal / Başpınar, Şekli Eşya H., 9. B.,s. 197 vd )</vt:lpstr>
      <vt:lpstr>PowerPoint Sunusu</vt:lpstr>
      <vt:lpstr>Zilyetlik Davası Açma Hakkı</vt:lpstr>
      <vt:lpstr>Zilyetliğin Gaspında Geri Verme ve Tazminat Davaları </vt:lpstr>
      <vt:lpstr>Zilyetliğin Gaspında Geri Verme (İade) ve Tazminat Davaları  (Zilyetliğin İadesi Davası) </vt:lpstr>
      <vt:lpstr>PowerPoint Sunusu</vt:lpstr>
      <vt:lpstr>PowerPoint Sunusu</vt:lpstr>
      <vt:lpstr>PowerPoint Sunusu</vt:lpstr>
      <vt:lpstr>PowerPoint Sunusu</vt:lpstr>
      <vt:lpstr>PowerPoint Sunusu</vt:lpstr>
      <vt:lpstr>PowerPoint Sunusu</vt:lpstr>
      <vt:lpstr>MK m. 982 Hükmüne Dayanarak Geri Verme Davası Açılmasına Örnek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Birlikte Zilyetlerin Zilyetlik Alanlarının Birbirlerine Karşı Yer ve Zaman Bakımından Sınırlandırılması</vt:lpstr>
      <vt:lpstr>Birlikte Zilyetler Arasında Zilyetliğin Kullanılış Biçimi Konusunda Uyuşmazlık Bulunması Hali </vt:lpstr>
      <vt:lpstr>Geri Verme Davasının Zilyetliği Gasp Edene veya Onun Külli Haleflerine Karşı Açılması </vt:lpstr>
      <vt:lpstr>PowerPoint Sunusu</vt:lpstr>
      <vt:lpstr>PowerPoint Sunusu</vt:lpstr>
      <vt:lpstr>PowerPoint Sunusu</vt:lpstr>
      <vt:lpstr>Tazminat Davası </vt:lpstr>
      <vt:lpstr>PowerPoint Sunusu</vt:lpstr>
      <vt:lpstr>PowerPoint Sunusu</vt:lpstr>
      <vt:lpstr>PowerPoint Sunusu</vt:lpstr>
      <vt:lpstr>Zilyetliğe Saldırı Halinde Açılacak Davalar</vt:lpstr>
      <vt:lpstr>Zilyetliğe Saldırı Halinde Açılacak Davalar </vt:lpstr>
      <vt:lpstr>PowerPoint Sunusu</vt:lpstr>
      <vt:lpstr>PowerPoint Sunusu</vt:lpstr>
      <vt:lpstr>PowerPoint Sunusu</vt:lpstr>
      <vt:lpstr>PowerPoint Sunusu</vt:lpstr>
      <vt:lpstr>PowerPoint Sunusu</vt:lpstr>
      <vt:lpstr>PowerPoint Sunusu</vt:lpstr>
      <vt:lpstr>PowerPoint Sunusu</vt:lpstr>
      <vt:lpstr>Zilyetlik Davalarında Yargılama Usulü </vt:lpstr>
      <vt:lpstr>PowerPoint Sunusu</vt:lpstr>
      <vt:lpstr>Zilyetlik Davalarını Açma Süresi </vt:lpstr>
      <vt:lpstr>Zilyetliğin İdari Yoldan Korunması (Sirmen, Eşya H., 6. B., s. 75 vd.; Oğuzman / Seliçi / Oktay- Özdemir, Eşya H., Kısaltılmış Ders Kitabı, 1.B., s. 44 vd. ; Antalya, Eşya H., C. II, Zilyetlik, s. 187 vd.; Ünal / Başpınar, Şekli Eşya H., 9. B., s. 181 vd.; Ertaş, Eşya H., 12 B., s. 52 vd.) </vt:lpstr>
      <vt:lpstr>PowerPoint Sunusu</vt:lpstr>
      <vt:lpstr>PowerPoint Sunusu</vt:lpstr>
      <vt:lpstr>PowerPoint Sunusu</vt:lpstr>
      <vt:lpstr>PowerPoint Sunusu</vt:lpstr>
      <vt:lpstr>PowerPoint Sunusu</vt:lpstr>
      <vt:lpstr>3091 Sayılı Kanunun Amacı ve Kapsamı </vt:lpstr>
      <vt:lpstr>PowerPoint Sunusu</vt:lpstr>
      <vt:lpstr>PowerPoint Sunusu</vt:lpstr>
      <vt:lpstr>PowerPoint Sunusu</vt:lpstr>
      <vt:lpstr>PowerPoint Sunusu</vt:lpstr>
      <vt:lpstr>PowerPoint Sunusu</vt:lpstr>
      <vt:lpstr>Yönetmeliğe Göre Tecavüz ve Müdahale Sayılan Haller  (Antalya, Eşya H., C. II, Zilyetlik, s. 191)</vt:lpstr>
      <vt:lpstr>Yönetmeliğe Göre Tecavüz ve Müdahale Sayılan Haller </vt:lpstr>
      <vt:lpstr>Yönetmelikteki Tecavüz ve Müdahale Kavramlarının Medeni Kanundaki Benzeri Kavramlar ile İlişkisi </vt:lpstr>
      <vt:lpstr>PowerPoint Sunusu</vt:lpstr>
      <vt:lpstr>PowerPoint Sunusu</vt:lpstr>
      <vt:lpstr>PowerPoint Sunusu</vt:lpstr>
      <vt:lpstr>Zilyetliğin İdari Yoldan Korunmasının Şartları </vt:lpstr>
      <vt:lpstr>(Bazı Yazarlara Göre) Zilyetliğin İdari Yoldan Korunmasının Maddi Şartları </vt:lpstr>
      <vt:lpstr>(Bazı Yazarlara Göre) Zilyetliğin İdari Yoldan Korunmasının Usulî Şartları </vt:lpstr>
      <vt:lpstr>Usul (Karar Vermeye Yetkili Makam)  </vt:lpstr>
      <vt:lpstr>Usul (Başvuru)</vt:lpstr>
      <vt:lpstr>PowerPoint Sunusu</vt:lpstr>
      <vt:lpstr>Başvuruda Bulunma Süresi </vt:lpstr>
      <vt:lpstr>Usul (Soruşturma ve Karar) </vt:lpstr>
      <vt:lpstr>PowerPoint Sunusu</vt:lpstr>
      <vt:lpstr>Kararın Sonuçları </vt:lpstr>
      <vt:lpstr>PowerPoint Sunusu</vt:lpstr>
      <vt:lpstr>PowerPoint Sunusu</vt:lpstr>
      <vt:lpstr>Kararın Uygulanması</vt:lpstr>
      <vt:lpstr>PowerPoint Sunusu</vt:lpstr>
      <vt:lpstr>Tecavüzün Tekrarlanmasında Ceza Yaptırımı</vt:lpstr>
      <vt:lpstr>PowerPoint Sunusu</vt:lpstr>
      <vt:lpstr>Zilyetlik Karinesinin Rolü</vt:lpstr>
      <vt:lpstr>TAŞINIR DAVASININ ŞARTLARI</vt:lpstr>
      <vt:lpstr>Taşınır Davasını İyiniyetli Zilyet Lehine Sınırlayan Haller</vt:lpstr>
      <vt:lpstr>Taşınır Davasının İstihkak Davasından Farkları</vt:lpstr>
      <vt:lpstr>Taşınır Davasının Zilyetlik Davasından Farkları</vt:lpstr>
      <vt:lpstr>PowerPoint Sunusu</vt:lpstr>
      <vt:lpstr>Taşınmazlarda Hak Karinesi</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2018-2019 Öğretim Yılı  AÜHF - 3 / A Sınıfı Eşya Hukuku Ders Notları Güz Dönemi  (Yedinci Hafta – 14 Kasım 2018)  Zilyetlik Davaları</dc:title>
  <dc:creator>user</dc:creator>
  <cp:lastModifiedBy>user</cp:lastModifiedBy>
  <cp:revision>402</cp:revision>
  <cp:lastPrinted>2019-10-29T21:01:28Z</cp:lastPrinted>
  <dcterms:created xsi:type="dcterms:W3CDTF">2018-11-13T12:08:53Z</dcterms:created>
  <dcterms:modified xsi:type="dcterms:W3CDTF">2019-10-29T21:44:10Z</dcterms:modified>
</cp:coreProperties>
</file>