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C13F22-238E-445B-ADC2-BDF67C15CD0F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27DFF8-9F14-40BE-A2A8-C9C24C0EB5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368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7E9E04-D72E-4D02-8A83-CBF2EF08993B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353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5EF-D43D-4C09-96DC-E458C0BFFFA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EE91-3B8F-42F5-92A8-9DEBE7E2DD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5EF-D43D-4C09-96DC-E458C0BFFFA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EE91-3B8F-42F5-92A8-9DEBE7E2DD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5EF-D43D-4C09-96DC-E458C0BFFFA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EE91-3B8F-42F5-92A8-9DEBE7E2DD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5EF-D43D-4C09-96DC-E458C0BFFFA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EE91-3B8F-42F5-92A8-9DEBE7E2DD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5EF-D43D-4C09-96DC-E458C0BFFFA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EE91-3B8F-42F5-92A8-9DEBE7E2DD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5EF-D43D-4C09-96DC-E458C0BFFFA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EE91-3B8F-42F5-92A8-9DEBE7E2DD1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5EF-D43D-4C09-96DC-E458C0BFFFA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EE91-3B8F-42F5-92A8-9DEBE7E2DD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5EF-D43D-4C09-96DC-E458C0BFFFA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EE91-3B8F-42F5-92A8-9DEBE7E2DD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5EF-D43D-4C09-96DC-E458C0BFFFA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EE91-3B8F-42F5-92A8-9DEBE7E2DD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5EF-D43D-4C09-96DC-E458C0BFFFA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2AEE91-3B8F-42F5-92A8-9DEBE7E2DD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5EF-D43D-4C09-96DC-E458C0BFFFA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EE91-3B8F-42F5-92A8-9DEBE7E2DD1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B2C95EF-D43D-4C09-96DC-E458C0BFFFA8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C2AEE91-3B8F-42F5-92A8-9DEBE7E2DD1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algn="ctr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 </a:t>
            </a:r>
            <a:r>
              <a:rPr lang="tr-TR" altLang="tr-T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Kolloİdlerİ</a:t>
            </a:r>
            <a:endParaRPr lang="tr-TR" altLang="tr-T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idx="1"/>
          </p:nvPr>
        </p:nvSpPr>
        <p:spPr>
          <a:xfrm>
            <a:off x="323528" y="1100628"/>
            <a:ext cx="8496944" cy="3579849"/>
          </a:xfrm>
        </p:spPr>
        <p:txBody>
          <a:bodyPr>
            <a:normAutofit/>
          </a:bodyPr>
          <a:lstStyle/>
          <a:p>
            <a:pPr algn="just"/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Mineral </a:t>
            </a:r>
            <a:r>
              <a:rPr lang="tr-TR" altLang="tr-TR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kolloidler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 (Çeşitli kil tipleri)</a:t>
            </a:r>
          </a:p>
          <a:p>
            <a:pPr algn="just"/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Organik </a:t>
            </a:r>
            <a:r>
              <a:rPr lang="tr-TR" altLang="tr-TR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kolloidler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 (Humus)</a:t>
            </a:r>
          </a:p>
          <a:p>
            <a:pPr algn="just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Killer: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ılıman 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bölgelerde oluşan </a:t>
            </a:r>
            <a:r>
              <a:rPr lang="tr-TR" altLang="tr-TR" sz="2800" b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sekonder</a:t>
            </a:r>
            <a:r>
              <a:rPr lang="tr-TR" altLang="tr-TR" sz="28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silikat killeri 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endParaRPr lang="tr-TR" altLang="tr-TR" sz="28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tropik 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ve yarı tropik bölgelerde oluşan </a:t>
            </a:r>
            <a:r>
              <a:rPr lang="tr-TR" altLang="tr-TR" sz="28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 ve Al </a:t>
            </a:r>
            <a:r>
              <a:rPr lang="tr-TR" altLang="tr-TR" sz="2800" b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oksi</a:t>
            </a:r>
            <a:r>
              <a:rPr lang="tr-TR" altLang="tr-TR" sz="28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hidrat killeri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 olmak üzere iki gruba ayrılmaktadır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566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Montmorillonit</a:t>
            </a: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altLang="tr-T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Smektit</a:t>
            </a: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Grubu Kil Mineralleri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100628"/>
            <a:ext cx="8568952" cy="5712748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tr-TR" altLang="tr-TR" sz="3200" dirty="0">
                <a:latin typeface="Arial" panose="020B0604020202020204" pitchFamily="34" charset="0"/>
                <a:cs typeface="Arial" panose="020B0604020202020204" pitchFamily="34" charset="0"/>
              </a:rPr>
              <a:t>Suyun üniteler arasına girmesine bağlı olarak şişme, plastiklik, çatlama ve kohezyon özellikleri çok fazladır.</a:t>
            </a:r>
          </a:p>
          <a:p>
            <a:pPr algn="just">
              <a:lnSpc>
                <a:spcPct val="90000"/>
              </a:lnSpc>
            </a:pPr>
            <a:r>
              <a:rPr lang="tr-TR" altLang="tr-TR" sz="3200" b="0" dirty="0">
                <a:latin typeface="Arial" panose="020B0604020202020204" pitchFamily="34" charset="0"/>
                <a:cs typeface="Arial" panose="020B0604020202020204" pitchFamily="34" charset="0"/>
              </a:rPr>
              <a:t>Dış yüzeyler kadar iç yüzeylerinin de önemli alanlar içermesi nedeni ile </a:t>
            </a:r>
            <a:r>
              <a:rPr lang="tr-TR" altLang="tr-TR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yüzey alanları 800m</a:t>
            </a:r>
            <a:r>
              <a:rPr lang="tr-TR" altLang="tr-TR" sz="3200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/g değerine ulaşabilmekte</a:t>
            </a:r>
            <a:r>
              <a:rPr lang="tr-TR" altLang="tr-TR" sz="3200" b="0" dirty="0">
                <a:latin typeface="Arial" panose="020B0604020202020204" pitchFamily="34" charset="0"/>
                <a:cs typeface="Arial" panose="020B0604020202020204" pitchFamily="34" charset="0"/>
              </a:rPr>
              <a:t>dir.</a:t>
            </a:r>
          </a:p>
          <a:p>
            <a:pPr algn="just">
              <a:lnSpc>
                <a:spcPct val="90000"/>
              </a:lnSpc>
            </a:pPr>
            <a:r>
              <a:rPr lang="tr-TR" altLang="tr-TR" sz="3200" dirty="0" err="1">
                <a:latin typeface="Arial" panose="020B0604020202020204" pitchFamily="34" charset="0"/>
                <a:cs typeface="Arial" panose="020B0604020202020204" pitchFamily="34" charset="0"/>
              </a:rPr>
              <a:t>KDK’leri</a:t>
            </a:r>
            <a:r>
              <a:rPr lang="tr-TR" altLang="tr-TR" sz="3200" dirty="0">
                <a:latin typeface="Arial" panose="020B0604020202020204" pitchFamily="34" charset="0"/>
                <a:cs typeface="Arial" panose="020B0604020202020204" pitchFamily="34" charset="0"/>
              </a:rPr>
              <a:t> çok yüksek olup 80-120 me/100g </a:t>
            </a:r>
            <a:r>
              <a:rPr lang="tr-TR" altLang="tr-TR" sz="3200" dirty="0" err="1">
                <a:latin typeface="Arial" panose="020B0604020202020204" pitchFamily="34" charset="0"/>
                <a:cs typeface="Arial" panose="020B0604020202020204" pitchFamily="34" charset="0"/>
              </a:rPr>
              <a:t>dır</a:t>
            </a:r>
            <a:r>
              <a:rPr lang="tr-TR" altLang="tr-TR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tr-TR" altLang="tr-TR" sz="3200" b="0" dirty="0">
                <a:latin typeface="Arial" panose="020B0604020202020204" pitchFamily="34" charset="0"/>
                <a:cs typeface="Arial" panose="020B0604020202020204" pitchFamily="34" charset="0"/>
              </a:rPr>
              <a:t>Aşırı yüksek </a:t>
            </a:r>
            <a:r>
              <a:rPr lang="tr-TR" altLang="tr-TR" sz="3200" b="0" dirty="0" err="1">
                <a:latin typeface="Arial" panose="020B0604020202020204" pitchFamily="34" charset="0"/>
                <a:cs typeface="Arial" panose="020B0604020202020204" pitchFamily="34" charset="0"/>
              </a:rPr>
              <a:t>fiziko</a:t>
            </a:r>
            <a:r>
              <a:rPr lang="tr-TR" altLang="tr-TR" sz="3200" b="0" dirty="0">
                <a:latin typeface="Arial" panose="020B0604020202020204" pitchFamily="34" charset="0"/>
                <a:cs typeface="Arial" panose="020B0604020202020204" pitchFamily="34" charset="0"/>
              </a:rPr>
              <a:t>-kimyasal özellikleri nedeni ile bu killerce zengin topraklar geç tava gelirler ve tav durumlarını çabuk kaybederler. </a:t>
            </a:r>
          </a:p>
          <a:p>
            <a:pPr algn="just">
              <a:lnSpc>
                <a:spcPct val="90000"/>
              </a:lnSpc>
            </a:pPr>
            <a:endParaRPr lang="tr-TR" altLang="tr-TR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64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montmorillonite_structure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720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İllİt</a:t>
            </a:r>
            <a:r>
              <a:rPr lang="tr-TR" alt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Grubu </a:t>
            </a:r>
            <a:r>
              <a:rPr lang="tr-TR" altLang="tr-T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Kİl</a:t>
            </a:r>
            <a:r>
              <a:rPr lang="tr-TR" alt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Mİnerallerİ</a:t>
            </a:r>
            <a:endParaRPr lang="tr-TR" altLang="tr-T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100628"/>
            <a:ext cx="8856984" cy="513668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</a:pPr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2:1 tipi kil minerali olmakla beraber, genişleme yeteneği olmayan bir kil mineralidir. </a:t>
            </a:r>
          </a:p>
          <a:p>
            <a:pPr algn="just">
              <a:lnSpc>
                <a:spcPct val="80000"/>
              </a:lnSpc>
            </a:pPr>
            <a:r>
              <a:rPr lang="tr-TR" altLang="tr-TR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Hidros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 mika ya da sulu mika olarak da adlandırılır. </a:t>
            </a:r>
            <a:r>
              <a:rPr lang="tr-TR" altLang="tr-T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kısım Si atomlarının yerine Al atomlarının geçmesi ile negatif yüklerinde artış olmuştur. </a:t>
            </a:r>
          </a:p>
          <a:p>
            <a:pPr algn="just">
              <a:lnSpc>
                <a:spcPct val="80000"/>
              </a:lnSpc>
            </a:pPr>
            <a:r>
              <a:rPr lang="tr-TR" altLang="tr-TR" sz="2800" b="0" u="sng" dirty="0">
                <a:latin typeface="Arial" panose="020B0604020202020204" pitchFamily="34" charset="0"/>
                <a:cs typeface="Arial" panose="020B0604020202020204" pitchFamily="34" charset="0"/>
              </a:rPr>
              <a:t>Artan bu negatif yükler kristal üniteler arasındaki altıgen boşluklara K iyonunun girmesi ile üniteler sıkı bir şekilde birbirlerine bağlanmışlardır. </a:t>
            </a:r>
          </a:p>
          <a:p>
            <a:pPr algn="just">
              <a:lnSpc>
                <a:spcPct val="80000"/>
              </a:lnSpc>
            </a:pPr>
            <a:r>
              <a:rPr lang="tr-TR" altLang="tr-TR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İllit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 grubu kil mineralleri şişme, çatlama, </a:t>
            </a:r>
            <a:r>
              <a:rPr lang="tr-TR" altLang="tr-TR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kohezyon,su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 alımı, KDK bakımından kaolin ve </a:t>
            </a:r>
            <a:r>
              <a:rPr lang="tr-TR" altLang="tr-TR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montmorillonit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 grubu kil mineralleri arasında yer almaktadır.</a:t>
            </a:r>
          </a:p>
          <a:p>
            <a:pPr algn="just">
              <a:lnSpc>
                <a:spcPct val="80000"/>
              </a:lnSpc>
            </a:pPr>
            <a:r>
              <a:rPr lang="tr-TR" altLang="tr-TR" sz="2800" u="sng" dirty="0" err="1">
                <a:latin typeface="Arial" panose="020B0604020202020204" pitchFamily="34" charset="0"/>
                <a:cs typeface="Arial" panose="020B0604020202020204" pitchFamily="34" charset="0"/>
              </a:rPr>
              <a:t>İllit</a:t>
            </a:r>
            <a:r>
              <a:rPr lang="tr-TR" altLang="tr-TR" sz="2800" u="sng" dirty="0">
                <a:latin typeface="Arial" panose="020B0604020202020204" pitchFamily="34" charset="0"/>
                <a:cs typeface="Arial" panose="020B0604020202020204" pitchFamily="34" charset="0"/>
              </a:rPr>
              <a:t> grubu kil minerallerince zengin olan bir toprakta potasyum </a:t>
            </a:r>
            <a:r>
              <a:rPr lang="tr-TR" altLang="tr-TR" sz="2800" u="sng" dirty="0" err="1">
                <a:latin typeface="Arial" panose="020B0604020202020204" pitchFamily="34" charset="0"/>
                <a:cs typeface="Arial" panose="020B0604020202020204" pitchFamily="34" charset="0"/>
              </a:rPr>
              <a:t>fiksasyonu</a:t>
            </a:r>
            <a:r>
              <a:rPr lang="tr-TR" altLang="tr-TR" sz="2800" u="sng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altLang="tr-TR" sz="2800" u="sng" dirty="0" err="1">
                <a:latin typeface="Arial" panose="020B0604020202020204" pitchFamily="34" charset="0"/>
                <a:cs typeface="Arial" panose="020B0604020202020204" pitchFamily="34" charset="0"/>
              </a:rPr>
              <a:t>yarayışsız</a:t>
            </a:r>
            <a:r>
              <a:rPr lang="tr-TR" altLang="tr-TR" sz="2800" u="sng" dirty="0">
                <a:latin typeface="Arial" panose="020B0604020202020204" pitchFamily="34" charset="0"/>
                <a:cs typeface="Arial" panose="020B0604020202020204" pitchFamily="34" charset="0"/>
              </a:rPr>
              <a:t> duruma dönüşme) gözlemlenebilir</a:t>
            </a:r>
            <a:r>
              <a:rPr lang="tr-TR" altLang="tr-TR" sz="2400" u="sng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987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SİlİKat</a:t>
            </a:r>
            <a:r>
              <a:rPr lang="tr-TR" alt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Kİllerİnİn</a:t>
            </a:r>
            <a:r>
              <a:rPr lang="tr-TR" alt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OluşmalarI</a:t>
            </a:r>
            <a:endParaRPr lang="tr-TR" altLang="tr-T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100628"/>
            <a:ext cx="8856984" cy="51366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tr-TR" sz="28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Değişim ile kil </a:t>
            </a:r>
            <a:r>
              <a:rPr lang="tr-TR" altLang="tr-TR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oluşması (</a:t>
            </a:r>
            <a:r>
              <a:rPr lang="tr-TR" altLang="tr-TR" sz="2800" b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primer</a:t>
            </a:r>
            <a:r>
              <a:rPr lang="tr-TR" altLang="tr-TR" sz="28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oluşum)</a:t>
            </a:r>
            <a:endParaRPr lang="tr-TR" altLang="tr-TR" sz="2800" b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Silikat minerallerinin hidrolizi sonucu </a:t>
            </a:r>
            <a:r>
              <a:rPr lang="tr-TR" altLang="tr-TR" sz="2800" b="0" u="sng" dirty="0">
                <a:latin typeface="Arial" panose="020B0604020202020204" pitchFamily="34" charset="0"/>
                <a:cs typeface="Arial" panose="020B0604020202020204" pitchFamily="34" charset="0"/>
              </a:rPr>
              <a:t>bazik elementin yerine H iyonunun geçmesi ile oluşum değişimle kil oluşumudur.</a:t>
            </a:r>
          </a:p>
          <a:p>
            <a:pPr algn="just">
              <a:lnSpc>
                <a:spcPct val="90000"/>
              </a:lnSpc>
            </a:pPr>
            <a:r>
              <a:rPr lang="tr-TR" altLang="tr-TR" sz="28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AlSi</a:t>
            </a:r>
            <a:r>
              <a:rPr lang="tr-TR" altLang="tr-TR" sz="28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altLang="tr-TR" sz="28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+ HOH             </a:t>
            </a:r>
            <a:r>
              <a:rPr lang="tr-TR" altLang="tr-TR" sz="28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AlSi</a:t>
            </a:r>
            <a:r>
              <a:rPr lang="tr-TR" altLang="tr-TR" sz="28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altLang="tr-TR" sz="28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+ KOH</a:t>
            </a:r>
          </a:p>
          <a:p>
            <a:pPr algn="just">
              <a:lnSpc>
                <a:spcPct val="90000"/>
              </a:lnSpc>
            </a:pP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kil</a:t>
            </a:r>
            <a:endParaRPr lang="tr-TR" altLang="tr-TR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2KOH + CO</a:t>
            </a:r>
            <a:r>
              <a:rPr lang="tr-TR" altLang="tr-TR" sz="28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          K</a:t>
            </a:r>
            <a:r>
              <a:rPr lang="tr-TR" altLang="tr-TR" sz="28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tr-TR" altLang="tr-TR" sz="28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 + H</a:t>
            </a:r>
            <a:r>
              <a:rPr lang="tr-TR" altLang="tr-TR" sz="28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</a:p>
          <a:p>
            <a:pPr algn="just">
              <a:lnSpc>
                <a:spcPct val="90000"/>
              </a:lnSpc>
            </a:pP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Bu değişimler sonucunda oluşan </a:t>
            </a:r>
            <a:r>
              <a:rPr lang="tr-TR" altLang="tr-TR" sz="2800" b="0" u="sng" dirty="0">
                <a:latin typeface="Arial" panose="020B0604020202020204" pitchFamily="34" charset="0"/>
                <a:cs typeface="Arial" panose="020B0604020202020204" pitchFamily="34" charset="0"/>
              </a:rPr>
              <a:t>asit silikat bazı değişimlere uğrayarak kili oluşturur. 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tr-TR" altLang="tr-TR" sz="2800" b="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2996580" y="3140968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2295770" y="4005064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59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Silikat Killerinin </a:t>
            </a:r>
            <a:r>
              <a:rPr lang="tr-TR" altLang="tr-T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OluşmalarI</a:t>
            </a:r>
            <a:endParaRPr lang="tr-TR" altLang="tr-T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100628"/>
            <a:ext cx="8784976" cy="4992668"/>
          </a:xfrm>
        </p:spPr>
        <p:txBody>
          <a:bodyPr>
            <a:normAutofit/>
          </a:bodyPr>
          <a:lstStyle/>
          <a:p>
            <a:r>
              <a:rPr lang="tr-TR" altLang="tr-TR" sz="28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Tekrar kristalleşme ile kil oluşumu</a:t>
            </a:r>
          </a:p>
          <a:p>
            <a:pPr algn="just"/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Silikat mineralleri yoğun fiziksel ve kimyasal ayrışma koşulları altında bütünüyle ayrışarak </a:t>
            </a:r>
            <a:r>
              <a:rPr lang="tr-TR" altLang="tr-TR" sz="2400" b="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silis asitleri, alüminyum hidroksitler ve diğer bazların oksit ve hidroksitleri gibi  ürünler oluştururlar. </a:t>
            </a:r>
          </a:p>
          <a:p>
            <a:pPr algn="just"/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Bu ürünlerin bir kısmı yıkanmaya maruz kalırken geriye kalan kısmı kendi içlerinde yeniden sentezlenerek ve kristalize olarak </a:t>
            </a:r>
            <a:r>
              <a:rPr lang="tr-TR" altLang="tr-TR" sz="2400" b="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sekonder</a:t>
            </a:r>
            <a:r>
              <a:rPr lang="tr-TR" altLang="tr-TR" sz="2400" b="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kil minerallerini oluştururlar</a:t>
            </a:r>
            <a:r>
              <a:rPr lang="tr-TR" altLang="tr-TR" sz="2400" b="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Kil 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minerallerinin çok büyük bir kısmı 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sekonder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oluşumlardır. </a:t>
            </a:r>
          </a:p>
        </p:txBody>
      </p:sp>
    </p:spTree>
    <p:extLst>
      <p:ext uri="{BB962C8B-B14F-4D97-AF65-F5344CB8AC3E}">
        <p14:creationId xmlns:p14="http://schemas.microsoft.com/office/powerpoint/2010/main" val="94567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365760"/>
            <a:ext cx="8928992" cy="548640"/>
          </a:xfrm>
        </p:spPr>
        <p:txBody>
          <a:bodyPr/>
          <a:lstStyle/>
          <a:p>
            <a:pPr algn="ctr"/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Kİllerİn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AyrIşma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DurumlarInIn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KarşIlaştIrIlmasI</a:t>
            </a:r>
            <a:endParaRPr lang="tr-TR" alt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100628"/>
            <a:ext cx="8856984" cy="5064676"/>
          </a:xfrm>
        </p:spPr>
        <p:txBody>
          <a:bodyPr>
            <a:normAutofit/>
          </a:bodyPr>
          <a:lstStyle/>
          <a:p>
            <a:pPr algn="just"/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En genç killer </a:t>
            </a:r>
            <a:r>
              <a:rPr lang="tr-TR" altLang="tr-TR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illit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ya da </a:t>
            </a:r>
            <a:r>
              <a:rPr lang="tr-TR" altLang="tr-TR" sz="24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sulu mika grubu 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killer olup bunları </a:t>
            </a:r>
            <a:r>
              <a:rPr lang="tr-TR" altLang="tr-TR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montmorillonitler</a:t>
            </a:r>
            <a:r>
              <a:rPr lang="tr-TR" alt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kaolinler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altLang="tr-TR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oksi</a:t>
            </a:r>
            <a:r>
              <a:rPr lang="tr-TR" alt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hidrat killeri 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takip etmektedir. </a:t>
            </a:r>
          </a:p>
          <a:p>
            <a:pPr algn="just"/>
            <a:r>
              <a:rPr lang="tr-TR" altLang="tr-TR" sz="2400" b="0" u="sng" dirty="0">
                <a:latin typeface="Arial" panose="020B0604020202020204" pitchFamily="34" charset="0"/>
                <a:cs typeface="Arial" panose="020B0604020202020204" pitchFamily="34" charset="0"/>
              </a:rPr>
              <a:t>Minerallerin ilk ayrışması bazik koşullarda cereyan ederse </a:t>
            </a:r>
            <a:r>
              <a:rPr lang="tr-TR" altLang="tr-TR" sz="2400" b="0" u="sng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montmorillonitler</a:t>
            </a:r>
            <a:r>
              <a:rPr lang="tr-TR" altLang="tr-TR" sz="2400" b="0" u="sng" dirty="0">
                <a:latin typeface="Arial" panose="020B0604020202020204" pitchFamily="34" charset="0"/>
                <a:cs typeface="Arial" panose="020B0604020202020204" pitchFamily="34" charset="0"/>
              </a:rPr>
              <a:t> oluşur, </a:t>
            </a:r>
            <a:r>
              <a:rPr lang="tr-TR" altLang="tr-TR" sz="2400" b="0" u="sng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kaolinler </a:t>
            </a:r>
            <a:r>
              <a:rPr lang="tr-TR" altLang="tr-TR" sz="2400" b="0" u="sng" dirty="0">
                <a:latin typeface="Arial" panose="020B0604020202020204" pitchFamily="34" charset="0"/>
                <a:cs typeface="Arial" panose="020B0604020202020204" pitchFamily="34" charset="0"/>
              </a:rPr>
              <a:t>silikatların orta ve kuvvetli asit koşullarda ayrışması ve alkali katyonları kaybetmeleri ile oluşurlar. </a:t>
            </a:r>
          </a:p>
          <a:p>
            <a:pPr algn="just"/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Tropik bölgelerde ayrışma daha da ileri giderek, silis asitleri yıkandıktan sonra, geriye yalnız demir ve alüminyum oksit hidratlardan ibaret killer kalır.</a:t>
            </a:r>
          </a:p>
        </p:txBody>
      </p:sp>
    </p:spTree>
    <p:extLst>
      <p:ext uri="{BB962C8B-B14F-4D97-AF65-F5344CB8AC3E}">
        <p14:creationId xmlns:p14="http://schemas.microsoft.com/office/powerpoint/2010/main" val="123578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Sİlİkat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Kİllerİnİn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Negatİf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Yük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KaynaklarI</a:t>
            </a:r>
            <a:endParaRPr lang="tr-TR" alt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100628"/>
            <a:ext cx="8496944" cy="484865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Kil minerallerinin kırılan kenar ve köşelerinde doymamış bağlar ortaya çıkar. </a:t>
            </a:r>
          </a:p>
          <a:p>
            <a:pPr algn="just">
              <a:lnSpc>
                <a:spcPct val="90000"/>
              </a:lnSpc>
            </a:pP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Ayrıca </a:t>
            </a:r>
            <a:r>
              <a:rPr lang="tr-TR" altLang="tr-TR" sz="2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kaolin killerinin 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düz olan dış yüzeylerinde, değişim noktaları olarak rol oynayan </a:t>
            </a:r>
            <a:r>
              <a:rPr lang="tr-TR" altLang="tr-TR" sz="2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hidroksil grupları dışa açılır</a:t>
            </a:r>
            <a:r>
              <a:rPr lang="tr-TR" altLang="tr-TR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tr-TR" altLang="tr-TR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altLang="tr-TR" sz="24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Bu hidroksil grupları Al iyonuna bağlı bulunmaktadır. Bunların hidrojenleri hafifçe 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dissosiye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olduklarında, 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kolloidal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yüzeye oksijene bağlı bir negatif yük kazandırırlar. </a:t>
            </a:r>
            <a:endParaRPr lang="tr-TR" altLang="tr-TR" sz="24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</a:pPr>
            <a:endParaRPr lang="tr-TR" altLang="tr-TR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tr-TR" altLang="tr-TR" sz="2400" u="sng" dirty="0">
                <a:latin typeface="Arial" panose="020B0604020202020204" pitchFamily="34" charset="0"/>
                <a:cs typeface="Arial" panose="020B0604020202020204" pitchFamily="34" charset="0"/>
              </a:rPr>
              <a:t>Bu gruplardan binlercesi kile önemli bir negatif yük kazandırır</a:t>
            </a:r>
            <a:r>
              <a:rPr lang="tr-TR" altLang="tr-T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tr-TR" altLang="tr-TR" sz="2400" u="sng" dirty="0">
                <a:latin typeface="Arial" panose="020B0604020202020204" pitchFamily="34" charset="0"/>
                <a:cs typeface="Arial" panose="020B0604020202020204" pitchFamily="34" charset="0"/>
              </a:rPr>
              <a:t>kazanılan yük özellikle 1:1 tipi kil minerallerinin ana negatif yük kaynağını oluşturur. </a:t>
            </a:r>
          </a:p>
        </p:txBody>
      </p:sp>
    </p:spTree>
    <p:extLst>
      <p:ext uri="{BB962C8B-B14F-4D97-AF65-F5344CB8AC3E}">
        <p14:creationId xmlns:p14="http://schemas.microsoft.com/office/powerpoint/2010/main" val="428703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Sİlİkat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Kİllerİnİn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Negatİf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Yük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KaynaklarI</a:t>
            </a:r>
            <a:endParaRPr lang="tr-TR" alt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181875"/>
            <a:ext cx="8964488" cy="3831301"/>
          </a:xfrm>
        </p:spPr>
        <p:txBody>
          <a:bodyPr>
            <a:normAutofit fontScale="92500"/>
          </a:bodyPr>
          <a:lstStyle/>
          <a:p>
            <a:endParaRPr lang="tr-TR" altLang="tr-TR" dirty="0"/>
          </a:p>
          <a:p>
            <a:endParaRPr lang="tr-TR" altLang="tr-TR" dirty="0"/>
          </a:p>
          <a:p>
            <a:pPr>
              <a:buFontTx/>
              <a:buNone/>
            </a:pPr>
            <a:r>
              <a:rPr lang="tr-TR" altLang="tr-TR" sz="2400" dirty="0"/>
              <a:t>   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Oksijenin bir bağı kristal </a:t>
            </a:r>
          </a:p>
          <a:p>
            <a:pPr>
              <a:buFontTx/>
              <a:buNone/>
            </a:pP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  içinde </a:t>
            </a:r>
            <a:r>
              <a:rPr lang="tr-TR" alt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tarafından kullanılmakta  </a:t>
            </a:r>
            <a:r>
              <a:rPr lang="tr-TR" alt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O- ---------H</a:t>
            </a:r>
            <a:r>
              <a:rPr lang="tr-TR" altLang="tr-TR" sz="2400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tr-TR" alt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</a:p>
          <a:p>
            <a:pPr>
              <a:buFontTx/>
              <a:buNone/>
            </a:pP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   diğeri açıkta bulunmaktadır</a:t>
            </a:r>
          </a:p>
          <a:p>
            <a:pPr>
              <a:buFontTx/>
              <a:buNone/>
            </a:pP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r>
              <a:rPr lang="tr-TR" alt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tr-TR" altLang="tr-TR" dirty="0">
                <a:latin typeface="Arial" panose="020B0604020202020204" pitchFamily="34" charset="0"/>
                <a:cs typeface="Arial" panose="020B0604020202020204" pitchFamily="34" charset="0"/>
              </a:rPr>
              <a:t>Negatif elektrik yüklü </a:t>
            </a:r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kristal yüzeyi                                                               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Gevşek </a:t>
            </a:r>
            <a:r>
              <a:rPr lang="tr-TR" altLang="tr-TR" sz="1800" dirty="0">
                <a:latin typeface="Arial" panose="020B0604020202020204" pitchFamily="34" charset="0"/>
                <a:cs typeface="Arial" panose="020B0604020202020204" pitchFamily="34" charset="0"/>
              </a:rPr>
              <a:t>tutulmuş </a:t>
            </a:r>
            <a:endParaRPr lang="tr-TR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alt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değişebilir H+</a:t>
            </a:r>
            <a:endParaRPr lang="tr-TR" alt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endParaRPr lang="tr-TR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alt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endParaRPr lang="tr-TR" alt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467544" y="1700808"/>
            <a:ext cx="532859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467544" y="3429000"/>
            <a:ext cx="532859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5796136" y="1700808"/>
            <a:ext cx="0" cy="7200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5796136" y="2708920"/>
            <a:ext cx="0" cy="7200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016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ctr"/>
            <a:r>
              <a:rPr lang="tr-TR" alt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İyonik Yer 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Değiştirme (izomorfik değişim)</a:t>
            </a:r>
            <a:r>
              <a:rPr lang="tr-TR" alt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alt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764704"/>
            <a:ext cx="8856984" cy="5256583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tr-TR" altLang="tr-TR" sz="2400" u="sng" dirty="0">
                <a:latin typeface="Arial" panose="020B0604020202020204" pitchFamily="34" charset="0"/>
                <a:cs typeface="Arial" panose="020B0604020202020204" pitchFamily="34" charset="0"/>
              </a:rPr>
              <a:t>Kristal şebeke içinde bir atomun yerini değişik </a:t>
            </a:r>
            <a:r>
              <a:rPr lang="tr-TR" altLang="tr-TR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valanslı</a:t>
            </a:r>
            <a:r>
              <a:rPr lang="tr-TR" altLang="tr-TR" sz="2400" u="sng" dirty="0">
                <a:latin typeface="Arial" panose="020B0604020202020204" pitchFamily="34" charset="0"/>
                <a:cs typeface="Arial" panose="020B0604020202020204" pitchFamily="34" charset="0"/>
              </a:rPr>
              <a:t> başka bir atomun yer alması ile ortaya çıkan negatif yüklerdir.</a:t>
            </a:r>
          </a:p>
          <a:p>
            <a:pPr algn="just">
              <a:lnSpc>
                <a:spcPct val="90000"/>
              </a:lnSpc>
            </a:pP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tr-TR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Al+++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atomunun yerine,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(2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değerlikli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altLang="tr-TR" sz="2400" b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Mg++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atomunun geçmesi ya da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(4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değerlikli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altLang="tr-TR" sz="2400" b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Si++++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atomu yerine 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(3 </a:t>
            </a:r>
            <a:r>
              <a:rPr lang="tr-TR" altLang="tr-TR" sz="24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değerlikli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altLang="tr-TR" sz="2400" b="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Al+++ 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atomunun geçmesi ile doyurulamayan bir negatif yük açıkta kalır.</a:t>
            </a:r>
          </a:p>
          <a:p>
            <a:pPr algn="just">
              <a:lnSpc>
                <a:spcPct val="90000"/>
              </a:lnSpc>
            </a:pPr>
            <a:r>
              <a:rPr lang="tr-TR" altLang="tr-TR" sz="2400" u="sng" dirty="0">
                <a:latin typeface="Arial" panose="020B0604020202020204" pitchFamily="34" charset="0"/>
                <a:cs typeface="Arial" panose="020B0604020202020204" pitchFamily="34" charset="0"/>
              </a:rPr>
              <a:t>2:1 tipi killerde negatif yüklerin ana kaynağını iyonik yer değiştirme (izomorfik değişim) oluşturur. </a:t>
            </a:r>
            <a:r>
              <a:rPr lang="tr-TR" altLang="tr-TR" sz="2400" b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Montmorillonit</a:t>
            </a:r>
            <a:r>
              <a:rPr lang="tr-TR" altLang="tr-TR" sz="24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tipi killerde yer değişim esas olarak </a:t>
            </a:r>
            <a:r>
              <a:rPr lang="tr-TR" altLang="tr-TR" sz="24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alüminyum levhasında</a:t>
            </a:r>
            <a:r>
              <a:rPr lang="tr-TR" altLang="tr-TR" sz="2400" b="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illit</a:t>
            </a:r>
            <a:r>
              <a:rPr lang="tr-TR" altLang="tr-TR" sz="24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tipi </a:t>
            </a:r>
            <a:r>
              <a:rPr lang="tr-TR" altLang="tr-TR" sz="2400" b="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killerde ise </a:t>
            </a:r>
            <a:r>
              <a:rPr lang="tr-TR" altLang="tr-TR" sz="24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silisyum levhasında </a:t>
            </a:r>
            <a:r>
              <a:rPr lang="tr-TR" altLang="tr-TR" sz="2400" b="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görülür.</a:t>
            </a:r>
          </a:p>
          <a:p>
            <a:pPr algn="just">
              <a:lnSpc>
                <a:spcPct val="90000"/>
              </a:lnSpc>
            </a:pP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Yer değişim zaman zaman Fe ve Mn iyonlarında da 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426095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>
                <a:solidFill>
                  <a:srgbClr val="002060"/>
                </a:solidFill>
                <a:latin typeface="Arial Black" panose="020B0A04020102020204" pitchFamily="34" charset="0"/>
              </a:rPr>
              <a:t>İyonik Yer Değiştirme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100628"/>
            <a:ext cx="8784976" cy="3579849"/>
          </a:xfrm>
        </p:spPr>
        <p:txBody>
          <a:bodyPr>
            <a:normAutofit fontScale="77500" lnSpcReduction="20000"/>
          </a:bodyPr>
          <a:lstStyle/>
          <a:p>
            <a:endParaRPr lang="tr-TR" altLang="tr-TR" sz="1800" i="1" dirty="0" smtClean="0"/>
          </a:p>
          <a:p>
            <a:r>
              <a:rPr lang="tr-TR" altLang="tr-TR" sz="2100" i="1" dirty="0" smtClean="0">
                <a:latin typeface="Arial Black" panose="020B0A04020102020204" pitchFamily="34" charset="0"/>
              </a:rPr>
              <a:t>    </a:t>
            </a:r>
            <a:r>
              <a:rPr lang="tr-TR" altLang="tr-TR" sz="2100" dirty="0" err="1" smtClean="0">
                <a:solidFill>
                  <a:srgbClr val="C00000"/>
                </a:solidFill>
                <a:latin typeface="Arial Black" panose="020B0A04020102020204" pitchFamily="34" charset="0"/>
              </a:rPr>
              <a:t>Aluminyum</a:t>
            </a:r>
            <a:r>
              <a:rPr lang="tr-TR" altLang="tr-TR" sz="21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 levhası                            </a:t>
            </a:r>
            <a:r>
              <a:rPr lang="tr-TR" altLang="tr-TR" sz="2100" dirty="0" err="1" smtClean="0">
                <a:solidFill>
                  <a:srgbClr val="C00000"/>
                </a:solidFill>
                <a:latin typeface="Arial Black" panose="020B0A04020102020204" pitchFamily="34" charset="0"/>
              </a:rPr>
              <a:t>Aluminyum</a:t>
            </a:r>
            <a:r>
              <a:rPr lang="tr-TR" altLang="tr-TR" sz="21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 levhası</a:t>
            </a:r>
            <a:endParaRPr lang="tr-TR" altLang="tr-TR" sz="2100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r>
              <a:rPr lang="tr-TR" altLang="tr-TR" sz="2100" i="1" dirty="0" smtClean="0">
                <a:latin typeface="Arial Black" panose="020B0A04020102020204" pitchFamily="34" charset="0"/>
              </a:rPr>
              <a:t>   İyon </a:t>
            </a:r>
            <a:r>
              <a:rPr lang="tr-TR" altLang="tr-TR" sz="2100" i="1" dirty="0">
                <a:latin typeface="Arial Black" panose="020B0A04020102020204" pitchFamily="34" charset="0"/>
              </a:rPr>
              <a:t>değişimi yok                 </a:t>
            </a:r>
            <a:r>
              <a:rPr lang="tr-TR" altLang="tr-TR" sz="2100" i="1" dirty="0" smtClean="0">
                <a:latin typeface="Arial Black" panose="020B0A04020102020204" pitchFamily="34" charset="0"/>
              </a:rPr>
              <a:t>  Alüminyum </a:t>
            </a:r>
            <a:r>
              <a:rPr lang="tr-TR" altLang="tr-TR" sz="2100" i="1" dirty="0">
                <a:latin typeface="Arial Black" panose="020B0A04020102020204" pitchFamily="34" charset="0"/>
              </a:rPr>
              <a:t>ve Magnezyum yer değiştirmiş</a:t>
            </a:r>
          </a:p>
          <a:p>
            <a:pPr lvl="0"/>
            <a:r>
              <a:rPr lang="tr-TR" altLang="tr-TR" sz="2100" dirty="0" smtClean="0">
                <a:latin typeface="Arial Black" panose="020B0A04020102020204" pitchFamily="34" charset="0"/>
              </a:rPr>
              <a:t>     O=</a:t>
            </a:r>
            <a:r>
              <a:rPr lang="tr-TR" altLang="tr-TR" sz="21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Al</a:t>
            </a:r>
            <a:r>
              <a:rPr lang="tr-TR" altLang="tr-TR" sz="2100" baseline="30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+3</a:t>
            </a:r>
            <a:r>
              <a:rPr lang="tr-TR" altLang="tr-TR" sz="2100" baseline="30000" dirty="0" smtClean="0">
                <a:latin typeface="Arial Black" panose="020B0A04020102020204" pitchFamily="34" charset="0"/>
              </a:rPr>
              <a:t> </a:t>
            </a:r>
            <a:r>
              <a:rPr lang="tr-TR" altLang="tr-TR" sz="2100" baseline="30000" dirty="0">
                <a:latin typeface="Arial Black" panose="020B0A04020102020204" pitchFamily="34" charset="0"/>
              </a:rPr>
              <a:t>_ </a:t>
            </a:r>
            <a:r>
              <a:rPr lang="tr-TR" altLang="tr-TR" sz="2100" dirty="0">
                <a:latin typeface="Arial Black" panose="020B0A04020102020204" pitchFamily="34" charset="0"/>
              </a:rPr>
              <a:t>OH </a:t>
            </a:r>
            <a:r>
              <a:rPr lang="tr-TR" altLang="tr-TR" sz="2100" dirty="0" smtClean="0">
                <a:latin typeface="Arial Black" panose="020B0A04020102020204" pitchFamily="34" charset="0"/>
              </a:rPr>
              <a:t>                                               </a:t>
            </a:r>
            <a:r>
              <a:rPr lang="tr-TR" altLang="tr-TR" sz="2100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- </a:t>
            </a:r>
            <a:r>
              <a:rPr lang="tr-TR" altLang="tr-TR" sz="2100" dirty="0">
                <a:solidFill>
                  <a:srgbClr val="000000"/>
                </a:solidFill>
                <a:latin typeface="Arial Black" panose="020B0A04020102020204" pitchFamily="34" charset="0"/>
              </a:rPr>
              <a:t>O - </a:t>
            </a:r>
            <a:r>
              <a:rPr lang="tr-TR" altLang="tr-TR" sz="2100" dirty="0">
                <a:solidFill>
                  <a:srgbClr val="00B050"/>
                </a:solidFill>
                <a:latin typeface="Arial Black" panose="020B0A04020102020204" pitchFamily="34" charset="0"/>
              </a:rPr>
              <a:t>Mg</a:t>
            </a:r>
            <a:r>
              <a:rPr lang="tr-TR" altLang="tr-TR" sz="2100" baseline="30000" dirty="0">
                <a:solidFill>
                  <a:srgbClr val="00B050"/>
                </a:solidFill>
                <a:latin typeface="Arial Black" panose="020B0A04020102020204" pitchFamily="34" charset="0"/>
              </a:rPr>
              <a:t>+2</a:t>
            </a:r>
            <a:r>
              <a:rPr lang="tr-TR" altLang="tr-TR" sz="2100" dirty="0">
                <a:solidFill>
                  <a:srgbClr val="000000"/>
                </a:solidFill>
                <a:latin typeface="Arial Black" panose="020B0A04020102020204" pitchFamily="34" charset="0"/>
              </a:rPr>
              <a:t> – OH</a:t>
            </a:r>
          </a:p>
          <a:p>
            <a:endParaRPr lang="tr-TR" altLang="tr-TR" sz="2100" dirty="0" smtClean="0">
              <a:latin typeface="Arial Black" panose="020B0A04020102020204" pitchFamily="34" charset="0"/>
            </a:endParaRPr>
          </a:p>
          <a:p>
            <a:r>
              <a:rPr lang="tr-TR" altLang="tr-TR" sz="2100" i="1" dirty="0" smtClean="0">
                <a:latin typeface="Arial Black" panose="020B0A04020102020204" pitchFamily="34" charset="0"/>
              </a:rPr>
              <a:t>    Fazla </a:t>
            </a:r>
            <a:r>
              <a:rPr lang="tr-TR" altLang="tr-TR" sz="2100" i="1" dirty="0">
                <a:latin typeface="Arial Black" panose="020B0A04020102020204" pitchFamily="34" charset="0"/>
              </a:rPr>
              <a:t>yük yok </a:t>
            </a:r>
            <a:r>
              <a:rPr lang="tr-TR" altLang="tr-TR" sz="2100" i="1" dirty="0" smtClean="0">
                <a:latin typeface="Arial Black" panose="020B0A04020102020204" pitchFamily="34" charset="0"/>
              </a:rPr>
              <a:t>                                           Fazla </a:t>
            </a:r>
            <a:r>
              <a:rPr lang="tr-TR" altLang="tr-TR" sz="2100" i="1" dirty="0">
                <a:latin typeface="Arial Black" panose="020B0A04020102020204" pitchFamily="34" charset="0"/>
              </a:rPr>
              <a:t>bir </a:t>
            </a:r>
            <a:r>
              <a:rPr lang="tr-TR" altLang="tr-TR" sz="2100" i="1" dirty="0" smtClean="0">
                <a:latin typeface="Arial Black" panose="020B0A04020102020204" pitchFamily="34" charset="0"/>
              </a:rPr>
              <a:t>negatif yük </a:t>
            </a:r>
            <a:r>
              <a:rPr lang="tr-TR" altLang="tr-TR" sz="2100" i="1" dirty="0">
                <a:latin typeface="Arial Black" panose="020B0A04020102020204" pitchFamily="34" charset="0"/>
              </a:rPr>
              <a:t>var</a:t>
            </a:r>
          </a:p>
          <a:p>
            <a:endParaRPr lang="tr-TR" altLang="tr-TR" sz="2100" i="1" dirty="0" smtClean="0">
              <a:latin typeface="Arial Black" panose="020B0A04020102020204" pitchFamily="34" charset="0"/>
            </a:endParaRPr>
          </a:p>
          <a:p>
            <a:r>
              <a:rPr lang="tr-TR" altLang="tr-TR" sz="2100" i="1" dirty="0" smtClean="0">
                <a:latin typeface="Arial Black" panose="020B0A04020102020204" pitchFamily="34" charset="0"/>
              </a:rPr>
              <a:t>   </a:t>
            </a:r>
            <a:r>
              <a:rPr lang="tr-TR" altLang="tr-TR" sz="2100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Silis levhası                                             Silis levhası</a:t>
            </a:r>
            <a:endParaRPr lang="tr-TR" altLang="tr-TR" sz="2100" dirty="0">
              <a:solidFill>
                <a:srgbClr val="00B0F0"/>
              </a:solidFill>
              <a:latin typeface="Arial Black" panose="020B0A04020102020204" pitchFamily="34" charset="0"/>
            </a:endParaRPr>
          </a:p>
          <a:p>
            <a:r>
              <a:rPr lang="tr-TR" altLang="tr-TR" sz="2100" i="1" dirty="0" smtClean="0">
                <a:latin typeface="Arial Black" panose="020B0A04020102020204" pitchFamily="34" charset="0"/>
              </a:rPr>
              <a:t>   İyon </a:t>
            </a:r>
            <a:r>
              <a:rPr lang="tr-TR" altLang="tr-TR" sz="2100" i="1" dirty="0">
                <a:latin typeface="Arial Black" panose="020B0A04020102020204" pitchFamily="34" charset="0"/>
              </a:rPr>
              <a:t>değişimi yok                      Silisyum ve alüminyum yer değiştirmiş</a:t>
            </a:r>
          </a:p>
          <a:p>
            <a:endParaRPr lang="tr-TR" altLang="tr-TR" sz="2100" i="1" dirty="0">
              <a:latin typeface="Arial Black" panose="020B0A04020102020204" pitchFamily="34" charset="0"/>
            </a:endParaRPr>
          </a:p>
          <a:p>
            <a:r>
              <a:rPr lang="tr-TR" altLang="tr-TR" sz="2100" dirty="0" smtClean="0">
                <a:latin typeface="Arial Black" panose="020B0A04020102020204" pitchFamily="34" charset="0"/>
              </a:rPr>
              <a:t>     O=</a:t>
            </a:r>
            <a:r>
              <a:rPr lang="tr-TR" altLang="tr-TR" sz="21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Si</a:t>
            </a:r>
            <a:r>
              <a:rPr lang="tr-TR" altLang="tr-TR" sz="2100" baseline="30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+4</a:t>
            </a:r>
            <a:r>
              <a:rPr lang="tr-TR" altLang="tr-TR" sz="2100" dirty="0">
                <a:latin typeface="Arial Black" panose="020B0A04020102020204" pitchFamily="34" charset="0"/>
              </a:rPr>
              <a:t>=</a:t>
            </a:r>
            <a:r>
              <a:rPr lang="tr-TR" altLang="tr-TR" sz="2100" baseline="30000" dirty="0">
                <a:latin typeface="Arial Black" panose="020B0A04020102020204" pitchFamily="34" charset="0"/>
              </a:rPr>
              <a:t> </a:t>
            </a:r>
            <a:r>
              <a:rPr lang="tr-TR" altLang="tr-TR" sz="2100" dirty="0">
                <a:latin typeface="Arial Black" panose="020B0A04020102020204" pitchFamily="34" charset="0"/>
              </a:rPr>
              <a:t>O         </a:t>
            </a:r>
            <a:r>
              <a:rPr lang="tr-TR" altLang="tr-TR" sz="2100" dirty="0" smtClean="0">
                <a:latin typeface="Arial Black" panose="020B0A04020102020204" pitchFamily="34" charset="0"/>
              </a:rPr>
              <a:t>                                              </a:t>
            </a:r>
            <a:r>
              <a:rPr lang="tr-TR" altLang="tr-TR" sz="2100" dirty="0" err="1">
                <a:latin typeface="Arial Black" panose="020B0A04020102020204" pitchFamily="34" charset="0"/>
              </a:rPr>
              <a:t>O</a:t>
            </a:r>
            <a:r>
              <a:rPr lang="tr-TR" altLang="tr-TR" sz="2100" dirty="0">
                <a:latin typeface="Arial Black" panose="020B0A04020102020204" pitchFamily="34" charset="0"/>
              </a:rPr>
              <a:t> = </a:t>
            </a:r>
            <a:r>
              <a:rPr lang="tr-TR" altLang="tr-TR" sz="2100" dirty="0">
                <a:solidFill>
                  <a:srgbClr val="00B050"/>
                </a:solidFill>
                <a:latin typeface="Arial Black" panose="020B0A04020102020204" pitchFamily="34" charset="0"/>
              </a:rPr>
              <a:t>Al</a:t>
            </a:r>
            <a:r>
              <a:rPr lang="tr-TR" altLang="tr-TR" sz="2100" baseline="30000" dirty="0">
                <a:solidFill>
                  <a:srgbClr val="00B050"/>
                </a:solidFill>
                <a:latin typeface="Arial Black" panose="020B0A04020102020204" pitchFamily="34" charset="0"/>
              </a:rPr>
              <a:t>+3</a:t>
            </a:r>
            <a:r>
              <a:rPr lang="tr-TR" altLang="tr-TR" sz="2100" dirty="0">
                <a:latin typeface="Arial Black" panose="020B0A04020102020204" pitchFamily="34" charset="0"/>
              </a:rPr>
              <a:t> – O – </a:t>
            </a:r>
          </a:p>
          <a:p>
            <a:r>
              <a:rPr lang="tr-TR" altLang="tr-TR" sz="2100" i="1" dirty="0" smtClean="0">
                <a:latin typeface="Arial Black" panose="020B0A04020102020204" pitchFamily="34" charset="0"/>
              </a:rPr>
              <a:t>      Fazla </a:t>
            </a:r>
            <a:r>
              <a:rPr lang="tr-TR" altLang="tr-TR" sz="2100" i="1" dirty="0">
                <a:latin typeface="Arial Black" panose="020B0A04020102020204" pitchFamily="34" charset="0"/>
              </a:rPr>
              <a:t>yük yok                          </a:t>
            </a:r>
            <a:r>
              <a:rPr lang="tr-TR" altLang="tr-TR" sz="2100" i="1" dirty="0" smtClean="0">
                <a:latin typeface="Arial Black" panose="020B0A04020102020204" pitchFamily="34" charset="0"/>
              </a:rPr>
              <a:t>                 Fazla </a:t>
            </a:r>
            <a:r>
              <a:rPr lang="tr-TR" altLang="tr-TR" sz="2100" i="1" dirty="0">
                <a:latin typeface="Arial Black" panose="020B0A04020102020204" pitchFamily="34" charset="0"/>
              </a:rPr>
              <a:t>bir </a:t>
            </a:r>
            <a:r>
              <a:rPr lang="tr-TR" altLang="tr-TR" sz="2100" i="1" dirty="0" smtClean="0">
                <a:latin typeface="Arial Black" panose="020B0A04020102020204" pitchFamily="34" charset="0"/>
              </a:rPr>
              <a:t> negatif yük </a:t>
            </a:r>
            <a:r>
              <a:rPr lang="tr-TR" altLang="tr-TR" sz="2100" i="1" dirty="0">
                <a:latin typeface="Arial Black" panose="020B0A04020102020204" pitchFamily="34" charset="0"/>
              </a:rPr>
              <a:t>var</a:t>
            </a:r>
          </a:p>
          <a:p>
            <a:endParaRPr lang="tr-TR" altLang="tr-TR" sz="2100" dirty="0">
              <a:latin typeface="Arial Black" panose="020B0A04020102020204" pitchFamily="34" charset="0"/>
            </a:endParaRPr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539552" y="1942050"/>
            <a:ext cx="193360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539552" y="1920584"/>
            <a:ext cx="0" cy="3258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539552" y="2264193"/>
            <a:ext cx="193360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 flipH="1">
            <a:off x="2452362" y="1924910"/>
            <a:ext cx="13320" cy="32582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V="1">
            <a:off x="4716015" y="1942050"/>
            <a:ext cx="2109327" cy="173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4716016" y="1959428"/>
            <a:ext cx="0" cy="3970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4716015" y="2356452"/>
            <a:ext cx="210932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6825343" y="1942050"/>
            <a:ext cx="0" cy="4296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318762" y="3933056"/>
            <a:ext cx="202099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318762" y="3933055"/>
            <a:ext cx="0" cy="3357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318762" y="4293096"/>
            <a:ext cx="202099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>
            <a:off x="2339752" y="3933055"/>
            <a:ext cx="0" cy="3357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 flipV="1">
            <a:off x="4759559" y="3933055"/>
            <a:ext cx="2404730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4759559" y="3908309"/>
            <a:ext cx="0" cy="384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 flipV="1">
            <a:off x="4759558" y="4268822"/>
            <a:ext cx="2404730" cy="1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7164288" y="3920479"/>
            <a:ext cx="0" cy="34834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76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cap="none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SİLİKAT KİLLERİNİN YAPILARI</a:t>
            </a:r>
            <a:endParaRPr lang="tr-TR" altLang="tr-TR" cap="none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100628"/>
            <a:ext cx="8352928" cy="398455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</a:pP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Silikat killeri üst üste dizilmiş ince levhalardan oluşmaktadır.</a:t>
            </a:r>
          </a:p>
          <a:p>
            <a:pPr algn="just">
              <a:lnSpc>
                <a:spcPct val="80000"/>
              </a:lnSpc>
            </a:pPr>
            <a:r>
              <a:rPr lang="tr-TR" altLang="tr-TR" sz="2800" b="0" u="sng" dirty="0">
                <a:latin typeface="Arial" panose="020B0604020202020204" pitchFamily="34" charset="0"/>
                <a:cs typeface="Arial" panose="020B0604020202020204" pitchFamily="34" charset="0"/>
              </a:rPr>
              <a:t>Silikat killerinin 2 temel yapı taşı </a:t>
            </a:r>
            <a:r>
              <a:rPr lang="tr-TR" altLang="tr-TR" sz="2800" b="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bulunur:</a:t>
            </a:r>
            <a:endParaRPr lang="tr-TR" altLang="tr-TR" sz="2800" b="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tr-TR" altLang="tr-T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Silisyum </a:t>
            </a:r>
            <a:r>
              <a:rPr lang="tr-TR" altLang="tr-TR" sz="2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tetra</a:t>
            </a:r>
            <a:r>
              <a:rPr lang="tr-TR" altLang="tr-T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eder</a:t>
            </a:r>
          </a:p>
          <a:p>
            <a:pPr algn="just">
              <a:lnSpc>
                <a:spcPct val="80000"/>
              </a:lnSpc>
            </a:pPr>
            <a:r>
              <a:rPr lang="tr-TR" altLang="tr-T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Alüminyum okta eder</a:t>
            </a:r>
          </a:p>
          <a:p>
            <a:pPr algn="just">
              <a:lnSpc>
                <a:spcPct val="80000"/>
              </a:lnSpc>
            </a:pPr>
            <a:r>
              <a:rPr lang="tr-TR" altLang="tr-TR" sz="2800" u="sng" dirty="0">
                <a:latin typeface="Arial" panose="020B0604020202020204" pitchFamily="34" charset="0"/>
                <a:cs typeface="Arial" panose="020B0604020202020204" pitchFamily="34" charset="0"/>
              </a:rPr>
              <a:t>Silisyum </a:t>
            </a:r>
            <a:r>
              <a:rPr lang="tr-TR" altLang="tr-TR" sz="2800" u="sng" dirty="0" err="1">
                <a:latin typeface="Arial" panose="020B0604020202020204" pitchFamily="34" charset="0"/>
                <a:cs typeface="Arial" panose="020B0604020202020204" pitchFamily="34" charset="0"/>
              </a:rPr>
              <a:t>tetra</a:t>
            </a:r>
            <a:r>
              <a:rPr lang="tr-TR" altLang="tr-TR" sz="2800" u="sng" dirty="0">
                <a:latin typeface="Arial" panose="020B0604020202020204" pitchFamily="34" charset="0"/>
                <a:cs typeface="Arial" panose="020B0604020202020204" pitchFamily="34" charset="0"/>
              </a:rPr>
              <a:t> ederler bir araya gelerek silisyum levhasını, alüminyum okta ederler bir araya gelerek alüminyum levhasını oluştururlar. </a:t>
            </a:r>
            <a:r>
              <a:rPr lang="tr-TR" altLang="tr-TR" sz="2800" b="0" u="sng" dirty="0">
                <a:latin typeface="Arial" panose="020B0604020202020204" pitchFamily="34" charset="0"/>
                <a:cs typeface="Arial" panose="020B0604020202020204" pitchFamily="34" charset="0"/>
              </a:rPr>
              <a:t>Bu levhaların farklı şekillerde bağlanmaları ile farklı kil mineralleri oluşur. </a:t>
            </a:r>
          </a:p>
          <a:p>
            <a:pPr algn="just">
              <a:lnSpc>
                <a:spcPct val="80000"/>
              </a:lnSpc>
            </a:pP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1:1, 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2:1 ya 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da 2:1:1tipi kil mineralleri</a:t>
            </a:r>
          </a:p>
        </p:txBody>
      </p:sp>
    </p:spTree>
    <p:extLst>
      <p:ext uri="{BB962C8B-B14F-4D97-AF65-F5344CB8AC3E}">
        <p14:creationId xmlns:p14="http://schemas.microsoft.com/office/powerpoint/2010/main" val="335471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Demİr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Alümİnyum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Sulu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Oksİt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Kİllerİ</a:t>
            </a:r>
            <a:endParaRPr lang="tr-TR" alt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980728"/>
            <a:ext cx="8568952" cy="5544616"/>
          </a:xfrm>
        </p:spPr>
        <p:txBody>
          <a:bodyPr/>
          <a:lstStyle/>
          <a:p>
            <a:pPr algn="just"/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Ilıman bölgelerde silikat killeri ile birlikte bulunurlar</a:t>
            </a:r>
          </a:p>
          <a:p>
            <a:pPr algn="just"/>
            <a:r>
              <a:rPr lang="tr-TR" altLang="tr-TR" sz="2400" b="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Tropik ve Yarı Tropik bölgelerde başat killerdir.</a:t>
            </a:r>
          </a:p>
          <a:p>
            <a:pPr algn="just"/>
            <a:r>
              <a:rPr lang="tr-TR" altLang="tr-TR" sz="2400" b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Bunlar su molekülleri ile </a:t>
            </a:r>
            <a:r>
              <a:rPr lang="tr-TR" altLang="tr-TR" sz="2400" b="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hidrate</a:t>
            </a:r>
            <a:r>
              <a:rPr lang="tr-TR" altLang="tr-TR" sz="2400" b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olmuş oksitlerdir.</a:t>
            </a:r>
          </a:p>
          <a:p>
            <a:pPr algn="just"/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Fe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. xH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O ve Al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. xH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O şeklinde formüle edilirler.</a:t>
            </a:r>
          </a:p>
          <a:p>
            <a:pPr algn="just"/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Bu topraklarda 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gibsit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(Al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. 3H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O) en sık rastlanan alüminyum oksittir.</a:t>
            </a:r>
          </a:p>
          <a:p>
            <a:pPr algn="just"/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En sık rastlanan demir sulu oksitler ise;</a:t>
            </a:r>
          </a:p>
          <a:p>
            <a:pPr algn="just"/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Götit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(Fe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. H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O) ve limonit (Fe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. 3H</a:t>
            </a:r>
            <a:r>
              <a:rPr lang="tr-TR" altLang="tr-TR" sz="2400" b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O)</a:t>
            </a:r>
          </a:p>
          <a:p>
            <a:pPr algn="just"/>
            <a:r>
              <a:rPr lang="tr-TR" altLang="tr-TR" sz="24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Düşük KDK sahiptirler, yapışkanlık, kohezyon ve plastiklik özelliklerinin düşük olması nedeniyle iyi fiziksel toprak özelliklerine sahiptirler.  </a:t>
            </a:r>
          </a:p>
        </p:txBody>
      </p:sp>
    </p:spTree>
    <p:extLst>
      <p:ext uri="{BB962C8B-B14F-4D97-AF65-F5344CB8AC3E}">
        <p14:creationId xmlns:p14="http://schemas.microsoft.com/office/powerpoint/2010/main" val="239025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Organİk</a:t>
            </a:r>
            <a:r>
              <a:rPr lang="tr-TR" alt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Toprak </a:t>
            </a:r>
            <a:r>
              <a:rPr lang="tr-TR" altLang="tr-T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Kolloİdlerİ</a:t>
            </a:r>
            <a:endParaRPr lang="tr-TR" altLang="tr-T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08720"/>
            <a:ext cx="8579296" cy="4248473"/>
          </a:xfrm>
        </p:spPr>
        <p:txBody>
          <a:bodyPr>
            <a:normAutofit/>
          </a:bodyPr>
          <a:lstStyle/>
          <a:p>
            <a:pPr marL="36000">
              <a:spcBef>
                <a:spcPts val="0"/>
              </a:spcBef>
            </a:pPr>
            <a:r>
              <a:rPr lang="tr-TR" altLang="tr-TR" sz="2400" u="sng" dirty="0">
                <a:latin typeface="Arial" panose="020B0604020202020204" pitchFamily="34" charset="0"/>
                <a:cs typeface="Arial" panose="020B0604020202020204" pitchFamily="34" charset="0"/>
              </a:rPr>
              <a:t>Çok yüksek </a:t>
            </a:r>
            <a:r>
              <a:rPr lang="tr-TR" altLang="tr-TR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KDK’ne</a:t>
            </a:r>
            <a:r>
              <a:rPr lang="tr-TR" altLang="tr-TR" sz="2400" u="sng" dirty="0">
                <a:latin typeface="Arial" panose="020B0604020202020204" pitchFamily="34" charset="0"/>
                <a:cs typeface="Arial" panose="020B0604020202020204" pitchFamily="34" charset="0"/>
              </a:rPr>
              <a:t> sahiptirler (200-250 me/100g</a:t>
            </a:r>
            <a:r>
              <a:rPr lang="tr-TR" altLang="tr-T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6000">
              <a:spcBef>
                <a:spcPts val="0"/>
              </a:spcBef>
            </a:pPr>
            <a:endParaRPr lang="tr-TR" altLang="tr-TR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">
              <a:spcBef>
                <a:spcPts val="0"/>
              </a:spcBef>
            </a:pPr>
            <a:r>
              <a:rPr lang="tr-TR" altLang="tr-T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Esas itibariyle C,H ve O den oluşmuşlardır. Topraklara önemli ölçüde N,P ve S tedarik ederler</a:t>
            </a:r>
            <a:r>
              <a:rPr lang="tr-TR" altLang="tr-TR" sz="2400" b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6000">
              <a:spcBef>
                <a:spcPts val="0"/>
              </a:spcBef>
            </a:pPr>
            <a:endParaRPr lang="tr-TR" altLang="tr-TR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">
              <a:spcBef>
                <a:spcPts val="0"/>
              </a:spcBef>
            </a:pP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Stabil bir yapı göstermezler, toprak koşullarına bağlı olarak kil </a:t>
            </a:r>
            <a:r>
              <a:rPr lang="tr-TR" altLang="tr-TR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kolloidlerinden</a:t>
            </a:r>
            <a:r>
              <a:rPr lang="tr-TR" altLang="tr-TR" sz="2400" b="0" dirty="0">
                <a:latin typeface="Arial" panose="020B0604020202020204" pitchFamily="34" charset="0"/>
                <a:cs typeface="Arial" panose="020B0604020202020204" pitchFamily="34" charset="0"/>
              </a:rPr>
              <a:t> daha dinamik bir yapı sergilerler</a:t>
            </a:r>
            <a:r>
              <a:rPr lang="tr-TR" altLang="tr-TR" sz="24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6000">
              <a:spcBef>
                <a:spcPts val="0"/>
              </a:spcBef>
            </a:pPr>
            <a:endParaRPr lang="tr-TR" altLang="tr-TR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">
              <a:spcBef>
                <a:spcPts val="0"/>
              </a:spcBef>
            </a:pP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Artan </a:t>
            </a:r>
            <a:r>
              <a:rPr lang="tr-TR" alt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pH’ya</a:t>
            </a: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bağlı olarak KDK değerleri artar.</a:t>
            </a:r>
          </a:p>
        </p:txBody>
      </p:sp>
    </p:spTree>
    <p:extLst>
      <p:ext uri="{BB962C8B-B14F-4D97-AF65-F5344CB8AC3E}">
        <p14:creationId xmlns:p14="http://schemas.microsoft.com/office/powerpoint/2010/main" val="346088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altLang="tr-TR" b="1" cap="non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SİLİSYUM</a:t>
            </a:r>
            <a:r>
              <a:rPr lang="tr-TR" alt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tetra</a:t>
            </a: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eder ve </a:t>
            </a:r>
            <a:r>
              <a:rPr lang="tr-TR" altLang="tr-TR" b="1" cap="non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ALÜMİNYUM </a:t>
            </a:r>
            <a:r>
              <a:rPr lang="tr-TR" alt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okta </a:t>
            </a: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eder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100628"/>
            <a:ext cx="8352928" cy="4200580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tr-TR" altLang="tr-TR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Silisyum </a:t>
            </a:r>
            <a:r>
              <a:rPr lang="tr-TR" altLang="tr-TR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tetra</a:t>
            </a:r>
            <a:r>
              <a:rPr lang="tr-TR" altLang="tr-TR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eder</a:t>
            </a:r>
            <a:r>
              <a:rPr lang="tr-TR" altLang="tr-TR" sz="3200" b="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tr-TR" altLang="tr-TR" sz="3200" dirty="0">
                <a:latin typeface="Arial" panose="020B0604020202020204" pitchFamily="34" charset="0"/>
                <a:cs typeface="Arial" panose="020B0604020202020204" pitchFamily="34" charset="0"/>
              </a:rPr>
              <a:t>merkezde </a:t>
            </a:r>
            <a:r>
              <a:rPr lang="tr-TR" altLang="tr-TR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Si </a:t>
            </a:r>
            <a:r>
              <a:rPr lang="tr-TR" altLang="tr-TR" sz="3200" dirty="0">
                <a:latin typeface="Arial" panose="020B0604020202020204" pitchFamily="34" charset="0"/>
                <a:cs typeface="Arial" panose="020B0604020202020204" pitchFamily="34" charset="0"/>
              </a:rPr>
              <a:t>atom</a:t>
            </a:r>
            <a:r>
              <a:rPr lang="tr-TR" altLang="tr-TR" sz="3200" b="0" dirty="0">
                <a:latin typeface="Arial" panose="020B0604020202020204" pitchFamily="34" charset="0"/>
                <a:cs typeface="Arial" panose="020B0604020202020204" pitchFamily="34" charset="0"/>
              </a:rPr>
              <a:t>u ve onun </a:t>
            </a:r>
            <a:r>
              <a:rPr lang="tr-TR" altLang="tr-TR" sz="3200" dirty="0">
                <a:latin typeface="Arial" panose="020B0604020202020204" pitchFamily="34" charset="0"/>
                <a:cs typeface="Arial" panose="020B0604020202020204" pitchFamily="34" charset="0"/>
              </a:rPr>
              <a:t>etrafında </a:t>
            </a:r>
            <a:r>
              <a:rPr lang="tr-TR" altLang="tr-TR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oksijen </a:t>
            </a:r>
            <a:r>
              <a:rPr lang="tr-TR" altLang="tr-TR" sz="3200" dirty="0">
                <a:latin typeface="Arial" panose="020B0604020202020204" pitchFamily="34" charset="0"/>
                <a:cs typeface="Arial" panose="020B0604020202020204" pitchFamily="34" charset="0"/>
              </a:rPr>
              <a:t>atom</a:t>
            </a:r>
            <a:r>
              <a:rPr lang="tr-TR" altLang="tr-TR" sz="3200" b="0" dirty="0">
                <a:latin typeface="Arial" panose="020B0604020202020204" pitchFamily="34" charset="0"/>
                <a:cs typeface="Arial" panose="020B0604020202020204" pitchFamily="34" charset="0"/>
              </a:rPr>
              <a:t>unun oluşturduğu yapıdır.</a:t>
            </a:r>
          </a:p>
          <a:p>
            <a:pPr algn="just">
              <a:lnSpc>
                <a:spcPct val="90000"/>
              </a:lnSpc>
            </a:pPr>
            <a:r>
              <a:rPr lang="tr-TR" altLang="tr-TR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Alüminyum okta eder; </a:t>
            </a:r>
            <a:r>
              <a:rPr lang="tr-TR" altLang="tr-TR" sz="3200" dirty="0">
                <a:latin typeface="Arial" panose="020B0604020202020204" pitchFamily="34" charset="0"/>
                <a:cs typeface="Arial" panose="020B0604020202020204" pitchFamily="34" charset="0"/>
              </a:rPr>
              <a:t>merkezde </a:t>
            </a:r>
            <a:r>
              <a:rPr lang="tr-TR" altLang="tr-TR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tr-TR" altLang="tr-T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tr-TR" altLang="tr-TR" sz="3200" dirty="0">
                <a:latin typeface="Arial" panose="020B0604020202020204" pitchFamily="34" charset="0"/>
                <a:cs typeface="Arial" panose="020B0604020202020204" pitchFamily="34" charset="0"/>
              </a:rPr>
              <a:t> atomu ve  etrafında </a:t>
            </a:r>
            <a:r>
              <a:rPr lang="tr-TR" altLang="tr-TR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OH </a:t>
            </a:r>
            <a:r>
              <a:rPr lang="tr-TR" altLang="tr-TR" sz="3200" dirty="0">
                <a:latin typeface="Arial" panose="020B0604020202020204" pitchFamily="34" charset="0"/>
                <a:cs typeface="Arial" panose="020B0604020202020204" pitchFamily="34" charset="0"/>
              </a:rPr>
              <a:t>iyon</a:t>
            </a:r>
            <a:r>
              <a:rPr lang="tr-TR" altLang="tr-TR" sz="3200" b="0" dirty="0">
                <a:latin typeface="Arial" panose="020B0604020202020204" pitchFamily="34" charset="0"/>
                <a:cs typeface="Arial" panose="020B0604020202020204" pitchFamily="34" charset="0"/>
              </a:rPr>
              <a:t>unun yer aldığı yapıdır.</a:t>
            </a:r>
          </a:p>
          <a:p>
            <a:pPr algn="just">
              <a:lnSpc>
                <a:spcPct val="90000"/>
              </a:lnSpc>
            </a:pPr>
            <a:r>
              <a:rPr lang="tr-TR" altLang="tr-TR" sz="3200" b="0" dirty="0">
                <a:latin typeface="Arial" panose="020B0604020202020204" pitchFamily="34" charset="0"/>
                <a:cs typeface="Arial" panose="020B0604020202020204" pitchFamily="34" charset="0"/>
              </a:rPr>
              <a:t>Bir kil mineraline dışarıdan bakıldığında, sıkı paketlenmiş oksijenlerden oluşan bir kitle gibi 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186212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Tetrahedral%20and%20octaherdal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44000" cy="6669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144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2400" cap="none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KİL MİNERALLERİNİN SINIFLANDIRILMASI</a:t>
            </a:r>
            <a:endParaRPr lang="tr-TR" altLang="tr-TR" sz="2400" cap="none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908720"/>
            <a:ext cx="8784976" cy="518457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altLang="tr-TR" sz="2000" dirty="0">
                <a:latin typeface="Arial Black" panose="020B0A04020102020204" pitchFamily="34" charset="0"/>
              </a:rPr>
              <a:t>I)</a:t>
            </a:r>
            <a:r>
              <a:rPr lang="tr-TR" altLang="tr-TR" sz="2000" dirty="0"/>
              <a:t> </a:t>
            </a:r>
            <a:r>
              <a:rPr lang="tr-TR" altLang="tr-TR" sz="2400" dirty="0">
                <a:solidFill>
                  <a:srgbClr val="FF0000"/>
                </a:solidFill>
                <a:latin typeface="Arial Black" panose="020B0A04020102020204" pitchFamily="34" charset="0"/>
              </a:rPr>
              <a:t>Amorf yapılı kil mineralleri</a:t>
            </a:r>
          </a:p>
          <a:p>
            <a:pPr algn="just">
              <a:buFontTx/>
              <a:buNone/>
            </a:pPr>
            <a:r>
              <a:rPr lang="tr-TR" altLang="tr-TR" sz="2400" dirty="0">
                <a:latin typeface="Arial Black" panose="020B0A04020102020204" pitchFamily="34" charset="0"/>
              </a:rPr>
              <a:t>       </a:t>
            </a:r>
            <a:r>
              <a:rPr lang="tr-TR" altLang="tr-TR" sz="2400" dirty="0" err="1">
                <a:latin typeface="Arial Black" panose="020B0A04020102020204" pitchFamily="34" charset="0"/>
              </a:rPr>
              <a:t>Allofan</a:t>
            </a:r>
            <a:endParaRPr lang="tr-TR" altLang="tr-TR" sz="2400" dirty="0">
              <a:latin typeface="Arial Black" panose="020B0A04020102020204" pitchFamily="34" charset="0"/>
            </a:endParaRPr>
          </a:p>
          <a:p>
            <a:pPr algn="just">
              <a:buFontTx/>
              <a:buNone/>
            </a:pPr>
            <a:r>
              <a:rPr lang="tr-TR" altLang="tr-TR" sz="2400" dirty="0" smtClean="0">
                <a:latin typeface="Arial Black" panose="020B0A04020102020204" pitchFamily="34" charset="0"/>
              </a:rPr>
              <a:t>II</a:t>
            </a:r>
            <a:r>
              <a:rPr lang="tr-TR" altLang="tr-TR" sz="2400" dirty="0">
                <a:latin typeface="Arial Black" panose="020B0A04020102020204" pitchFamily="34" charset="0"/>
              </a:rPr>
              <a:t>) </a:t>
            </a:r>
            <a:r>
              <a:rPr lang="tr-TR" altLang="tr-TR" sz="2400" dirty="0">
                <a:solidFill>
                  <a:srgbClr val="FF0000"/>
                </a:solidFill>
                <a:latin typeface="Arial Black" panose="020B0A04020102020204" pitchFamily="34" charset="0"/>
              </a:rPr>
              <a:t>Kristal yapıya sahip kil mineralleri</a:t>
            </a:r>
          </a:p>
          <a:p>
            <a:pPr algn="just">
              <a:buFontTx/>
              <a:buNone/>
            </a:pPr>
            <a:r>
              <a:rPr lang="tr-TR" altLang="tr-TR" sz="2400" dirty="0">
                <a:latin typeface="Arial Black" panose="020B0A04020102020204" pitchFamily="34" charset="0"/>
              </a:rPr>
              <a:t>   </a:t>
            </a:r>
            <a:r>
              <a:rPr lang="tr-TR" altLang="tr-TR" sz="2400" dirty="0" smtClean="0">
                <a:latin typeface="Arial Black" panose="020B0A04020102020204" pitchFamily="34" charset="0"/>
              </a:rPr>
              <a:t>  </a:t>
            </a:r>
            <a:r>
              <a:rPr lang="tr-TR" altLang="tr-TR" sz="2400" dirty="0">
                <a:latin typeface="Arial Black" panose="020B0A04020102020204" pitchFamily="34" charset="0"/>
              </a:rPr>
              <a:t>A) </a:t>
            </a:r>
            <a:r>
              <a:rPr lang="tr-TR" altLang="tr-TR" sz="2400" dirty="0">
                <a:solidFill>
                  <a:srgbClr val="FF0000"/>
                </a:solidFill>
                <a:latin typeface="Arial Black" panose="020B0A04020102020204" pitchFamily="34" charset="0"/>
              </a:rPr>
              <a:t>İki katmanlı yapıya sahip olanlar</a:t>
            </a:r>
          </a:p>
          <a:p>
            <a:pPr algn="just">
              <a:buFontTx/>
              <a:buNone/>
            </a:pPr>
            <a:r>
              <a:rPr lang="tr-TR" altLang="tr-TR" sz="2400" dirty="0">
                <a:latin typeface="Arial Black" panose="020B0A04020102020204" pitchFamily="34" charset="0"/>
              </a:rPr>
              <a:t>       </a:t>
            </a:r>
            <a:r>
              <a:rPr lang="tr-TR" altLang="tr-TR" sz="2400" dirty="0" smtClean="0">
                <a:latin typeface="Arial Black" panose="020B0A04020102020204" pitchFamily="34" charset="0"/>
              </a:rPr>
              <a:t>   a) Boyutları </a:t>
            </a:r>
            <a:r>
              <a:rPr lang="tr-TR" altLang="tr-TR" sz="2400" dirty="0">
                <a:latin typeface="Arial Black" panose="020B0A04020102020204" pitchFamily="34" charset="0"/>
              </a:rPr>
              <a:t>eşit olanlar (</a:t>
            </a:r>
            <a:r>
              <a:rPr lang="tr-TR" altLang="tr-TR" sz="2400" u="sng" dirty="0">
                <a:latin typeface="Arial Black" panose="020B0A04020102020204" pitchFamily="34" charset="0"/>
              </a:rPr>
              <a:t>Kaolin </a:t>
            </a:r>
            <a:r>
              <a:rPr lang="tr-TR" altLang="tr-TR" sz="2400" dirty="0">
                <a:latin typeface="Arial Black" panose="020B0A04020102020204" pitchFamily="34" charset="0"/>
              </a:rPr>
              <a:t>grubu)</a:t>
            </a:r>
          </a:p>
          <a:p>
            <a:pPr algn="just">
              <a:buFontTx/>
              <a:buNone/>
            </a:pPr>
            <a:r>
              <a:rPr lang="tr-TR" altLang="tr-TR" sz="2400" dirty="0">
                <a:latin typeface="Arial Black" panose="020B0A04020102020204" pitchFamily="34" charset="0"/>
              </a:rPr>
              <a:t>        </a:t>
            </a:r>
            <a:r>
              <a:rPr lang="tr-TR" altLang="tr-TR" sz="2400" dirty="0" smtClean="0">
                <a:latin typeface="Arial Black" panose="020B0A04020102020204" pitchFamily="34" charset="0"/>
              </a:rPr>
              <a:t>  b</a:t>
            </a:r>
            <a:r>
              <a:rPr lang="tr-TR" altLang="tr-TR" sz="2400" dirty="0">
                <a:latin typeface="Arial Black" panose="020B0A04020102020204" pitchFamily="34" charset="0"/>
              </a:rPr>
              <a:t>) Uzun çubuk şeklinde olanlar (</a:t>
            </a:r>
            <a:r>
              <a:rPr lang="tr-TR" altLang="tr-TR" sz="2400" dirty="0" err="1">
                <a:latin typeface="Arial Black" panose="020B0A04020102020204" pitchFamily="34" charset="0"/>
              </a:rPr>
              <a:t>Halloysit</a:t>
            </a:r>
            <a:r>
              <a:rPr lang="tr-TR" altLang="tr-TR" sz="2400" dirty="0">
                <a:latin typeface="Arial Black" panose="020B0A04020102020204" pitchFamily="34" charset="0"/>
              </a:rPr>
              <a:t> grubu)</a:t>
            </a:r>
          </a:p>
          <a:p>
            <a:pPr algn="just">
              <a:buFontTx/>
              <a:buNone/>
            </a:pPr>
            <a:r>
              <a:rPr lang="tr-TR" altLang="tr-TR" sz="2400" dirty="0">
                <a:latin typeface="Arial Black" panose="020B0A04020102020204" pitchFamily="34" charset="0"/>
              </a:rPr>
              <a:t>   </a:t>
            </a:r>
            <a:r>
              <a:rPr lang="tr-TR" altLang="tr-TR" sz="2400" dirty="0" smtClean="0">
                <a:latin typeface="Arial Black" panose="020B0A04020102020204" pitchFamily="34" charset="0"/>
              </a:rPr>
              <a:t>  </a:t>
            </a:r>
            <a:r>
              <a:rPr lang="tr-TR" altLang="tr-TR" sz="2400" dirty="0">
                <a:latin typeface="Arial Black" panose="020B0A04020102020204" pitchFamily="34" charset="0"/>
              </a:rPr>
              <a:t>B) </a:t>
            </a:r>
            <a:r>
              <a:rPr lang="tr-TR" altLang="tr-TR" sz="2400" dirty="0">
                <a:solidFill>
                  <a:srgbClr val="FF0000"/>
                </a:solidFill>
                <a:latin typeface="Arial Black" panose="020B0A04020102020204" pitchFamily="34" charset="0"/>
              </a:rPr>
              <a:t>Üç katmanlı yapıya sahip olanlar</a:t>
            </a:r>
          </a:p>
          <a:p>
            <a:pPr algn="just">
              <a:buFontTx/>
              <a:buNone/>
            </a:pPr>
            <a:r>
              <a:rPr lang="tr-TR" altLang="tr-TR" sz="2400" dirty="0">
                <a:latin typeface="Arial Black" panose="020B0A04020102020204" pitchFamily="34" charset="0"/>
              </a:rPr>
              <a:t>         </a:t>
            </a:r>
            <a:r>
              <a:rPr lang="tr-TR" altLang="tr-TR" sz="2400" dirty="0" smtClean="0">
                <a:latin typeface="Arial Black" panose="020B0A04020102020204" pitchFamily="34" charset="0"/>
              </a:rPr>
              <a:t>a) Genişleyen </a:t>
            </a:r>
            <a:r>
              <a:rPr lang="tr-TR" altLang="tr-TR" sz="2400" dirty="0">
                <a:latin typeface="Arial Black" panose="020B0A04020102020204" pitchFamily="34" charset="0"/>
              </a:rPr>
              <a:t>yapılı </a:t>
            </a:r>
            <a:r>
              <a:rPr lang="tr-TR" altLang="tr-TR" sz="2400" u="sng" dirty="0">
                <a:latin typeface="Arial Black" panose="020B0A04020102020204" pitchFamily="34" charset="0"/>
              </a:rPr>
              <a:t>(</a:t>
            </a:r>
            <a:r>
              <a:rPr lang="tr-TR" altLang="tr-TR" sz="2400" u="sng" dirty="0" err="1">
                <a:latin typeface="Arial Black" panose="020B0A04020102020204" pitchFamily="34" charset="0"/>
              </a:rPr>
              <a:t>Montmorillonit</a:t>
            </a:r>
            <a:r>
              <a:rPr lang="tr-TR" altLang="tr-TR" sz="2400" u="sng" dirty="0">
                <a:latin typeface="Arial Black" panose="020B0A04020102020204" pitchFamily="34" charset="0"/>
              </a:rPr>
              <a:t> </a:t>
            </a:r>
            <a:r>
              <a:rPr lang="tr-TR" altLang="tr-TR" sz="2400" dirty="0">
                <a:latin typeface="Arial Black" panose="020B0A04020102020204" pitchFamily="34" charset="0"/>
              </a:rPr>
              <a:t>(</a:t>
            </a:r>
            <a:r>
              <a:rPr lang="tr-TR" altLang="tr-TR" sz="2400" dirty="0" err="1">
                <a:latin typeface="Arial Black" panose="020B0A04020102020204" pitchFamily="34" charset="0"/>
              </a:rPr>
              <a:t>smektit</a:t>
            </a:r>
            <a:r>
              <a:rPr lang="tr-TR" altLang="tr-TR" sz="2400" dirty="0">
                <a:latin typeface="Arial Black" panose="020B0A04020102020204" pitchFamily="34" charset="0"/>
              </a:rPr>
              <a:t>), </a:t>
            </a:r>
            <a:r>
              <a:rPr lang="tr-TR" altLang="tr-TR" sz="2400" u="sng" dirty="0" err="1">
                <a:latin typeface="Arial Black" panose="020B0A04020102020204" pitchFamily="34" charset="0"/>
              </a:rPr>
              <a:t>vermikulit</a:t>
            </a:r>
            <a:r>
              <a:rPr lang="tr-TR" altLang="tr-TR" sz="2400" dirty="0">
                <a:latin typeface="Arial Black" panose="020B0A04020102020204" pitchFamily="34" charset="0"/>
              </a:rPr>
              <a:t>, </a:t>
            </a:r>
            <a:r>
              <a:rPr lang="tr-TR" altLang="tr-TR" sz="2400" dirty="0" err="1">
                <a:latin typeface="Arial Black" panose="020B0A04020102020204" pitchFamily="34" charset="0"/>
              </a:rPr>
              <a:t>nontronit</a:t>
            </a:r>
            <a:r>
              <a:rPr lang="tr-TR" altLang="tr-TR" sz="2400" dirty="0">
                <a:latin typeface="Arial Black" panose="020B0A04020102020204" pitchFamily="34" charset="0"/>
              </a:rPr>
              <a:t>)</a:t>
            </a:r>
          </a:p>
          <a:p>
            <a:pPr algn="just">
              <a:buFontTx/>
              <a:buNone/>
            </a:pPr>
            <a:r>
              <a:rPr lang="tr-TR" altLang="tr-TR" sz="2400" dirty="0">
                <a:latin typeface="Arial Black" panose="020B0A04020102020204" pitchFamily="34" charset="0"/>
              </a:rPr>
              <a:t>          </a:t>
            </a:r>
            <a:r>
              <a:rPr lang="tr-TR" altLang="tr-TR" sz="2400" dirty="0" smtClean="0">
                <a:latin typeface="Arial Black" panose="020B0A04020102020204" pitchFamily="34" charset="0"/>
              </a:rPr>
              <a:t>b</a:t>
            </a:r>
            <a:r>
              <a:rPr lang="tr-TR" altLang="tr-TR" sz="2400" dirty="0">
                <a:latin typeface="Arial Black" panose="020B0A04020102020204" pitchFamily="34" charset="0"/>
              </a:rPr>
              <a:t>) Genişlemeyen yapılı </a:t>
            </a:r>
            <a:r>
              <a:rPr lang="tr-TR" altLang="tr-TR" sz="2400" u="sng" dirty="0">
                <a:latin typeface="Arial Black" panose="020B0A04020102020204" pitchFamily="34" charset="0"/>
              </a:rPr>
              <a:t>(</a:t>
            </a:r>
            <a:r>
              <a:rPr lang="tr-TR" altLang="tr-TR" sz="2400" u="sng" dirty="0" err="1">
                <a:latin typeface="Arial Black" panose="020B0A04020102020204" pitchFamily="34" charset="0"/>
              </a:rPr>
              <a:t>İllit</a:t>
            </a:r>
            <a:r>
              <a:rPr lang="tr-TR" altLang="tr-TR" sz="2400" u="sng" dirty="0">
                <a:latin typeface="Arial Black" panose="020B0A04020102020204" pitchFamily="34" charset="0"/>
              </a:rPr>
              <a:t>)</a:t>
            </a:r>
          </a:p>
          <a:p>
            <a:pPr algn="just">
              <a:buFontTx/>
              <a:buNone/>
            </a:pPr>
            <a:r>
              <a:rPr lang="tr-TR" altLang="tr-TR" sz="2400" dirty="0">
                <a:latin typeface="Arial Black" panose="020B0A04020102020204" pitchFamily="34" charset="0"/>
              </a:rPr>
              <a:t>     C) </a:t>
            </a:r>
            <a:r>
              <a:rPr lang="tr-TR" altLang="tr-TR" sz="2400" dirty="0">
                <a:solidFill>
                  <a:srgbClr val="FF0000"/>
                </a:solidFill>
                <a:latin typeface="Arial Black" panose="020B0A04020102020204" pitchFamily="34" charset="0"/>
              </a:rPr>
              <a:t>Düzenli karışık katmanlı kil mineralleri </a:t>
            </a:r>
            <a:r>
              <a:rPr lang="tr-TR" altLang="tr-TR" sz="2400" u="sng" dirty="0">
                <a:solidFill>
                  <a:srgbClr val="FF0000"/>
                </a:solidFill>
                <a:latin typeface="Arial Black" panose="020B0A04020102020204" pitchFamily="34" charset="0"/>
              </a:rPr>
              <a:t>(</a:t>
            </a:r>
            <a:r>
              <a:rPr lang="tr-TR" altLang="tr-TR" sz="2400" u="sng" dirty="0" err="1">
                <a:solidFill>
                  <a:srgbClr val="FF0000"/>
                </a:solidFill>
                <a:latin typeface="Arial Black" panose="020B0A04020102020204" pitchFamily="34" charset="0"/>
              </a:rPr>
              <a:t>Klorit</a:t>
            </a:r>
            <a:r>
              <a:rPr lang="tr-TR" altLang="tr-TR" sz="2400" u="sng" dirty="0">
                <a:solidFill>
                  <a:srgbClr val="FF0000"/>
                </a:solidFill>
                <a:latin typeface="Arial Black" panose="020B0A04020102020204" pitchFamily="34" charset="0"/>
              </a:rPr>
              <a:t>)</a:t>
            </a:r>
          </a:p>
          <a:p>
            <a:pPr algn="just">
              <a:buFontTx/>
              <a:buNone/>
            </a:pPr>
            <a:r>
              <a:rPr lang="tr-TR" altLang="tr-TR" sz="2400" dirty="0">
                <a:latin typeface="Arial Black" panose="020B0A04020102020204" pitchFamily="34" charset="0"/>
              </a:rPr>
              <a:t>     </a:t>
            </a:r>
            <a:r>
              <a:rPr lang="tr-TR" altLang="tr-TR" sz="2400" dirty="0" smtClean="0">
                <a:latin typeface="Arial Black" panose="020B0A04020102020204" pitchFamily="34" charset="0"/>
              </a:rPr>
              <a:t>D)</a:t>
            </a:r>
            <a:r>
              <a:rPr lang="tr-TR" altLang="tr-TR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Zincir </a:t>
            </a:r>
            <a:r>
              <a:rPr lang="tr-TR" altLang="tr-TR" sz="2400" dirty="0">
                <a:solidFill>
                  <a:srgbClr val="FF0000"/>
                </a:solidFill>
                <a:latin typeface="Arial Black" panose="020B0A04020102020204" pitchFamily="34" charset="0"/>
              </a:rPr>
              <a:t>strüktürlü kil mineralleri </a:t>
            </a:r>
            <a:r>
              <a:rPr lang="tr-TR" altLang="tr-TR" sz="2400" dirty="0">
                <a:latin typeface="Arial Black" panose="020B0A04020102020204" pitchFamily="34" charset="0"/>
              </a:rPr>
              <a:t>(</a:t>
            </a:r>
            <a:r>
              <a:rPr lang="tr-TR" altLang="tr-TR" sz="2400" dirty="0" err="1">
                <a:latin typeface="Arial Black" panose="020B0A04020102020204" pitchFamily="34" charset="0"/>
              </a:rPr>
              <a:t>Attapulgit</a:t>
            </a:r>
            <a:r>
              <a:rPr lang="tr-TR" altLang="tr-TR" sz="2400" dirty="0">
                <a:latin typeface="Arial Black" panose="020B0A04020102020204" pitchFamily="34" charset="0"/>
              </a:rPr>
              <a:t>, </a:t>
            </a:r>
            <a:r>
              <a:rPr lang="tr-TR" altLang="tr-TR" sz="2400" dirty="0" err="1">
                <a:latin typeface="Arial Black" panose="020B0A04020102020204" pitchFamily="34" charset="0"/>
              </a:rPr>
              <a:t>sepiolit</a:t>
            </a:r>
            <a:r>
              <a:rPr lang="tr-TR" altLang="tr-TR" sz="2400" dirty="0">
                <a:latin typeface="Arial Black" panose="020B0A04020102020204" pitchFamily="34" charset="0"/>
              </a:rPr>
              <a:t>, </a:t>
            </a:r>
            <a:r>
              <a:rPr lang="tr-TR" altLang="tr-TR" sz="2400" dirty="0" err="1">
                <a:latin typeface="Arial Black" panose="020B0A04020102020204" pitchFamily="34" charset="0"/>
              </a:rPr>
              <a:t>paligorskit</a:t>
            </a:r>
            <a:r>
              <a:rPr lang="tr-TR" altLang="tr-TR" sz="2400" dirty="0">
                <a:latin typeface="Arial Black" panose="020B0A04020102020204" pitchFamily="34" charset="0"/>
              </a:rPr>
              <a:t>) </a:t>
            </a:r>
          </a:p>
          <a:p>
            <a:pPr algn="just">
              <a:buFontTx/>
              <a:buNone/>
            </a:pPr>
            <a:endParaRPr lang="tr-TR" altLang="tr-TR" sz="2400" dirty="0">
              <a:latin typeface="Arial Black" panose="020B0A04020102020204" pitchFamily="34" charset="0"/>
            </a:endParaRPr>
          </a:p>
          <a:p>
            <a:pPr algn="just">
              <a:buFontTx/>
              <a:buNone/>
            </a:pPr>
            <a:endParaRPr lang="tr-TR" altLang="tr-TR" sz="2400" dirty="0">
              <a:latin typeface="Arial Black" panose="020B0A04020102020204" pitchFamily="34" charset="0"/>
            </a:endParaRPr>
          </a:p>
          <a:p>
            <a:pPr algn="just"/>
            <a:endParaRPr lang="tr-TR" altLang="tr-TR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55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cap="none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ALLOFAN GRUBU KİL MİNERALLERİ</a:t>
            </a:r>
            <a:endParaRPr lang="tr-TR" altLang="tr-TR" cap="none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100628"/>
            <a:ext cx="8424936" cy="4056564"/>
          </a:xfrm>
        </p:spPr>
        <p:txBody>
          <a:bodyPr>
            <a:noAutofit/>
          </a:bodyPr>
          <a:lstStyle/>
          <a:p>
            <a:pPr algn="just"/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Amorf tabiatlıdırlar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 Bunlar 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silisyum </a:t>
            </a:r>
            <a:r>
              <a:rPr lang="tr-TR" altLang="tr-TR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tetra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 ederler ve alüminyum okta ederlerin simetriden yoksun rast gele dizilimleri ile </a:t>
            </a:r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oluşmuşlardır.</a:t>
            </a:r>
          </a:p>
          <a:p>
            <a:pPr algn="just"/>
            <a:endParaRPr lang="tr-TR" altLang="tr-TR" sz="28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altLang="tr-TR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Yüksek 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katyon değişim kapasitesine (KDK) sahiptirler. Volkan küllerinden oluşan </a:t>
            </a:r>
            <a:r>
              <a:rPr lang="tr-TR" altLang="tr-TR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Andisol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 topraklarda yaygın olarak bulunurlar.</a:t>
            </a:r>
          </a:p>
        </p:txBody>
      </p:sp>
    </p:spTree>
    <p:extLst>
      <p:ext uri="{BB962C8B-B14F-4D97-AF65-F5344CB8AC3E}">
        <p14:creationId xmlns:p14="http://schemas.microsoft.com/office/powerpoint/2010/main" val="219558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Kaolin </a:t>
            </a: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Grubu Kil Mineralleri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980728"/>
            <a:ext cx="8712968" cy="5472608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tr-TR" altLang="tr-TR" sz="2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Kaolin kili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800" b="0" u="sng" dirty="0">
                <a:latin typeface="Arial" panose="020B0604020202020204" pitchFamily="34" charset="0"/>
                <a:cs typeface="Arial" panose="020B0604020202020204" pitchFamily="34" charset="0"/>
              </a:rPr>
              <a:t>bir silisyum ve bir alüminyum levhasının üst üste gelmesi ve </a:t>
            </a:r>
            <a:r>
              <a:rPr lang="tr-TR" altLang="tr-TR" sz="2800" b="0" u="sng" dirty="0" err="1">
                <a:latin typeface="Arial" panose="020B0604020202020204" pitchFamily="34" charset="0"/>
                <a:cs typeface="Arial" panose="020B0604020202020204" pitchFamily="34" charset="0"/>
              </a:rPr>
              <a:t>oktaeder</a:t>
            </a:r>
            <a:r>
              <a:rPr lang="tr-TR" altLang="tr-TR" sz="2800" b="0" u="sng" dirty="0">
                <a:latin typeface="Arial" panose="020B0604020202020204" pitchFamily="34" charset="0"/>
                <a:cs typeface="Arial" panose="020B0604020202020204" pitchFamily="34" charset="0"/>
              </a:rPr>
              <a:t> hidroksitleri ve </a:t>
            </a:r>
            <a:r>
              <a:rPr lang="tr-TR" altLang="tr-TR" sz="2800" b="0" u="sng" dirty="0" err="1">
                <a:latin typeface="Arial" panose="020B0604020202020204" pitchFamily="34" charset="0"/>
                <a:cs typeface="Arial" panose="020B0604020202020204" pitchFamily="34" charset="0"/>
              </a:rPr>
              <a:t>tetra</a:t>
            </a:r>
            <a:r>
              <a:rPr lang="tr-TR" altLang="tr-TR" sz="2800" b="0" u="sng" dirty="0">
                <a:latin typeface="Arial" panose="020B0604020202020204" pitchFamily="34" charset="0"/>
                <a:cs typeface="Arial" panose="020B0604020202020204" pitchFamily="34" charset="0"/>
              </a:rPr>
              <a:t> eder oksijenlerden bir sıranın ortaklaşa bağlanmaları ile  oluşan (1:1) </a:t>
            </a:r>
            <a:r>
              <a:rPr lang="tr-TR" altLang="tr-TR" sz="2800" b="0" u="sng" dirty="0" err="1">
                <a:latin typeface="Arial" panose="020B0604020202020204" pitchFamily="34" charset="0"/>
                <a:cs typeface="Arial" panose="020B0604020202020204" pitchFamily="34" charset="0"/>
              </a:rPr>
              <a:t>lik</a:t>
            </a:r>
            <a:r>
              <a:rPr lang="tr-TR" altLang="tr-TR" sz="2800" b="0" u="sng" dirty="0">
                <a:latin typeface="Arial" panose="020B0604020202020204" pitchFamily="34" charset="0"/>
                <a:cs typeface="Arial" panose="020B0604020202020204" pitchFamily="34" charset="0"/>
              </a:rPr>
              <a:t> kristal ünitelerin üst üste dizilimleri ile tamamlanmaktadır. </a:t>
            </a:r>
          </a:p>
          <a:p>
            <a:pPr algn="just">
              <a:lnSpc>
                <a:spcPct val="80000"/>
              </a:lnSpc>
            </a:pPr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Üniteler arasındaki bağlar H bağlarıdır.</a:t>
            </a: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800" b="0" u="sng" dirty="0">
                <a:latin typeface="Arial" panose="020B0604020202020204" pitchFamily="34" charset="0"/>
                <a:cs typeface="Arial" panose="020B0604020202020204" pitchFamily="34" charset="0"/>
              </a:rPr>
              <a:t>Bu bağların sıkı olması nedeni ile üniteler arasına su ve diğer iyonlar girememektedir. </a:t>
            </a:r>
          </a:p>
          <a:p>
            <a:pPr algn="just">
              <a:lnSpc>
                <a:spcPct val="80000"/>
              </a:lnSpc>
            </a:pPr>
            <a:r>
              <a:rPr lang="tr-TR" altLang="tr-TR" sz="2800" b="0" dirty="0">
                <a:latin typeface="Arial" panose="020B0604020202020204" pitchFamily="34" charset="0"/>
                <a:cs typeface="Arial" panose="020B0604020202020204" pitchFamily="34" charset="0"/>
              </a:rPr>
              <a:t>Ortalama büyüklükleri 0.2-2.0 mikron arasındadır. </a:t>
            </a:r>
            <a:r>
              <a:rPr lang="tr-TR" altLang="tr-TR" sz="2800" b="0" u="sng" dirty="0" err="1">
                <a:latin typeface="Arial" panose="020B0604020202020204" pitchFamily="34" charset="0"/>
                <a:cs typeface="Arial" panose="020B0604020202020204" pitchFamily="34" charset="0"/>
              </a:rPr>
              <a:t>KDK’leri</a:t>
            </a:r>
            <a:r>
              <a:rPr lang="tr-TR" altLang="tr-TR" sz="2800" b="0" u="sng" dirty="0">
                <a:latin typeface="Arial" panose="020B0604020202020204" pitchFamily="34" charset="0"/>
                <a:cs typeface="Arial" panose="020B0604020202020204" pitchFamily="34" charset="0"/>
              </a:rPr>
              <a:t> küçük olup 3-10 me/100g arasında değişmektedir.</a:t>
            </a:r>
          </a:p>
          <a:p>
            <a:pPr algn="just">
              <a:lnSpc>
                <a:spcPct val="80000"/>
              </a:lnSpc>
            </a:pPr>
            <a:r>
              <a:rPr lang="tr-TR" alt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Kristal yapılarının özelliğinden dolayı plastiklik, kohezyon, çatlama ve şişme özellikleri diğer silikat killerinden daha zayıftır</a:t>
            </a:r>
            <a:r>
              <a:rPr lang="tr-TR" altLang="tr-TR" sz="24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00336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2676-004-3893834B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392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65760"/>
            <a:ext cx="8424936" cy="548640"/>
          </a:xfrm>
        </p:spPr>
        <p:txBody>
          <a:bodyPr/>
          <a:lstStyle/>
          <a:p>
            <a:pPr algn="ctr"/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Montmorİllonİt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Smektİt</a:t>
            </a:r>
            <a:r>
              <a:rPr lang="tr-TR" alt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Grubu 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KİL </a:t>
            </a:r>
            <a:r>
              <a:rPr lang="tr-TR" altLang="tr-TR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Mİnerallerİ</a:t>
            </a:r>
            <a:endParaRPr lang="tr-TR" altLang="tr-T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100628"/>
            <a:ext cx="8712968" cy="5064676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tr-TR" altLang="tr-TR" sz="3200" b="0" u="sng" dirty="0">
                <a:latin typeface="Arial" panose="020B0604020202020204" pitchFamily="34" charset="0"/>
                <a:cs typeface="Arial" panose="020B0604020202020204" pitchFamily="34" charset="0"/>
              </a:rPr>
              <a:t>İki silisyum levhası arasına yerleşmiş alüminyum levhalarının oluşturduğu (2:1) kristal ünitelerin üst üste dizilmesi ve birbirlerine gevşek O-O köprüleri ile bağlanmaları ile oluşurlar</a:t>
            </a:r>
            <a:r>
              <a:rPr lang="tr-TR" altLang="tr-TR" sz="3200" b="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90000"/>
              </a:lnSpc>
            </a:pPr>
            <a:endParaRPr lang="tr-TR" altLang="tr-TR" sz="3200" b="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tr-TR" altLang="tr-TR" sz="3200" b="0" dirty="0">
                <a:latin typeface="Arial" panose="020B0604020202020204" pitchFamily="34" charset="0"/>
                <a:cs typeface="Arial" panose="020B0604020202020204" pitchFamily="34" charset="0"/>
              </a:rPr>
              <a:t>Bu bağlar zayıf olduğundan su ve diğer iyonlar rahatlıkla üniteler arasına girebilir ve aralığın artmasına neden olurlar</a:t>
            </a:r>
            <a:r>
              <a:rPr lang="tr-TR" altLang="tr-TR" sz="3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90000"/>
              </a:lnSpc>
            </a:pPr>
            <a:endParaRPr lang="tr-TR" altLang="tr-TR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tr-TR" altLang="tr-TR" sz="3200" b="0" dirty="0">
                <a:latin typeface="Arial" panose="020B0604020202020204" pitchFamily="34" charset="0"/>
                <a:cs typeface="Arial" panose="020B0604020202020204" pitchFamily="34" charset="0"/>
              </a:rPr>
              <a:t>Büyüklükleri 0.01-2 mikron arasındadır</a:t>
            </a:r>
            <a:r>
              <a:rPr lang="tr-TR" altLang="tr-TR" sz="2800" dirty="0">
                <a:latin typeface="Arial Black" panose="020B0A040201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512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</TotalTime>
  <Words>1262</Words>
  <Application>Microsoft Office PowerPoint</Application>
  <PresentationFormat>Ekran Gösterisi (4:3)</PresentationFormat>
  <Paragraphs>125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Açılar</vt:lpstr>
      <vt:lpstr>Toprak Kolloİdlerİ</vt:lpstr>
      <vt:lpstr>SİLİKAT KİLLERİNİN YAPILARI</vt:lpstr>
      <vt:lpstr>SİLİSYUM tetra eder ve ALÜMİNYUM okta eder</vt:lpstr>
      <vt:lpstr>PowerPoint Sunusu</vt:lpstr>
      <vt:lpstr>KİL MİNERALLERİNİN SINIFLANDIRILMASI</vt:lpstr>
      <vt:lpstr>ALLOFAN GRUBU KİL MİNERALLERİ</vt:lpstr>
      <vt:lpstr>Kaolin Grubu Kil Mineralleri</vt:lpstr>
      <vt:lpstr>PowerPoint Sunusu</vt:lpstr>
      <vt:lpstr>Montmorİllonİt (Smektİt) Grubu KİL Mİnerallerİ</vt:lpstr>
      <vt:lpstr>Montmorillonit (Smektit) Grubu Kil Mineralleri</vt:lpstr>
      <vt:lpstr>PowerPoint Sunusu</vt:lpstr>
      <vt:lpstr>İllİt Grubu Kİl Mİnerallerİ</vt:lpstr>
      <vt:lpstr>SİlİKat Kİllerİnİn OluşmalarI</vt:lpstr>
      <vt:lpstr>Silikat Killerinin OluşmalarI</vt:lpstr>
      <vt:lpstr>Kİllerİn AyrIşma DurumlarInIn KarşIlaştIrIlmasI</vt:lpstr>
      <vt:lpstr>Sİlİkat Kİllerİnİn Negatİf Yük KaynaklarI</vt:lpstr>
      <vt:lpstr>Sİlİkat Kİllerİnİn Negatİf Yük KaynaklarI</vt:lpstr>
      <vt:lpstr>İyonik Yer Değiştirme (izomorfik değişim) </vt:lpstr>
      <vt:lpstr>İyonik Yer Değiştirme</vt:lpstr>
      <vt:lpstr>Demİr ve Alümİnyum Sulu Oksİt Kİllerİ</vt:lpstr>
      <vt:lpstr>Organİk Toprak Kolloİdlerİ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2019-04-28T20:44:30Z</dcterms:created>
  <dcterms:modified xsi:type="dcterms:W3CDTF">2019-04-28T20:46:03Z</dcterms:modified>
</cp:coreProperties>
</file>