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p>
            <a:pPr eaLnBrk="1" hangingPunct="1"/>
            <a:br>
              <a:rPr lang="tr-TR" altLang="tr-TR" sz="2300" b="1" kern="1200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tr-TR" altLang="tr-TR" sz="2300" b="1" kern="1200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Yaşlılıkta Egzersiz</a:t>
            </a:r>
            <a:br>
              <a:rPr lang="tr-TR" altLang="tr-TR" sz="2300" b="1" kern="1200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tr-TR" altLang="tr-TR" sz="23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2560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1919288" y="1484313"/>
            <a:ext cx="4040187" cy="855662"/>
          </a:xfrm>
        </p:spPr>
        <p:txBody>
          <a:bodyPr vert="horz" wrap="square" lIns="91440" tIns="45720" rIns="91440" bIns="45720" anchor="b"/>
          <a:p>
            <a:pPr algn="ctr" eaLnBrk="1" hangingPunct="1"/>
            <a:r>
              <a:rPr lang="tr-TR" altLang="tr-TR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Egzersizlerin Amacı</a:t>
            </a:r>
            <a:endParaRPr lang="tr-TR" altLang="tr-TR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 eaLnBrk="1" hangingPunct="1"/>
            <a:endParaRPr lang="tr-TR" altLang="tr-TR" kern="1200" dirty="0"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5604" name="İçerik Yer Tutucusu 3"/>
          <p:cNvSpPr>
            <a:spLocks noGrp="1"/>
          </p:cNvSpPr>
          <p:nvPr>
            <p:ph sz="half" idx="2" hasCustomPrompt="1"/>
          </p:nvPr>
        </p:nvSpPr>
        <p:spPr/>
        <p:txBody>
          <a:bodyPr vert="horz" wrap="square" lIns="91440" tIns="45720" rIns="91440" bIns="45720" anchor="t">
            <a:normAutofit lnSpcReduction="20000"/>
          </a:bodyPr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Eklem esnekliğini arttırmak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Kas gücü ve dayanıklılığını arttırmak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Kardiyovasküler dayanıklılığı arttırmak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Kemik mineral yoğunluğunu arttırmak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Günlük aktiviteleri uygulamak için gerekli olan enerjiyi arttırmak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Hastalıktan iyileşmeyi çabuklaştırmak ve stresle daha kolay başa çıkabilmek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Diğer insanlarla bütünleşebilmek için fırsat oluşturmak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Yaşlıyı daha mutlu kılmak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914400" eaLnBrk="1" hangingPunct="1">
              <a:lnSpc>
                <a:spcPct val="80000"/>
              </a:lnSpc>
              <a:buClrTx/>
              <a:buSzTx/>
              <a:tabLst>
                <a:tab pos="457200" algn="l"/>
              </a:tabLst>
            </a:pPr>
            <a:endParaRPr lang="tr-TR" altLang="tr-TR" sz="150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25605" name="Metin Yer Tutucusu 4"/>
          <p:cNvSpPr>
            <a:spLocks noGrp="1"/>
          </p:cNvSpPr>
          <p:nvPr>
            <p:ph type="body" sz="quarter" idx="3" hasCustomPrompt="1"/>
          </p:nvPr>
        </p:nvSpPr>
        <p:spPr/>
        <p:txBody>
          <a:bodyPr vert="horz" wrap="square" lIns="91440" tIns="45720" rIns="91440" bIns="45720" anchor="b"/>
          <a:p>
            <a:pPr algn="ctr" eaLnBrk="1" hangingPunct="1">
              <a:lnSpc>
                <a:spcPct val="80000"/>
              </a:lnSpc>
              <a:buClrTx/>
              <a:buSzTx/>
            </a:pPr>
            <a:r>
              <a:rPr lang="tr-TR" altLang="tr-TR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Egzersizin Yaşlı Üzerindeki Etkileri</a:t>
            </a:r>
            <a:endParaRPr lang="tr-TR" altLang="tr-TR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25606" name="İçerik Yer Tutucusu 5"/>
          <p:cNvSpPr>
            <a:spLocks noGrp="1"/>
          </p:cNvSpPr>
          <p:nvPr>
            <p:ph sz="quarter" idx="4" hasCustomPrompt="1"/>
          </p:nvPr>
        </p:nvSpPr>
        <p:spPr/>
        <p:txBody>
          <a:bodyPr vert="horz" wrap="square" lIns="91440" tIns="45720" rIns="91440" bIns="45720" anchor="t">
            <a:normAutofit lnSpcReduction="20000"/>
          </a:bodyPr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Yaşlıların sağlık durumlarının izin verdiği her türlü egzersizi yapması genellikle önerilir.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Kas kitlesini arttırır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Kemik yoğunluğunu arttırır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Mental zindelik sağlar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İmmün fonksiyonları düzeltir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Ağrının azalmasına yardımcıdır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Kırık riskini azaltır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defTabSz="914400" eaLnBrk="1" hangingPunct="1">
              <a:lnSpc>
                <a:spcPct val="130000"/>
              </a:lnSpc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tr-TR" sz="15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Obezite, diyabet, hipertansiyon ve hiperlipidemiyi olumlu olarak etkiler.</a:t>
            </a:r>
            <a:endParaRPr lang="tr-TR" altLang="tr-TR" sz="15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914400" eaLnBrk="1" hangingPunct="1">
              <a:lnSpc>
                <a:spcPct val="80000"/>
              </a:lnSpc>
              <a:buClrTx/>
              <a:buSzTx/>
              <a:tabLst>
                <a:tab pos="457200" algn="l"/>
              </a:tabLst>
            </a:pPr>
            <a:endParaRPr lang="tr-TR" altLang="tr-TR" sz="1500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Dikdörtgen 1"/>
          <p:cNvSpPr/>
          <p:nvPr/>
        </p:nvSpPr>
        <p:spPr>
          <a:xfrm>
            <a:off x="2208213" y="620713"/>
            <a:ext cx="7920037" cy="59080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Yaşlılıkta </a:t>
            </a:r>
            <a:r>
              <a:rPr lang="tr-TR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eslenme</a:t>
            </a: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Yaşlıların beslenme durumunun değerlendirilmesinde</a:t>
            </a:r>
            <a:r>
              <a:rPr lang="tr-TR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Antropometrik ölçümler,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Diyet öyküsü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Biyokimyasal testler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Klinik gözlemler</a:t>
            </a: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yararlanılır.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Yaşın artışı ile birlikte kişilerin fiziksel yapılarında, yaşam ve beslenme şekillerinde  doğal olarak bazı değişiklikler gözlenmektedir. Bireyler yaşlandıkça, besin tüketimlerinde de değişiklikler meydana gelmektedir.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Dikdörtgen 1"/>
          <p:cNvSpPr/>
          <p:nvPr/>
        </p:nvSpPr>
        <p:spPr>
          <a:xfrm>
            <a:off x="1790700" y="692150"/>
            <a:ext cx="8640763" cy="549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Yaşlılarda enerji ve besin öğeleri gereksinimleri:</a:t>
            </a: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Atrofik gastirit nedeniyle proksimal ince barsakta PH yükselir ve bakteriler çoğalır. Folat. B12. Fe. Ca. Cu. Zn ve protein biyoyararlığı azalabilir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Enerji alımı ve kullanımı azalır. Kullanımın azalması yağ dokusunun artışına neden olur, beden kitle indeksi (bkı)(ağırlık[kg] / boy[m</a:t>
            </a:r>
            <a:r>
              <a:rPr lang="en-US" alt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 20-25 arasında olması gerekirken yükselir. Bkı’nin 30’un üzerinde olması sağlık risklerini arttırır. Bu durumda günlük alınan enerji kısıtlanmalı ancak 800-1000 kkal/gün’ün altına düşürülmemelidir.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Protein alımı değiştirilmemeli 0.8 gr/kg/gün olan erişkin gereksinimi kg başına günlük 1gr’a çıkartılabilir. Günlük enerjinin % 12-15’i proteinlerden sağlanmalıdır.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enerjinin % 25-30’u yağlardan karşılanmalıdır. Günlük diyette kolesterol miktarı 300 mg’ı aşmamalıdır.</a:t>
            </a:r>
            <a:endParaRPr lang="tr-TR" altLang="tr-TR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Dikdörtgen 1"/>
          <p:cNvSpPr/>
          <p:nvPr/>
        </p:nvSpPr>
        <p:spPr>
          <a:xfrm>
            <a:off x="1992313" y="549275"/>
            <a:ext cx="7920037" cy="549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tr-TR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Yaşlılarda enerji ve besin öğeleri gereksinimleri:</a:t>
            </a:r>
            <a:endParaRPr lang="tr-TR" altLang="tr-TR" sz="1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enerji miktarının % 55-60’ı karbon hidratlardan sağlanmalıdır</a:t>
            </a:r>
            <a:endParaRPr lang="tr-TR" alt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Diyetteki çözünür posa olarak ifade edilen kurubaklagiller, meyve, sebze ve yulaf kepeği arttırılmalıve günlük olarak en az 25-30 gram alınmalıdır.</a:t>
            </a:r>
            <a:endParaRPr lang="tr-TR" alt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Yaşlılarda susama duyusundaki azalma, mesane kontrolünün azalması, sıcak havalarda sıvı kayıpları, ateş, enfeksiyon ve sıvı kısıtlaması gibi nedenler ile konstipasyon ve böbrek taşları oluşabilir. Yaşlılarında genç erişkinler gibi günde 8 bardak sıvı almaları önerilir (1 ml/kkal veya 30-35 ml/kg)</a:t>
            </a:r>
            <a:endParaRPr lang="tr-TR" altLang="tr-TR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en-US" altLang="tr-TR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Yaşlılarda D vitamini eksikliği olabilir, güneşten olabildiğince yararlanmaları sağlanmalıdır. B6 vitamini alımı önerilebilir. Erişkinlerdeki (erkekler için 2.0 mg/gün, kadınlarda 1.6 mg/gün) günlük alım % 15 arttırılmalıdır. B12 emilimi azalır, B12 alımı günlük 3 mcg’a çıkartılmalıdır.</a:t>
            </a:r>
            <a:endParaRPr lang="tr-TR" altLang="tr-TR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Dikdörtgen 2"/>
          <p:cNvSpPr/>
          <p:nvPr/>
        </p:nvSpPr>
        <p:spPr>
          <a:xfrm>
            <a:off x="2351088" y="2805113"/>
            <a:ext cx="7345362" cy="2168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Yaşlılara yönelik hizmetler dört ana başlıkta incelebilir;</a:t>
            </a:r>
            <a:endParaRPr lang="tr-TR" alt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Barınmaya ilişkin hizmetler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Gündüz bakımı ve destek hizmetleri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Boş zaman değerlendirilmesine yönelik faliyetler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eaLnBrk="1" hangingPunct="1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 yaşamı ve ekonomik sorunlara ilişkin hizmetler</a:t>
            </a:r>
            <a:endParaRPr lang="tr-TR" altLang="tr-TR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Dikdörtgen 1"/>
          <p:cNvSpPr/>
          <p:nvPr/>
        </p:nvSpPr>
        <p:spPr>
          <a:xfrm>
            <a:off x="1885950" y="1985963"/>
            <a:ext cx="8064500" cy="4384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4958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Ailelerin ve yakın çevredekilerin rolü ve sorumlukları</a:t>
            </a:r>
            <a:r>
              <a:rPr lang="tr-TR" alt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alt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Yaşlının kendi ailesinin yanında veya kendi evinde yaşaması ve bakımının sağlanması </a:t>
            </a:r>
            <a:r>
              <a:rPr lang="tr-TR" alt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“evde bakım”</a:t>
            </a:r>
            <a:r>
              <a:rPr lang="tr-TR" alt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ifade edilmekte yaşlının psikolojik ve sosyal yönden desteklenmesini ve bakım hizmetleri için maliyetin düşürülmesini sağlamaktadır.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Yaşlının akut hastalık belirtileri düzeltildikten sonra eve çıkartılması ve tedavisinin evde sürdürülmesi evde bakım hizmetleri içindedir. </a:t>
            </a:r>
            <a:endParaRPr lang="tr-TR" alt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lv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 veren kişilerin periyodik ev ziyaretleri sırasında ziyareti yapanlar tarafından ihtiyaçları olan konuda bilgilendirilmesi-eğitilmesi ve desteklenmesi önerilmektedir. </a:t>
            </a:r>
            <a:endParaRPr lang="tr-TR" altLang="tr-TR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Dikdörtgen 1"/>
          <p:cNvSpPr/>
          <p:nvPr/>
        </p:nvSpPr>
        <p:spPr>
          <a:xfrm>
            <a:off x="2279650" y="1196975"/>
            <a:ext cx="7488238" cy="3784600"/>
          </a:xfrm>
          <a:prstGeom prst="rect">
            <a:avLst/>
          </a:prstGeom>
        </p:spPr>
        <p:txBody>
          <a:bodyPr>
            <a:spAutoFit/>
          </a:bodyPr>
          <a:p>
            <a:r>
              <a:rPr sz="2400" dirty="0">
                <a:solidFill>
                  <a:srgbClr val="E46C0A"/>
                </a:solidFill>
                <a:latin typeface="Arial" panose="020B0604020202020204" pitchFamily="34" charset="0"/>
              </a:rPr>
              <a:t>Sağlıklı yaşlılık hedeflerine yönelik olarak;</a:t>
            </a:r>
            <a:endParaRPr sz="2400" dirty="0">
              <a:solidFill>
                <a:srgbClr val="E46C0A"/>
              </a:solidFill>
              <a:latin typeface="Arial" panose="020B0604020202020204" pitchFamily="34" charset="0"/>
            </a:endParaRPr>
          </a:p>
          <a:p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dirty="0">
                <a:solidFill>
                  <a:srgbClr val="444545"/>
                </a:solidFill>
                <a:latin typeface="Arial" panose="020B0604020202020204" pitchFamily="34" charset="0"/>
              </a:rPr>
              <a:t>Yaşlıların 1. basamakta rutin izleme programı kapsamına alınması,</a:t>
            </a: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dirty="0">
                <a:solidFill>
                  <a:srgbClr val="444545"/>
                </a:solidFill>
                <a:latin typeface="Arial" panose="020B0604020202020204" pitchFamily="34" charset="0"/>
              </a:rPr>
              <a:t>Yaşlıların uzun süre bakım görebilecekleri sağlık sosyal tesislerin kurulması ve hastanelerden kolay hizmet almalarını sağlayabilecek düzenlemelerin yapılması,</a:t>
            </a: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dirty="0">
                <a:solidFill>
                  <a:srgbClr val="444545"/>
                </a:solidFill>
                <a:latin typeface="Arial" panose="020B0604020202020204" pitchFamily="34" charset="0"/>
              </a:rPr>
              <a:t>Yaşlılar ve özürlüler için uygun çevre düzenlemesinin yapılması,</a:t>
            </a: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dirty="0">
                <a:solidFill>
                  <a:srgbClr val="444545"/>
                </a:solidFill>
                <a:latin typeface="Arial" panose="020B0604020202020204" pitchFamily="34" charset="0"/>
              </a:rPr>
              <a:t>Evde bakım olanaklarının geliştirilmesi,</a:t>
            </a: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dirty="0">
                <a:solidFill>
                  <a:srgbClr val="444545"/>
                </a:solidFill>
                <a:latin typeface="Arial" panose="020B0604020202020204" pitchFamily="34" charset="0"/>
              </a:rPr>
              <a:t>Yaşlıların bilgilendirilmesi stratejilerini belirlemiştir.</a:t>
            </a:r>
            <a:endParaRPr dirty="0">
              <a:solidFill>
                <a:srgbClr val="44454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4041</Words>
  <Application>WPS Presentation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Times New Roman</vt:lpstr>
      <vt:lpstr>Symbol</vt:lpstr>
      <vt:lpstr>Office Theme</vt:lpstr>
      <vt:lpstr> Yaşlılıkta Egzersiz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_x000B_Yaşlılıkta Egzersiz </dc:title>
  <dc:creator>LENOVO</dc:creator>
  <cp:lastModifiedBy>Nesibe Uzel Yar</cp:lastModifiedBy>
  <cp:revision>1</cp:revision>
  <dcterms:created xsi:type="dcterms:W3CDTF">2020-02-06T15:17:49Z</dcterms:created>
  <dcterms:modified xsi:type="dcterms:W3CDTF">2020-02-06T15:17:49Z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