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23" r:id="rId3"/>
    <p:sldId id="324" r:id="rId4"/>
    <p:sldId id="325" r:id="rId5"/>
    <p:sldId id="326" r:id="rId6"/>
    <p:sldId id="327" r:id="rId7"/>
    <p:sldId id="328" r:id="rId8"/>
    <p:sldId id="329" r:id="rId9"/>
    <p:sldId id="33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5" d="100"/>
          <a:sy n="115" d="100"/>
        </p:scale>
        <p:origin x="15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79D75-CD60-4B04-B83D-22387634754C}" type="datetimeFigureOut">
              <a:rPr lang="tr-TR" smtClean="0"/>
              <a:t>3.01.2018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80C9A0-10BC-4FC4-AABC-3ED8DD20C936}" type="slidenum">
              <a:rPr lang="tr-TR" smtClean="0"/>
              <a:t>‹#›</a:t>
            </a:fld>
            <a:endParaRPr lang="tr-TR"/>
          </a:p>
        </p:txBody>
      </p:sp>
    </p:spTree>
    <p:extLst>
      <p:ext uri="{BB962C8B-B14F-4D97-AF65-F5344CB8AC3E}">
        <p14:creationId xmlns:p14="http://schemas.microsoft.com/office/powerpoint/2010/main" val="2204032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1371600" y="1143000"/>
            <a:ext cx="4114800" cy="3086100"/>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680C9A0-10BC-4FC4-AABC-3ED8DD20C936}" type="slidenum">
              <a:rPr lang="tr-TR" smtClean="0"/>
              <a:t>1</a:t>
            </a:fld>
            <a:endParaRPr lang="tr-TR"/>
          </a:p>
        </p:txBody>
      </p:sp>
    </p:spTree>
    <p:extLst>
      <p:ext uri="{BB962C8B-B14F-4D97-AF65-F5344CB8AC3E}">
        <p14:creationId xmlns:p14="http://schemas.microsoft.com/office/powerpoint/2010/main" val="812089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6B5CE52-007C-4F30-B0B3-90C002B95D2D}" type="datetime1">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43201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D84EC2-F150-439F-8CFD-ADB41203F0A3}" type="datetime1">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3519035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6ACFBFF-384E-4DBB-A2A3-38511958ED04}" type="datetime1">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50486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A6B0CC9-F482-4ADB-BF98-D9DE913A076C}" type="datetime1">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356221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18CE0CE-8B0B-41CE-A386-2EBD2F82EE16}" type="datetime1">
              <a:rPr lang="tr-TR" smtClean="0"/>
              <a:t>3.01.2018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4171997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FBECD60-9DF5-4CD0-AEBA-500DEC5DBE53}" type="datetime1">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1129801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33A3A96-4DD9-406F-8393-B8D8B05A80AA}" type="datetime1">
              <a:rPr lang="tr-TR" smtClean="0"/>
              <a:t>3.01.2018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99622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565F7F0-55BC-4A8F-B349-F3406306FDDB}" type="datetime1">
              <a:rPr lang="tr-TR" smtClean="0"/>
              <a:t>3.01.2018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4156798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78C62-2082-47E3-8AF2-4BB17AA9FED0}" type="datetime1">
              <a:rPr lang="tr-TR" smtClean="0"/>
              <a:t>3.01.2018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136233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F8723D1-AADD-44C6-BF50-1CB4E0DA282D}" type="datetime1">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98289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7234441-7F99-4DDA-8FF0-FB4717F0460E}" type="datetime1">
              <a:rPr lang="tr-TR" smtClean="0"/>
              <a:t>3.01.2018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DCE2CE-10EF-422B-8428-DC9A139AAAF8}" type="slidenum">
              <a:rPr lang="tr-TR" smtClean="0"/>
              <a:t>‹#›</a:t>
            </a:fld>
            <a:endParaRPr lang="tr-TR"/>
          </a:p>
        </p:txBody>
      </p:sp>
    </p:spTree>
    <p:extLst>
      <p:ext uri="{BB962C8B-B14F-4D97-AF65-F5344CB8AC3E}">
        <p14:creationId xmlns:p14="http://schemas.microsoft.com/office/powerpoint/2010/main" val="2969120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67ABD-85BC-4C0D-9136-6EBDCD8BAFAC}" type="datetime1">
              <a:rPr lang="tr-TR" smtClean="0"/>
              <a:t>3.01.2018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DCE2CE-10EF-422B-8428-DC9A139AAAF8}" type="slidenum">
              <a:rPr lang="tr-TR" smtClean="0"/>
              <a:t>‹#›</a:t>
            </a:fld>
            <a:endParaRPr lang="tr-TR"/>
          </a:p>
        </p:txBody>
      </p:sp>
    </p:spTree>
    <p:extLst>
      <p:ext uri="{BB962C8B-B14F-4D97-AF65-F5344CB8AC3E}">
        <p14:creationId xmlns:p14="http://schemas.microsoft.com/office/powerpoint/2010/main" val="42725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tiff"/><Relationship Id="rId9"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3.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5.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3" Type="http://schemas.openxmlformats.org/officeDocument/2006/relationships/image" Target="../media/image11.jpg"/><Relationship Id="rId7" Type="http://schemas.openxmlformats.org/officeDocument/2006/relationships/image" Target="../media/image15.jpg"/><Relationship Id="rId2" Type="http://schemas.openxmlformats.org/officeDocument/2006/relationships/image" Target="../media/image10.tiff"/><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33132" y="2828506"/>
            <a:ext cx="6858000" cy="1790700"/>
          </a:xfrm>
        </p:spPr>
        <p:txBody>
          <a:bodyPr>
            <a:noAutofit/>
          </a:bodyPr>
          <a:lstStyle/>
          <a:p>
            <a:r>
              <a:rPr lang="tr-TR" sz="3600" b="1" dirty="0" smtClean="0">
                <a:solidFill>
                  <a:srgbClr val="C00000"/>
                </a:solidFill>
              </a:rPr>
              <a:t/>
            </a:r>
            <a:br>
              <a:rPr lang="tr-TR" sz="3600" b="1" dirty="0" smtClean="0">
                <a:solidFill>
                  <a:srgbClr val="C00000"/>
                </a:solidFill>
              </a:rPr>
            </a:br>
            <a:r>
              <a:rPr lang="tr-TR" sz="3600" b="1" dirty="0">
                <a:solidFill>
                  <a:srgbClr val="C00000"/>
                </a:solidFill>
              </a:rPr>
              <a:t/>
            </a:r>
            <a:br>
              <a:rPr lang="tr-TR" sz="3600" b="1" dirty="0">
                <a:solidFill>
                  <a:srgbClr val="C00000"/>
                </a:solidFill>
              </a:rPr>
            </a:br>
            <a:r>
              <a:rPr lang="tr-TR" sz="5400" b="1" dirty="0" err="1">
                <a:solidFill>
                  <a:srgbClr val="C00000"/>
                </a:solidFill>
              </a:rPr>
              <a:t>Feed</a:t>
            </a:r>
            <a:r>
              <a:rPr lang="tr-TR" sz="5400" b="1" dirty="0">
                <a:solidFill>
                  <a:srgbClr val="C00000"/>
                </a:solidFill>
              </a:rPr>
              <a:t> </a:t>
            </a:r>
            <a:r>
              <a:rPr lang="tr-TR" sz="5400" b="1" dirty="0" err="1">
                <a:solidFill>
                  <a:srgbClr val="C00000"/>
                </a:solidFill>
              </a:rPr>
              <a:t>Additives</a:t>
            </a:r>
            <a:r>
              <a:rPr lang="tr-TR" sz="3600" dirty="0" smtClean="0">
                <a:solidFill>
                  <a:srgbClr val="C00000"/>
                </a:solidFill>
              </a:rPr>
              <a:t/>
            </a:r>
            <a:br>
              <a:rPr lang="tr-TR" sz="3600" dirty="0" smtClean="0">
                <a:solidFill>
                  <a:srgbClr val="C00000"/>
                </a:solidFill>
              </a:rPr>
            </a:br>
            <a:r>
              <a:rPr lang="tr-TR" sz="3600" dirty="0" smtClean="0">
                <a:solidFill>
                  <a:srgbClr val="C00000"/>
                </a:solidFill>
              </a:rPr>
              <a:t/>
            </a:r>
            <a:br>
              <a:rPr lang="tr-TR" sz="3600" dirty="0" smtClean="0">
                <a:solidFill>
                  <a:srgbClr val="C00000"/>
                </a:solidFill>
              </a:rPr>
            </a:br>
            <a:r>
              <a:rPr lang="tr-TR" sz="3600" b="1" u="sng" dirty="0" smtClean="0"/>
              <a:t>Dr. Özge SIZMAZ</a:t>
            </a:r>
            <a:r>
              <a:rPr lang="tr-TR" sz="3600" u="sng" baseline="30000" dirty="0" smtClean="0"/>
              <a:t/>
            </a:r>
            <a:br>
              <a:rPr lang="tr-TR" sz="3600" u="sng" baseline="30000" dirty="0" smtClean="0"/>
            </a:br>
            <a:r>
              <a:rPr lang="tr-TR" sz="1800" dirty="0" err="1" smtClean="0"/>
              <a:t>University</a:t>
            </a:r>
            <a:r>
              <a:rPr lang="tr-TR" sz="1800" dirty="0" smtClean="0"/>
              <a:t> of Ankara </a:t>
            </a:r>
            <a:r>
              <a:rPr lang="tr-TR" sz="1800" dirty="0" err="1" smtClean="0"/>
              <a:t>Faculty</a:t>
            </a:r>
            <a:r>
              <a:rPr lang="tr-TR" sz="1800" dirty="0" smtClean="0"/>
              <a:t> of </a:t>
            </a:r>
            <a:r>
              <a:rPr lang="tr-TR" sz="1800" dirty="0" err="1" smtClean="0"/>
              <a:t>Veterinary</a:t>
            </a:r>
            <a:r>
              <a:rPr lang="tr-TR" sz="1800" dirty="0" smtClean="0"/>
              <a:t> </a:t>
            </a:r>
            <a:r>
              <a:rPr lang="tr-TR" sz="1800" dirty="0" err="1" smtClean="0"/>
              <a:t>Medicine</a:t>
            </a:r>
            <a:r>
              <a:rPr lang="tr-TR" sz="1800" dirty="0" smtClean="0"/>
              <a:t> </a:t>
            </a:r>
            <a:r>
              <a:rPr lang="tr-TR" sz="1800" dirty="0" err="1" smtClean="0"/>
              <a:t>Department</a:t>
            </a:r>
            <a:r>
              <a:rPr lang="tr-TR" sz="1800" dirty="0" smtClean="0"/>
              <a:t> of </a:t>
            </a:r>
            <a:r>
              <a:rPr lang="tr-TR" sz="1800" dirty="0" err="1" smtClean="0"/>
              <a:t>Animal</a:t>
            </a:r>
            <a:r>
              <a:rPr lang="tr-TR" sz="1800" dirty="0" smtClean="0"/>
              <a:t> </a:t>
            </a:r>
            <a:r>
              <a:rPr lang="tr-TR" sz="1800" dirty="0" err="1" smtClean="0"/>
              <a:t>Nutrition</a:t>
            </a:r>
            <a:r>
              <a:rPr lang="tr-TR" sz="1800" dirty="0" smtClean="0"/>
              <a:t> </a:t>
            </a:r>
            <a:r>
              <a:rPr lang="tr-TR" sz="1800" dirty="0" err="1" smtClean="0"/>
              <a:t>and</a:t>
            </a:r>
            <a:r>
              <a:rPr lang="tr-TR" sz="1800" dirty="0" smtClean="0"/>
              <a:t> </a:t>
            </a:r>
            <a:r>
              <a:rPr lang="tr-TR" sz="1800" dirty="0" err="1" smtClean="0"/>
              <a:t>Nutritional</a:t>
            </a:r>
            <a:r>
              <a:rPr lang="tr-TR" sz="1800" dirty="0" smtClean="0"/>
              <a:t> </a:t>
            </a:r>
            <a:r>
              <a:rPr lang="tr-TR" sz="1800" dirty="0" err="1" smtClean="0"/>
              <a:t>Diseases</a:t>
            </a:r>
            <a:r>
              <a:rPr lang="tr-TR" sz="1800" dirty="0" smtClean="0"/>
              <a:t>, Ankara, </a:t>
            </a:r>
            <a:r>
              <a:rPr lang="tr-TR" sz="1800" dirty="0" err="1" smtClean="0"/>
              <a:t>Turkey</a:t>
            </a:r>
            <a:r>
              <a:rPr lang="tr-TR" sz="1800" b="1" dirty="0" smtClean="0"/>
              <a:t/>
            </a:r>
            <a:br>
              <a:rPr lang="tr-TR" sz="1800" b="1" dirty="0" smtClean="0"/>
            </a:br>
            <a:endParaRPr lang="tr-TR" sz="1800" dirty="0"/>
          </a:p>
        </p:txBody>
      </p:sp>
      <p:pic>
        <p:nvPicPr>
          <p:cNvPr id="4" name="Picture 5" descr="AÜTF"/>
          <p:cNvPicPr>
            <a:picLocks noChangeAspect="1" noChangeArrowheads="1"/>
          </p:cNvPicPr>
          <p:nvPr/>
        </p:nvPicPr>
        <p:blipFill>
          <a:blip r:embed="rId3" cstate="print">
            <a:clrChange>
              <a:clrFrom>
                <a:srgbClr val="1408BA"/>
              </a:clrFrom>
              <a:clrTo>
                <a:srgbClr val="1408BA">
                  <a:alpha val="0"/>
                </a:srgbClr>
              </a:clrTo>
            </a:clrChange>
            <a:extLst>
              <a:ext uri="{28A0092B-C50C-407E-A947-70E740481C1C}">
                <a14:useLocalDpi xmlns:a14="http://schemas.microsoft.com/office/drawing/2010/main" val="0"/>
              </a:ext>
            </a:extLst>
          </a:blip>
          <a:srcRect/>
          <a:stretch>
            <a:fillRect/>
          </a:stretch>
        </p:blipFill>
        <p:spPr bwMode="auto">
          <a:xfrm>
            <a:off x="7454096" y="6047629"/>
            <a:ext cx="689735" cy="688837"/>
          </a:xfrm>
          <a:prstGeom prst="rect">
            <a:avLst/>
          </a:prstGeom>
          <a:noFill/>
          <a:extLst>
            <a:ext uri="{909E8E84-426E-40DD-AFC4-6F175D3DCCD1}">
              <a14:hiddenFill xmlns:a14="http://schemas.microsoft.com/office/drawing/2010/main">
                <a:solidFill>
                  <a:srgbClr val="FFFFFF"/>
                </a:solidFill>
              </a14:hiddenFill>
            </a:ext>
          </a:extLst>
        </p:spPr>
      </p:pic>
      <p:pic>
        <p:nvPicPr>
          <p:cNvPr id="5" name="Resim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24991" y="6025543"/>
            <a:ext cx="793404" cy="710923"/>
          </a:xfrm>
          <a:prstGeom prst="rect">
            <a:avLst/>
          </a:prstGeom>
        </p:spPr>
      </p:pic>
      <p:pic>
        <p:nvPicPr>
          <p:cNvPr id="7" name="Resim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94928" y="-1"/>
            <a:ext cx="2080639" cy="1076385"/>
          </a:xfrm>
          <a:prstGeom prst="rect">
            <a:avLst/>
          </a:prstGeom>
        </p:spPr>
      </p:pic>
      <p:pic>
        <p:nvPicPr>
          <p:cNvPr id="8" name="Resim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75567" y="-2"/>
            <a:ext cx="1417989" cy="1076385"/>
          </a:xfrm>
          <a:prstGeom prst="rect">
            <a:avLst/>
          </a:prstGeom>
        </p:spPr>
      </p:pic>
      <p:pic>
        <p:nvPicPr>
          <p:cNvPr id="9" name="Resim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72713" y="0"/>
            <a:ext cx="1151591" cy="1076385"/>
          </a:xfrm>
          <a:prstGeom prst="rect">
            <a:avLst/>
          </a:prstGeom>
        </p:spPr>
      </p:pic>
      <p:pic>
        <p:nvPicPr>
          <p:cNvPr id="10" name="Resim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891132" y="-6"/>
            <a:ext cx="1248619" cy="1076384"/>
          </a:xfrm>
          <a:prstGeom prst="rect">
            <a:avLst/>
          </a:prstGeom>
        </p:spPr>
      </p:pic>
      <p:pic>
        <p:nvPicPr>
          <p:cNvPr id="11" name="Resim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0"/>
            <a:ext cx="943337" cy="1076384"/>
          </a:xfrm>
          <a:prstGeom prst="rect">
            <a:avLst/>
          </a:prstGeom>
        </p:spPr>
      </p:pic>
      <p:pic>
        <p:nvPicPr>
          <p:cNvPr id="13" name="Resim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62780" y="0"/>
            <a:ext cx="1176910" cy="1076385"/>
          </a:xfrm>
          <a:prstGeom prst="rect">
            <a:avLst/>
          </a:prstGeom>
        </p:spPr>
      </p:pic>
      <p:pic>
        <p:nvPicPr>
          <p:cNvPr id="14" name="Resim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708434" y="-3"/>
            <a:ext cx="1182698" cy="1076385"/>
          </a:xfrm>
          <a:prstGeom prst="rect">
            <a:avLst/>
          </a:prstGeom>
        </p:spPr>
      </p:pic>
      <p:sp>
        <p:nvSpPr>
          <p:cNvPr id="6" name="Altbilgi Yer Tutucusu 5"/>
          <p:cNvSpPr>
            <a:spLocks noGrp="1"/>
          </p:cNvSpPr>
          <p:nvPr>
            <p:ph type="ftr" sz="quarter" idx="11"/>
          </p:nvPr>
        </p:nvSpPr>
        <p:spPr>
          <a:xfrm>
            <a:off x="471667" y="6371341"/>
            <a:ext cx="5338823" cy="365125"/>
          </a:xfrm>
        </p:spPr>
        <p:txBody>
          <a:bodyPr/>
          <a:lstStyle/>
          <a:p>
            <a:r>
              <a:rPr lang="tr-TR" dirty="0" smtClean="0"/>
              <a:t>Ankara Üniversitesi Veteriner Fakültesi Hayvan Besleme ve Beslenme Hastalıkları</a:t>
            </a:r>
            <a:endParaRPr lang="tr-TR" dirty="0"/>
          </a:p>
        </p:txBody>
      </p:sp>
    </p:spTree>
    <p:extLst>
      <p:ext uri="{BB962C8B-B14F-4D97-AF65-F5344CB8AC3E}">
        <p14:creationId xmlns:p14="http://schemas.microsoft.com/office/powerpoint/2010/main" val="987061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2</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Essential</a:t>
            </a:r>
            <a:r>
              <a:rPr lang="tr-TR" altLang="tr-TR" b="1" dirty="0" smtClean="0"/>
              <a:t> </a:t>
            </a:r>
            <a:r>
              <a:rPr lang="tr-TR" altLang="tr-TR" b="1" dirty="0" err="1" smtClean="0"/>
              <a:t>oils</a:t>
            </a:r>
            <a:endParaRPr lang="tr-TR" altLang="tr-TR" b="1" dirty="0" smtClean="0"/>
          </a:p>
          <a:p>
            <a:pPr marL="0" indent="0">
              <a:spcBef>
                <a:spcPts val="1200"/>
              </a:spcBef>
              <a:spcAft>
                <a:spcPts val="300"/>
              </a:spcAft>
              <a:buNone/>
            </a:pPr>
            <a:r>
              <a:rPr lang="tr-TR" altLang="tr-TR" dirty="0" smtClean="0"/>
              <a:t>T</a:t>
            </a:r>
            <a:r>
              <a:rPr lang="en-US" altLang="tr-TR" dirty="0" smtClean="0"/>
              <a:t>hey </a:t>
            </a:r>
            <a:r>
              <a:rPr lang="en-US" altLang="tr-TR" dirty="0"/>
              <a:t>are compounds which are derived from the leaves, flowers, seeds and roots of plants and which are usually in liquid form and have the odor and flavor of their own plants.</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543993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3</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smtClean="0"/>
              <a:t>they</a:t>
            </a:r>
            <a:r>
              <a:rPr lang="tr-TR" altLang="tr-TR" dirty="0" smtClean="0"/>
              <a:t> </a:t>
            </a:r>
            <a:r>
              <a:rPr lang="tr-TR" altLang="tr-TR" dirty="0" err="1" smtClean="0"/>
              <a:t>have</a:t>
            </a:r>
            <a:r>
              <a:rPr lang="tr-TR" altLang="tr-TR" dirty="0" smtClean="0"/>
              <a:t> 2 </a:t>
            </a:r>
            <a:r>
              <a:rPr lang="tr-TR" altLang="tr-TR" dirty="0" err="1" smtClean="0"/>
              <a:t>basic</a:t>
            </a:r>
            <a:r>
              <a:rPr lang="tr-TR" altLang="tr-TR" dirty="0" smtClean="0"/>
              <a:t> </a:t>
            </a:r>
            <a:r>
              <a:rPr lang="tr-TR" altLang="tr-TR" dirty="0" err="1" smtClean="0"/>
              <a:t>structure</a:t>
            </a:r>
            <a:r>
              <a:rPr lang="tr-TR" altLang="tr-TR" dirty="0" smtClean="0"/>
              <a:t>:</a:t>
            </a:r>
          </a:p>
          <a:p>
            <a:pPr marL="0" indent="0">
              <a:spcBef>
                <a:spcPts val="1200"/>
              </a:spcBef>
              <a:spcAft>
                <a:spcPts val="300"/>
              </a:spcAft>
              <a:buNone/>
            </a:pPr>
            <a:endParaRPr lang="tr-TR" altLang="tr-TR" dirty="0"/>
          </a:p>
          <a:p>
            <a:pPr marL="514350" indent="-514350">
              <a:spcBef>
                <a:spcPts val="1200"/>
              </a:spcBef>
              <a:spcAft>
                <a:spcPts val="300"/>
              </a:spcAft>
              <a:buAutoNum type="arabicPeriod"/>
            </a:pPr>
            <a:r>
              <a:rPr lang="tr-TR" altLang="tr-TR" dirty="0" err="1" smtClean="0"/>
              <a:t>Terpens</a:t>
            </a:r>
            <a:endParaRPr lang="tr-TR" altLang="tr-TR" dirty="0" smtClean="0"/>
          </a:p>
          <a:p>
            <a:pPr marL="514350" indent="-514350">
              <a:spcBef>
                <a:spcPts val="1200"/>
              </a:spcBef>
              <a:spcAft>
                <a:spcPts val="300"/>
              </a:spcAft>
              <a:buAutoNum type="arabicPeriod"/>
            </a:pPr>
            <a:r>
              <a:rPr lang="tr-TR" altLang="tr-TR" dirty="0" err="1" smtClean="0"/>
              <a:t>Phenylpropen</a:t>
            </a:r>
            <a:r>
              <a:rPr lang="tr-TR" altLang="tr-TR" dirty="0" smtClean="0"/>
              <a:t> = </a:t>
            </a:r>
            <a:r>
              <a:rPr lang="tr-TR" altLang="tr-TR" dirty="0" err="1" smtClean="0"/>
              <a:t>Phenols</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184536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4</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776288" y="1044576"/>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dirty="0" err="1" smtClean="0"/>
              <a:t>they</a:t>
            </a:r>
            <a:r>
              <a:rPr lang="tr-TR" altLang="tr-TR" dirty="0" smtClean="0"/>
              <a:t> </a:t>
            </a:r>
            <a:r>
              <a:rPr lang="tr-TR" altLang="tr-TR" dirty="0" err="1" smtClean="0"/>
              <a:t>are</a:t>
            </a:r>
            <a:r>
              <a:rPr lang="tr-TR" altLang="tr-TR" dirty="0" smtClean="0"/>
              <a:t> </a:t>
            </a:r>
            <a:r>
              <a:rPr lang="tr-TR" altLang="tr-TR" dirty="0" err="1" smtClean="0"/>
              <a:t>obtained</a:t>
            </a:r>
            <a:r>
              <a:rPr lang="tr-TR" altLang="tr-TR" dirty="0" smtClean="0"/>
              <a:t> </a:t>
            </a:r>
            <a:r>
              <a:rPr lang="tr-TR" altLang="tr-TR" dirty="0" err="1" smtClean="0"/>
              <a:t>by</a:t>
            </a:r>
            <a:r>
              <a:rPr lang="tr-TR" altLang="tr-TR" dirty="0" smtClean="0"/>
              <a:t>:</a:t>
            </a:r>
          </a:p>
          <a:p>
            <a:pPr marL="514350" indent="-514350">
              <a:spcBef>
                <a:spcPts val="1200"/>
              </a:spcBef>
              <a:spcAft>
                <a:spcPts val="300"/>
              </a:spcAft>
              <a:buAutoNum type="arabicPeriod"/>
            </a:pPr>
            <a:r>
              <a:rPr lang="tr-TR" altLang="tr-TR" dirty="0" err="1" smtClean="0"/>
              <a:t>Distillation</a:t>
            </a:r>
            <a:endParaRPr lang="tr-TR" altLang="tr-TR" dirty="0" smtClean="0"/>
          </a:p>
          <a:p>
            <a:pPr marL="514350" indent="-514350">
              <a:spcBef>
                <a:spcPts val="1200"/>
              </a:spcBef>
              <a:spcAft>
                <a:spcPts val="300"/>
              </a:spcAft>
              <a:buAutoNum type="arabicPeriod"/>
            </a:pPr>
            <a:r>
              <a:rPr lang="tr-TR" altLang="tr-TR" dirty="0" err="1" smtClean="0"/>
              <a:t>Extraction</a:t>
            </a:r>
            <a:endParaRPr lang="tr-TR" altLang="tr-TR" dirty="0" smtClean="0"/>
          </a:p>
          <a:p>
            <a:pPr marL="514350" indent="-514350">
              <a:spcBef>
                <a:spcPts val="1200"/>
              </a:spcBef>
              <a:spcAft>
                <a:spcPts val="300"/>
              </a:spcAft>
              <a:buAutoNum type="arabicPeriod"/>
            </a:pPr>
            <a:r>
              <a:rPr lang="tr-TR" altLang="tr-TR" dirty="0" err="1" smtClean="0"/>
              <a:t>Ether</a:t>
            </a:r>
            <a:r>
              <a:rPr lang="tr-TR" altLang="tr-TR" dirty="0" smtClean="0"/>
              <a:t> </a:t>
            </a:r>
            <a:r>
              <a:rPr lang="tr-TR" altLang="tr-TR" dirty="0" err="1" smtClean="0"/>
              <a:t>extraction</a:t>
            </a:r>
            <a:endParaRPr lang="tr-TR" altLang="tr-TR" dirty="0" smtClean="0"/>
          </a:p>
          <a:p>
            <a:pPr marL="514350" indent="-514350">
              <a:spcBef>
                <a:spcPts val="1200"/>
              </a:spcBef>
              <a:spcAft>
                <a:spcPts val="300"/>
              </a:spcAft>
              <a:buAutoNum type="arabicPeriod"/>
            </a:pPr>
            <a:r>
              <a:rPr lang="tr-TR" altLang="tr-TR" dirty="0" err="1" smtClean="0"/>
              <a:t>Consumption</a:t>
            </a:r>
            <a:endParaRPr lang="tr-TR" altLang="tr-TR" dirty="0" smtClean="0"/>
          </a:p>
          <a:p>
            <a:pPr marL="514350" indent="-514350">
              <a:spcBef>
                <a:spcPts val="1200"/>
              </a:spcBef>
              <a:spcAft>
                <a:spcPts val="300"/>
              </a:spcAft>
              <a:buAutoNum type="arabicPeriod"/>
            </a:pPr>
            <a:r>
              <a:rPr lang="tr-TR" altLang="tr-TR" dirty="0" err="1" smtClean="0"/>
              <a:t>Mechanic</a:t>
            </a:r>
            <a:endParaRPr lang="tr-TR" altLang="tr-TR" dirty="0" smtClean="0"/>
          </a:p>
          <a:p>
            <a:pPr marL="0" indent="0">
              <a:spcBef>
                <a:spcPts val="1200"/>
              </a:spcBef>
              <a:spcAft>
                <a:spcPts val="300"/>
              </a:spcAft>
              <a:buNone/>
            </a:pP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588253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5</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en-US" altLang="tr-TR" dirty="0"/>
              <a:t>Essential oils show their effect with the active compounds in their </a:t>
            </a:r>
            <a:r>
              <a:rPr lang="en-US" altLang="tr-TR" dirty="0" err="1" smtClean="0"/>
              <a:t>compositio</a:t>
            </a:r>
            <a:r>
              <a:rPr lang="tr-TR" altLang="tr-TR" dirty="0" smtClean="0"/>
              <a:t>n.</a:t>
            </a:r>
          </a:p>
          <a:p>
            <a:pPr marL="0" indent="0">
              <a:spcBef>
                <a:spcPts val="1200"/>
              </a:spcBef>
              <a:spcAft>
                <a:spcPts val="300"/>
              </a:spcAft>
              <a:buNone/>
            </a:pPr>
            <a:r>
              <a:rPr lang="tr-TR" altLang="tr-TR" dirty="0" err="1" smtClean="0"/>
              <a:t>In</a:t>
            </a:r>
            <a:r>
              <a:rPr lang="tr-TR" altLang="tr-TR" dirty="0" smtClean="0"/>
              <a:t> </a:t>
            </a:r>
            <a:r>
              <a:rPr lang="tr-TR" altLang="tr-TR" dirty="0" err="1" smtClean="0"/>
              <a:t>Thyme</a:t>
            </a:r>
            <a:r>
              <a:rPr lang="tr-TR" altLang="tr-TR" dirty="0" smtClean="0"/>
              <a:t> = </a:t>
            </a:r>
            <a:r>
              <a:rPr lang="tr-TR" altLang="tr-TR" dirty="0" err="1" smtClean="0"/>
              <a:t>thymol</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clove</a:t>
            </a:r>
            <a:r>
              <a:rPr lang="tr-TR" altLang="tr-TR" dirty="0" smtClean="0"/>
              <a:t> = </a:t>
            </a:r>
            <a:r>
              <a:rPr lang="tr-TR" altLang="tr-TR" dirty="0" err="1" smtClean="0"/>
              <a:t>eugenol</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olive</a:t>
            </a:r>
            <a:r>
              <a:rPr lang="tr-TR" altLang="tr-TR" dirty="0" smtClean="0"/>
              <a:t> </a:t>
            </a:r>
            <a:r>
              <a:rPr lang="tr-TR" altLang="tr-TR" dirty="0" err="1" smtClean="0"/>
              <a:t>leaves</a:t>
            </a:r>
            <a:r>
              <a:rPr lang="tr-TR" altLang="tr-TR" dirty="0" smtClean="0"/>
              <a:t> = </a:t>
            </a:r>
            <a:r>
              <a:rPr lang="tr-TR" altLang="tr-TR" dirty="0" err="1" smtClean="0"/>
              <a:t>oleuropein</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black</a:t>
            </a:r>
            <a:r>
              <a:rPr lang="tr-TR" altLang="tr-TR" dirty="0" smtClean="0"/>
              <a:t> </a:t>
            </a:r>
            <a:r>
              <a:rPr lang="tr-TR" altLang="tr-TR" dirty="0" err="1" smtClean="0"/>
              <a:t>seed</a:t>
            </a:r>
            <a:r>
              <a:rPr lang="tr-TR" altLang="tr-TR" dirty="0" smtClean="0"/>
              <a:t> = </a:t>
            </a:r>
            <a:r>
              <a:rPr lang="tr-TR" altLang="tr-TR" dirty="0" err="1" smtClean="0"/>
              <a:t>thymoquinone</a:t>
            </a:r>
            <a:endParaRPr lang="tr-TR" altLang="tr-TR"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mint</a:t>
            </a:r>
            <a:r>
              <a:rPr lang="tr-TR" altLang="tr-TR" dirty="0" smtClean="0"/>
              <a:t> = </a:t>
            </a:r>
            <a:r>
              <a:rPr lang="tr-TR" altLang="tr-TR" dirty="0" err="1" smtClean="0"/>
              <a:t>menthol</a:t>
            </a: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23639799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6</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Antioxidant</a:t>
            </a:r>
            <a:r>
              <a:rPr lang="tr-TR" altLang="tr-TR" b="1" dirty="0" smtClean="0"/>
              <a:t> </a:t>
            </a:r>
            <a:r>
              <a:rPr lang="tr-TR" altLang="tr-TR" b="1" dirty="0" err="1" smtClean="0"/>
              <a:t>effects</a:t>
            </a:r>
            <a:endParaRPr lang="tr-TR" altLang="tr-TR" b="1" dirty="0" smtClean="0"/>
          </a:p>
          <a:p>
            <a:pPr marL="514350" indent="-514350">
              <a:spcBef>
                <a:spcPts val="1200"/>
              </a:spcBef>
              <a:spcAft>
                <a:spcPts val="300"/>
              </a:spcAft>
              <a:buAutoNum type="arabicPeriod"/>
            </a:pPr>
            <a:r>
              <a:rPr lang="en-US" altLang="tr-TR" sz="2000" dirty="0" smtClean="0"/>
              <a:t>It </a:t>
            </a:r>
            <a:r>
              <a:rPr lang="en-US" altLang="tr-TR" sz="2000" dirty="0"/>
              <a:t>can disrupt the initial reactions that create reactive oxygen </a:t>
            </a:r>
            <a:r>
              <a:rPr lang="en-US" altLang="tr-TR" sz="2000" dirty="0" smtClean="0"/>
              <a:t>species</a:t>
            </a:r>
            <a:r>
              <a:rPr lang="tr-TR" altLang="tr-TR" sz="2000" dirty="0" smtClean="0"/>
              <a:t> (ROS)</a:t>
            </a:r>
            <a:r>
              <a:rPr lang="en-US" altLang="tr-TR" sz="2000" dirty="0" smtClean="0"/>
              <a:t>, </a:t>
            </a:r>
            <a:r>
              <a:rPr lang="en-US" altLang="tr-TR" sz="2000" dirty="0"/>
              <a:t>which is destructive</a:t>
            </a:r>
            <a:r>
              <a:rPr lang="en-US" altLang="tr-TR" sz="2000" dirty="0" smtClean="0"/>
              <a:t>.</a:t>
            </a:r>
            <a:endParaRPr lang="tr-TR" altLang="tr-TR" sz="2000" dirty="0" smtClean="0"/>
          </a:p>
          <a:p>
            <a:pPr marL="514350" indent="-514350">
              <a:spcBef>
                <a:spcPts val="1200"/>
              </a:spcBef>
              <a:spcAft>
                <a:spcPts val="300"/>
              </a:spcAft>
              <a:buAutoNum type="arabicPeriod"/>
            </a:pPr>
            <a:r>
              <a:rPr lang="en-US" altLang="tr-TR" sz="2000" dirty="0"/>
              <a:t>They may clear the free oxygen molecules necessary for the initiation of ROS production, which limits adverse cell reactions</a:t>
            </a:r>
            <a:r>
              <a:rPr lang="en-US" altLang="tr-TR" sz="2000" dirty="0" smtClean="0"/>
              <a:t>.</a:t>
            </a:r>
            <a:endParaRPr lang="tr-TR" altLang="tr-TR" sz="2000" dirty="0" smtClean="0"/>
          </a:p>
          <a:p>
            <a:pPr marL="514350" indent="-514350">
              <a:spcBef>
                <a:spcPts val="1200"/>
              </a:spcBef>
              <a:spcAft>
                <a:spcPts val="300"/>
              </a:spcAft>
              <a:buAutoNum type="arabicPeriod"/>
            </a:pPr>
            <a:r>
              <a:rPr lang="en-US" altLang="tr-TR" sz="2000" dirty="0"/>
              <a:t>Elements that accelerate oxidative processes such as iron can form chelates by removing the cofactors required for </a:t>
            </a:r>
            <a:r>
              <a:rPr lang="en-US" altLang="tr-TR" sz="2000" dirty="0" smtClean="0"/>
              <a:t>RO</a:t>
            </a:r>
            <a:r>
              <a:rPr lang="tr-TR" altLang="tr-TR" sz="2000" dirty="0" smtClean="0"/>
              <a:t>S</a:t>
            </a:r>
            <a:r>
              <a:rPr lang="en-US" altLang="tr-TR" sz="2000" dirty="0" smtClean="0"/>
              <a:t> </a:t>
            </a:r>
            <a:r>
              <a:rPr lang="en-US" altLang="tr-TR" sz="2000" dirty="0"/>
              <a:t>production.</a:t>
            </a:r>
            <a:endParaRPr lang="tr-TR" altLang="tr-TR" sz="2000" dirty="0" smtClean="0"/>
          </a:p>
          <a:p>
            <a:pPr marL="514350" indent="-514350">
              <a:spcBef>
                <a:spcPts val="1200"/>
              </a:spcBef>
              <a:spcAft>
                <a:spcPts val="300"/>
              </a:spcAft>
              <a:buAutoNum type="arabicPeriod"/>
            </a:pPr>
            <a:endParaRPr lang="tr-TR" altLang="tr-TR" dirty="0"/>
          </a:p>
        </p:txBody>
      </p:sp>
      <p:sp>
        <p:nvSpPr>
          <p:cNvPr id="4" name="Metin kutusu 3"/>
          <p:cNvSpPr txBox="1"/>
          <p:nvPr/>
        </p:nvSpPr>
        <p:spPr>
          <a:xfrm>
            <a:off x="4656222" y="1848492"/>
            <a:ext cx="3633536" cy="523220"/>
          </a:xfrm>
          <a:prstGeom prst="rect">
            <a:avLst/>
          </a:prstGeom>
          <a:noFill/>
        </p:spPr>
        <p:txBody>
          <a:bodyPr wrap="square" rtlCol="0">
            <a:spAutoFit/>
          </a:bodyPr>
          <a:lstStyle/>
          <a:p>
            <a:endParaRPr lang="tr-TR" sz="2800" dirty="0"/>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601535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7</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Antimicrobial</a:t>
            </a:r>
            <a:r>
              <a:rPr lang="tr-TR" altLang="tr-TR" b="1" dirty="0" smtClean="0"/>
              <a:t> </a:t>
            </a:r>
            <a:r>
              <a:rPr lang="tr-TR" altLang="tr-TR" b="1" dirty="0" err="1" smtClean="0"/>
              <a:t>effects</a:t>
            </a:r>
            <a:endParaRPr lang="tr-TR" altLang="tr-TR" b="1" dirty="0" smtClean="0"/>
          </a:p>
          <a:p>
            <a:pPr marL="0" indent="0">
              <a:spcBef>
                <a:spcPts val="1200"/>
              </a:spcBef>
              <a:spcAft>
                <a:spcPts val="300"/>
              </a:spcAft>
              <a:buNone/>
            </a:pPr>
            <a:r>
              <a:rPr lang="tr-TR" altLang="tr-TR" dirty="0" err="1" smtClean="0"/>
              <a:t>This</a:t>
            </a:r>
            <a:r>
              <a:rPr lang="tr-TR" altLang="tr-TR" dirty="0" smtClean="0"/>
              <a:t> </a:t>
            </a:r>
            <a:r>
              <a:rPr lang="tr-TR" altLang="tr-TR" dirty="0" err="1" smtClean="0"/>
              <a:t>effect</a:t>
            </a:r>
            <a:r>
              <a:rPr lang="tr-TR" altLang="tr-TR" dirty="0" smtClean="0"/>
              <a:t> is </a:t>
            </a:r>
            <a:r>
              <a:rPr lang="tr-TR" altLang="tr-TR" dirty="0" err="1" smtClean="0"/>
              <a:t>coming</a:t>
            </a:r>
            <a:r>
              <a:rPr lang="tr-TR" altLang="tr-TR" dirty="0" smtClean="0"/>
              <a:t> </a:t>
            </a:r>
            <a:r>
              <a:rPr lang="tr-TR" altLang="tr-TR" dirty="0" err="1" smtClean="0"/>
              <a:t>from</a:t>
            </a:r>
            <a:r>
              <a:rPr lang="tr-TR" altLang="tr-TR" dirty="0" smtClean="0"/>
              <a:t> </a:t>
            </a:r>
            <a:r>
              <a:rPr lang="tr-TR" altLang="tr-TR" dirty="0" err="1" smtClean="0"/>
              <a:t>phenols</a:t>
            </a:r>
            <a:r>
              <a:rPr lang="tr-TR" altLang="tr-TR" dirty="0" smtClean="0"/>
              <a:t>. </a:t>
            </a:r>
            <a:r>
              <a:rPr lang="tr-TR" altLang="tr-TR" dirty="0" err="1" smtClean="0"/>
              <a:t>Phenols</a:t>
            </a:r>
            <a:r>
              <a:rPr lang="tr-TR" altLang="tr-TR" dirty="0" smtClean="0"/>
              <a:t> </a:t>
            </a:r>
            <a:r>
              <a:rPr lang="tr-TR" altLang="tr-TR" dirty="0" err="1" smtClean="0"/>
              <a:t>denaturate</a:t>
            </a:r>
            <a:r>
              <a:rPr lang="tr-TR" altLang="tr-TR" dirty="0" smtClean="0"/>
              <a:t> </a:t>
            </a:r>
            <a:r>
              <a:rPr lang="tr-TR" altLang="tr-TR" dirty="0" err="1" smtClean="0"/>
              <a:t>the</a:t>
            </a:r>
            <a:r>
              <a:rPr lang="tr-TR" altLang="tr-TR" dirty="0" smtClean="0"/>
              <a:t> </a:t>
            </a:r>
            <a:r>
              <a:rPr lang="tr-TR" altLang="tr-TR" dirty="0" err="1" smtClean="0"/>
              <a:t>proteins</a:t>
            </a:r>
            <a:r>
              <a:rPr lang="tr-TR" altLang="tr-TR" dirty="0" smtClean="0"/>
              <a:t> of </a:t>
            </a:r>
            <a:r>
              <a:rPr lang="tr-TR" altLang="tr-TR" dirty="0" err="1" smtClean="0"/>
              <a:t>cell</a:t>
            </a:r>
            <a:r>
              <a:rPr lang="tr-TR" altLang="tr-TR" dirty="0" smtClean="0"/>
              <a:t> </a:t>
            </a:r>
            <a:r>
              <a:rPr lang="tr-TR" altLang="tr-TR" dirty="0" err="1" smtClean="0"/>
              <a:t>wall</a:t>
            </a:r>
            <a:r>
              <a:rPr lang="tr-TR" altLang="tr-TR" dirty="0" smtClean="0"/>
              <a:t> </a:t>
            </a:r>
            <a:r>
              <a:rPr lang="tr-TR" altLang="tr-TR" dirty="0" err="1" smtClean="0"/>
              <a:t>and</a:t>
            </a:r>
            <a:r>
              <a:rPr lang="tr-TR" altLang="tr-TR" dirty="0" smtClean="0"/>
              <a:t> </a:t>
            </a:r>
            <a:r>
              <a:rPr lang="tr-TR" altLang="tr-TR" dirty="0" err="1" smtClean="0"/>
              <a:t>increase</a:t>
            </a:r>
            <a:r>
              <a:rPr lang="tr-TR" altLang="tr-TR" dirty="0" smtClean="0"/>
              <a:t> </a:t>
            </a:r>
            <a:r>
              <a:rPr lang="tr-TR" altLang="tr-TR" dirty="0" err="1" smtClean="0"/>
              <a:t>the</a:t>
            </a:r>
            <a:r>
              <a:rPr lang="tr-TR" altLang="tr-TR" dirty="0"/>
              <a:t> </a:t>
            </a:r>
            <a:r>
              <a:rPr lang="tr-TR" altLang="tr-TR" dirty="0" err="1" smtClean="0"/>
              <a:t>permeability</a:t>
            </a:r>
            <a:r>
              <a:rPr lang="tr-TR" altLang="tr-TR" dirty="0" smtClean="0"/>
              <a:t> of </a:t>
            </a:r>
            <a:r>
              <a:rPr lang="tr-TR" altLang="tr-TR" dirty="0" err="1" smtClean="0"/>
              <a:t>cell</a:t>
            </a:r>
            <a:r>
              <a:rPr lang="tr-TR" altLang="tr-TR" dirty="0" smtClean="0"/>
              <a:t> </a:t>
            </a:r>
            <a:r>
              <a:rPr lang="tr-TR" altLang="tr-TR" dirty="0" err="1" smtClean="0"/>
              <a:t>wall</a:t>
            </a:r>
            <a:r>
              <a:rPr lang="tr-TR" altLang="tr-TR" dirty="0" smtClean="0"/>
              <a:t>. </a:t>
            </a:r>
            <a:r>
              <a:rPr lang="tr-TR" altLang="tr-TR" dirty="0" err="1" smtClean="0"/>
              <a:t>When</a:t>
            </a:r>
            <a:r>
              <a:rPr lang="tr-TR" altLang="tr-TR" dirty="0" smtClean="0"/>
              <a:t> </a:t>
            </a:r>
            <a:r>
              <a:rPr lang="tr-TR" altLang="tr-TR" dirty="0" err="1" smtClean="0"/>
              <a:t>the</a:t>
            </a:r>
            <a:r>
              <a:rPr lang="tr-TR" altLang="tr-TR" dirty="0" smtClean="0"/>
              <a:t> </a:t>
            </a:r>
            <a:r>
              <a:rPr lang="tr-TR" altLang="tr-TR" dirty="0" err="1" smtClean="0"/>
              <a:t>permeability</a:t>
            </a:r>
            <a:r>
              <a:rPr lang="tr-TR" altLang="tr-TR" dirty="0" smtClean="0"/>
              <a:t> </a:t>
            </a:r>
            <a:r>
              <a:rPr lang="tr-TR" altLang="tr-TR" dirty="0" err="1" smtClean="0"/>
              <a:t>detoriated</a:t>
            </a:r>
            <a:r>
              <a:rPr lang="tr-TR" altLang="tr-TR" dirty="0" smtClean="0"/>
              <a:t>, </a:t>
            </a:r>
            <a:r>
              <a:rPr lang="tr-TR" altLang="tr-TR" dirty="0" err="1" smtClean="0"/>
              <a:t>intercellular</a:t>
            </a:r>
            <a:r>
              <a:rPr lang="tr-TR" altLang="tr-TR" dirty="0" smtClean="0"/>
              <a:t> </a:t>
            </a:r>
            <a:r>
              <a:rPr lang="tr-TR" altLang="tr-TR" dirty="0" err="1" smtClean="0"/>
              <a:t>liquid</a:t>
            </a:r>
            <a:r>
              <a:rPr lang="tr-TR" altLang="tr-TR" dirty="0" smtClean="0"/>
              <a:t> </a:t>
            </a:r>
            <a:r>
              <a:rPr lang="tr-TR" altLang="tr-TR" dirty="0" err="1" smtClean="0"/>
              <a:t>go</a:t>
            </a:r>
            <a:r>
              <a:rPr lang="tr-TR" altLang="tr-TR" dirty="0" smtClean="0"/>
              <a:t> </a:t>
            </a:r>
            <a:r>
              <a:rPr lang="tr-TR" altLang="tr-TR" dirty="0" err="1" smtClean="0"/>
              <a:t>out</a:t>
            </a:r>
            <a:r>
              <a:rPr lang="tr-TR" altLang="tr-TR" dirty="0" smtClean="0"/>
              <a:t>, </a:t>
            </a:r>
            <a:r>
              <a:rPr lang="tr-TR" altLang="tr-TR" dirty="0" err="1" smtClean="0"/>
              <a:t>so</a:t>
            </a:r>
            <a:r>
              <a:rPr lang="tr-TR" altLang="tr-TR" dirty="0" smtClean="0"/>
              <a:t> </a:t>
            </a:r>
            <a:r>
              <a:rPr lang="tr-TR" altLang="tr-TR" dirty="0" err="1" smtClean="0"/>
              <a:t>the</a:t>
            </a:r>
            <a:r>
              <a:rPr lang="tr-TR" altLang="tr-TR" dirty="0" smtClean="0"/>
              <a:t> </a:t>
            </a:r>
            <a:r>
              <a:rPr lang="tr-TR" altLang="tr-TR" dirty="0" err="1" smtClean="0"/>
              <a:t>bacteria</a:t>
            </a:r>
            <a:r>
              <a:rPr lang="tr-TR" altLang="tr-TR" dirty="0" smtClean="0"/>
              <a:t> </a:t>
            </a:r>
            <a:r>
              <a:rPr lang="tr-TR" altLang="tr-TR" dirty="0" err="1" smtClean="0"/>
              <a:t>die</a:t>
            </a:r>
            <a:r>
              <a:rPr lang="tr-TR" altLang="tr-TR" dirty="0" smtClean="0"/>
              <a:t>.</a:t>
            </a:r>
          </a:p>
          <a:p>
            <a:pPr marL="0" indent="0">
              <a:spcBef>
                <a:spcPts val="1200"/>
              </a:spcBef>
              <a:spcAft>
                <a:spcPts val="300"/>
              </a:spcAft>
              <a:buNone/>
            </a:pPr>
            <a:r>
              <a:rPr lang="tr-TR" altLang="tr-TR" dirty="0" err="1" smtClean="0"/>
              <a:t>Antibiotics</a:t>
            </a:r>
            <a:r>
              <a:rPr lang="tr-TR" altLang="tr-TR" dirty="0" smtClean="0"/>
              <a:t> </a:t>
            </a:r>
            <a:r>
              <a:rPr lang="tr-TR" altLang="tr-TR" dirty="0" err="1" smtClean="0"/>
              <a:t>denaturated</a:t>
            </a:r>
            <a:r>
              <a:rPr lang="tr-TR" altLang="tr-TR" dirty="0" smtClean="0"/>
              <a:t> </a:t>
            </a:r>
            <a:r>
              <a:rPr lang="tr-TR" altLang="tr-TR" dirty="0" err="1" smtClean="0"/>
              <a:t>the</a:t>
            </a:r>
            <a:r>
              <a:rPr lang="tr-TR" altLang="tr-TR" dirty="0" smtClean="0"/>
              <a:t> </a:t>
            </a:r>
            <a:r>
              <a:rPr lang="tr-TR" altLang="tr-TR" dirty="0" err="1" smtClean="0"/>
              <a:t>cromosal</a:t>
            </a:r>
            <a:r>
              <a:rPr lang="tr-TR" altLang="tr-TR" dirty="0" smtClean="0"/>
              <a:t> </a:t>
            </a:r>
            <a:r>
              <a:rPr lang="tr-TR" altLang="tr-TR" dirty="0" err="1" smtClean="0"/>
              <a:t>structure</a:t>
            </a:r>
            <a:r>
              <a:rPr lang="tr-TR" altLang="tr-TR" dirty="0" smtClean="0"/>
              <a:t> of </a:t>
            </a:r>
            <a:r>
              <a:rPr lang="tr-TR" altLang="tr-TR" dirty="0" err="1" smtClean="0"/>
              <a:t>bacteria</a:t>
            </a:r>
            <a:r>
              <a:rPr lang="tr-TR" altLang="tr-TR" dirty="0"/>
              <a:t>.</a:t>
            </a:r>
            <a:endParaRPr lang="tr-TR" altLang="tr-TR" dirty="0" smtClean="0"/>
          </a:p>
          <a:p>
            <a:pPr marL="0" indent="0">
              <a:spcBef>
                <a:spcPts val="1200"/>
              </a:spcBef>
              <a:spcAft>
                <a:spcPts val="300"/>
              </a:spcAft>
              <a:buNone/>
            </a:pPr>
            <a:r>
              <a:rPr lang="tr-TR" altLang="tr-TR" dirty="0" smtClean="0"/>
              <a:t> </a:t>
            </a:r>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665196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8</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In</a:t>
            </a:r>
            <a:r>
              <a:rPr lang="tr-TR" altLang="tr-TR" b="1" dirty="0" smtClean="0"/>
              <a:t> </a:t>
            </a:r>
            <a:r>
              <a:rPr lang="tr-TR" altLang="tr-TR" b="1" dirty="0" err="1" smtClean="0"/>
              <a:t>ruminants</a:t>
            </a:r>
            <a:r>
              <a:rPr lang="tr-TR" altLang="tr-TR" b="1" dirty="0" smtClean="0"/>
              <a:t>;</a:t>
            </a:r>
          </a:p>
          <a:p>
            <a:pPr marL="0" indent="0">
              <a:spcBef>
                <a:spcPts val="1200"/>
              </a:spcBef>
              <a:spcAft>
                <a:spcPts val="300"/>
              </a:spcAft>
              <a:buNone/>
            </a:pPr>
            <a:r>
              <a:rPr lang="tr-TR" altLang="tr-TR" dirty="0" err="1" smtClean="0"/>
              <a:t>The</a:t>
            </a:r>
            <a:r>
              <a:rPr lang="tr-TR" altLang="tr-TR" dirty="0" smtClean="0"/>
              <a:t> main </a:t>
            </a:r>
            <a:r>
              <a:rPr lang="tr-TR" altLang="tr-TR" dirty="0" err="1" smtClean="0"/>
              <a:t>affect</a:t>
            </a:r>
            <a:r>
              <a:rPr lang="tr-TR" altLang="tr-TR" dirty="0" smtClean="0"/>
              <a:t> </a:t>
            </a:r>
            <a:r>
              <a:rPr lang="tr-TR" altLang="tr-TR" dirty="0" err="1" smtClean="0"/>
              <a:t>mechanism</a:t>
            </a:r>
            <a:r>
              <a:rPr lang="tr-TR" altLang="tr-TR" dirty="0" smtClean="0"/>
              <a:t> of EO is </a:t>
            </a:r>
            <a:r>
              <a:rPr lang="tr-TR" altLang="tr-TR" dirty="0" err="1" smtClean="0"/>
              <a:t>inhibition</a:t>
            </a:r>
            <a:r>
              <a:rPr lang="tr-TR" altLang="tr-TR" dirty="0" smtClean="0"/>
              <a:t> of </a:t>
            </a:r>
            <a:r>
              <a:rPr lang="tr-TR" altLang="tr-TR" dirty="0" err="1" smtClean="0"/>
              <a:t>the</a:t>
            </a:r>
            <a:r>
              <a:rPr lang="tr-TR" altLang="tr-TR" dirty="0" smtClean="0"/>
              <a:t> </a:t>
            </a:r>
            <a:r>
              <a:rPr lang="tr-TR" altLang="tr-TR" dirty="0" err="1" smtClean="0"/>
              <a:t>production</a:t>
            </a:r>
            <a:r>
              <a:rPr lang="tr-TR" altLang="tr-TR" dirty="0" smtClean="0"/>
              <a:t> of </a:t>
            </a:r>
            <a:r>
              <a:rPr lang="tr-TR" altLang="tr-TR" dirty="0" err="1" smtClean="0"/>
              <a:t>ammonia</a:t>
            </a:r>
            <a:r>
              <a:rPr lang="tr-TR" altLang="tr-TR" dirty="0" smtClean="0"/>
              <a:t>. </a:t>
            </a:r>
            <a:r>
              <a:rPr lang="tr-TR" altLang="tr-TR" dirty="0" err="1" smtClean="0"/>
              <a:t>Because</a:t>
            </a:r>
            <a:r>
              <a:rPr lang="tr-TR" altLang="tr-TR" dirty="0" smtClean="0"/>
              <a:t> EO </a:t>
            </a:r>
            <a:r>
              <a:rPr lang="tr-TR" altLang="tr-TR" dirty="0" err="1" smtClean="0"/>
              <a:t>effect</a:t>
            </a:r>
            <a:r>
              <a:rPr lang="tr-TR" altLang="tr-TR" dirty="0" smtClean="0"/>
              <a:t> on </a:t>
            </a:r>
            <a:r>
              <a:rPr lang="tr-TR" altLang="tr-TR" dirty="0" err="1" smtClean="0"/>
              <a:t>bacteria</a:t>
            </a:r>
            <a:r>
              <a:rPr lang="tr-TR" altLang="tr-TR" dirty="0" smtClean="0"/>
              <a:t> </a:t>
            </a:r>
            <a:r>
              <a:rPr lang="tr-TR" altLang="tr-TR" dirty="0" err="1" smtClean="0"/>
              <a:t>that</a:t>
            </a:r>
            <a:r>
              <a:rPr lang="tr-TR" altLang="tr-TR" dirty="0" smtClean="0"/>
              <a:t> </a:t>
            </a:r>
            <a:r>
              <a:rPr lang="tr-TR" altLang="tr-TR" dirty="0" err="1" smtClean="0"/>
              <a:t>produce</a:t>
            </a:r>
            <a:r>
              <a:rPr lang="tr-TR" altLang="tr-TR" dirty="0" smtClean="0"/>
              <a:t> </a:t>
            </a:r>
            <a:r>
              <a:rPr lang="tr-TR" altLang="tr-TR" dirty="0" err="1" smtClean="0"/>
              <a:t>high</a:t>
            </a:r>
            <a:r>
              <a:rPr lang="tr-TR" altLang="tr-TR" dirty="0" smtClean="0"/>
              <a:t> </a:t>
            </a:r>
            <a:r>
              <a:rPr lang="tr-TR" altLang="tr-TR" dirty="0" err="1" smtClean="0"/>
              <a:t>level</a:t>
            </a:r>
            <a:r>
              <a:rPr lang="tr-TR" altLang="tr-TR" dirty="0" smtClean="0"/>
              <a:t> of </a:t>
            </a:r>
            <a:r>
              <a:rPr lang="tr-TR" altLang="tr-TR" dirty="0" err="1" smtClean="0"/>
              <a:t>ammonia</a:t>
            </a:r>
            <a:r>
              <a:rPr lang="tr-TR" altLang="tr-TR" dirty="0" smtClean="0"/>
              <a:t>.</a:t>
            </a:r>
          </a:p>
          <a:p>
            <a:pPr marL="0" indent="0">
              <a:spcBef>
                <a:spcPts val="1200"/>
              </a:spcBef>
              <a:spcAft>
                <a:spcPts val="300"/>
              </a:spcAft>
              <a:buNone/>
            </a:pPr>
            <a:endParaRPr lang="tr-TR" altLang="tr-TR" dirty="0"/>
          </a:p>
          <a:p>
            <a:pPr marL="0" indent="0">
              <a:spcBef>
                <a:spcPts val="1200"/>
              </a:spcBef>
              <a:spcAft>
                <a:spcPts val="300"/>
              </a:spcAft>
              <a:buNone/>
            </a:pPr>
            <a:r>
              <a:rPr lang="tr-TR" altLang="tr-TR" dirty="0" smtClean="0"/>
              <a:t> </a:t>
            </a:r>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1855865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194877" y="104302"/>
            <a:ext cx="844952" cy="803917"/>
          </a:xfrm>
          <a:prstGeom prst="rect">
            <a:avLst/>
          </a:prstGeom>
        </p:spPr>
      </p:pic>
      <p:sp>
        <p:nvSpPr>
          <p:cNvPr id="11" name="Slayt Numarası Yer Tutucusu 10"/>
          <p:cNvSpPr>
            <a:spLocks noGrp="1"/>
          </p:cNvSpPr>
          <p:nvPr>
            <p:ph type="sldNum" sz="quarter" idx="12"/>
          </p:nvPr>
        </p:nvSpPr>
        <p:spPr>
          <a:xfrm>
            <a:off x="1" y="5379530"/>
            <a:ext cx="8574602" cy="499551"/>
          </a:xfrm>
          <a:solidFill>
            <a:schemeClr val="bg1">
              <a:lumMod val="85000"/>
            </a:schemeClr>
          </a:solidFill>
        </p:spPr>
        <p:txBody>
          <a:bodyPr/>
          <a:lstStyle/>
          <a:p>
            <a:fld id="{2FDCE2CE-10EF-422B-8428-DC9A139AAAF8}" type="slidenum">
              <a:rPr lang="tr-TR" sz="1200" b="1"/>
              <a:t>9</a:t>
            </a:fld>
            <a:endParaRPr lang="tr-TR" sz="1200" b="1" dirty="0"/>
          </a:p>
        </p:txBody>
      </p:sp>
      <p:pic>
        <p:nvPicPr>
          <p:cNvPr id="6" name="Resim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00" y="5388740"/>
            <a:ext cx="846308" cy="490341"/>
          </a:xfrm>
          <a:prstGeom prst="rect">
            <a:avLst/>
          </a:prstGeom>
        </p:spPr>
      </p:pic>
      <p:pic>
        <p:nvPicPr>
          <p:cNvPr id="7" name="Resim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4910" y="5379530"/>
            <a:ext cx="727804" cy="490341"/>
          </a:xfrm>
          <a:prstGeom prst="rect">
            <a:avLst/>
          </a:prstGeom>
          <a:solidFill>
            <a:schemeClr val="bg1">
              <a:lumMod val="85000"/>
            </a:schemeClr>
          </a:solidFill>
        </p:spPr>
      </p:pic>
      <p:pic>
        <p:nvPicPr>
          <p:cNvPr id="8" name="Resim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2714" y="5388740"/>
            <a:ext cx="651076" cy="490341"/>
          </a:xfrm>
          <a:prstGeom prst="rect">
            <a:avLst/>
          </a:prstGeom>
          <a:solidFill>
            <a:schemeClr val="bg1">
              <a:lumMod val="85000"/>
            </a:schemeClr>
          </a:solidFill>
        </p:spPr>
      </p:pic>
      <p:pic>
        <p:nvPicPr>
          <p:cNvPr id="10" name="Resim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3788" y="5388740"/>
            <a:ext cx="518691" cy="490341"/>
          </a:xfrm>
          <a:prstGeom prst="rect">
            <a:avLst/>
          </a:prstGeom>
          <a:solidFill>
            <a:schemeClr val="bg1">
              <a:lumMod val="85000"/>
            </a:schemeClr>
          </a:solidFill>
        </p:spPr>
      </p:pic>
      <p:pic>
        <p:nvPicPr>
          <p:cNvPr id="9" name="Resim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481" y="5388740"/>
            <a:ext cx="727804" cy="490341"/>
          </a:xfrm>
          <a:prstGeom prst="rect">
            <a:avLst/>
          </a:prstGeom>
          <a:solidFill>
            <a:schemeClr val="bg1">
              <a:lumMod val="85000"/>
            </a:schemeClr>
          </a:solidFill>
        </p:spPr>
      </p:pic>
      <p:sp>
        <p:nvSpPr>
          <p:cNvPr id="13" name="Rectangle 3"/>
          <p:cNvSpPr txBox="1">
            <a:spLocks noChangeArrowheads="1"/>
          </p:cNvSpPr>
          <p:nvPr/>
        </p:nvSpPr>
        <p:spPr>
          <a:xfrm>
            <a:off x="597186" y="738400"/>
            <a:ext cx="7597691" cy="41290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300"/>
              </a:spcAft>
              <a:buNone/>
            </a:pPr>
            <a:r>
              <a:rPr lang="tr-TR" altLang="tr-TR" b="1" dirty="0" err="1" smtClean="0"/>
              <a:t>Immunmodulator</a:t>
            </a:r>
            <a:r>
              <a:rPr lang="tr-TR" altLang="tr-TR" b="1" dirty="0" smtClean="0"/>
              <a:t> </a:t>
            </a:r>
            <a:r>
              <a:rPr lang="tr-TR" altLang="tr-TR" b="1" dirty="0" err="1" smtClean="0"/>
              <a:t>effects</a:t>
            </a:r>
            <a:endParaRPr lang="tr-TR" altLang="tr-TR" b="1" dirty="0" smtClean="0"/>
          </a:p>
          <a:p>
            <a:pPr marL="0" indent="0">
              <a:spcBef>
                <a:spcPts val="1200"/>
              </a:spcBef>
              <a:spcAft>
                <a:spcPts val="300"/>
              </a:spcAft>
              <a:buNone/>
            </a:pPr>
            <a:r>
              <a:rPr lang="tr-TR" altLang="tr-TR" dirty="0" err="1" smtClean="0"/>
              <a:t>In</a:t>
            </a:r>
            <a:r>
              <a:rPr lang="tr-TR" altLang="tr-TR" dirty="0" smtClean="0"/>
              <a:t> </a:t>
            </a:r>
            <a:r>
              <a:rPr lang="tr-TR" altLang="tr-TR" dirty="0" err="1" smtClean="0"/>
              <a:t>some</a:t>
            </a:r>
            <a:r>
              <a:rPr lang="tr-TR" altLang="tr-TR" dirty="0" smtClean="0"/>
              <a:t> </a:t>
            </a:r>
            <a:r>
              <a:rPr lang="tr-TR" altLang="tr-TR" dirty="0" err="1" smtClean="0"/>
              <a:t>research</a:t>
            </a:r>
            <a:r>
              <a:rPr lang="tr-TR" altLang="tr-TR" dirty="0" smtClean="0"/>
              <a:t> EO </a:t>
            </a:r>
            <a:r>
              <a:rPr lang="tr-TR" altLang="tr-TR" dirty="0" err="1" smtClean="0"/>
              <a:t>increased</a:t>
            </a:r>
            <a:r>
              <a:rPr lang="tr-TR" altLang="tr-TR" dirty="0" smtClean="0"/>
              <a:t> </a:t>
            </a:r>
            <a:r>
              <a:rPr lang="tr-TR" altLang="tr-TR" dirty="0" err="1" smtClean="0"/>
              <a:t>the</a:t>
            </a:r>
            <a:r>
              <a:rPr lang="tr-TR" altLang="tr-TR" dirty="0" smtClean="0"/>
              <a:t> </a:t>
            </a:r>
            <a:r>
              <a:rPr lang="tr-TR" altLang="tr-TR" dirty="0" err="1" smtClean="0"/>
              <a:t>anticor</a:t>
            </a:r>
            <a:r>
              <a:rPr lang="tr-TR" altLang="tr-TR" dirty="0" smtClean="0"/>
              <a:t> </a:t>
            </a:r>
            <a:r>
              <a:rPr lang="tr-TR" altLang="tr-TR" dirty="0" err="1" smtClean="0"/>
              <a:t>against</a:t>
            </a:r>
            <a:r>
              <a:rPr lang="tr-TR" altLang="tr-TR" dirty="0" smtClean="0"/>
              <a:t> </a:t>
            </a:r>
            <a:r>
              <a:rPr lang="tr-TR" altLang="tr-TR" dirty="0" err="1" smtClean="0"/>
              <a:t>infections</a:t>
            </a:r>
            <a:r>
              <a:rPr lang="tr-TR" altLang="tr-TR" dirty="0" smtClean="0"/>
              <a:t> in </a:t>
            </a:r>
            <a:r>
              <a:rPr lang="tr-TR" altLang="tr-TR" dirty="0" err="1" smtClean="0"/>
              <a:t>poultry</a:t>
            </a:r>
            <a:r>
              <a:rPr lang="tr-TR" altLang="tr-TR" dirty="0" smtClean="0"/>
              <a:t>. </a:t>
            </a:r>
            <a:r>
              <a:rPr lang="tr-TR" altLang="tr-TR" dirty="0" err="1" smtClean="0"/>
              <a:t>However</a:t>
            </a:r>
            <a:r>
              <a:rPr lang="tr-TR" altLang="tr-TR" dirty="0" smtClean="0"/>
              <a:t>, </a:t>
            </a:r>
            <a:r>
              <a:rPr lang="tr-TR" altLang="tr-TR" dirty="0" err="1" smtClean="0"/>
              <a:t>that</a:t>
            </a:r>
            <a:r>
              <a:rPr lang="tr-TR" altLang="tr-TR" dirty="0" smtClean="0"/>
              <a:t> </a:t>
            </a:r>
            <a:r>
              <a:rPr lang="tr-TR" altLang="tr-TR" dirty="0" err="1" smtClean="0"/>
              <a:t>studies</a:t>
            </a:r>
            <a:r>
              <a:rPr lang="tr-TR" altLang="tr-TR" dirty="0" smtClean="0"/>
              <a:t> </a:t>
            </a:r>
            <a:r>
              <a:rPr lang="tr-TR" altLang="tr-TR" dirty="0" err="1" smtClean="0"/>
              <a:t>are</a:t>
            </a:r>
            <a:r>
              <a:rPr lang="tr-TR" altLang="tr-TR" dirty="0" smtClean="0"/>
              <a:t> in normal </a:t>
            </a:r>
            <a:r>
              <a:rPr lang="tr-TR" altLang="tr-TR" dirty="0" err="1" smtClean="0"/>
              <a:t>conditions</a:t>
            </a:r>
            <a:r>
              <a:rPr lang="tr-TR" altLang="tr-TR" dirty="0" smtClean="0"/>
              <a:t>. </a:t>
            </a:r>
            <a:r>
              <a:rPr lang="tr-TR" altLang="tr-TR" dirty="0" err="1" smtClean="0"/>
              <a:t>It</a:t>
            </a:r>
            <a:r>
              <a:rPr lang="tr-TR" altLang="tr-TR" dirty="0" smtClean="0"/>
              <a:t> is </a:t>
            </a:r>
            <a:r>
              <a:rPr lang="tr-TR" altLang="tr-TR" dirty="0" err="1" smtClean="0"/>
              <a:t>warranted</a:t>
            </a:r>
            <a:r>
              <a:rPr lang="tr-TR" altLang="tr-TR" dirty="0" smtClean="0"/>
              <a:t> </a:t>
            </a:r>
            <a:r>
              <a:rPr lang="tr-TR" altLang="tr-TR" dirty="0" err="1" smtClean="0"/>
              <a:t>that</a:t>
            </a:r>
            <a:r>
              <a:rPr lang="tr-TR" altLang="tr-TR" dirty="0" smtClean="0"/>
              <a:t> it </a:t>
            </a:r>
            <a:r>
              <a:rPr lang="tr-TR" altLang="tr-TR" dirty="0" err="1" smtClean="0"/>
              <a:t>must</a:t>
            </a:r>
            <a:r>
              <a:rPr lang="tr-TR" altLang="tr-TR" dirty="0" smtClean="0"/>
              <a:t> be </a:t>
            </a:r>
            <a:r>
              <a:rPr lang="tr-TR" altLang="tr-TR" dirty="0" err="1" smtClean="0"/>
              <a:t>studied</a:t>
            </a:r>
            <a:r>
              <a:rPr lang="tr-TR" altLang="tr-TR" dirty="0" smtClean="0"/>
              <a:t> </a:t>
            </a:r>
            <a:r>
              <a:rPr lang="tr-TR" altLang="tr-TR" dirty="0" err="1" smtClean="0"/>
              <a:t>with</a:t>
            </a:r>
            <a:r>
              <a:rPr lang="tr-TR" altLang="tr-TR" dirty="0" smtClean="0"/>
              <a:t> </a:t>
            </a:r>
            <a:r>
              <a:rPr lang="tr-TR" altLang="tr-TR" dirty="0" err="1" smtClean="0"/>
              <a:t>infections</a:t>
            </a:r>
            <a:r>
              <a:rPr lang="tr-TR" altLang="tr-TR" dirty="0" smtClean="0"/>
              <a:t>.  </a:t>
            </a:r>
          </a:p>
        </p:txBody>
      </p:sp>
      <p:sp>
        <p:nvSpPr>
          <p:cNvPr id="15" name="TextBox 5"/>
          <p:cNvSpPr txBox="1"/>
          <p:nvPr/>
        </p:nvSpPr>
        <p:spPr>
          <a:xfrm>
            <a:off x="-961317" y="82859"/>
            <a:ext cx="8915400" cy="646331"/>
          </a:xfrm>
          <a:prstGeom prst="rect">
            <a:avLst/>
          </a:prstGeom>
          <a:noFill/>
        </p:spPr>
        <p:txBody>
          <a:bodyPr>
            <a:spAutoFit/>
          </a:bodyPr>
          <a:lstStyle/>
          <a:p>
            <a:pPr algn="ctr">
              <a:defRPr/>
            </a:pPr>
            <a:r>
              <a:rPr lang="tr-TR" sz="3600" b="1" dirty="0" err="1" smtClean="0">
                <a:solidFill>
                  <a:srgbClr val="C00000"/>
                </a:solidFill>
              </a:rPr>
              <a:t>Phytobiotics</a:t>
            </a:r>
            <a:endParaRPr lang="en-US" sz="3600" b="1" dirty="0">
              <a:solidFill>
                <a:srgbClr val="C00000"/>
              </a:solidFill>
            </a:endParaRPr>
          </a:p>
        </p:txBody>
      </p:sp>
    </p:spTree>
    <p:extLst>
      <p:ext uri="{BB962C8B-B14F-4D97-AF65-F5344CB8AC3E}">
        <p14:creationId xmlns:p14="http://schemas.microsoft.com/office/powerpoint/2010/main" val="37792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2101</TotalTime>
  <Words>296</Words>
  <Application>Microsoft Office PowerPoint</Application>
  <PresentationFormat>Ekran Gösterisi (4:3)</PresentationFormat>
  <Paragraphs>51</Paragraphs>
  <Slides>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Feed Additives  Dr. Özge SIZMAZ University of Ankara Faculty of Veterinary Medicine Department of Animal Nutrition and Nutritional Diseases, Ankara, Turkey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Özge</dc:creator>
  <cp:lastModifiedBy>Özge</cp:lastModifiedBy>
  <cp:revision>158</cp:revision>
  <dcterms:created xsi:type="dcterms:W3CDTF">2015-04-15T06:32:36Z</dcterms:created>
  <dcterms:modified xsi:type="dcterms:W3CDTF">2018-01-03T07:13:58Z</dcterms:modified>
</cp:coreProperties>
</file>