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3" r:id="rId16"/>
    <p:sldId id="274" r:id="rId17"/>
    <p:sldId id="276" r:id="rId18"/>
    <p:sldId id="277" r:id="rId19"/>
    <p:sldId id="278" r:id="rId20"/>
    <p:sldId id="279" r:id="rId21"/>
    <p:sldId id="282" r:id="rId22"/>
    <p:sldId id="285" r:id="rId23"/>
    <p:sldId id="287" r:id="rId24"/>
    <p:sldId id="288" r:id="rId25"/>
    <p:sldId id="289" r:id="rId26"/>
    <p:sldId id="291" r:id="rId27"/>
    <p:sldId id="292" r:id="rId28"/>
    <p:sldId id="293" r:id="rId29"/>
    <p:sldId id="294" r:id="rId30"/>
    <p:sldId id="295" r:id="rId31"/>
    <p:sldId id="296" r:id="rId32"/>
    <p:sldId id="297" r:id="rId33"/>
    <p:sldId id="298" r:id="rId34"/>
    <p:sldId id="299" r:id="rId35"/>
    <p:sldId id="300" r:id="rId36"/>
    <p:sldId id="301" r:id="rId37"/>
    <p:sldId id="302" r:id="rId38"/>
  </p:sldIdLst>
  <p:sldSz cx="10058400" cy="7772400"/>
  <p:notesSz cx="10058400" cy="77724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175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FAFD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000" b="0" i="1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FAFD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FAFD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57200" y="457200"/>
            <a:ext cx="9143999" cy="685799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457200" y="457199"/>
            <a:ext cx="8476615" cy="6172200"/>
          </a:xfrm>
          <a:custGeom>
            <a:avLst/>
            <a:gdLst/>
            <a:ahLst/>
            <a:cxnLst/>
            <a:rect l="l" t="t" r="r" b="b"/>
            <a:pathLst>
              <a:path w="8476615" h="6172200">
                <a:moveTo>
                  <a:pt x="6132576" y="5425440"/>
                </a:moveTo>
                <a:lnTo>
                  <a:pt x="725424" y="0"/>
                </a:lnTo>
                <a:lnTo>
                  <a:pt x="0" y="0"/>
                </a:lnTo>
                <a:lnTo>
                  <a:pt x="0" y="763524"/>
                </a:lnTo>
                <a:lnTo>
                  <a:pt x="5388864" y="6172200"/>
                </a:lnTo>
                <a:lnTo>
                  <a:pt x="6132576" y="5425440"/>
                </a:lnTo>
                <a:close/>
              </a:path>
              <a:path w="8476615" h="6172200">
                <a:moveTo>
                  <a:pt x="6751320" y="4818888"/>
                </a:moveTo>
                <a:lnTo>
                  <a:pt x="1952244" y="0"/>
                </a:lnTo>
                <a:lnTo>
                  <a:pt x="1365504" y="0"/>
                </a:lnTo>
                <a:lnTo>
                  <a:pt x="6457188" y="5114544"/>
                </a:lnTo>
                <a:lnTo>
                  <a:pt x="6751320" y="4818888"/>
                </a:lnTo>
                <a:close/>
              </a:path>
              <a:path w="8476615" h="6172200">
                <a:moveTo>
                  <a:pt x="8008620" y="3552444"/>
                </a:moveTo>
                <a:lnTo>
                  <a:pt x="4471416" y="0"/>
                </a:lnTo>
                <a:lnTo>
                  <a:pt x="3471672" y="0"/>
                </a:lnTo>
                <a:lnTo>
                  <a:pt x="7508748" y="4055364"/>
                </a:lnTo>
                <a:lnTo>
                  <a:pt x="8008620" y="3552444"/>
                </a:lnTo>
                <a:close/>
              </a:path>
              <a:path w="8476615" h="6172200">
                <a:moveTo>
                  <a:pt x="8476488" y="3087624"/>
                </a:moveTo>
                <a:lnTo>
                  <a:pt x="5402580" y="0"/>
                </a:lnTo>
                <a:lnTo>
                  <a:pt x="4849368" y="0"/>
                </a:lnTo>
                <a:lnTo>
                  <a:pt x="8200644" y="3364992"/>
                </a:lnTo>
                <a:lnTo>
                  <a:pt x="8476488" y="3087624"/>
                </a:lnTo>
                <a:close/>
              </a:path>
            </a:pathLst>
          </a:custGeom>
          <a:solidFill>
            <a:srgbClr val="254C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39870" y="392683"/>
            <a:ext cx="3823970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FAFD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12419" y="1717039"/>
            <a:ext cx="8433561" cy="40519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1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59383" y="6996608"/>
            <a:ext cx="3740785" cy="2743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171428" y="7027780"/>
            <a:ext cx="255904" cy="2228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0843" y="715772"/>
            <a:ext cx="2202815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160" dirty="0"/>
              <a:t>Lecture</a:t>
            </a:r>
            <a:r>
              <a:rPr sz="4200" spc="-70" dirty="0"/>
              <a:t> </a:t>
            </a:r>
            <a:r>
              <a:rPr sz="4200" dirty="0"/>
              <a:t>2</a:t>
            </a:r>
            <a:endParaRPr sz="4200"/>
          </a:p>
        </p:txBody>
      </p:sp>
      <p:grpSp>
        <p:nvGrpSpPr>
          <p:cNvPr id="3" name="object 3"/>
          <p:cNvGrpSpPr/>
          <p:nvPr/>
        </p:nvGrpSpPr>
        <p:grpSpPr>
          <a:xfrm>
            <a:off x="923544" y="1319783"/>
            <a:ext cx="2197735" cy="70485"/>
            <a:chOff x="923544" y="1319783"/>
            <a:chExt cx="2197735" cy="70485"/>
          </a:xfrm>
        </p:grpSpPr>
        <p:sp>
          <p:nvSpPr>
            <p:cNvPr id="4" name="object 4"/>
            <p:cNvSpPr/>
            <p:nvPr/>
          </p:nvSpPr>
          <p:spPr>
            <a:xfrm>
              <a:off x="944880" y="1341119"/>
              <a:ext cx="2176780" cy="48895"/>
            </a:xfrm>
            <a:custGeom>
              <a:avLst/>
              <a:gdLst/>
              <a:ahLst/>
              <a:cxnLst/>
              <a:rect l="l" t="t" r="r" b="b"/>
              <a:pathLst>
                <a:path w="2176780" h="48894">
                  <a:moveTo>
                    <a:pt x="2176271" y="48767"/>
                  </a:moveTo>
                  <a:lnTo>
                    <a:pt x="2176271" y="0"/>
                  </a:lnTo>
                  <a:lnTo>
                    <a:pt x="0" y="0"/>
                  </a:lnTo>
                  <a:lnTo>
                    <a:pt x="0" y="48767"/>
                  </a:lnTo>
                  <a:lnTo>
                    <a:pt x="2176271" y="4876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923544" y="1319783"/>
              <a:ext cx="2176780" cy="48895"/>
            </a:xfrm>
            <a:custGeom>
              <a:avLst/>
              <a:gdLst/>
              <a:ahLst/>
              <a:cxnLst/>
              <a:rect l="l" t="t" r="r" b="b"/>
              <a:pathLst>
                <a:path w="2176780" h="48894">
                  <a:moveTo>
                    <a:pt x="2176271" y="48767"/>
                  </a:moveTo>
                  <a:lnTo>
                    <a:pt x="2176271" y="0"/>
                  </a:lnTo>
                  <a:lnTo>
                    <a:pt x="0" y="0"/>
                  </a:lnTo>
                  <a:lnTo>
                    <a:pt x="0" y="48767"/>
                  </a:lnTo>
                  <a:lnTo>
                    <a:pt x="2176271" y="48767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915415" y="1356460"/>
            <a:ext cx="7978140" cy="5238750"/>
          </a:xfrm>
          <a:prstGeom prst="rect">
            <a:avLst/>
          </a:prstGeom>
        </p:spPr>
        <p:txBody>
          <a:bodyPr vert="horz" wrap="square" lIns="0" tIns="1701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sz="4200" spc="110" dirty="0">
                <a:solidFill>
                  <a:srgbClr val="FAFD00"/>
                </a:solidFill>
                <a:latin typeface="Times New Roman"/>
                <a:cs typeface="Times New Roman"/>
              </a:rPr>
              <a:t>Rule-based</a:t>
            </a:r>
            <a:r>
              <a:rPr sz="42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4200" spc="150" dirty="0">
                <a:solidFill>
                  <a:srgbClr val="FAFD00"/>
                </a:solidFill>
                <a:latin typeface="Times New Roman"/>
                <a:cs typeface="Times New Roman"/>
              </a:rPr>
              <a:t>expert</a:t>
            </a:r>
            <a:r>
              <a:rPr sz="42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4200" spc="60" dirty="0">
                <a:solidFill>
                  <a:srgbClr val="FAFD00"/>
                </a:solidFill>
                <a:latin typeface="Times New Roman"/>
                <a:cs typeface="Times New Roman"/>
              </a:rPr>
              <a:t>systems</a:t>
            </a:r>
            <a:endParaRPr sz="4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9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110" dirty="0">
                <a:solidFill>
                  <a:srgbClr val="FFFFFF"/>
                </a:solidFill>
                <a:latin typeface="Times New Roman"/>
                <a:cs typeface="Times New Roman"/>
              </a:rPr>
              <a:t>Introduction,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6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20" dirty="0">
                <a:solidFill>
                  <a:srgbClr val="FFFFFF"/>
                </a:solidFill>
                <a:latin typeface="Times New Roman"/>
                <a:cs typeface="Times New Roman"/>
              </a:rPr>
              <a:t>what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spc="60" dirty="0">
                <a:solidFill>
                  <a:srgbClr val="FFFFFF"/>
                </a:solidFill>
                <a:latin typeface="Times New Roman"/>
                <a:cs typeface="Times New Roman"/>
              </a:rPr>
              <a:t>knowledge?</a:t>
            </a:r>
            <a:endParaRPr sz="3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65" dirty="0">
                <a:solidFill>
                  <a:srgbClr val="FFFFFF"/>
                </a:solidFill>
                <a:latin typeface="Times New Roman"/>
                <a:cs typeface="Times New Roman"/>
              </a:rPr>
              <a:t>Rules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FFFFF"/>
                </a:solidFill>
                <a:latin typeface="Times New Roman"/>
                <a:cs typeface="Times New Roman"/>
              </a:rPr>
              <a:t>as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7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50" dirty="0">
                <a:solidFill>
                  <a:srgbClr val="FFFFFF"/>
                </a:solidFill>
                <a:latin typeface="Times New Roman"/>
                <a:cs typeface="Times New Roman"/>
              </a:rPr>
              <a:t>knowledge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14" dirty="0">
                <a:solidFill>
                  <a:srgbClr val="FFFFFF"/>
                </a:solidFill>
                <a:latin typeface="Times New Roman"/>
                <a:cs typeface="Times New Roman"/>
              </a:rPr>
              <a:t>representation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90" dirty="0">
                <a:solidFill>
                  <a:srgbClr val="FFFFFF"/>
                </a:solidFill>
                <a:latin typeface="Times New Roman"/>
                <a:cs typeface="Times New Roman"/>
              </a:rPr>
              <a:t>technique</a:t>
            </a:r>
            <a:endParaRPr sz="3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11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20" dirty="0">
                <a:solidFill>
                  <a:srgbClr val="FFFFFF"/>
                </a:solidFill>
                <a:latin typeface="Times New Roman"/>
                <a:cs typeface="Times New Roman"/>
              </a:rPr>
              <a:t>main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90" dirty="0">
                <a:solidFill>
                  <a:srgbClr val="FFFFFF"/>
                </a:solidFill>
                <a:latin typeface="Times New Roman"/>
                <a:cs typeface="Times New Roman"/>
              </a:rPr>
              <a:t>players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8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1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70" dirty="0">
                <a:solidFill>
                  <a:srgbClr val="FFFFFF"/>
                </a:solidFill>
                <a:latin typeface="Times New Roman"/>
                <a:cs typeface="Times New Roman"/>
              </a:rPr>
              <a:t>development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20" dirty="0">
                <a:solidFill>
                  <a:srgbClr val="FFFFFF"/>
                </a:solidFill>
                <a:latin typeface="Times New Roman"/>
                <a:cs typeface="Times New Roman"/>
              </a:rPr>
              <a:t>team</a:t>
            </a:r>
            <a:endParaRPr sz="3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145" dirty="0">
                <a:solidFill>
                  <a:srgbClr val="FFFFFF"/>
                </a:solidFill>
                <a:latin typeface="Times New Roman"/>
                <a:cs typeface="Times New Roman"/>
              </a:rPr>
              <a:t>Structure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7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95" dirty="0">
                <a:solidFill>
                  <a:srgbClr val="FFFFFF"/>
                </a:solidFill>
                <a:latin typeface="Times New Roman"/>
                <a:cs typeface="Times New Roman"/>
              </a:rPr>
              <a:t>rule-based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05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50" dirty="0">
                <a:solidFill>
                  <a:srgbClr val="FFFFFF"/>
                </a:solidFill>
                <a:latin typeface="Times New Roman"/>
                <a:cs typeface="Times New Roman"/>
              </a:rPr>
              <a:t>system</a:t>
            </a:r>
            <a:endParaRPr sz="3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35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105" dirty="0">
                <a:solidFill>
                  <a:srgbClr val="FFFFFF"/>
                </a:solidFill>
                <a:latin typeface="Times New Roman"/>
                <a:cs typeface="Times New Roman"/>
              </a:rPr>
              <a:t>Characteristics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65" dirty="0">
                <a:solidFill>
                  <a:srgbClr val="FFFFFF"/>
                </a:solidFill>
                <a:latin typeface="Times New Roman"/>
                <a:cs typeface="Times New Roman"/>
              </a:rPr>
              <a:t>an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05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50" dirty="0">
                <a:solidFill>
                  <a:srgbClr val="FFFFFF"/>
                </a:solidFill>
                <a:latin typeface="Times New Roman"/>
                <a:cs typeface="Times New Roman"/>
              </a:rPr>
              <a:t>system</a:t>
            </a:r>
            <a:endParaRPr sz="3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165" dirty="0">
                <a:solidFill>
                  <a:srgbClr val="FFFFFF"/>
                </a:solidFill>
                <a:latin typeface="Times New Roman"/>
                <a:cs typeface="Times New Roman"/>
              </a:rPr>
              <a:t>Forward</a:t>
            </a:r>
            <a:r>
              <a:rPr sz="30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FFFFF"/>
                </a:solidFill>
                <a:latin typeface="Times New Roman"/>
                <a:cs typeface="Times New Roman"/>
              </a:rPr>
              <a:t>chaining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6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40" dirty="0">
                <a:solidFill>
                  <a:srgbClr val="FFFFFF"/>
                </a:solidFill>
                <a:latin typeface="Times New Roman"/>
                <a:cs typeface="Times New Roman"/>
              </a:rPr>
              <a:t>backward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FFFFF"/>
                </a:solidFill>
                <a:latin typeface="Times New Roman"/>
                <a:cs typeface="Times New Roman"/>
              </a:rPr>
              <a:t>chaining</a:t>
            </a:r>
            <a:endParaRPr sz="3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55" dirty="0">
                <a:solidFill>
                  <a:srgbClr val="FFFFFF"/>
                </a:solidFill>
                <a:latin typeface="Times New Roman"/>
                <a:cs typeface="Times New Roman"/>
              </a:rPr>
              <a:t>Conflict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FFFFF"/>
                </a:solidFill>
                <a:latin typeface="Times New Roman"/>
                <a:cs typeface="Times New Roman"/>
              </a:rPr>
              <a:t>resolution</a:t>
            </a:r>
            <a:endParaRPr sz="3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140" dirty="0">
                <a:solidFill>
                  <a:srgbClr val="FFFFFF"/>
                </a:solidFill>
                <a:latin typeface="Times New Roman"/>
                <a:cs typeface="Times New Roman"/>
              </a:rPr>
              <a:t>Summary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</a:t>
            </a:fld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1162303"/>
            <a:ext cx="8218805" cy="505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2973070" algn="l"/>
                <a:tab pos="4859020" algn="l"/>
                <a:tab pos="5085080" algn="l"/>
                <a:tab pos="511492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50" dirty="0">
                <a:solidFill>
                  <a:srgbClr val="FAFD00"/>
                </a:solidFill>
                <a:latin typeface="Times New Roman"/>
                <a:cs typeface="Times New Roman"/>
              </a:rPr>
              <a:t>domain </a:t>
            </a:r>
            <a:r>
              <a:rPr sz="3000" i="1" spc="25" dirty="0">
                <a:solidFill>
                  <a:srgbClr val="FAFD00"/>
                </a:solidFill>
                <a:latin typeface="Times New Roman"/>
                <a:cs typeface="Times New Roman"/>
              </a:rPr>
              <a:t>expert</a:t>
            </a:r>
            <a:r>
              <a:rPr sz="3000" i="1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knowledgeable 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skilled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person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capable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solving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problems in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specific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area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45" dirty="0">
                <a:solidFill>
                  <a:srgbClr val="FAFD00"/>
                </a:solidFill>
                <a:latin typeface="Times New Roman"/>
                <a:cs typeface="Times New Roman"/>
              </a:rPr>
              <a:t>domain</a:t>
            </a:r>
            <a:r>
              <a:rPr sz="3000" spc="45" dirty="0">
                <a:solidFill>
                  <a:srgbClr val="FFFFFF"/>
                </a:solidFill>
                <a:latin typeface="Times New Roman"/>
                <a:cs typeface="Times New Roman"/>
              </a:rPr>
              <a:t>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 person has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greatest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expertise</a:t>
            </a:r>
            <a:r>
              <a:rPr sz="30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given</a:t>
            </a:r>
            <a:r>
              <a:rPr sz="3000" spc="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domain.	This expertise is to be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captured</a:t>
            </a:r>
            <a:r>
              <a:rPr sz="3000" spc="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system.		Therefore,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must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 able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communicate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his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her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knowledge,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be willing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participate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expert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development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commit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substantial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amount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time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project.	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domain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expert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most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important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player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expert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system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development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team.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10</a:t>
            </a:fld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705103"/>
            <a:ext cx="8364220" cy="5969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2313940" algn="l"/>
                <a:tab pos="720026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35" dirty="0">
                <a:solidFill>
                  <a:srgbClr val="FAFD00"/>
                </a:solidFill>
                <a:latin typeface="Times New Roman"/>
                <a:cs typeface="Times New Roman"/>
              </a:rPr>
              <a:t>knowledge engineer</a:t>
            </a:r>
            <a:r>
              <a:rPr sz="3000" i="1" spc="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someone who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capable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designing,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building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testing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system.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she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interviews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domain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expert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how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particular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solved.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engineer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establishes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what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reasoning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methods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uses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handle facts and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decides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how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represent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them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</a:t>
            </a:r>
            <a:r>
              <a:rPr sz="3000" spc="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engineer</a:t>
            </a:r>
            <a:r>
              <a:rPr sz="3000" spc="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then</a:t>
            </a:r>
            <a:r>
              <a:rPr sz="3000" spc="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chooses</a:t>
            </a:r>
            <a:r>
              <a:rPr sz="30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some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development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software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shell,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looks at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programming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languages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encoding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finally,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engineer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responsible for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testing,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revising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integrating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 system into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workplace.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11</a:t>
            </a:fld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1067815"/>
            <a:ext cx="8188325" cy="459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2315210" algn="l"/>
                <a:tab pos="266446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30" dirty="0">
                <a:solidFill>
                  <a:srgbClr val="FAFD00"/>
                </a:solidFill>
                <a:latin typeface="Times New Roman"/>
                <a:cs typeface="Times New Roman"/>
              </a:rPr>
              <a:t>programmer</a:t>
            </a:r>
            <a:r>
              <a:rPr sz="3000" i="1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person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responsible for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actual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programming,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describing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domain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 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terms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computer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can 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understand.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programmer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needs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have skills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symbolic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programming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such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AI</a:t>
            </a:r>
            <a:r>
              <a:rPr sz="30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languages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LISP,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Prolog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OPS5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also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some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experience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application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different types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expert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shells.	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addition,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programmer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should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conventional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programming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languages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like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C,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Pascal,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FORTRAN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Basic.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12</a:t>
            </a:fld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781303"/>
            <a:ext cx="8273415" cy="60623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17399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359854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project </a:t>
            </a:r>
            <a:r>
              <a:rPr sz="3000" i="1" spc="45" dirty="0">
                <a:solidFill>
                  <a:srgbClr val="FAFD00"/>
                </a:solidFill>
                <a:latin typeface="Times New Roman"/>
                <a:cs typeface="Times New Roman"/>
              </a:rPr>
              <a:t>manager</a:t>
            </a:r>
            <a:r>
              <a:rPr sz="3000" i="1" spc="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leader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development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team,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responsible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keeping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project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track.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she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makes sure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all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deliverables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milestones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met,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interacts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with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expert,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engineer,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programmer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end-user.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855344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30" dirty="0">
                <a:solidFill>
                  <a:srgbClr val="FAFD00"/>
                </a:solidFill>
                <a:latin typeface="Times New Roman"/>
                <a:cs typeface="Times New Roman"/>
              </a:rPr>
              <a:t>end-user</a:t>
            </a:r>
            <a:r>
              <a:rPr sz="3000" spc="30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often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called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just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user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person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who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uses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expert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when it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developed.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user must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not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only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 confident in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expert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performance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but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also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feel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comfortable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using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it.	Therefore,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design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interface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 system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also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vital for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project’s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success;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end-user’s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contribution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here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can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crucial.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13</a:t>
            </a:fld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1581403"/>
            <a:ext cx="8156575" cy="50584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marR="250825" indent="-342900">
              <a:lnSpc>
                <a:spcPct val="99900"/>
              </a:lnSpc>
              <a:spcBef>
                <a:spcPts val="105"/>
              </a:spcBef>
              <a:buClr>
                <a:srgbClr val="FAFD00"/>
              </a:buClr>
              <a:buSzPct val="75862"/>
              <a:buFont typeface="Lucida Sans Unicode"/>
              <a:buChar char="■"/>
              <a:tabLst>
                <a:tab pos="355600" algn="l"/>
              </a:tabLst>
            </a:pP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early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seventies,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Newell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Simon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from 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Carnegie-Mellon University proposed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production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system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model,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foundation of the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modern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rule-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based expert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systems.</a:t>
            </a:r>
            <a:endParaRPr sz="29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99900"/>
              </a:lnSpc>
              <a:spcBef>
                <a:spcPts val="690"/>
              </a:spcBef>
              <a:buClr>
                <a:srgbClr val="FAFD00"/>
              </a:buClr>
              <a:buSzPct val="75862"/>
              <a:buFont typeface="Lucida Sans Unicode"/>
              <a:buChar char="■"/>
              <a:tabLst>
                <a:tab pos="355600" algn="l"/>
              </a:tabLst>
            </a:pP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production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model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based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on 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idea that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humans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solve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problems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by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applying their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(expressed as production rules)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to a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given problem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represented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by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problem-specific information.</a:t>
            </a:r>
            <a:endParaRPr sz="2900">
              <a:latin typeface="Times New Roman"/>
              <a:cs typeface="Times New Roman"/>
            </a:endParaRPr>
          </a:p>
          <a:p>
            <a:pPr marL="354965" marR="591185" indent="-342900">
              <a:lnSpc>
                <a:spcPct val="99800"/>
              </a:lnSpc>
              <a:spcBef>
                <a:spcPts val="700"/>
              </a:spcBef>
              <a:buClr>
                <a:srgbClr val="FAFD00"/>
              </a:buClr>
              <a:buSzPct val="75862"/>
              <a:buFont typeface="Lucida Sans Unicode"/>
              <a:buChar char="■"/>
              <a:tabLst>
                <a:tab pos="355600" algn="l"/>
              </a:tabLst>
            </a:pP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production rules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are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stored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in 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long-term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memory and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problem-specific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information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or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facts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short-term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memory.</a:t>
            </a:r>
            <a:endParaRPr sz="29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14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62659" y="766063"/>
            <a:ext cx="8132445" cy="605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800" spc="185" dirty="0"/>
              <a:t>Structure</a:t>
            </a:r>
            <a:r>
              <a:rPr sz="3800" spc="-15" dirty="0"/>
              <a:t> </a:t>
            </a:r>
            <a:r>
              <a:rPr sz="3800" spc="-5" dirty="0"/>
              <a:t>of</a:t>
            </a:r>
            <a:r>
              <a:rPr sz="3800" spc="-20" dirty="0"/>
              <a:t> </a:t>
            </a:r>
            <a:r>
              <a:rPr sz="3800" spc="215" dirty="0"/>
              <a:t>a</a:t>
            </a:r>
            <a:r>
              <a:rPr sz="3800" spc="-5" dirty="0"/>
              <a:t> </a:t>
            </a:r>
            <a:r>
              <a:rPr sz="3800" spc="125" dirty="0"/>
              <a:t>rule-based</a:t>
            </a:r>
            <a:r>
              <a:rPr sz="3800" spc="-20" dirty="0"/>
              <a:t> </a:t>
            </a:r>
            <a:r>
              <a:rPr sz="3800" spc="135" dirty="0"/>
              <a:t>expert</a:t>
            </a:r>
            <a:r>
              <a:rPr sz="3800" spc="-5" dirty="0"/>
              <a:t> </a:t>
            </a:r>
            <a:r>
              <a:rPr sz="3800" spc="65" dirty="0"/>
              <a:t>system</a:t>
            </a:r>
            <a:endParaRPr sz="38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971803"/>
            <a:ext cx="8302625" cy="5147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79375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2993390" algn="l"/>
                <a:tab pos="646493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50" dirty="0">
                <a:solidFill>
                  <a:srgbClr val="FAFD00"/>
                </a:solidFill>
                <a:latin typeface="Times New Roman"/>
                <a:cs typeface="Times New Roman"/>
              </a:rPr>
              <a:t>knowledge </a:t>
            </a:r>
            <a:r>
              <a:rPr sz="3000" spc="75" dirty="0">
                <a:solidFill>
                  <a:srgbClr val="FAFD00"/>
                </a:solidFill>
                <a:latin typeface="Times New Roman"/>
                <a:cs typeface="Times New Roman"/>
              </a:rPr>
              <a:t>base</a:t>
            </a:r>
            <a:r>
              <a:rPr sz="3000" spc="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contains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domain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useful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solving.	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rule-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based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system,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represented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Each rule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specifies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relation,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recommendation,</a:t>
            </a:r>
            <a:r>
              <a:rPr sz="3000" spc="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directive,</a:t>
            </a:r>
            <a:r>
              <a:rPr sz="3000" spc="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strategy</a:t>
            </a:r>
            <a:r>
              <a:rPr sz="3000" spc="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spc="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heuristic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IF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(condition)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(action)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structure.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When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condition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part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rule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satisfied,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rule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said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35" dirty="0">
                <a:solidFill>
                  <a:srgbClr val="FAFD00"/>
                </a:solidFill>
                <a:latin typeface="Times New Roman"/>
                <a:cs typeface="Times New Roman"/>
              </a:rPr>
              <a:t>fire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action part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executed.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20" dirty="0">
                <a:solidFill>
                  <a:srgbClr val="FAFD00"/>
                </a:solidFill>
                <a:latin typeface="Times New Roman"/>
                <a:cs typeface="Times New Roman"/>
              </a:rPr>
              <a:t>database</a:t>
            </a:r>
            <a:r>
              <a:rPr sz="3000" spc="1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includes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 of facts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used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match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against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IF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(condition)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parts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rules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stored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 base.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15</a:t>
            </a:fld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971803"/>
            <a:ext cx="8281670" cy="56965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754951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75" dirty="0">
                <a:solidFill>
                  <a:srgbClr val="FAFD00"/>
                </a:solidFill>
                <a:latin typeface="Times New Roman"/>
                <a:cs typeface="Times New Roman"/>
              </a:rPr>
              <a:t>inference </a:t>
            </a:r>
            <a:r>
              <a:rPr sz="3000" spc="55" dirty="0">
                <a:solidFill>
                  <a:srgbClr val="FAFD00"/>
                </a:solidFill>
                <a:latin typeface="Times New Roman"/>
                <a:cs typeface="Times New Roman"/>
              </a:rPr>
              <a:t>engine</a:t>
            </a:r>
            <a:r>
              <a:rPr sz="3000" spc="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carries out the reasoning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whereby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reaches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solution.	It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links 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given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base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facts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provided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database.</a:t>
            </a:r>
            <a:endParaRPr sz="3000">
              <a:latin typeface="Times New Roman"/>
              <a:cs typeface="Times New Roman"/>
            </a:endParaRPr>
          </a:p>
          <a:p>
            <a:pPr marL="355600" marR="140970" indent="-343535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69469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85" dirty="0">
                <a:solidFill>
                  <a:srgbClr val="FAFD00"/>
                </a:solidFill>
                <a:latin typeface="Times New Roman"/>
                <a:cs typeface="Times New Roman"/>
              </a:rPr>
              <a:t>explanation </a:t>
            </a:r>
            <a:r>
              <a:rPr sz="3000" spc="30" dirty="0">
                <a:solidFill>
                  <a:srgbClr val="FAFD00"/>
                </a:solidFill>
                <a:latin typeface="Times New Roman"/>
                <a:cs typeface="Times New Roman"/>
              </a:rPr>
              <a:t>facilities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enable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user to ask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expert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 </a:t>
            </a:r>
            <a:r>
              <a:rPr sz="3000" i="1" spc="55" dirty="0">
                <a:solidFill>
                  <a:srgbClr val="FAFD00"/>
                </a:solidFill>
                <a:latin typeface="Times New Roman"/>
                <a:cs typeface="Times New Roman"/>
              </a:rPr>
              <a:t>how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particular conclusion 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reached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50" dirty="0">
                <a:solidFill>
                  <a:srgbClr val="FAFD00"/>
                </a:solidFill>
                <a:latin typeface="Times New Roman"/>
                <a:cs typeface="Times New Roman"/>
              </a:rPr>
              <a:t>why</a:t>
            </a:r>
            <a:r>
              <a:rPr sz="3000" i="1" spc="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specific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fact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needed.	An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 system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must be able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explain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its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reasoning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justify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its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advice,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analysis 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conclusion.</a:t>
            </a:r>
            <a:endParaRPr sz="3000">
              <a:latin typeface="Times New Roman"/>
              <a:cs typeface="Times New Roman"/>
            </a:endParaRPr>
          </a:p>
          <a:p>
            <a:pPr marL="354965" marR="128905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20" dirty="0">
                <a:solidFill>
                  <a:srgbClr val="FAFD00"/>
                </a:solidFill>
                <a:latin typeface="Times New Roman"/>
                <a:cs typeface="Times New Roman"/>
              </a:rPr>
              <a:t>user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90" dirty="0">
                <a:solidFill>
                  <a:srgbClr val="FAFD00"/>
                </a:solidFill>
                <a:latin typeface="Times New Roman"/>
                <a:cs typeface="Times New Roman"/>
              </a:rPr>
              <a:t>interface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means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communication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between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seeking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solution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 system.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16</a:t>
            </a:fld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1581403"/>
            <a:ext cx="8257540" cy="5147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648843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expert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built 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perform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at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human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000" spc="1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level</a:t>
            </a:r>
            <a:r>
              <a:rPr sz="3000" spc="1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1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14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20" dirty="0">
                <a:solidFill>
                  <a:srgbClr val="FAFD00"/>
                </a:solidFill>
                <a:latin typeface="Times New Roman"/>
                <a:cs typeface="Times New Roman"/>
              </a:rPr>
              <a:t>narrow,</a:t>
            </a:r>
            <a:r>
              <a:rPr sz="3000" i="1" spc="14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specialised</a:t>
            </a:r>
            <a:r>
              <a:rPr sz="3000" i="1" spc="15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45" dirty="0">
                <a:solidFill>
                  <a:srgbClr val="FAFD00"/>
                </a:solidFill>
                <a:latin typeface="Times New Roman"/>
                <a:cs typeface="Times New Roman"/>
              </a:rPr>
              <a:t>domain</a:t>
            </a:r>
            <a:r>
              <a:rPr sz="3000" spc="45" dirty="0">
                <a:solidFill>
                  <a:srgbClr val="FFFFFF"/>
                </a:solidFill>
                <a:latin typeface="Times New Roman"/>
                <a:cs typeface="Times New Roman"/>
              </a:rPr>
              <a:t>. </a:t>
            </a:r>
            <a:r>
              <a:rPr sz="3000" spc="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Thus,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most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important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characteristic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its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high-quality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performance.	No matter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how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fast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solve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user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will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not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satisfied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result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is wrong.</a:t>
            </a:r>
            <a:endParaRPr sz="3000">
              <a:latin typeface="Times New Roman"/>
              <a:cs typeface="Times New Roman"/>
            </a:endParaRPr>
          </a:p>
          <a:p>
            <a:pPr marL="354965" marR="8128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324802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other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hand,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speed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reaching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solution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very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important.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Even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most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accurate decision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diagnosis may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not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useful if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late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apply,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instance,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emergency,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when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patient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dies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nuclear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power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plant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explodes.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17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03451" y="752347"/>
            <a:ext cx="765048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145" dirty="0"/>
              <a:t>Characteristics</a:t>
            </a:r>
            <a:r>
              <a:rPr sz="4000" spc="-20" dirty="0"/>
              <a:t> </a:t>
            </a:r>
            <a:r>
              <a:rPr sz="4000" dirty="0"/>
              <a:t>of</a:t>
            </a:r>
            <a:r>
              <a:rPr sz="4000" spc="-25" dirty="0"/>
              <a:t> </a:t>
            </a:r>
            <a:r>
              <a:rPr sz="4000" spc="229" dirty="0"/>
              <a:t>an</a:t>
            </a:r>
            <a:r>
              <a:rPr sz="4000" spc="-30" dirty="0"/>
              <a:t> </a:t>
            </a:r>
            <a:r>
              <a:rPr sz="4000" spc="145" dirty="0"/>
              <a:t>expert</a:t>
            </a:r>
            <a:r>
              <a:rPr sz="4000" spc="-25" dirty="0"/>
              <a:t> </a:t>
            </a:r>
            <a:r>
              <a:rPr sz="4000" spc="75" dirty="0"/>
              <a:t>system</a:t>
            </a:r>
            <a:endParaRPr sz="40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1086103"/>
            <a:ext cx="8066405" cy="5239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63245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Expert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apply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heuristics</a:t>
            </a:r>
            <a:r>
              <a:rPr sz="3000" spc="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guide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reasoning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thus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reduce 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search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area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solution.</a:t>
            </a:r>
            <a:endParaRPr sz="3000">
              <a:latin typeface="Times New Roman"/>
              <a:cs typeface="Times New Roman"/>
            </a:endParaRPr>
          </a:p>
          <a:p>
            <a:pPr marL="354965" marR="1143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425196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unique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feature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its 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90" dirty="0">
                <a:solidFill>
                  <a:srgbClr val="FAFD00"/>
                </a:solidFill>
                <a:latin typeface="Times New Roman"/>
                <a:cs typeface="Times New Roman"/>
              </a:rPr>
              <a:t>explanation</a:t>
            </a:r>
            <a:r>
              <a:rPr sz="3000" spc="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70" dirty="0">
                <a:solidFill>
                  <a:srgbClr val="FAFD00"/>
                </a:solidFill>
                <a:latin typeface="Times New Roman"/>
                <a:cs typeface="Times New Roman"/>
              </a:rPr>
              <a:t>capability</a:t>
            </a:r>
            <a:r>
              <a:rPr sz="3000" spc="70" dirty="0">
                <a:solidFill>
                  <a:srgbClr val="FFFFFF"/>
                </a:solidFill>
                <a:latin typeface="Times New Roman"/>
                <a:cs typeface="Times New Roman"/>
              </a:rPr>
              <a:t>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enables 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 to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review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its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own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reasoning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explain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its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decisions.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3395979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employ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35" dirty="0">
                <a:solidFill>
                  <a:srgbClr val="FAFD00"/>
                </a:solidFill>
                <a:latin typeface="Times New Roman"/>
                <a:cs typeface="Times New Roman"/>
              </a:rPr>
              <a:t>symbolic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90" dirty="0">
                <a:solidFill>
                  <a:srgbClr val="FAFD00"/>
                </a:solidFill>
                <a:latin typeface="Times New Roman"/>
                <a:cs typeface="Times New Roman"/>
              </a:rPr>
              <a:t>reasoning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when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solving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problem.	Symbols are used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represent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different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types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such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 facts,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concepts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18</a:t>
            </a:fld>
            <a:endParaRPr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54683" y="732535"/>
            <a:ext cx="782193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220" dirty="0"/>
              <a:t>Can</a:t>
            </a:r>
            <a:r>
              <a:rPr sz="4000" spc="-20" dirty="0"/>
              <a:t> </a:t>
            </a:r>
            <a:r>
              <a:rPr sz="4000" spc="145" dirty="0"/>
              <a:t>expert</a:t>
            </a:r>
            <a:r>
              <a:rPr sz="4000" spc="-10" dirty="0"/>
              <a:t> </a:t>
            </a:r>
            <a:r>
              <a:rPr sz="4000" spc="60" dirty="0"/>
              <a:t>systems</a:t>
            </a:r>
            <a:r>
              <a:rPr sz="4000" spc="5" dirty="0"/>
              <a:t> </a:t>
            </a:r>
            <a:r>
              <a:rPr sz="4000" spc="160" dirty="0"/>
              <a:t>make</a:t>
            </a:r>
            <a:r>
              <a:rPr sz="4000" spc="5" dirty="0"/>
              <a:t> </a:t>
            </a:r>
            <a:r>
              <a:rPr sz="4000" spc="120" dirty="0"/>
              <a:t>mistakes?</a:t>
            </a:r>
            <a:endParaRPr sz="40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19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763015" y="1695703"/>
            <a:ext cx="8446770" cy="414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2900680" algn="l"/>
                <a:tab pos="3340735" algn="l"/>
                <a:tab pos="505142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Even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brilliant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is only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human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thus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can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make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mistakes.	This suggests that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 expert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built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perform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at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human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expert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level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also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should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allowed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make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mistakes.	But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still trust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experts,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even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recognise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their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judgements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are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sometimes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wrong.	Likewise,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least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most cases,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we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can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rely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solutions provided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systems,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but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mistakes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possible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should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aware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83055" y="618235"/>
            <a:ext cx="7890509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150" dirty="0"/>
              <a:t>Introduction,</a:t>
            </a:r>
            <a:r>
              <a:rPr sz="4000" spc="-10" dirty="0"/>
              <a:t> </a:t>
            </a:r>
            <a:r>
              <a:rPr sz="4000" spc="220" dirty="0"/>
              <a:t>or</a:t>
            </a:r>
            <a:r>
              <a:rPr sz="4000" spc="-10" dirty="0"/>
              <a:t> </a:t>
            </a:r>
            <a:r>
              <a:rPr sz="4000" spc="165" dirty="0"/>
              <a:t>what</a:t>
            </a:r>
            <a:r>
              <a:rPr sz="4000" spc="-20" dirty="0"/>
              <a:t> </a:t>
            </a:r>
            <a:r>
              <a:rPr sz="4000" dirty="0"/>
              <a:t>is</a:t>
            </a:r>
            <a:r>
              <a:rPr sz="4000" spc="-10" dirty="0"/>
              <a:t> </a:t>
            </a:r>
            <a:r>
              <a:rPr sz="4000" spc="85" dirty="0"/>
              <a:t>knowledge?</a:t>
            </a:r>
            <a:endParaRPr sz="40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39215" y="1619503"/>
            <a:ext cx="8331834" cy="5147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100330" indent="-342900">
              <a:lnSpc>
                <a:spcPct val="100000"/>
              </a:lnSpc>
              <a:spcBef>
                <a:spcPts val="100"/>
              </a:spcBef>
              <a:buSzPct val="76666"/>
              <a:buFont typeface="Lucida Sans Unicode"/>
              <a:buChar char="■"/>
              <a:tabLst>
                <a:tab pos="355600" algn="l"/>
                <a:tab pos="7291070" algn="l"/>
              </a:tabLst>
            </a:pPr>
            <a:r>
              <a:rPr sz="3000" spc="50" dirty="0">
                <a:solidFill>
                  <a:srgbClr val="FAFD00"/>
                </a:solidFill>
                <a:latin typeface="Times New Roman"/>
                <a:cs typeface="Times New Roman"/>
              </a:rPr>
              <a:t>Knowledge</a:t>
            </a:r>
            <a:r>
              <a:rPr sz="3000" spc="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theoretical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practical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understanding</a:t>
            </a:r>
            <a:r>
              <a:rPr sz="3000" spc="1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1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1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subject</a:t>
            </a:r>
            <a:r>
              <a:rPr sz="3000" spc="1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spc="1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1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domain.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also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sum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of what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is currently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appar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l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w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po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.	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ho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  who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possess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knowledge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are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called experts.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1786255" algn="l"/>
                <a:tab pos="80010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Anyone can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considered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domain expert</a:t>
            </a:r>
            <a:r>
              <a:rPr sz="3000" spc="10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if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deep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(of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both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facts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rules)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strong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practical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experience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particular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do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m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.	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m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 m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y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l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 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general,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is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skilful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person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do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things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other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people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cannot.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3015" y="839215"/>
            <a:ext cx="8461375" cy="5603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3576954" algn="l"/>
                <a:tab pos="4200525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expert systems,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50" dirty="0">
                <a:solidFill>
                  <a:srgbClr val="FAFD00"/>
                </a:solidFill>
                <a:latin typeface="Times New Roman"/>
                <a:cs typeface="Times New Roman"/>
              </a:rPr>
              <a:t>knowledge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is </a:t>
            </a:r>
            <a:r>
              <a:rPr sz="3000" spc="125" dirty="0">
                <a:solidFill>
                  <a:srgbClr val="FAFD00"/>
                </a:solidFill>
                <a:latin typeface="Times New Roman"/>
                <a:cs typeface="Times New Roman"/>
              </a:rPr>
              <a:t>separated from </a:t>
            </a:r>
            <a:r>
              <a:rPr sz="3000" spc="50" dirty="0">
                <a:solidFill>
                  <a:srgbClr val="FAFD00"/>
                </a:solidFill>
                <a:latin typeface="Times New Roman"/>
                <a:cs typeface="Times New Roman"/>
              </a:rPr>
              <a:t>its </a:t>
            </a:r>
            <a:r>
              <a:rPr sz="3000" spc="-7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60" dirty="0">
                <a:solidFill>
                  <a:srgbClr val="FAFD00"/>
                </a:solidFill>
                <a:latin typeface="Times New Roman"/>
                <a:cs typeface="Times New Roman"/>
              </a:rPr>
              <a:t>processing</a:t>
            </a:r>
            <a:r>
              <a:rPr sz="3000" spc="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(the knowledge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base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inference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engine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split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up).	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conventional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program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mixture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control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structure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process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knowledge.	This mixing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leads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difficulties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understanding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reviewing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program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code,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 any change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code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affects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both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knowledge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its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processing.</a:t>
            </a:r>
            <a:endParaRPr sz="3000">
              <a:latin typeface="Times New Roman"/>
              <a:cs typeface="Times New Roman"/>
            </a:endParaRPr>
          </a:p>
          <a:p>
            <a:pPr marL="354965" marR="441325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3088005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When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shell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used,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knowledge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engineer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simply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enters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rules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</a:t>
            </a:r>
            <a:r>
              <a:rPr sz="3000" spc="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base.	Each new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 adds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some new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 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makes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system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smarter.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20</a:t>
            </a:fld>
            <a:endParaRPr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0175" y="631951"/>
            <a:ext cx="825563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00" dirty="0"/>
              <a:t>Forward</a:t>
            </a:r>
            <a:r>
              <a:rPr spc="-10" dirty="0"/>
              <a:t> </a:t>
            </a:r>
            <a:r>
              <a:rPr spc="95" dirty="0"/>
              <a:t>chaining</a:t>
            </a:r>
            <a:r>
              <a:rPr spc="-5" dirty="0"/>
              <a:t> </a:t>
            </a:r>
            <a:r>
              <a:rPr spc="200" dirty="0"/>
              <a:t>and</a:t>
            </a:r>
            <a:r>
              <a:rPr spc="-15" dirty="0"/>
              <a:t> </a:t>
            </a:r>
            <a:r>
              <a:rPr spc="170" dirty="0"/>
              <a:t>backward</a:t>
            </a:r>
            <a:r>
              <a:rPr spc="-5" dirty="0"/>
              <a:t> </a:t>
            </a:r>
            <a:r>
              <a:rPr spc="95" dirty="0"/>
              <a:t>chaining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21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39215" y="1276603"/>
            <a:ext cx="8337550" cy="56051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5455285" algn="l"/>
                <a:tab pos="685419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rule-based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expert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system,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domain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 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represented by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IF-THEN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production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data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represented by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 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facts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about 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current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situation.	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inference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engine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compares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each rule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stored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facts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contained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database.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When</a:t>
            </a:r>
            <a:r>
              <a:rPr sz="3000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IF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(condition)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part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rule matches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fact,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rule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is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00" dirty="0">
                <a:solidFill>
                  <a:srgbClr val="FAFD00"/>
                </a:solidFill>
                <a:latin typeface="Times New Roman"/>
                <a:cs typeface="Times New Roman"/>
              </a:rPr>
              <a:t>fired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its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(action)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part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executed.</a:t>
            </a:r>
            <a:endParaRPr sz="3000">
              <a:latin typeface="Times New Roman"/>
              <a:cs typeface="Times New Roman"/>
            </a:endParaRPr>
          </a:p>
          <a:p>
            <a:pPr marL="354965" marR="238125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matching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rule IF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parts 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facts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produces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70" dirty="0">
                <a:solidFill>
                  <a:srgbClr val="FAFD00"/>
                </a:solidFill>
                <a:latin typeface="Times New Roman"/>
                <a:cs typeface="Times New Roman"/>
              </a:rPr>
              <a:t>inference </a:t>
            </a:r>
            <a:r>
              <a:rPr sz="3000" spc="65" dirty="0">
                <a:solidFill>
                  <a:srgbClr val="FAFD00"/>
                </a:solidFill>
                <a:latin typeface="Times New Roman"/>
                <a:cs typeface="Times New Roman"/>
              </a:rPr>
              <a:t>chains</a:t>
            </a:r>
            <a:r>
              <a:rPr sz="3000" spc="65" dirty="0">
                <a:solidFill>
                  <a:srgbClr val="FFFFFF"/>
                </a:solidFill>
                <a:latin typeface="Times New Roman"/>
                <a:cs typeface="Times New Roman"/>
              </a:rPr>
              <a:t>.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inference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chain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indicates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how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 system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applies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rules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reach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conclusion.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56278" y="717295"/>
            <a:ext cx="354520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00" dirty="0"/>
              <a:t>Forward</a:t>
            </a:r>
            <a:r>
              <a:rPr spc="-70" dirty="0"/>
              <a:t> </a:t>
            </a:r>
            <a:r>
              <a:rPr spc="95" dirty="0"/>
              <a:t>chaining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20927" y="1505203"/>
            <a:ext cx="8007984" cy="3225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4923155" algn="l"/>
                <a:tab pos="5366385" algn="l"/>
                <a:tab pos="5473065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Forward chaining is the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14" dirty="0">
                <a:solidFill>
                  <a:srgbClr val="FAFD00"/>
                </a:solidFill>
                <a:latin typeface="Times New Roman"/>
                <a:cs typeface="Times New Roman"/>
              </a:rPr>
              <a:t>data-driven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reasoning</a:t>
            </a:r>
            <a:r>
              <a:rPr sz="3000" spc="80" dirty="0">
                <a:solidFill>
                  <a:srgbClr val="FFFFFF"/>
                </a:solidFill>
                <a:latin typeface="Times New Roman"/>
                <a:cs typeface="Times New Roman"/>
              </a:rPr>
              <a:t>. </a:t>
            </a:r>
            <a:r>
              <a:rPr sz="3000" spc="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reasoning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starts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from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known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data 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proceeds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forward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data.		Each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time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only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topmost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rule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executed.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When</a:t>
            </a:r>
            <a:r>
              <a:rPr sz="30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fired,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adds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new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fact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database.	Any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rule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can be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executed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only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once.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match-fire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cycle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stops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when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further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rules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fired.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3015" y="1009903"/>
            <a:ext cx="8262620" cy="43249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Forward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chaining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technique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gathering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information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inferring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from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whatever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inferred.</a:t>
            </a:r>
            <a:endParaRPr sz="3000">
              <a:latin typeface="Times New Roman"/>
              <a:cs typeface="Times New Roman"/>
            </a:endParaRPr>
          </a:p>
          <a:p>
            <a:pPr marL="354965" marR="221615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However,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forward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chaining,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many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may be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executed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have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nothing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do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established goal.</a:t>
            </a:r>
            <a:endParaRPr sz="3000">
              <a:latin typeface="Times New Roman"/>
              <a:cs typeface="Times New Roman"/>
            </a:endParaRPr>
          </a:p>
          <a:p>
            <a:pPr marL="354965" marR="8001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Therefore,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our goal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to infer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only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one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particular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fact,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forward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chaining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inference technique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would not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 efficient.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23</a:t>
            </a:fld>
            <a:endParaRPr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16070" y="717295"/>
            <a:ext cx="38239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45" dirty="0"/>
              <a:t>Backward</a:t>
            </a:r>
            <a:r>
              <a:rPr spc="-35" dirty="0"/>
              <a:t> </a:t>
            </a:r>
            <a:r>
              <a:rPr spc="95" dirty="0"/>
              <a:t>chaining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24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20927" y="1505203"/>
            <a:ext cx="8345170" cy="459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1699260" algn="l"/>
                <a:tab pos="4444365" algn="l"/>
                <a:tab pos="5718810" algn="l"/>
                <a:tab pos="671703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Backward</a:t>
            </a:r>
            <a:r>
              <a:rPr sz="3000" spc="1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chaining</a:t>
            </a:r>
            <a:r>
              <a:rPr sz="3000" spc="1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1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3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75" dirty="0">
                <a:solidFill>
                  <a:srgbClr val="FAFD00"/>
                </a:solidFill>
                <a:latin typeface="Times New Roman"/>
                <a:cs typeface="Times New Roman"/>
              </a:rPr>
              <a:t>goal-driven</a:t>
            </a:r>
            <a:r>
              <a:rPr sz="3000" spc="13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reasoning</a:t>
            </a:r>
            <a:r>
              <a:rPr sz="3000" spc="80" dirty="0">
                <a:solidFill>
                  <a:srgbClr val="FFFFFF"/>
                </a:solidFill>
                <a:latin typeface="Times New Roman"/>
                <a:cs typeface="Times New Roman"/>
              </a:rPr>
              <a:t>. </a:t>
            </a:r>
            <a:r>
              <a:rPr sz="3000" spc="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backward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chaining,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 system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has the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goal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(a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hypothetical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 solution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)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inference engine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attempts to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find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evidence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prove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it.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First,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searched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rules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might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have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desired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solution.	Such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rules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must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have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goal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their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(action)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parts.	If such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found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its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(condition)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part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matches data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database,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fired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goal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proved.	However,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 is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rarely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case.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16070" y="717295"/>
            <a:ext cx="38239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45" dirty="0"/>
              <a:t>Backward</a:t>
            </a:r>
            <a:r>
              <a:rPr spc="-35" dirty="0"/>
              <a:t> </a:t>
            </a:r>
            <a:r>
              <a:rPr spc="95" dirty="0"/>
              <a:t>chaining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25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20927" y="1505203"/>
            <a:ext cx="8335645" cy="3683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1236345" algn="l"/>
                <a:tab pos="602361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Thus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inference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engine puts aside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rule it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working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rule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said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25" dirty="0">
                <a:solidFill>
                  <a:srgbClr val="FAFD00"/>
                </a:solidFill>
                <a:latin typeface="Times New Roman"/>
                <a:cs typeface="Times New Roman"/>
              </a:rPr>
              <a:t>stack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)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up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new</a:t>
            </a:r>
            <a:r>
              <a:rPr sz="3000" spc="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goal,</a:t>
            </a:r>
            <a:r>
              <a:rPr sz="3000" spc="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subgoal,</a:t>
            </a:r>
            <a:r>
              <a:rPr sz="3000" spc="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prove</a:t>
            </a:r>
            <a:r>
              <a:rPr sz="3000" spc="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IF</a:t>
            </a:r>
            <a:r>
              <a:rPr sz="3000" spc="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part</a:t>
            </a:r>
            <a:r>
              <a:rPr sz="3000" spc="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rule.	Then</a:t>
            </a:r>
            <a:r>
              <a:rPr sz="3000" spc="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</a:t>
            </a:r>
            <a:r>
              <a:rPr sz="3000" spc="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base</a:t>
            </a:r>
            <a:r>
              <a:rPr sz="3000" spc="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searched</a:t>
            </a:r>
            <a:r>
              <a:rPr sz="3000" spc="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again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rules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prove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subgoal.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inference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engine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repeats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process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stacking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until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found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base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prove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current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subgoal.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2191003"/>
            <a:ext cx="8143875" cy="33191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108585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 expert first needs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gather some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information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then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tries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infer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from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whatever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inferred,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choose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forward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chaining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inference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engine.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 algn="just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However, if your expert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begins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hypothetical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solution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attempts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find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facts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prove it,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choose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backward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chaining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inference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engine.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26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44015" y="727963"/>
            <a:ext cx="7875905" cy="112458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00299"/>
              </a:lnSpc>
              <a:spcBef>
                <a:spcPts val="85"/>
              </a:spcBef>
            </a:pPr>
            <a:r>
              <a:rPr spc="65" dirty="0"/>
              <a:t>How</a:t>
            </a:r>
            <a:r>
              <a:rPr spc="-15" dirty="0"/>
              <a:t> </a:t>
            </a:r>
            <a:r>
              <a:rPr spc="100" dirty="0"/>
              <a:t>do</a:t>
            </a:r>
            <a:r>
              <a:rPr spc="-15" dirty="0"/>
              <a:t> </a:t>
            </a:r>
            <a:r>
              <a:rPr dirty="0"/>
              <a:t>we</a:t>
            </a:r>
            <a:r>
              <a:rPr spc="-15" dirty="0"/>
              <a:t> </a:t>
            </a:r>
            <a:r>
              <a:rPr spc="30" dirty="0"/>
              <a:t>choose</a:t>
            </a:r>
            <a:r>
              <a:rPr spc="-15" dirty="0"/>
              <a:t> </a:t>
            </a:r>
            <a:r>
              <a:rPr spc="85" dirty="0"/>
              <a:t>between</a:t>
            </a:r>
            <a:r>
              <a:rPr spc="-15" dirty="0"/>
              <a:t> </a:t>
            </a:r>
            <a:r>
              <a:rPr spc="170" dirty="0"/>
              <a:t>forward</a:t>
            </a:r>
            <a:r>
              <a:rPr spc="-15" dirty="0"/>
              <a:t> </a:t>
            </a:r>
            <a:r>
              <a:rPr spc="200" dirty="0"/>
              <a:t>and </a:t>
            </a:r>
            <a:r>
              <a:rPr spc="-885" dirty="0"/>
              <a:t> </a:t>
            </a:r>
            <a:r>
              <a:rPr spc="170" dirty="0"/>
              <a:t>backward</a:t>
            </a:r>
            <a:r>
              <a:rPr spc="-10" dirty="0"/>
              <a:t> </a:t>
            </a:r>
            <a:r>
              <a:rPr spc="105" dirty="0"/>
              <a:t>chaining?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1334515"/>
            <a:ext cx="8216900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>
              <a:lnSpc>
                <a:spcPct val="100000"/>
              </a:lnSpc>
              <a:spcBef>
                <a:spcPts val="100"/>
              </a:spcBef>
              <a:tabLst>
                <a:tab pos="158496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Earlier we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considered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two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simple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rules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crossing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road.	Let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us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now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add third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rule:</a:t>
            </a:r>
            <a:endParaRPr sz="3000">
              <a:latin typeface="Times New Roman"/>
              <a:cs typeface="Times New Roman"/>
            </a:endParaRPr>
          </a:p>
          <a:p>
            <a:pPr marL="354965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Rule</a:t>
            </a:r>
            <a:r>
              <a:rPr sz="3000" i="1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1: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27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2668014" y="2797555"/>
            <a:ext cx="386080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‘traffic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light’ is green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action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go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668014" y="4262118"/>
            <a:ext cx="3500754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‘traffic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light’ is red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action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stop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9215" y="2797555"/>
            <a:ext cx="1460500" cy="38677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78740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IF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Rule</a:t>
            </a:r>
            <a:r>
              <a:rPr sz="3000" i="1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2: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IF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THEN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Rule</a:t>
            </a:r>
            <a:r>
              <a:rPr sz="3000" i="1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3: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IF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THEN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668014" y="5725157"/>
            <a:ext cx="3500754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‘traffic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light’ is red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action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go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018534" y="647191"/>
            <a:ext cx="407924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80" dirty="0"/>
              <a:t>Conflict</a:t>
            </a:r>
            <a:r>
              <a:rPr sz="4000" spc="-80" dirty="0"/>
              <a:t> </a:t>
            </a:r>
            <a:r>
              <a:rPr sz="4000" spc="110" dirty="0"/>
              <a:t>resolution</a:t>
            </a:r>
            <a:endParaRPr sz="40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3015" y="971803"/>
            <a:ext cx="8158480" cy="3683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2548255" algn="l"/>
                <a:tab pos="4086860" algn="l"/>
                <a:tab pos="5970270" algn="l"/>
                <a:tab pos="731774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have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two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rules,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Rule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2 and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Rule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3, with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same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IF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part.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Thus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both 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them can be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 to fire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when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condition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part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satisfied.	These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rules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represent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conflict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inference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engine must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determine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which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rule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fire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from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such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method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for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choosing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when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more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than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one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rule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be fired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given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cycle is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called 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40" dirty="0">
                <a:solidFill>
                  <a:srgbClr val="FAFD00"/>
                </a:solidFill>
                <a:latin typeface="Times New Roman"/>
                <a:cs typeface="Times New Roman"/>
              </a:rPr>
              <a:t>conflict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70" dirty="0">
                <a:solidFill>
                  <a:srgbClr val="FAFD00"/>
                </a:solidFill>
                <a:latin typeface="Times New Roman"/>
                <a:cs typeface="Times New Roman"/>
              </a:rPr>
              <a:t>resolution</a:t>
            </a:r>
            <a:r>
              <a:rPr sz="3000" spc="70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28</a:t>
            </a:fld>
            <a:endParaRPr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953515"/>
            <a:ext cx="8060690" cy="3683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2909570" algn="l"/>
                <a:tab pos="547243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forward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chaining,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BOTH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rules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would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be fired.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Rule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2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fired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first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topmost one,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result,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its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THEN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part 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executed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linguistic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object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action</a:t>
            </a:r>
            <a:r>
              <a:rPr sz="3000" i="1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obtains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value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stop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However,</a:t>
            </a:r>
            <a:r>
              <a:rPr sz="30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Rule</a:t>
            </a:r>
            <a:r>
              <a:rPr sz="3000" i="1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3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also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fired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because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condition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part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matches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fact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‘traffic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 light’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red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which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still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database.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As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consequence, object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action </a:t>
            </a:r>
            <a:r>
              <a:rPr sz="3000" i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takes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new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value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go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29</a:t>
            </a:fld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1009903"/>
            <a:ext cx="8061959" cy="4963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human mental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process is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internal,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too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complex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 be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represented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algorithm.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However,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most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experts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capable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expressing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their knowledge in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form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95" dirty="0">
                <a:solidFill>
                  <a:srgbClr val="FAFD00"/>
                </a:solidFill>
                <a:latin typeface="Times New Roman"/>
                <a:cs typeface="Times New Roman"/>
              </a:rPr>
              <a:t>rules</a:t>
            </a:r>
            <a:r>
              <a:rPr sz="3000" spc="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for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solving.</a:t>
            </a:r>
            <a:endParaRPr sz="3000">
              <a:latin typeface="Times New Roman"/>
              <a:cs typeface="Times New Roman"/>
            </a:endParaRPr>
          </a:p>
          <a:p>
            <a:pPr marL="354965" marR="2377440">
              <a:lnSpc>
                <a:spcPct val="100000"/>
              </a:lnSpc>
              <a:spcBef>
                <a:spcPts val="2880"/>
              </a:spcBef>
              <a:tabLst>
                <a:tab pos="1840864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IF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‘traffic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light’ is green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THEN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action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go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100">
              <a:latin typeface="Times New Roman"/>
              <a:cs typeface="Times New Roman"/>
            </a:endParaRPr>
          </a:p>
          <a:p>
            <a:pPr marL="354965" marR="2736850">
              <a:lnSpc>
                <a:spcPct val="100000"/>
              </a:lnSpc>
              <a:tabLst>
                <a:tab pos="1840864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IF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‘traffic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light’ is red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THEN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action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stop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3</a:t>
            </a:fld>
            <a:endParaRPr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0339" y="708151"/>
            <a:ext cx="70624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10" dirty="0"/>
              <a:t>Methods</a:t>
            </a:r>
            <a:r>
              <a:rPr spc="-5" dirty="0"/>
              <a:t> </a:t>
            </a:r>
            <a:r>
              <a:rPr spc="100" dirty="0"/>
              <a:t>used</a:t>
            </a:r>
            <a:r>
              <a:rPr spc="-5" dirty="0"/>
              <a:t> </a:t>
            </a:r>
            <a:r>
              <a:rPr spc="125" dirty="0"/>
              <a:t>for</a:t>
            </a:r>
            <a:r>
              <a:rPr dirty="0"/>
              <a:t> </a:t>
            </a:r>
            <a:r>
              <a:rPr spc="45" dirty="0"/>
              <a:t>conflict</a:t>
            </a:r>
            <a:r>
              <a:rPr spc="-5" dirty="0"/>
              <a:t> </a:t>
            </a:r>
            <a:r>
              <a:rPr spc="95" dirty="0"/>
              <a:t>resolution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30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39215" y="1563115"/>
            <a:ext cx="8014334" cy="423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3086100" algn="l"/>
                <a:tab pos="6341745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Fire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45" dirty="0">
                <a:solidFill>
                  <a:srgbClr val="FAFD00"/>
                </a:solidFill>
                <a:latin typeface="Times New Roman"/>
                <a:cs typeface="Times New Roman"/>
              </a:rPr>
              <a:t>highest</a:t>
            </a:r>
            <a:r>
              <a:rPr sz="3000" i="1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priority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.	In simple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applications,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priority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established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placing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rules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 appropriate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order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</a:t>
            </a:r>
            <a:r>
              <a:rPr sz="3000" spc="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base.	Usually this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strategy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works</a:t>
            </a:r>
            <a:r>
              <a:rPr sz="30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well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 expert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around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100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rules.</a:t>
            </a:r>
            <a:endParaRPr sz="3000">
              <a:latin typeface="Times New Roman"/>
              <a:cs typeface="Times New Roman"/>
            </a:endParaRPr>
          </a:p>
          <a:p>
            <a:pPr marL="354965" marR="36322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4666615" algn="l"/>
                <a:tab pos="677545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Fire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35" dirty="0">
                <a:solidFill>
                  <a:srgbClr val="FAFD00"/>
                </a:solidFill>
                <a:latin typeface="Times New Roman"/>
                <a:cs typeface="Times New Roman"/>
              </a:rPr>
              <a:t>most</a:t>
            </a:r>
            <a:r>
              <a:rPr sz="3000" i="1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20" dirty="0">
                <a:solidFill>
                  <a:srgbClr val="FAFD00"/>
                </a:solidFill>
                <a:latin typeface="Times New Roman"/>
                <a:cs typeface="Times New Roman"/>
              </a:rPr>
              <a:t>specific</a:t>
            </a:r>
            <a:r>
              <a:rPr sz="3000" i="1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30" dirty="0">
                <a:solidFill>
                  <a:srgbClr val="FAFD00"/>
                </a:solidFill>
                <a:latin typeface="Times New Roman"/>
                <a:cs typeface="Times New Roman"/>
              </a:rPr>
              <a:t>rule</a:t>
            </a:r>
            <a:r>
              <a:rPr sz="3000" spc="30" dirty="0">
                <a:solidFill>
                  <a:srgbClr val="FFFFFF"/>
                </a:solidFill>
                <a:latin typeface="Times New Roman"/>
                <a:cs typeface="Times New Roman"/>
              </a:rPr>
              <a:t>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</a:t>
            </a:r>
            <a:r>
              <a:rPr sz="30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method</a:t>
            </a:r>
            <a:r>
              <a:rPr sz="30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also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known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 the</a:t>
            </a:r>
            <a:r>
              <a:rPr sz="3000" spc="2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20" dirty="0">
                <a:solidFill>
                  <a:srgbClr val="FAFD00"/>
                </a:solidFill>
                <a:latin typeface="Times New Roman"/>
                <a:cs typeface="Times New Roman"/>
              </a:rPr>
              <a:t>longest</a:t>
            </a:r>
            <a:r>
              <a:rPr sz="3000" i="1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60" dirty="0">
                <a:solidFill>
                  <a:srgbClr val="FAFD00"/>
                </a:solidFill>
                <a:latin typeface="Times New Roman"/>
                <a:cs typeface="Times New Roman"/>
              </a:rPr>
              <a:t>matching</a:t>
            </a:r>
            <a:r>
              <a:rPr sz="3000" i="1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strategy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.	It 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based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 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assumption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that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specific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rule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processes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more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information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than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general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one.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1334515"/>
            <a:ext cx="8282940" cy="2768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4171950" algn="l"/>
                <a:tab pos="6847205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Fire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uses the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data </a:t>
            </a:r>
            <a:r>
              <a:rPr sz="3000" i="1" spc="40" dirty="0">
                <a:solidFill>
                  <a:srgbClr val="FAFD00"/>
                </a:solidFill>
                <a:latin typeface="Times New Roman"/>
                <a:cs typeface="Times New Roman"/>
              </a:rPr>
              <a:t>most </a:t>
            </a:r>
            <a:r>
              <a:rPr sz="3000" i="1" spc="20" dirty="0">
                <a:solidFill>
                  <a:srgbClr val="FAFD00"/>
                </a:solidFill>
                <a:latin typeface="Times New Roman"/>
                <a:cs typeface="Times New Roman"/>
              </a:rPr>
              <a:t>recently </a:t>
            </a:r>
            <a:r>
              <a:rPr sz="3000" i="1" spc="2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20" dirty="0">
                <a:solidFill>
                  <a:srgbClr val="FAFD00"/>
                </a:solidFill>
                <a:latin typeface="Times New Roman"/>
                <a:cs typeface="Times New Roman"/>
              </a:rPr>
              <a:t>entered</a:t>
            </a:r>
            <a:r>
              <a:rPr sz="3000" i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database.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 method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relies 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time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tags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attached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each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fact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database.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conflict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expert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system first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fires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rule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whose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antecedent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data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most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recently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added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database.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31</a:t>
            </a:fld>
            <a:endParaRPr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45610" y="723391"/>
            <a:ext cx="347027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100" dirty="0"/>
              <a:t>Metaknowledge</a:t>
            </a:r>
            <a:endParaRPr sz="40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32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39215" y="1753615"/>
            <a:ext cx="8074025" cy="3774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191135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50673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Metaknowledge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can be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simply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defined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 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35" dirty="0">
                <a:solidFill>
                  <a:srgbClr val="FAFD00"/>
                </a:solidFill>
                <a:latin typeface="Times New Roman"/>
                <a:cs typeface="Times New Roman"/>
              </a:rPr>
              <a:t>knowledge</a:t>
            </a:r>
            <a:r>
              <a:rPr sz="3000" i="1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30" dirty="0">
                <a:solidFill>
                  <a:srgbClr val="FAFD00"/>
                </a:solidFill>
                <a:latin typeface="Times New Roman"/>
                <a:cs typeface="Times New Roman"/>
              </a:rPr>
              <a:t>about</a:t>
            </a:r>
            <a:r>
              <a:rPr sz="3000" i="1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30" dirty="0">
                <a:solidFill>
                  <a:srgbClr val="FAFD00"/>
                </a:solidFill>
                <a:latin typeface="Times New Roman"/>
                <a:cs typeface="Times New Roman"/>
              </a:rPr>
              <a:t>knowledge</a:t>
            </a:r>
            <a:r>
              <a:rPr sz="3000" spc="30" dirty="0">
                <a:solidFill>
                  <a:srgbClr val="FFFFFF"/>
                </a:solidFill>
                <a:latin typeface="Times New Roman"/>
                <a:cs typeface="Times New Roman"/>
              </a:rPr>
              <a:t>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Metaknowledge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spc="-7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about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control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domain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 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an expert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system.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4582795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rule-based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systems,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metaknowledge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represented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</a:t>
            </a:r>
            <a:r>
              <a:rPr sz="3000" spc="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95" dirty="0">
                <a:solidFill>
                  <a:srgbClr val="FAFD00"/>
                </a:solidFill>
                <a:latin typeface="Times New Roman"/>
                <a:cs typeface="Times New Roman"/>
              </a:rPr>
              <a:t>metarules</a:t>
            </a:r>
            <a:r>
              <a:rPr sz="3000" spc="95" dirty="0">
                <a:solidFill>
                  <a:srgbClr val="FFFFFF"/>
                </a:solidFill>
                <a:latin typeface="Times New Roman"/>
                <a:cs typeface="Times New Roman"/>
              </a:rPr>
              <a:t>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metarule</a:t>
            </a:r>
            <a:r>
              <a:rPr sz="30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determines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strategy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task-specific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05410" rIns="0" bIns="0" rtlCol="0">
            <a:spAutoFit/>
          </a:bodyPr>
          <a:lstStyle/>
          <a:p>
            <a:pPr marL="381635" indent="-342900">
              <a:lnSpc>
                <a:spcPct val="100000"/>
              </a:lnSpc>
              <a:spcBef>
                <a:spcPts val="8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82270" algn="l"/>
              </a:tabLst>
            </a:pPr>
            <a:r>
              <a:rPr spc="35" dirty="0"/>
              <a:t>Metarule</a:t>
            </a:r>
            <a:r>
              <a:rPr spc="-25" dirty="0"/>
              <a:t> </a:t>
            </a:r>
            <a:r>
              <a:rPr i="0" spc="80" dirty="0">
                <a:latin typeface="Times New Roman"/>
                <a:cs typeface="Times New Roman"/>
              </a:rPr>
              <a:t>1:</a:t>
            </a:r>
          </a:p>
          <a:p>
            <a:pPr marL="381635" marR="5080">
              <a:lnSpc>
                <a:spcPct val="100000"/>
              </a:lnSpc>
              <a:spcBef>
                <a:spcPts val="730"/>
              </a:spcBef>
            </a:pPr>
            <a:r>
              <a:rPr i="0" spc="-5" dirty="0">
                <a:latin typeface="Times New Roman"/>
                <a:cs typeface="Times New Roman"/>
              </a:rPr>
              <a:t>Rules</a:t>
            </a:r>
            <a:r>
              <a:rPr i="0" dirty="0">
                <a:latin typeface="Times New Roman"/>
                <a:cs typeface="Times New Roman"/>
              </a:rPr>
              <a:t> </a:t>
            </a:r>
            <a:r>
              <a:rPr i="0" spc="-5" dirty="0">
                <a:latin typeface="Times New Roman"/>
                <a:cs typeface="Times New Roman"/>
              </a:rPr>
              <a:t>supplied</a:t>
            </a:r>
            <a:r>
              <a:rPr i="0" spc="10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by</a:t>
            </a:r>
            <a:r>
              <a:rPr i="0" spc="5" dirty="0">
                <a:latin typeface="Times New Roman"/>
                <a:cs typeface="Times New Roman"/>
              </a:rPr>
              <a:t> </a:t>
            </a:r>
            <a:r>
              <a:rPr i="0" spc="-5" dirty="0">
                <a:latin typeface="Times New Roman"/>
                <a:cs typeface="Times New Roman"/>
              </a:rPr>
              <a:t>experts</a:t>
            </a:r>
            <a:r>
              <a:rPr i="0" spc="5" dirty="0">
                <a:latin typeface="Times New Roman"/>
                <a:cs typeface="Times New Roman"/>
              </a:rPr>
              <a:t> </a:t>
            </a:r>
            <a:r>
              <a:rPr i="0" spc="-5" dirty="0">
                <a:latin typeface="Times New Roman"/>
                <a:cs typeface="Times New Roman"/>
              </a:rPr>
              <a:t>have</a:t>
            </a:r>
            <a:r>
              <a:rPr i="0" spc="10" dirty="0">
                <a:latin typeface="Times New Roman"/>
                <a:cs typeface="Times New Roman"/>
              </a:rPr>
              <a:t> </a:t>
            </a:r>
            <a:r>
              <a:rPr i="0" spc="-5" dirty="0">
                <a:latin typeface="Times New Roman"/>
                <a:cs typeface="Times New Roman"/>
              </a:rPr>
              <a:t>higher</a:t>
            </a:r>
            <a:r>
              <a:rPr i="0" dirty="0">
                <a:latin typeface="Times New Roman"/>
                <a:cs typeface="Times New Roman"/>
              </a:rPr>
              <a:t> </a:t>
            </a:r>
            <a:r>
              <a:rPr i="0" spc="-5" dirty="0">
                <a:latin typeface="Times New Roman"/>
                <a:cs typeface="Times New Roman"/>
              </a:rPr>
              <a:t>priorities</a:t>
            </a:r>
            <a:r>
              <a:rPr i="0" spc="20" dirty="0">
                <a:latin typeface="Times New Roman"/>
                <a:cs typeface="Times New Roman"/>
              </a:rPr>
              <a:t> </a:t>
            </a:r>
            <a:r>
              <a:rPr i="0" spc="-5" dirty="0">
                <a:latin typeface="Times New Roman"/>
                <a:cs typeface="Times New Roman"/>
              </a:rPr>
              <a:t>than </a:t>
            </a:r>
            <a:r>
              <a:rPr i="0" spc="-735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rules</a:t>
            </a:r>
            <a:r>
              <a:rPr i="0" spc="-10" dirty="0">
                <a:latin typeface="Times New Roman"/>
                <a:cs typeface="Times New Roman"/>
              </a:rPr>
              <a:t> </a:t>
            </a:r>
            <a:r>
              <a:rPr i="0" spc="-5" dirty="0">
                <a:latin typeface="Times New Roman"/>
                <a:cs typeface="Times New Roman"/>
              </a:rPr>
              <a:t>supplied</a:t>
            </a:r>
            <a:r>
              <a:rPr i="0" dirty="0">
                <a:latin typeface="Times New Roman"/>
                <a:cs typeface="Times New Roman"/>
              </a:rPr>
              <a:t> by </a:t>
            </a:r>
            <a:r>
              <a:rPr i="0" spc="-5" dirty="0">
                <a:latin typeface="Times New Roman"/>
                <a:cs typeface="Times New Roman"/>
              </a:rPr>
              <a:t>novices.</a:t>
            </a:r>
          </a:p>
          <a:p>
            <a:pPr marL="26670">
              <a:lnSpc>
                <a:spcPct val="100000"/>
              </a:lnSpc>
              <a:spcBef>
                <a:spcPts val="10"/>
              </a:spcBef>
            </a:pPr>
            <a:endParaRPr sz="3750">
              <a:latin typeface="Times New Roman"/>
              <a:cs typeface="Times New Roman"/>
            </a:endParaRPr>
          </a:p>
          <a:p>
            <a:pPr marL="381635" indent="-342900">
              <a:lnSpc>
                <a:spcPct val="100000"/>
              </a:lnSpc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82270" algn="l"/>
              </a:tabLst>
            </a:pPr>
            <a:r>
              <a:rPr spc="35" dirty="0"/>
              <a:t>Metarule</a:t>
            </a:r>
            <a:r>
              <a:rPr spc="-25" dirty="0"/>
              <a:t> </a:t>
            </a:r>
            <a:r>
              <a:rPr i="0" spc="80" dirty="0">
                <a:latin typeface="Times New Roman"/>
                <a:cs typeface="Times New Roman"/>
              </a:rPr>
              <a:t>2:</a:t>
            </a:r>
          </a:p>
          <a:p>
            <a:pPr marL="381635" marR="243840">
              <a:lnSpc>
                <a:spcPct val="100000"/>
              </a:lnSpc>
              <a:spcBef>
                <a:spcPts val="720"/>
              </a:spcBef>
            </a:pPr>
            <a:r>
              <a:rPr i="0" spc="-5" dirty="0">
                <a:latin typeface="Times New Roman"/>
                <a:cs typeface="Times New Roman"/>
              </a:rPr>
              <a:t>Rules governing</a:t>
            </a:r>
            <a:r>
              <a:rPr i="0" dirty="0">
                <a:latin typeface="Times New Roman"/>
                <a:cs typeface="Times New Roman"/>
              </a:rPr>
              <a:t> </a:t>
            </a:r>
            <a:r>
              <a:rPr i="0" spc="-5" dirty="0">
                <a:latin typeface="Times New Roman"/>
                <a:cs typeface="Times New Roman"/>
              </a:rPr>
              <a:t>the</a:t>
            </a:r>
            <a:r>
              <a:rPr i="0" spc="15" dirty="0">
                <a:latin typeface="Times New Roman"/>
                <a:cs typeface="Times New Roman"/>
              </a:rPr>
              <a:t> </a:t>
            </a:r>
            <a:r>
              <a:rPr i="0" spc="-5" dirty="0">
                <a:latin typeface="Times New Roman"/>
                <a:cs typeface="Times New Roman"/>
              </a:rPr>
              <a:t>rescue</a:t>
            </a:r>
            <a:r>
              <a:rPr i="0" spc="5" dirty="0">
                <a:latin typeface="Times New Roman"/>
                <a:cs typeface="Times New Roman"/>
              </a:rPr>
              <a:t> </a:t>
            </a:r>
            <a:r>
              <a:rPr i="0" spc="-5" dirty="0">
                <a:latin typeface="Times New Roman"/>
                <a:cs typeface="Times New Roman"/>
              </a:rPr>
              <a:t>of</a:t>
            </a:r>
            <a:r>
              <a:rPr i="0" spc="10" dirty="0">
                <a:latin typeface="Times New Roman"/>
                <a:cs typeface="Times New Roman"/>
              </a:rPr>
              <a:t> </a:t>
            </a:r>
            <a:r>
              <a:rPr i="0" spc="-5" dirty="0">
                <a:latin typeface="Times New Roman"/>
                <a:cs typeface="Times New Roman"/>
              </a:rPr>
              <a:t>human</a:t>
            </a:r>
            <a:r>
              <a:rPr i="0" dirty="0">
                <a:latin typeface="Times New Roman"/>
                <a:cs typeface="Times New Roman"/>
              </a:rPr>
              <a:t> lives </a:t>
            </a:r>
            <a:r>
              <a:rPr i="0" spc="-5" dirty="0">
                <a:latin typeface="Times New Roman"/>
                <a:cs typeface="Times New Roman"/>
              </a:rPr>
              <a:t>have </a:t>
            </a:r>
            <a:r>
              <a:rPr i="0" dirty="0">
                <a:latin typeface="Times New Roman"/>
                <a:cs typeface="Times New Roman"/>
              </a:rPr>
              <a:t> </a:t>
            </a:r>
            <a:r>
              <a:rPr i="0" spc="-5" dirty="0">
                <a:latin typeface="Times New Roman"/>
                <a:cs typeface="Times New Roman"/>
              </a:rPr>
              <a:t>higher </a:t>
            </a:r>
            <a:r>
              <a:rPr i="0" dirty="0">
                <a:latin typeface="Times New Roman"/>
                <a:cs typeface="Times New Roman"/>
              </a:rPr>
              <a:t>priorities than </a:t>
            </a:r>
            <a:r>
              <a:rPr i="0" spc="-5" dirty="0">
                <a:latin typeface="Times New Roman"/>
                <a:cs typeface="Times New Roman"/>
              </a:rPr>
              <a:t>rules </a:t>
            </a:r>
            <a:r>
              <a:rPr i="0" dirty="0">
                <a:latin typeface="Times New Roman"/>
                <a:cs typeface="Times New Roman"/>
              </a:rPr>
              <a:t>concerned </a:t>
            </a:r>
            <a:r>
              <a:rPr i="0" spc="-5" dirty="0">
                <a:latin typeface="Times New Roman"/>
                <a:cs typeface="Times New Roman"/>
              </a:rPr>
              <a:t>with </a:t>
            </a:r>
            <a:r>
              <a:rPr i="0" dirty="0">
                <a:latin typeface="Times New Roman"/>
                <a:cs typeface="Times New Roman"/>
              </a:rPr>
              <a:t>clearing </a:t>
            </a:r>
            <a:r>
              <a:rPr i="0" spc="-735" dirty="0">
                <a:latin typeface="Times New Roman"/>
                <a:cs typeface="Times New Roman"/>
              </a:rPr>
              <a:t> </a:t>
            </a:r>
            <a:r>
              <a:rPr i="0" spc="-5" dirty="0">
                <a:latin typeface="Times New Roman"/>
                <a:cs typeface="Times New Roman"/>
              </a:rPr>
              <a:t>overloads</a:t>
            </a:r>
            <a:r>
              <a:rPr i="0" spc="5" dirty="0">
                <a:latin typeface="Times New Roman"/>
                <a:cs typeface="Times New Roman"/>
              </a:rPr>
              <a:t> </a:t>
            </a:r>
            <a:r>
              <a:rPr i="0" dirty="0">
                <a:latin typeface="Times New Roman"/>
                <a:cs typeface="Times New Roman"/>
              </a:rPr>
              <a:t>on </a:t>
            </a:r>
            <a:r>
              <a:rPr i="0" spc="-5" dirty="0">
                <a:latin typeface="Times New Roman"/>
                <a:cs typeface="Times New Roman"/>
              </a:rPr>
              <a:t>power system </a:t>
            </a:r>
            <a:r>
              <a:rPr i="0" dirty="0">
                <a:latin typeface="Times New Roman"/>
                <a:cs typeface="Times New Roman"/>
              </a:rPr>
              <a:t>equipment.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33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867402" y="732535"/>
            <a:ext cx="222821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145" dirty="0"/>
              <a:t>Metarules</a:t>
            </a:r>
            <a:endParaRPr sz="400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1505203"/>
            <a:ext cx="8060055" cy="5147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147320" indent="-342900">
              <a:lnSpc>
                <a:spcPct val="100000"/>
              </a:lnSpc>
              <a:spcBef>
                <a:spcPts val="100"/>
              </a:spcBef>
              <a:buSzPct val="76666"/>
              <a:buFont typeface="Lucida Sans Unicode"/>
              <a:buChar char="■"/>
              <a:tabLst>
                <a:tab pos="355600" algn="l"/>
                <a:tab pos="4495800" algn="l"/>
              </a:tabLst>
            </a:pPr>
            <a:r>
              <a:rPr sz="3000" spc="140" dirty="0">
                <a:solidFill>
                  <a:srgbClr val="FAFD00"/>
                </a:solidFill>
                <a:latin typeface="Times New Roman"/>
                <a:cs typeface="Times New Roman"/>
              </a:rPr>
              <a:t>Natural </a:t>
            </a:r>
            <a:r>
              <a:rPr sz="3000" spc="50" dirty="0">
                <a:solidFill>
                  <a:srgbClr val="FAFD00"/>
                </a:solidFill>
                <a:latin typeface="Times New Roman"/>
                <a:cs typeface="Times New Roman"/>
              </a:rPr>
              <a:t>knowledge 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representation</a:t>
            </a:r>
            <a:r>
              <a:rPr sz="3000" i="1" spc="105" dirty="0">
                <a:solidFill>
                  <a:srgbClr val="FFFFFF"/>
                </a:solidFill>
                <a:latin typeface="Times New Roman"/>
                <a:cs typeface="Times New Roman"/>
              </a:rPr>
              <a:t>.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usually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explains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problem-solving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procedure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 such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expressions as this: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“In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such-and-such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situation,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do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so-and-so”.	These expressions can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represented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quite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naturally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 IF-THEN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production rules.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30"/>
              </a:spcBef>
              <a:buSzPct val="76666"/>
              <a:buFont typeface="Lucida Sans Unicode"/>
              <a:buChar char="■"/>
              <a:tabLst>
                <a:tab pos="355600" algn="l"/>
                <a:tab pos="3636645" algn="l"/>
                <a:tab pos="4877435" algn="l"/>
                <a:tab pos="5590540" algn="l"/>
              </a:tabLst>
            </a:pPr>
            <a:r>
              <a:rPr sz="3000" spc="90" dirty="0">
                <a:solidFill>
                  <a:srgbClr val="FAFD00"/>
                </a:solidFill>
                <a:latin typeface="Times New Roman"/>
                <a:cs typeface="Times New Roman"/>
              </a:rPr>
              <a:t>Uniform</a:t>
            </a:r>
            <a:r>
              <a:rPr sz="3000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30" dirty="0">
                <a:solidFill>
                  <a:srgbClr val="FAFD00"/>
                </a:solidFill>
                <a:latin typeface="Times New Roman"/>
                <a:cs typeface="Times New Roman"/>
              </a:rPr>
              <a:t>structure</a:t>
            </a:r>
            <a:r>
              <a:rPr sz="3000" i="1" spc="130" dirty="0">
                <a:solidFill>
                  <a:srgbClr val="FFFFFF"/>
                </a:solidFill>
                <a:latin typeface="Times New Roman"/>
                <a:cs typeface="Times New Roman"/>
              </a:rPr>
              <a:t>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Production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rules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have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uniform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IF-THEN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structure.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Each rule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independent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piece</a:t>
            </a:r>
            <a:r>
              <a:rPr sz="30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very</a:t>
            </a:r>
            <a:r>
              <a:rPr sz="30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syntax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production rules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enables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them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self-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documented.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34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87399" y="700531"/>
            <a:ext cx="8387080" cy="605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800" spc="105" dirty="0"/>
              <a:t>Advantages</a:t>
            </a:r>
            <a:r>
              <a:rPr sz="3800" spc="-20" dirty="0"/>
              <a:t> </a:t>
            </a:r>
            <a:r>
              <a:rPr sz="3800" spc="-5" dirty="0"/>
              <a:t>of</a:t>
            </a:r>
            <a:r>
              <a:rPr sz="3800" spc="-25" dirty="0"/>
              <a:t> </a:t>
            </a:r>
            <a:r>
              <a:rPr sz="3800" spc="125" dirty="0"/>
              <a:t>rule-based</a:t>
            </a:r>
            <a:r>
              <a:rPr sz="3800" spc="-25" dirty="0"/>
              <a:t> </a:t>
            </a:r>
            <a:r>
              <a:rPr sz="3800" spc="135" dirty="0"/>
              <a:t>expert</a:t>
            </a:r>
            <a:r>
              <a:rPr sz="3800" spc="-5" dirty="0"/>
              <a:t> </a:t>
            </a:r>
            <a:r>
              <a:rPr sz="3800" spc="55" dirty="0"/>
              <a:t>systems</a:t>
            </a:r>
            <a:endParaRPr sz="380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1505203"/>
            <a:ext cx="8144509" cy="46907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SzPct val="76666"/>
              <a:buFont typeface="Lucida Sans Unicode"/>
              <a:buChar char="■"/>
              <a:tabLst>
                <a:tab pos="355600" algn="l"/>
                <a:tab pos="5349875" algn="l"/>
              </a:tabLst>
            </a:pPr>
            <a:r>
              <a:rPr sz="3000" spc="114" dirty="0">
                <a:solidFill>
                  <a:srgbClr val="FAFD00"/>
                </a:solidFill>
                <a:latin typeface="Times New Roman"/>
                <a:cs typeface="Times New Roman"/>
              </a:rPr>
              <a:t>Separation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of </a:t>
            </a:r>
            <a:r>
              <a:rPr sz="3000" spc="50" dirty="0">
                <a:solidFill>
                  <a:srgbClr val="FAFD00"/>
                </a:solidFill>
                <a:latin typeface="Times New Roman"/>
                <a:cs typeface="Times New Roman"/>
              </a:rPr>
              <a:t>knowledge </a:t>
            </a:r>
            <a:r>
              <a:rPr sz="3000" spc="125" dirty="0">
                <a:solidFill>
                  <a:srgbClr val="FAFD00"/>
                </a:solidFill>
                <a:latin typeface="Times New Roman"/>
                <a:cs typeface="Times New Roman"/>
              </a:rPr>
              <a:t>from </a:t>
            </a:r>
            <a:r>
              <a:rPr sz="3000" spc="50" dirty="0">
                <a:solidFill>
                  <a:srgbClr val="FAFD00"/>
                </a:solidFill>
                <a:latin typeface="Times New Roman"/>
                <a:cs typeface="Times New Roman"/>
              </a:rPr>
              <a:t>its </a:t>
            </a:r>
            <a:r>
              <a:rPr sz="3000" spc="55" dirty="0">
                <a:solidFill>
                  <a:srgbClr val="FAFD00"/>
                </a:solidFill>
                <a:latin typeface="Times New Roman"/>
                <a:cs typeface="Times New Roman"/>
              </a:rPr>
              <a:t>processing</a:t>
            </a:r>
            <a:r>
              <a:rPr sz="3000" i="1" spc="55" dirty="0">
                <a:solidFill>
                  <a:srgbClr val="FFFFFF"/>
                </a:solidFill>
                <a:latin typeface="Times New Roman"/>
                <a:cs typeface="Times New Roman"/>
              </a:rPr>
              <a:t>. </a:t>
            </a:r>
            <a:r>
              <a:rPr sz="3000" i="1" spc="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structure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rule-based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 system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provides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effective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separation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base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from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inference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engine.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 makes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it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possible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develop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different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applications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using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same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system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shell.</a:t>
            </a:r>
            <a:endParaRPr sz="3000">
              <a:latin typeface="Times New Roman"/>
              <a:cs typeface="Times New Roman"/>
            </a:endParaRPr>
          </a:p>
          <a:p>
            <a:pPr marL="354965" marR="443230" indent="-342900">
              <a:lnSpc>
                <a:spcPct val="100000"/>
              </a:lnSpc>
              <a:spcBef>
                <a:spcPts val="730"/>
              </a:spcBef>
              <a:buSzPct val="76666"/>
              <a:buFont typeface="Lucida Sans Unicode"/>
              <a:buChar char="■"/>
              <a:tabLst>
                <a:tab pos="355600" algn="l"/>
                <a:tab pos="2315210" algn="l"/>
              </a:tabLst>
            </a:pPr>
            <a:r>
              <a:rPr sz="3000" i="1" spc="20" dirty="0">
                <a:solidFill>
                  <a:srgbClr val="FAFD00"/>
                </a:solidFill>
                <a:latin typeface="Times New Roman"/>
                <a:cs typeface="Times New Roman"/>
              </a:rPr>
              <a:t>Dealing </a:t>
            </a:r>
            <a:r>
              <a:rPr sz="3000" i="1" spc="35" dirty="0">
                <a:solidFill>
                  <a:srgbClr val="FAFD00"/>
                </a:solidFill>
                <a:latin typeface="Times New Roman"/>
                <a:cs typeface="Times New Roman"/>
              </a:rPr>
              <a:t>with </a:t>
            </a:r>
            <a:r>
              <a:rPr sz="3000" i="1" spc="30" dirty="0">
                <a:solidFill>
                  <a:srgbClr val="FAFD00"/>
                </a:solidFill>
                <a:latin typeface="Times New Roman"/>
                <a:cs typeface="Times New Roman"/>
              </a:rPr>
              <a:t>incomplete </a:t>
            </a:r>
            <a:r>
              <a:rPr sz="3000" i="1" spc="55" dirty="0">
                <a:solidFill>
                  <a:srgbClr val="FAFD00"/>
                </a:solidFill>
                <a:latin typeface="Times New Roman"/>
                <a:cs typeface="Times New Roman"/>
              </a:rPr>
              <a:t>and </a:t>
            </a:r>
            <a:r>
              <a:rPr sz="3000" i="1" spc="50" dirty="0">
                <a:solidFill>
                  <a:srgbClr val="FAFD00"/>
                </a:solidFill>
                <a:latin typeface="Times New Roman"/>
                <a:cs typeface="Times New Roman"/>
              </a:rPr>
              <a:t>uncertain </a:t>
            </a:r>
            <a:r>
              <a:rPr sz="3000" i="1" spc="5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30" dirty="0">
                <a:solidFill>
                  <a:srgbClr val="FAFD00"/>
                </a:solidFill>
                <a:latin typeface="Times New Roman"/>
                <a:cs typeface="Times New Roman"/>
              </a:rPr>
              <a:t>knowledge</a:t>
            </a:r>
            <a:r>
              <a:rPr sz="3000" i="1" spc="30" dirty="0">
                <a:solidFill>
                  <a:srgbClr val="FFFFFF"/>
                </a:solidFill>
                <a:latin typeface="Times New Roman"/>
                <a:cs typeface="Times New Roman"/>
              </a:rPr>
              <a:t>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Most rule-based expert systems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capable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representing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reasoning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incomplete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uncertain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35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05331" y="726439"/>
            <a:ext cx="79502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95" dirty="0"/>
              <a:t>Advantages</a:t>
            </a:r>
            <a:r>
              <a:rPr spc="-10" dirty="0"/>
              <a:t> </a:t>
            </a:r>
            <a:r>
              <a:rPr dirty="0"/>
              <a:t>of</a:t>
            </a:r>
            <a:r>
              <a:rPr spc="-5" dirty="0"/>
              <a:t> </a:t>
            </a:r>
            <a:r>
              <a:rPr spc="114" dirty="0"/>
              <a:t>rule-based</a:t>
            </a:r>
            <a:r>
              <a:rPr spc="-5" dirty="0"/>
              <a:t> </a:t>
            </a:r>
            <a:r>
              <a:rPr spc="130" dirty="0"/>
              <a:t>expert</a:t>
            </a:r>
            <a:r>
              <a:rPr spc="-10" dirty="0"/>
              <a:t> </a:t>
            </a:r>
            <a:r>
              <a:rPr spc="55" dirty="0"/>
              <a:t>systems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1390903"/>
            <a:ext cx="8173720" cy="54121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marR="26034" indent="-342900">
              <a:lnSpc>
                <a:spcPct val="99900"/>
              </a:lnSpc>
              <a:spcBef>
                <a:spcPts val="105"/>
              </a:spcBef>
              <a:buSzPct val="75862"/>
              <a:buFont typeface="Lucida Sans Unicode"/>
              <a:buChar char="■"/>
              <a:tabLst>
                <a:tab pos="355600" algn="l"/>
                <a:tab pos="5395595" algn="l"/>
                <a:tab pos="5589905" algn="l"/>
              </a:tabLst>
            </a:pPr>
            <a:r>
              <a:rPr sz="2900" spc="130" dirty="0">
                <a:solidFill>
                  <a:srgbClr val="FAFD00"/>
                </a:solidFill>
                <a:latin typeface="Times New Roman"/>
                <a:cs typeface="Times New Roman"/>
              </a:rPr>
              <a:t>Opaque</a:t>
            </a:r>
            <a:r>
              <a:rPr sz="2900" spc="2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spc="85" dirty="0">
                <a:solidFill>
                  <a:srgbClr val="FAFD00"/>
                </a:solidFill>
                <a:latin typeface="Times New Roman"/>
                <a:cs typeface="Times New Roman"/>
              </a:rPr>
              <a:t>relations</a:t>
            </a:r>
            <a:r>
              <a:rPr sz="29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spc="65" dirty="0">
                <a:solidFill>
                  <a:srgbClr val="FAFD00"/>
                </a:solidFill>
                <a:latin typeface="Times New Roman"/>
                <a:cs typeface="Times New Roman"/>
              </a:rPr>
              <a:t>between</a:t>
            </a:r>
            <a:r>
              <a:rPr sz="2900" spc="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spc="75" dirty="0">
                <a:solidFill>
                  <a:srgbClr val="FAFD00"/>
                </a:solidFill>
                <a:latin typeface="Times New Roman"/>
                <a:cs typeface="Times New Roman"/>
              </a:rPr>
              <a:t>rules</a:t>
            </a:r>
            <a:r>
              <a:rPr sz="2900" i="1" spc="75" dirty="0">
                <a:solidFill>
                  <a:srgbClr val="FFFFFF"/>
                </a:solidFill>
                <a:latin typeface="Times New Roman"/>
                <a:cs typeface="Times New Roman"/>
              </a:rPr>
              <a:t>.	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Although the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individual production rules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are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relatively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simple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self-documented, their logical interactions within the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large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set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may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be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opaque.	Rule-based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systems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make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it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difficult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observe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how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individual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serve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overall strategy.</a:t>
            </a:r>
            <a:endParaRPr sz="29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99900"/>
              </a:lnSpc>
              <a:spcBef>
                <a:spcPts val="700"/>
              </a:spcBef>
              <a:buSzPct val="75862"/>
              <a:buFont typeface="Lucida Sans Unicode"/>
              <a:buChar char="■"/>
              <a:tabLst>
                <a:tab pos="355600" algn="l"/>
                <a:tab pos="4759325" algn="l"/>
                <a:tab pos="5721985" algn="l"/>
              </a:tabLst>
            </a:pPr>
            <a:r>
              <a:rPr sz="2900" spc="40" dirty="0">
                <a:solidFill>
                  <a:srgbClr val="FAFD00"/>
                </a:solidFill>
                <a:latin typeface="Times New Roman"/>
                <a:cs typeface="Times New Roman"/>
              </a:rPr>
              <a:t>Ineffective</a:t>
            </a:r>
            <a:r>
              <a:rPr sz="29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spc="105" dirty="0">
                <a:solidFill>
                  <a:srgbClr val="FAFD00"/>
                </a:solidFill>
                <a:latin typeface="Times New Roman"/>
                <a:cs typeface="Times New Roman"/>
              </a:rPr>
              <a:t>search</a:t>
            </a:r>
            <a:r>
              <a:rPr sz="2900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spc="85" dirty="0">
                <a:solidFill>
                  <a:srgbClr val="FAFD00"/>
                </a:solidFill>
                <a:latin typeface="Times New Roman"/>
                <a:cs typeface="Times New Roman"/>
              </a:rPr>
              <a:t>strategy</a:t>
            </a:r>
            <a:r>
              <a:rPr sz="2900" i="1" spc="85" dirty="0">
                <a:solidFill>
                  <a:srgbClr val="FFFFFF"/>
                </a:solidFill>
                <a:latin typeface="Times New Roman"/>
                <a:cs typeface="Times New Roman"/>
              </a:rPr>
              <a:t>.	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inference engine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applies an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exhaustive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search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through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all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production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during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each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cycle.	Expert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systems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with a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large set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 (over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100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rules) can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be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slow,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thus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large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rule-based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systems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 can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be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unsuitable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real-time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applications.</a:t>
            </a:r>
            <a:endParaRPr sz="29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36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38631" y="668527"/>
            <a:ext cx="84855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90" dirty="0"/>
              <a:t>Disadvantages</a:t>
            </a:r>
            <a:r>
              <a:rPr spc="-25" dirty="0"/>
              <a:t> </a:t>
            </a:r>
            <a:r>
              <a:rPr dirty="0"/>
              <a:t>of</a:t>
            </a:r>
            <a:r>
              <a:rPr spc="-25" dirty="0"/>
              <a:t> </a:t>
            </a:r>
            <a:r>
              <a:rPr spc="120" dirty="0"/>
              <a:t>rule-based</a:t>
            </a:r>
            <a:r>
              <a:rPr spc="-20" dirty="0"/>
              <a:t> </a:t>
            </a:r>
            <a:r>
              <a:rPr spc="130" dirty="0"/>
              <a:t>expert</a:t>
            </a:r>
            <a:r>
              <a:rPr spc="-25" dirty="0"/>
              <a:t> </a:t>
            </a:r>
            <a:r>
              <a:rPr spc="55" dirty="0"/>
              <a:t>systems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1581403"/>
            <a:ext cx="8158480" cy="3683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SzPct val="76666"/>
              <a:buFont typeface="Lucida Sans Unicode"/>
              <a:buChar char="■"/>
              <a:tabLst>
                <a:tab pos="355600" algn="l"/>
                <a:tab pos="2295525" algn="l"/>
                <a:tab pos="3290570" algn="l"/>
                <a:tab pos="5271770" algn="l"/>
              </a:tabLst>
            </a:pPr>
            <a:r>
              <a:rPr sz="3000" i="1" spc="35" dirty="0">
                <a:solidFill>
                  <a:srgbClr val="FAFD00"/>
                </a:solidFill>
                <a:latin typeface="Times New Roman"/>
                <a:cs typeface="Times New Roman"/>
              </a:rPr>
              <a:t>Inability</a:t>
            </a:r>
            <a:r>
              <a:rPr sz="3000" i="1" spc="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to</a:t>
            </a:r>
            <a:r>
              <a:rPr sz="3000" i="1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20" dirty="0">
                <a:solidFill>
                  <a:srgbClr val="FAFD00"/>
                </a:solidFill>
                <a:latin typeface="Times New Roman"/>
                <a:cs typeface="Times New Roman"/>
              </a:rPr>
              <a:t>learn</a:t>
            </a:r>
            <a:r>
              <a:rPr sz="3000" i="1" spc="20" dirty="0">
                <a:solidFill>
                  <a:srgbClr val="FFFFFF"/>
                </a:solidFill>
                <a:latin typeface="Times New Roman"/>
                <a:cs typeface="Times New Roman"/>
              </a:rPr>
              <a:t>.	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general,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rule-based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not have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an ability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learn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from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experience.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Unlike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human expert,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knows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when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“break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rules”,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 system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cannot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automatically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modify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its knowledge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base,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adjust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existing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add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new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ones.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engineer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still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responsible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for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revising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maintaining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37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38631" y="715772"/>
            <a:ext cx="84855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90" dirty="0"/>
              <a:t>Disadvantages</a:t>
            </a:r>
            <a:r>
              <a:rPr spc="-25" dirty="0"/>
              <a:t> </a:t>
            </a:r>
            <a:r>
              <a:rPr dirty="0"/>
              <a:t>of</a:t>
            </a:r>
            <a:r>
              <a:rPr spc="-25" dirty="0"/>
              <a:t> </a:t>
            </a:r>
            <a:r>
              <a:rPr spc="120" dirty="0"/>
              <a:t>rule-based</a:t>
            </a:r>
            <a:r>
              <a:rPr spc="-20" dirty="0"/>
              <a:t> </a:t>
            </a:r>
            <a:r>
              <a:rPr spc="130" dirty="0"/>
              <a:t>expert</a:t>
            </a:r>
            <a:r>
              <a:rPr spc="-25" dirty="0"/>
              <a:t> </a:t>
            </a:r>
            <a:r>
              <a:rPr spc="55" dirty="0"/>
              <a:t>systems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59027" y="1695703"/>
            <a:ext cx="8187055" cy="5147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2908300" algn="l"/>
                <a:tab pos="463486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term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35" dirty="0">
                <a:solidFill>
                  <a:srgbClr val="FAFD00"/>
                </a:solidFill>
                <a:latin typeface="Times New Roman"/>
                <a:cs typeface="Times New Roman"/>
              </a:rPr>
              <a:t>rule</a:t>
            </a:r>
            <a:r>
              <a:rPr sz="3000" i="1" spc="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AI,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which is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most commonly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type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representation,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defined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IF-THEN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structure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that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relates given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information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facts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IF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part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some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action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part.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 provides some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description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how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solve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problem.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are relatively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easy 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create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understand.</a:t>
            </a:r>
            <a:endParaRPr sz="3000">
              <a:latin typeface="Times New Roman"/>
              <a:cs typeface="Times New Roman"/>
            </a:endParaRPr>
          </a:p>
          <a:p>
            <a:pPr marL="354965" marR="32639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consists 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two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parts: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part,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called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30" dirty="0">
                <a:solidFill>
                  <a:srgbClr val="FAFD00"/>
                </a:solidFill>
                <a:latin typeface="Times New Roman"/>
                <a:cs typeface="Times New Roman"/>
              </a:rPr>
              <a:t>antecedent</a:t>
            </a:r>
            <a:r>
              <a:rPr sz="3000" i="1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3000" i="1" spc="15" dirty="0">
                <a:solidFill>
                  <a:srgbClr val="FAFD00"/>
                </a:solidFill>
                <a:latin typeface="Times New Roman"/>
                <a:cs typeface="Times New Roman"/>
              </a:rPr>
              <a:t>premise</a:t>
            </a:r>
            <a:r>
              <a:rPr sz="3000" i="1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30" dirty="0">
                <a:solidFill>
                  <a:srgbClr val="FAFD00"/>
                </a:solidFill>
                <a:latin typeface="Times New Roman"/>
                <a:cs typeface="Times New Roman"/>
              </a:rPr>
              <a:t>condition</a:t>
            </a:r>
            <a:r>
              <a:rPr sz="3000" spc="30" dirty="0">
                <a:solidFill>
                  <a:srgbClr val="FFFFFF"/>
                </a:solidFill>
                <a:latin typeface="Times New Roman"/>
                <a:cs typeface="Times New Roman"/>
              </a:rPr>
              <a:t>)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part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called the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45" dirty="0">
                <a:solidFill>
                  <a:srgbClr val="FAFD00"/>
                </a:solidFill>
                <a:latin typeface="Times New Roman"/>
                <a:cs typeface="Times New Roman"/>
              </a:rPr>
              <a:t>consequent</a:t>
            </a:r>
            <a:r>
              <a:rPr sz="3000" i="1" spc="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40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3000" i="1" spc="40" dirty="0">
                <a:solidFill>
                  <a:srgbClr val="FAFD00"/>
                </a:solidFill>
                <a:latin typeface="Times New Roman"/>
                <a:cs typeface="Times New Roman"/>
              </a:rPr>
              <a:t>conclusion</a:t>
            </a:r>
            <a:r>
              <a:rPr sz="3000" i="1" spc="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 </a:t>
            </a:r>
            <a:r>
              <a:rPr sz="3000" spc="-7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15" dirty="0">
                <a:solidFill>
                  <a:srgbClr val="FAFD00"/>
                </a:solidFill>
                <a:latin typeface="Times New Roman"/>
                <a:cs typeface="Times New Roman"/>
              </a:rPr>
              <a:t>action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).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4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02055" y="712723"/>
            <a:ext cx="8651240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400" spc="70" dirty="0"/>
              <a:t>Rules</a:t>
            </a:r>
            <a:r>
              <a:rPr sz="3400" spc="-5" dirty="0"/>
              <a:t> </a:t>
            </a:r>
            <a:r>
              <a:rPr sz="3400" spc="95" dirty="0"/>
              <a:t>as</a:t>
            </a:r>
            <a:r>
              <a:rPr sz="3400" spc="5" dirty="0"/>
              <a:t> </a:t>
            </a:r>
            <a:r>
              <a:rPr sz="3400" spc="190" dirty="0"/>
              <a:t>a</a:t>
            </a:r>
            <a:r>
              <a:rPr sz="3400" spc="5" dirty="0"/>
              <a:t> </a:t>
            </a:r>
            <a:r>
              <a:rPr sz="3400" spc="60" dirty="0"/>
              <a:t>knowledge</a:t>
            </a:r>
            <a:r>
              <a:rPr sz="3400" dirty="0"/>
              <a:t> </a:t>
            </a:r>
            <a:r>
              <a:rPr sz="3400" spc="130" dirty="0"/>
              <a:t>representation</a:t>
            </a:r>
            <a:r>
              <a:rPr sz="3400" spc="-5" dirty="0"/>
              <a:t> </a:t>
            </a:r>
            <a:r>
              <a:rPr sz="3400" spc="100" dirty="0"/>
              <a:t>technique</a:t>
            </a:r>
            <a:endParaRPr sz="3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1035811"/>
            <a:ext cx="8388350" cy="2642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>
              <a:lnSpc>
                <a:spcPct val="100000"/>
              </a:lnSpc>
              <a:spcBef>
                <a:spcPts val="100"/>
              </a:spcBef>
              <a:tabLst>
                <a:tab pos="1840864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IF	</a:t>
            </a:r>
            <a:r>
              <a:rPr sz="3000" dirty="0">
                <a:solidFill>
                  <a:srgbClr val="FFFFFF"/>
                </a:solidFill>
                <a:latin typeface="Symbol"/>
                <a:cs typeface="Symbol"/>
              </a:rPr>
              <a:t>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antecedent</a:t>
            </a:r>
            <a:r>
              <a:rPr sz="3000" dirty="0">
                <a:solidFill>
                  <a:srgbClr val="FFFFFF"/>
                </a:solidFill>
                <a:latin typeface="Symbol"/>
                <a:cs typeface="Symbol"/>
              </a:rPr>
              <a:t></a:t>
            </a:r>
            <a:endParaRPr sz="3000">
              <a:latin typeface="Symbol"/>
              <a:cs typeface="Symbol"/>
            </a:endParaRPr>
          </a:p>
          <a:p>
            <a:pPr marL="354965">
              <a:lnSpc>
                <a:spcPct val="100000"/>
              </a:lnSpc>
              <a:tabLst>
                <a:tab pos="1840864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THEN	</a:t>
            </a:r>
            <a:r>
              <a:rPr sz="3000" spc="-5" dirty="0">
                <a:solidFill>
                  <a:srgbClr val="FFFFFF"/>
                </a:solidFill>
                <a:latin typeface="Symbol"/>
                <a:cs typeface="Symbol"/>
              </a:rPr>
              <a:t>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consequent</a:t>
            </a:r>
            <a:r>
              <a:rPr sz="3000" spc="-5" dirty="0">
                <a:solidFill>
                  <a:srgbClr val="FFFFFF"/>
                </a:solidFill>
                <a:latin typeface="Symbol"/>
                <a:cs typeface="Symbol"/>
              </a:rPr>
              <a:t></a:t>
            </a:r>
            <a:endParaRPr sz="3000">
              <a:latin typeface="Symbol"/>
              <a:cs typeface="Symbol"/>
            </a:endParaRPr>
          </a:p>
          <a:p>
            <a:pPr marL="354965" marR="5080" indent="-342900">
              <a:lnSpc>
                <a:spcPct val="100000"/>
              </a:lnSpc>
              <a:spcBef>
                <a:spcPts val="187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have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multiple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antecedents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joined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by 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keywords</a:t>
            </a:r>
            <a:r>
              <a:rPr sz="3000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AND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65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3000" spc="65" dirty="0">
                <a:solidFill>
                  <a:srgbClr val="FAFD00"/>
                </a:solidFill>
                <a:latin typeface="Times New Roman"/>
                <a:cs typeface="Times New Roman"/>
              </a:rPr>
              <a:t>conjunction</a:t>
            </a:r>
            <a:r>
              <a:rPr sz="3000" spc="65" dirty="0">
                <a:solidFill>
                  <a:srgbClr val="FFFFFF"/>
                </a:solidFill>
                <a:latin typeface="Times New Roman"/>
                <a:cs typeface="Times New Roman"/>
              </a:rPr>
              <a:t>),</a:t>
            </a:r>
            <a:r>
              <a:rPr sz="3000" spc="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65" dirty="0">
                <a:solidFill>
                  <a:srgbClr val="FAFD00"/>
                </a:solidFill>
                <a:latin typeface="Times New Roman"/>
                <a:cs typeface="Times New Roman"/>
              </a:rPr>
              <a:t>OR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70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3000" spc="70" dirty="0">
                <a:solidFill>
                  <a:srgbClr val="FAFD00"/>
                </a:solidFill>
                <a:latin typeface="Times New Roman"/>
                <a:cs typeface="Times New Roman"/>
              </a:rPr>
              <a:t>disjunction</a:t>
            </a:r>
            <a:r>
              <a:rPr sz="3000" spc="70" dirty="0">
                <a:solidFill>
                  <a:srgbClr val="FFFFFF"/>
                </a:solidFill>
                <a:latin typeface="Times New Roman"/>
                <a:cs typeface="Times New Roman"/>
              </a:rPr>
              <a:t>)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endParaRPr sz="30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730"/>
              </a:spcBef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combination of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both.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5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5888225" y="4022850"/>
            <a:ext cx="338201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6990">
              <a:lnSpc>
                <a:spcPct val="100000"/>
              </a:lnSpc>
              <a:spcBef>
                <a:spcPts val="100"/>
              </a:spcBef>
              <a:tabLst>
                <a:tab pos="1033144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IF	</a:t>
            </a:r>
            <a:r>
              <a:rPr sz="3000" spc="-5" dirty="0">
                <a:solidFill>
                  <a:srgbClr val="FFFFFF"/>
                </a:solidFill>
                <a:latin typeface="Symbol"/>
                <a:cs typeface="Symbol"/>
              </a:rPr>
              <a:t>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antecedent</a:t>
            </a:r>
            <a:r>
              <a:rPr sz="30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</a:t>
            </a:r>
            <a:r>
              <a:rPr sz="3000" spc="-5" dirty="0">
                <a:solidFill>
                  <a:srgbClr val="FFFFFF"/>
                </a:solidFill>
                <a:latin typeface="Symbol"/>
                <a:cs typeface="Symbol"/>
              </a:rPr>
              <a:t>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00327" y="4022850"/>
            <a:ext cx="355028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30480" indent="55880">
              <a:lnSpc>
                <a:spcPct val="100000"/>
              </a:lnSpc>
              <a:spcBef>
                <a:spcPts val="100"/>
              </a:spcBef>
              <a:tabLst>
                <a:tab pos="1147445" algn="l"/>
                <a:tab pos="117475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IF		</a:t>
            </a:r>
            <a:r>
              <a:rPr sz="3000" dirty="0">
                <a:solidFill>
                  <a:srgbClr val="FFFFFF"/>
                </a:solidFill>
                <a:latin typeface="Symbol"/>
                <a:cs typeface="Symbol"/>
              </a:rPr>
              <a:t>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antecedent</a:t>
            </a:r>
            <a:r>
              <a:rPr sz="3000" spc="-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</a:t>
            </a:r>
            <a:r>
              <a:rPr sz="3000" spc="-5" dirty="0">
                <a:solidFill>
                  <a:srgbClr val="FFFFFF"/>
                </a:solidFill>
                <a:latin typeface="Symbol"/>
                <a:cs typeface="Symbol"/>
              </a:rPr>
              <a:t>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	</a:t>
            </a:r>
            <a:r>
              <a:rPr sz="3000" spc="-65" dirty="0">
                <a:solidFill>
                  <a:srgbClr val="FFFFFF"/>
                </a:solidFill>
                <a:latin typeface="Symbol"/>
                <a:cs typeface="Symbol"/>
              </a:rPr>
              <a:t></a:t>
            </a:r>
            <a:r>
              <a:rPr sz="3000" spc="-65" dirty="0">
                <a:solidFill>
                  <a:srgbClr val="FFFFFF"/>
                </a:solidFill>
                <a:latin typeface="Times New Roman"/>
                <a:cs typeface="Times New Roman"/>
              </a:rPr>
              <a:t>ante</a:t>
            </a:r>
            <a:r>
              <a:rPr sz="4500" spc="-97" baseline="-26851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r>
              <a:rPr sz="3000" spc="-65" dirty="0">
                <a:solidFill>
                  <a:srgbClr val="FFFFFF"/>
                </a:solidFill>
                <a:latin typeface="Times New Roman"/>
                <a:cs typeface="Times New Roman"/>
              </a:rPr>
              <a:t>cedent</a:t>
            </a:r>
            <a:r>
              <a:rPr sz="30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2</a:t>
            </a:r>
            <a:r>
              <a:rPr sz="3000" spc="-5" dirty="0">
                <a:solidFill>
                  <a:srgbClr val="FFFFFF"/>
                </a:solidFill>
                <a:latin typeface="Symbol"/>
                <a:cs typeface="Symbol"/>
              </a:rPr>
              <a:t></a:t>
            </a:r>
            <a:endParaRPr sz="3000">
              <a:latin typeface="Symbol"/>
              <a:cs typeface="Symbo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867141" y="4480050"/>
            <a:ext cx="241490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3000" spc="-65" dirty="0">
                <a:solidFill>
                  <a:srgbClr val="FFFFFF"/>
                </a:solidFill>
                <a:latin typeface="Symbol"/>
                <a:cs typeface="Symbol"/>
              </a:rPr>
              <a:t></a:t>
            </a:r>
            <a:r>
              <a:rPr sz="3000" spc="-65" dirty="0">
                <a:solidFill>
                  <a:srgbClr val="FFFFFF"/>
                </a:solidFill>
                <a:latin typeface="Times New Roman"/>
                <a:cs typeface="Times New Roman"/>
              </a:rPr>
              <a:t>ante</a:t>
            </a:r>
            <a:r>
              <a:rPr sz="4500" spc="-97" baseline="-26851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r>
              <a:rPr sz="3000" spc="-65" dirty="0">
                <a:solidFill>
                  <a:srgbClr val="FFFFFF"/>
                </a:solidFill>
                <a:latin typeface="Times New Roman"/>
                <a:cs typeface="Times New Roman"/>
              </a:rPr>
              <a:t>cedent</a:t>
            </a:r>
            <a:r>
              <a:rPr sz="30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2</a:t>
            </a:r>
            <a:r>
              <a:rPr sz="3000" spc="-5" dirty="0">
                <a:solidFill>
                  <a:srgbClr val="FFFFFF"/>
                </a:solidFill>
                <a:latin typeface="Symbol"/>
                <a:cs typeface="Symbol"/>
              </a:rPr>
              <a:t></a:t>
            </a:r>
            <a:endParaRPr sz="3000">
              <a:latin typeface="Symbol"/>
              <a:cs typeface="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049014" y="4922010"/>
            <a:ext cx="12128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621013" y="4922010"/>
            <a:ext cx="12128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82115" y="5322822"/>
            <a:ext cx="347345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23315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	</a:t>
            </a:r>
            <a:r>
              <a:rPr sz="3000" spc="-5" dirty="0">
                <a:solidFill>
                  <a:srgbClr val="FFFFFF"/>
                </a:solidFill>
                <a:latin typeface="Symbol"/>
                <a:cs typeface="Symbol"/>
              </a:rPr>
              <a:t>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antecedent</a:t>
            </a:r>
            <a:r>
              <a:rPr sz="30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3000" dirty="0">
                <a:solidFill>
                  <a:srgbClr val="FFFFFF"/>
                </a:solidFill>
                <a:latin typeface="Symbol"/>
                <a:cs typeface="Symbol"/>
              </a:rPr>
              <a:t></a:t>
            </a:r>
            <a:endParaRPr sz="3000">
              <a:latin typeface="Symbol"/>
              <a:cs typeface="Symbo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888225" y="5322822"/>
            <a:ext cx="346329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1252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	</a:t>
            </a:r>
            <a:r>
              <a:rPr sz="3000" dirty="0">
                <a:solidFill>
                  <a:srgbClr val="FFFFFF"/>
                </a:solidFill>
                <a:latin typeface="Symbol"/>
                <a:cs typeface="Symbol"/>
              </a:rPr>
              <a:t>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antecedent</a:t>
            </a:r>
            <a:r>
              <a:rPr sz="3000" spc="-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3000" dirty="0">
                <a:solidFill>
                  <a:srgbClr val="FFFFFF"/>
                </a:solidFill>
                <a:latin typeface="Symbol"/>
                <a:cs typeface="Symbol"/>
              </a:rPr>
              <a:t></a:t>
            </a:r>
            <a:endParaRPr sz="3000">
              <a:latin typeface="Symbol"/>
              <a:cs typeface="Symbo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82115" y="5780021"/>
            <a:ext cx="327279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THEN</a:t>
            </a:r>
            <a:r>
              <a:rPr sz="30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Symbol"/>
                <a:cs typeface="Symbol"/>
              </a:rPr>
              <a:t>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consequent</a:t>
            </a:r>
            <a:r>
              <a:rPr sz="3000" spc="-5" dirty="0">
                <a:solidFill>
                  <a:srgbClr val="FFFFFF"/>
                </a:solidFill>
                <a:latin typeface="Symbol"/>
                <a:cs typeface="Symbol"/>
              </a:rPr>
              <a:t></a:t>
            </a:r>
            <a:endParaRPr sz="3000">
              <a:latin typeface="Symbol"/>
              <a:cs typeface="Symbo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888225" y="5780021"/>
            <a:ext cx="327088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THEN</a:t>
            </a:r>
            <a:r>
              <a:rPr sz="30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Symbol"/>
                <a:cs typeface="Symbol"/>
              </a:rPr>
              <a:t>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consequent</a:t>
            </a:r>
            <a:r>
              <a:rPr sz="3000" spc="-5" dirty="0">
                <a:solidFill>
                  <a:srgbClr val="FFFFFF"/>
                </a:solidFill>
                <a:latin typeface="Symbol"/>
                <a:cs typeface="Symbol"/>
              </a:rPr>
              <a:t></a:t>
            </a:r>
            <a:endParaRPr sz="3000">
              <a:latin typeface="Symbol"/>
              <a:cs typeface="Symbo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799591"/>
            <a:ext cx="8304530" cy="57302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54965" marR="5080" indent="-342900">
              <a:lnSpc>
                <a:spcPct val="99800"/>
              </a:lnSpc>
              <a:spcBef>
                <a:spcPts val="110"/>
              </a:spcBef>
              <a:buClr>
                <a:srgbClr val="FAFD00"/>
              </a:buClr>
              <a:buSzPct val="75862"/>
              <a:buFont typeface="Lucida Sans Unicode"/>
              <a:buChar char="■"/>
              <a:tabLst>
                <a:tab pos="355600" algn="l"/>
              </a:tabLst>
            </a:pP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antecedent of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a rule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incorporates two parts: an </a:t>
            </a:r>
            <a:r>
              <a:rPr sz="29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object</a:t>
            </a:r>
            <a:r>
              <a:rPr sz="29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2900" i="1" spc="-10" dirty="0">
                <a:solidFill>
                  <a:srgbClr val="FFFFFF"/>
                </a:solidFill>
                <a:latin typeface="Times New Roman"/>
                <a:cs typeface="Times New Roman"/>
              </a:rPr>
              <a:t>linguistic</a:t>
            </a:r>
            <a:r>
              <a:rPr sz="2900" i="1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i="1" spc="-10" dirty="0">
                <a:solidFill>
                  <a:srgbClr val="FFFFFF"/>
                </a:solidFill>
                <a:latin typeface="Times New Roman"/>
                <a:cs typeface="Times New Roman"/>
              </a:rPr>
              <a:t>object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)</a:t>
            </a:r>
            <a:r>
              <a:rPr sz="29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its</a:t>
            </a:r>
            <a:r>
              <a:rPr sz="2900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i="1" spc="20" dirty="0">
                <a:solidFill>
                  <a:srgbClr val="FAFD00"/>
                </a:solidFill>
                <a:latin typeface="Times New Roman"/>
                <a:cs typeface="Times New Roman"/>
              </a:rPr>
              <a:t>value</a:t>
            </a:r>
            <a:r>
              <a:rPr sz="2900" spc="20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9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object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its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value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linked</a:t>
            </a:r>
            <a:r>
              <a:rPr sz="29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by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an</a:t>
            </a:r>
            <a:r>
              <a:rPr sz="2900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operator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2900">
              <a:latin typeface="Times New Roman"/>
              <a:cs typeface="Times New Roman"/>
            </a:endParaRPr>
          </a:p>
          <a:p>
            <a:pPr marL="354965" marR="33020" indent="-342900">
              <a:lnSpc>
                <a:spcPct val="100000"/>
              </a:lnSpc>
              <a:spcBef>
                <a:spcPts val="695"/>
              </a:spcBef>
              <a:buClr>
                <a:srgbClr val="FAFD00"/>
              </a:buClr>
              <a:buSzPct val="75862"/>
              <a:buFont typeface="Lucida Sans Unicode"/>
              <a:buChar char="■"/>
              <a:tabLst>
                <a:tab pos="355600" algn="l"/>
                <a:tab pos="1430020" algn="l"/>
              </a:tabLst>
            </a:pP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operator identifies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object and assigns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value.	Operators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such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as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i="1" spc="-1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i="1" spc="-1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2900" i="1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i="1" spc="-10" dirty="0">
                <a:solidFill>
                  <a:srgbClr val="FFFFFF"/>
                </a:solidFill>
                <a:latin typeface="Times New Roman"/>
                <a:cs typeface="Times New Roman"/>
              </a:rPr>
              <a:t>not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2900" i="1" dirty="0">
                <a:solidFill>
                  <a:srgbClr val="FFFFFF"/>
                </a:solidFill>
                <a:latin typeface="Times New Roman"/>
                <a:cs typeface="Times New Roman"/>
              </a:rPr>
              <a:t>are not</a:t>
            </a:r>
            <a:r>
              <a:rPr sz="2900" i="1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are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used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to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assign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9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spc="35" dirty="0">
                <a:solidFill>
                  <a:srgbClr val="FAFD00"/>
                </a:solidFill>
                <a:latin typeface="Times New Roman"/>
                <a:cs typeface="Times New Roman"/>
              </a:rPr>
              <a:t>symbolic</a:t>
            </a:r>
            <a:r>
              <a:rPr sz="2900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spc="60" dirty="0">
                <a:solidFill>
                  <a:srgbClr val="FAFD00"/>
                </a:solidFill>
                <a:latin typeface="Times New Roman"/>
                <a:cs typeface="Times New Roman"/>
              </a:rPr>
              <a:t>value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to a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linguistic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object.</a:t>
            </a:r>
            <a:endParaRPr sz="2900">
              <a:latin typeface="Times New Roman"/>
              <a:cs typeface="Times New Roman"/>
            </a:endParaRPr>
          </a:p>
          <a:p>
            <a:pPr marL="354965" marR="299720" indent="-342900" algn="just">
              <a:lnSpc>
                <a:spcPct val="100000"/>
              </a:lnSpc>
              <a:spcBef>
                <a:spcPts val="685"/>
              </a:spcBef>
              <a:buClr>
                <a:srgbClr val="FAFD00"/>
              </a:buClr>
              <a:buSzPct val="75862"/>
              <a:buFont typeface="Lucida Sans Unicode"/>
              <a:buChar char="■"/>
              <a:tabLst>
                <a:tab pos="355600" algn="l"/>
              </a:tabLst>
            </a:pP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Expert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systems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can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also use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mathematical operators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define an object as numerical and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assign it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spc="105" dirty="0">
                <a:solidFill>
                  <a:srgbClr val="FAFD00"/>
                </a:solidFill>
                <a:latin typeface="Times New Roman"/>
                <a:cs typeface="Times New Roman"/>
              </a:rPr>
              <a:t>numerical</a:t>
            </a:r>
            <a:r>
              <a:rPr sz="29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spc="45" dirty="0">
                <a:solidFill>
                  <a:srgbClr val="FAFD00"/>
                </a:solidFill>
                <a:latin typeface="Times New Roman"/>
                <a:cs typeface="Times New Roman"/>
              </a:rPr>
              <a:t>value</a:t>
            </a:r>
            <a:r>
              <a:rPr sz="2900" spc="45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2900">
              <a:latin typeface="Times New Roman"/>
              <a:cs typeface="Times New Roman"/>
            </a:endParaRPr>
          </a:p>
          <a:p>
            <a:pPr marL="354965" marR="2416175">
              <a:lnSpc>
                <a:spcPct val="100000"/>
              </a:lnSpc>
              <a:spcBef>
                <a:spcPts val="1425"/>
              </a:spcBef>
              <a:tabLst>
                <a:tab pos="1840864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IF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‘age 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customer’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&lt; 18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	‘cash withdrawal’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&gt;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1000</a:t>
            </a:r>
            <a:endParaRPr sz="30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tabLst>
                <a:tab pos="1840864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THEN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‘signature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parent’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required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6</a:t>
            </a:fld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82115" y="705103"/>
            <a:ext cx="794575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000" spc="65" dirty="0">
                <a:solidFill>
                  <a:srgbClr val="FFFFFF"/>
                </a:solidFill>
              </a:rPr>
              <a:t>Rules</a:t>
            </a:r>
            <a:r>
              <a:rPr sz="3000" spc="-10" dirty="0">
                <a:solidFill>
                  <a:srgbClr val="FFFFFF"/>
                </a:solidFill>
              </a:rPr>
              <a:t> </a:t>
            </a:r>
            <a:r>
              <a:rPr sz="3000" spc="110" dirty="0">
                <a:solidFill>
                  <a:srgbClr val="FFFFFF"/>
                </a:solidFill>
              </a:rPr>
              <a:t>can</a:t>
            </a:r>
            <a:r>
              <a:rPr sz="3000" dirty="0">
                <a:solidFill>
                  <a:srgbClr val="FFFFFF"/>
                </a:solidFill>
              </a:rPr>
              <a:t> </a:t>
            </a:r>
            <a:r>
              <a:rPr sz="3000" spc="125" dirty="0">
                <a:solidFill>
                  <a:srgbClr val="FFFFFF"/>
                </a:solidFill>
              </a:rPr>
              <a:t>represent</a:t>
            </a:r>
            <a:r>
              <a:rPr sz="3000" dirty="0">
                <a:solidFill>
                  <a:srgbClr val="FFFFFF"/>
                </a:solidFill>
              </a:rPr>
              <a:t> </a:t>
            </a:r>
            <a:r>
              <a:rPr sz="3000" spc="80" dirty="0">
                <a:solidFill>
                  <a:srgbClr val="FFFFFF"/>
                </a:solidFill>
              </a:rPr>
              <a:t>relations,</a:t>
            </a:r>
            <a:r>
              <a:rPr sz="3000" spc="-10" dirty="0">
                <a:solidFill>
                  <a:srgbClr val="FFFFFF"/>
                </a:solidFill>
              </a:rPr>
              <a:t> </a:t>
            </a:r>
            <a:r>
              <a:rPr sz="3000" spc="90" dirty="0">
                <a:solidFill>
                  <a:srgbClr val="FFFFFF"/>
                </a:solidFill>
              </a:rPr>
              <a:t>recommendations, </a:t>
            </a:r>
            <a:r>
              <a:rPr sz="3000" spc="-735" dirty="0">
                <a:solidFill>
                  <a:srgbClr val="FFFFFF"/>
                </a:solidFill>
              </a:rPr>
              <a:t> </a:t>
            </a:r>
            <a:r>
              <a:rPr sz="3000" spc="60" dirty="0">
                <a:solidFill>
                  <a:srgbClr val="FFFFFF"/>
                </a:solidFill>
              </a:rPr>
              <a:t>directives,</a:t>
            </a:r>
            <a:r>
              <a:rPr sz="3000" spc="5" dirty="0">
                <a:solidFill>
                  <a:srgbClr val="FFFFFF"/>
                </a:solidFill>
              </a:rPr>
              <a:t> </a:t>
            </a:r>
            <a:r>
              <a:rPr sz="3000" spc="80" dirty="0">
                <a:solidFill>
                  <a:srgbClr val="FFFFFF"/>
                </a:solidFill>
              </a:rPr>
              <a:t>strategies</a:t>
            </a:r>
            <a:r>
              <a:rPr sz="3000" spc="-5" dirty="0">
                <a:solidFill>
                  <a:srgbClr val="FFFFFF"/>
                </a:solidFill>
              </a:rPr>
              <a:t> </a:t>
            </a:r>
            <a:r>
              <a:rPr sz="3000" spc="165" dirty="0">
                <a:solidFill>
                  <a:srgbClr val="FFFFFF"/>
                </a:solidFill>
              </a:rPr>
              <a:t>and</a:t>
            </a:r>
            <a:r>
              <a:rPr sz="3000" spc="-5" dirty="0">
                <a:solidFill>
                  <a:srgbClr val="FFFFFF"/>
                </a:solidFill>
              </a:rPr>
              <a:t> </a:t>
            </a:r>
            <a:r>
              <a:rPr sz="3000" spc="85" dirty="0">
                <a:solidFill>
                  <a:srgbClr val="FFFFFF"/>
                </a:solidFill>
              </a:rPr>
              <a:t>heuristics:</a:t>
            </a:r>
            <a:endParaRPr sz="3000"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7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39215" y="1701799"/>
            <a:ext cx="5054600" cy="1753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SzPct val="74074"/>
              <a:buFont typeface="Lucida Sans Unicode"/>
              <a:buChar char="■"/>
              <a:tabLst>
                <a:tab pos="354965" algn="l"/>
                <a:tab pos="355600" algn="l"/>
              </a:tabLst>
            </a:pPr>
            <a:r>
              <a:rPr sz="2700" spc="70" dirty="0">
                <a:solidFill>
                  <a:srgbClr val="FAFD00"/>
                </a:solidFill>
                <a:latin typeface="Times New Roman"/>
                <a:cs typeface="Times New Roman"/>
              </a:rPr>
              <a:t>Relation</a:t>
            </a:r>
            <a:endParaRPr sz="2700">
              <a:latin typeface="Times New Roman"/>
              <a:cs typeface="Times New Roman"/>
            </a:endParaRPr>
          </a:p>
          <a:p>
            <a:pPr marL="354965" marR="5080">
              <a:lnSpc>
                <a:spcPct val="100000"/>
              </a:lnSpc>
              <a:tabLst>
                <a:tab pos="1840864" algn="l"/>
              </a:tabLst>
            </a:pP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IF	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‘fuel tank’ is empty </a:t>
            </a:r>
            <a:r>
              <a:rPr sz="2700" spc="-6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THEN	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7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car</a:t>
            </a:r>
            <a:r>
              <a:rPr sz="27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27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dead</a:t>
            </a:r>
            <a:endParaRPr sz="27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645"/>
              </a:spcBef>
              <a:buSzPct val="74074"/>
              <a:buFont typeface="Lucida Sans Unicode"/>
              <a:buChar char="■"/>
              <a:tabLst>
                <a:tab pos="354965" algn="l"/>
                <a:tab pos="355600" algn="l"/>
              </a:tabLst>
            </a:pPr>
            <a:r>
              <a:rPr sz="2700" spc="80" dirty="0">
                <a:solidFill>
                  <a:srgbClr val="FAFD00"/>
                </a:solidFill>
                <a:latin typeface="Times New Roman"/>
                <a:cs typeface="Times New Roman"/>
              </a:rPr>
              <a:t>Recommendation</a:t>
            </a:r>
            <a:endParaRPr sz="27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39215" y="3428490"/>
            <a:ext cx="6170295" cy="3398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1395730">
              <a:lnSpc>
                <a:spcPct val="100000"/>
              </a:lnSpc>
              <a:spcBef>
                <a:spcPts val="100"/>
              </a:spcBef>
              <a:tabLst>
                <a:tab pos="1840864" algn="l"/>
              </a:tabLst>
            </a:pP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IF	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season 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autumn </a:t>
            </a:r>
            <a:r>
              <a:rPr sz="2700" spc="-6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AND	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sky 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cloudy 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AND	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7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forecast</a:t>
            </a:r>
            <a:r>
              <a:rPr sz="27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27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drizzle</a:t>
            </a:r>
            <a:endParaRPr sz="27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tabLst>
                <a:tab pos="1840864" algn="l"/>
              </a:tabLst>
            </a:pP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THEN	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7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advice</a:t>
            </a:r>
            <a:r>
              <a:rPr sz="27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27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‘take an</a:t>
            </a:r>
            <a:r>
              <a:rPr sz="27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umbrella’</a:t>
            </a:r>
            <a:endParaRPr sz="27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645"/>
              </a:spcBef>
              <a:buSzPct val="74074"/>
              <a:buFont typeface="Lucida Sans Unicode"/>
              <a:buChar char="■"/>
              <a:tabLst>
                <a:tab pos="354965" algn="l"/>
                <a:tab pos="355600" algn="l"/>
              </a:tabLst>
            </a:pPr>
            <a:r>
              <a:rPr sz="2700" spc="45" dirty="0">
                <a:solidFill>
                  <a:srgbClr val="FAFD00"/>
                </a:solidFill>
                <a:latin typeface="Times New Roman"/>
                <a:cs typeface="Times New Roman"/>
              </a:rPr>
              <a:t>Directive</a:t>
            </a:r>
            <a:endParaRPr sz="2700">
              <a:latin typeface="Times New Roman"/>
              <a:cs typeface="Times New Roman"/>
            </a:endParaRPr>
          </a:p>
          <a:p>
            <a:pPr marL="354965" marR="4892675">
              <a:lnSpc>
                <a:spcPct val="99800"/>
              </a:lnSpc>
              <a:spcBef>
                <a:spcPts val="10"/>
              </a:spcBef>
            </a:pP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IF 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/>
                <a:cs typeface="Times New Roman"/>
              </a:rPr>
              <a:t>TH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EN</a:t>
            </a:r>
            <a:endParaRPr sz="27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668014" y="5568185"/>
            <a:ext cx="3806825" cy="12585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3235"/>
              </a:lnSpc>
              <a:spcBef>
                <a:spcPts val="100"/>
              </a:spcBef>
            </a:pP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7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car</a:t>
            </a:r>
            <a:r>
              <a:rPr sz="27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27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dead</a:t>
            </a:r>
            <a:endParaRPr sz="2700">
              <a:latin typeface="Times New Roman"/>
              <a:cs typeface="Times New Roman"/>
            </a:endParaRPr>
          </a:p>
          <a:p>
            <a:pPr marL="12700">
              <a:lnSpc>
                <a:spcPts val="3235"/>
              </a:lnSpc>
            </a:pP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7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‘fuel</a:t>
            </a:r>
            <a:r>
              <a:rPr sz="27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tank’</a:t>
            </a:r>
            <a:r>
              <a:rPr sz="27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27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empty</a:t>
            </a:r>
            <a:endParaRPr sz="27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7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action</a:t>
            </a:r>
            <a:r>
              <a:rPr sz="27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27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‘refuel</a:t>
            </a:r>
            <a:r>
              <a:rPr sz="27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7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car’</a:t>
            </a:r>
            <a:endParaRPr sz="2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819403"/>
            <a:ext cx="1607185" cy="1259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SzPct val="74074"/>
              <a:buFont typeface="Lucida Sans Unicode"/>
              <a:buChar char="■"/>
              <a:tabLst>
                <a:tab pos="354965" algn="l"/>
                <a:tab pos="355600" algn="l"/>
              </a:tabLst>
            </a:pPr>
            <a:r>
              <a:rPr sz="2700" spc="-5" dirty="0">
                <a:solidFill>
                  <a:srgbClr val="FAFD00"/>
                </a:solidFill>
                <a:latin typeface="Times New Roman"/>
                <a:cs typeface="Times New Roman"/>
              </a:rPr>
              <a:t>S</a:t>
            </a:r>
            <a:r>
              <a:rPr sz="2700" spc="145" dirty="0">
                <a:solidFill>
                  <a:srgbClr val="FAFD00"/>
                </a:solidFill>
                <a:latin typeface="Times New Roman"/>
                <a:cs typeface="Times New Roman"/>
              </a:rPr>
              <a:t>t</a:t>
            </a:r>
            <a:r>
              <a:rPr sz="2700" spc="295" dirty="0">
                <a:solidFill>
                  <a:srgbClr val="FAFD00"/>
                </a:solidFill>
                <a:latin typeface="Times New Roman"/>
                <a:cs typeface="Times New Roman"/>
              </a:rPr>
              <a:t>r</a:t>
            </a:r>
            <a:r>
              <a:rPr sz="2700" spc="150" dirty="0">
                <a:solidFill>
                  <a:srgbClr val="FAFD00"/>
                </a:solidFill>
                <a:latin typeface="Times New Roman"/>
                <a:cs typeface="Times New Roman"/>
              </a:rPr>
              <a:t>a</a:t>
            </a:r>
            <a:r>
              <a:rPr sz="2700" spc="145" dirty="0">
                <a:solidFill>
                  <a:srgbClr val="FAFD00"/>
                </a:solidFill>
                <a:latin typeface="Times New Roman"/>
                <a:cs typeface="Times New Roman"/>
              </a:rPr>
              <a:t>t</a:t>
            </a:r>
            <a:r>
              <a:rPr sz="2700" spc="-5" dirty="0">
                <a:solidFill>
                  <a:srgbClr val="FAFD00"/>
                </a:solidFill>
                <a:latin typeface="Times New Roman"/>
                <a:cs typeface="Times New Roman"/>
              </a:rPr>
              <a:t>e</a:t>
            </a:r>
            <a:r>
              <a:rPr sz="2700" spc="-10" dirty="0">
                <a:solidFill>
                  <a:srgbClr val="FAFD00"/>
                </a:solidFill>
                <a:latin typeface="Times New Roman"/>
                <a:cs typeface="Times New Roman"/>
              </a:rPr>
              <a:t>g</a:t>
            </a:r>
            <a:r>
              <a:rPr sz="2700" dirty="0">
                <a:solidFill>
                  <a:srgbClr val="FAFD00"/>
                </a:solidFill>
                <a:latin typeface="Times New Roman"/>
                <a:cs typeface="Times New Roman"/>
              </a:rPr>
              <a:t>y 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IF 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THEN</a:t>
            </a:r>
            <a:endParaRPr sz="27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8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182115" y="1230883"/>
            <a:ext cx="6179185" cy="31483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97965">
              <a:lnSpc>
                <a:spcPct val="100000"/>
              </a:lnSpc>
              <a:spcBef>
                <a:spcPts val="100"/>
              </a:spcBef>
            </a:pP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7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car</a:t>
            </a:r>
            <a:r>
              <a:rPr sz="27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27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dead</a:t>
            </a:r>
            <a:endParaRPr sz="2700">
              <a:latin typeface="Times New Roman"/>
              <a:cs typeface="Times New Roman"/>
            </a:endParaRPr>
          </a:p>
          <a:p>
            <a:pPr marL="1497965" marR="5080">
              <a:lnSpc>
                <a:spcPts val="3229"/>
              </a:lnSpc>
              <a:spcBef>
                <a:spcPts val="114"/>
              </a:spcBef>
            </a:pP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action is ‘check the fuel tank’; </a:t>
            </a:r>
            <a:r>
              <a:rPr sz="2700" spc="-6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step1 is complete</a:t>
            </a:r>
            <a:endParaRPr sz="2700">
              <a:latin typeface="Times New Roman"/>
              <a:cs typeface="Times New Roman"/>
            </a:endParaRPr>
          </a:p>
          <a:p>
            <a:pPr marL="12700" marR="1851660">
              <a:lnSpc>
                <a:spcPts val="3229"/>
              </a:lnSpc>
              <a:spcBef>
                <a:spcPts val="1939"/>
              </a:spcBef>
              <a:tabLst>
                <a:tab pos="1497965" algn="l"/>
              </a:tabLst>
            </a:pP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IF	step1 is complete 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AND	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7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‘fuel</a:t>
            </a:r>
            <a:r>
              <a:rPr sz="27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tank’</a:t>
            </a:r>
            <a:r>
              <a:rPr sz="27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27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full</a:t>
            </a:r>
            <a:endParaRPr sz="2700">
              <a:latin typeface="Times New Roman"/>
              <a:cs typeface="Times New Roman"/>
            </a:endParaRPr>
          </a:p>
          <a:p>
            <a:pPr marL="1497965" marR="260985" indent="-1485900">
              <a:lnSpc>
                <a:spcPts val="3240"/>
              </a:lnSpc>
              <a:tabLst>
                <a:tab pos="1497965" algn="l"/>
              </a:tabLst>
            </a:pP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THEN	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action is ‘check the battery’; </a:t>
            </a:r>
            <a:r>
              <a:rPr sz="2700" spc="-6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step2 is complete</a:t>
            </a:r>
            <a:endParaRPr sz="27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39215" y="4435854"/>
            <a:ext cx="1722120" cy="20815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SzPct val="74074"/>
              <a:buFont typeface="Lucida Sans Unicode"/>
              <a:buChar char="■"/>
              <a:tabLst>
                <a:tab pos="354965" algn="l"/>
                <a:tab pos="355600" algn="l"/>
              </a:tabLst>
            </a:pPr>
            <a:r>
              <a:rPr sz="2700" spc="80" dirty="0">
                <a:solidFill>
                  <a:srgbClr val="FAFD00"/>
                </a:solidFill>
                <a:latin typeface="Times New Roman"/>
                <a:cs typeface="Times New Roman"/>
              </a:rPr>
              <a:t>Heuristic</a:t>
            </a:r>
            <a:endParaRPr sz="2700">
              <a:latin typeface="Times New Roman"/>
              <a:cs typeface="Times New Roman"/>
            </a:endParaRPr>
          </a:p>
          <a:p>
            <a:pPr marL="354965" marR="444500">
              <a:lnSpc>
                <a:spcPct val="99900"/>
              </a:lnSpc>
            </a:pP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IF 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/>
                <a:cs typeface="Times New Roman"/>
              </a:rPr>
              <a:t>TH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EN</a:t>
            </a:r>
            <a:endParaRPr sz="27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668014" y="4847333"/>
            <a:ext cx="4646295" cy="1670050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12700" marR="2262505">
              <a:lnSpc>
                <a:spcPts val="3229"/>
              </a:lnSpc>
              <a:spcBef>
                <a:spcPts val="215"/>
              </a:spcBef>
            </a:pP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spill 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liquid </a:t>
            </a:r>
            <a:r>
              <a:rPr sz="2700" spc="-6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7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‘spill</a:t>
            </a:r>
            <a:r>
              <a:rPr sz="27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Times New Roman"/>
                <a:cs typeface="Times New Roman"/>
              </a:rPr>
              <a:t>pH’</a:t>
            </a:r>
            <a:r>
              <a:rPr sz="27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&lt;</a:t>
            </a:r>
            <a:r>
              <a:rPr sz="27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6</a:t>
            </a:r>
            <a:endParaRPr sz="2700">
              <a:latin typeface="Times New Roman"/>
              <a:cs typeface="Times New Roman"/>
            </a:endParaRPr>
          </a:p>
          <a:p>
            <a:pPr marL="12700">
              <a:lnSpc>
                <a:spcPts val="3130"/>
              </a:lnSpc>
            </a:pP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7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‘spill</a:t>
            </a:r>
            <a:r>
              <a:rPr sz="27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smell’</a:t>
            </a:r>
            <a:r>
              <a:rPr sz="27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27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vinegar</a:t>
            </a:r>
            <a:endParaRPr sz="27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7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‘spill</a:t>
            </a:r>
            <a:r>
              <a:rPr sz="27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material’ </a:t>
            </a:r>
            <a:r>
              <a:rPr sz="270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27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‘acetic</a:t>
            </a:r>
            <a:r>
              <a:rPr sz="27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Times New Roman"/>
                <a:cs typeface="Times New Roman"/>
              </a:rPr>
              <a:t>acid’</a:t>
            </a:r>
            <a:endParaRPr sz="2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62075" y="784351"/>
            <a:ext cx="83324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30" dirty="0"/>
              <a:t>The</a:t>
            </a:r>
            <a:r>
              <a:rPr spc="-10" dirty="0"/>
              <a:t> </a:t>
            </a:r>
            <a:r>
              <a:rPr spc="145" dirty="0"/>
              <a:t>main</a:t>
            </a:r>
            <a:r>
              <a:rPr spc="-5" dirty="0"/>
              <a:t> </a:t>
            </a:r>
            <a:r>
              <a:rPr spc="110" dirty="0"/>
              <a:t>players</a:t>
            </a:r>
            <a:r>
              <a:rPr spc="-5" dirty="0"/>
              <a:t> </a:t>
            </a:r>
            <a:r>
              <a:rPr spc="95" dirty="0"/>
              <a:t>in</a:t>
            </a:r>
            <a:r>
              <a:rPr spc="-5" dirty="0"/>
              <a:t> </a:t>
            </a:r>
            <a:r>
              <a:rPr spc="130" dirty="0"/>
              <a:t>the</a:t>
            </a:r>
            <a:r>
              <a:rPr spc="-5" dirty="0"/>
              <a:t> </a:t>
            </a:r>
            <a:r>
              <a:rPr spc="90" dirty="0"/>
              <a:t>development</a:t>
            </a:r>
            <a:r>
              <a:rPr spc="-5" dirty="0"/>
              <a:t> </a:t>
            </a:r>
            <a:r>
              <a:rPr spc="145" dirty="0"/>
              <a:t>team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9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39215" y="1791715"/>
            <a:ext cx="8220709" cy="2860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1042035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are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five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members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development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team: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10" dirty="0">
                <a:solidFill>
                  <a:srgbClr val="FAFD00"/>
                </a:solidFill>
                <a:latin typeface="Times New Roman"/>
                <a:cs typeface="Times New Roman"/>
              </a:rPr>
              <a:t>domain </a:t>
            </a:r>
            <a:r>
              <a:rPr sz="3000" spc="90" dirty="0">
                <a:solidFill>
                  <a:srgbClr val="FAFD00"/>
                </a:solidFill>
                <a:latin typeface="Times New Roman"/>
                <a:cs typeface="Times New Roman"/>
              </a:rPr>
              <a:t>expert</a:t>
            </a:r>
            <a:r>
              <a:rPr sz="3000" spc="90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50" dirty="0">
                <a:solidFill>
                  <a:srgbClr val="FAFD00"/>
                </a:solidFill>
                <a:latin typeface="Times New Roman"/>
                <a:cs typeface="Times New Roman"/>
              </a:rPr>
              <a:t>knowledge </a:t>
            </a:r>
            <a:r>
              <a:rPr sz="3000" spc="70" dirty="0">
                <a:solidFill>
                  <a:srgbClr val="FAFD00"/>
                </a:solidFill>
                <a:latin typeface="Times New Roman"/>
                <a:cs typeface="Times New Roman"/>
              </a:rPr>
              <a:t>engineer</a:t>
            </a:r>
            <a:r>
              <a:rPr sz="3000" spc="70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50" dirty="0">
                <a:solidFill>
                  <a:srgbClr val="FAFD00"/>
                </a:solidFill>
                <a:latin typeface="Times New Roman"/>
                <a:cs typeface="Times New Roman"/>
              </a:rPr>
              <a:t>programmer</a:t>
            </a:r>
            <a:r>
              <a:rPr sz="3000" spc="150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7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14" dirty="0">
                <a:solidFill>
                  <a:srgbClr val="FAFD00"/>
                </a:solidFill>
                <a:latin typeface="Times New Roman"/>
                <a:cs typeface="Times New Roman"/>
              </a:rPr>
              <a:t>project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40" dirty="0">
                <a:solidFill>
                  <a:srgbClr val="FAFD00"/>
                </a:solidFill>
                <a:latin typeface="Times New Roman"/>
                <a:cs typeface="Times New Roman"/>
              </a:rPr>
              <a:t>manager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90" dirty="0">
                <a:solidFill>
                  <a:srgbClr val="FAFD00"/>
                </a:solidFill>
                <a:latin typeface="Times New Roman"/>
                <a:cs typeface="Times New Roman"/>
              </a:rPr>
              <a:t>end-user</a:t>
            </a:r>
            <a:r>
              <a:rPr sz="3000" spc="90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success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their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 system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entirely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depends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how</a:t>
            </a:r>
            <a:r>
              <a:rPr sz="30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well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members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work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together.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3404</Words>
  <Application>Microsoft Office PowerPoint</Application>
  <PresentationFormat>Özel</PresentationFormat>
  <Paragraphs>210</Paragraphs>
  <Slides>37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37</vt:i4>
      </vt:variant>
    </vt:vector>
  </HeadingPairs>
  <TitlesOfParts>
    <vt:vector size="43" baseType="lpstr">
      <vt:lpstr>Arial MT</vt:lpstr>
      <vt:lpstr>Calibri</vt:lpstr>
      <vt:lpstr>Lucida Sans Unicode</vt:lpstr>
      <vt:lpstr>Symbol</vt:lpstr>
      <vt:lpstr>Times New Roman</vt:lpstr>
      <vt:lpstr>Office Theme</vt:lpstr>
      <vt:lpstr>Lecture 2</vt:lpstr>
      <vt:lpstr>Introduction, or what is knowledge?</vt:lpstr>
      <vt:lpstr>PowerPoint Sunusu</vt:lpstr>
      <vt:lpstr>Rules as a knowledge representation technique</vt:lpstr>
      <vt:lpstr>PowerPoint Sunusu</vt:lpstr>
      <vt:lpstr>PowerPoint Sunusu</vt:lpstr>
      <vt:lpstr>Rules can represent relations, recommendations,  directives, strategies and heuristics:</vt:lpstr>
      <vt:lpstr>PowerPoint Sunusu</vt:lpstr>
      <vt:lpstr>The main players in the development team</vt:lpstr>
      <vt:lpstr>PowerPoint Sunusu</vt:lpstr>
      <vt:lpstr>PowerPoint Sunusu</vt:lpstr>
      <vt:lpstr>PowerPoint Sunusu</vt:lpstr>
      <vt:lpstr>PowerPoint Sunusu</vt:lpstr>
      <vt:lpstr>Structure of a rule-based expert system</vt:lpstr>
      <vt:lpstr>PowerPoint Sunusu</vt:lpstr>
      <vt:lpstr>PowerPoint Sunusu</vt:lpstr>
      <vt:lpstr>Characteristics of an expert system</vt:lpstr>
      <vt:lpstr>PowerPoint Sunusu</vt:lpstr>
      <vt:lpstr>Can expert systems make mistakes?</vt:lpstr>
      <vt:lpstr>PowerPoint Sunusu</vt:lpstr>
      <vt:lpstr>Forward chaining and backward chaining</vt:lpstr>
      <vt:lpstr>Forward chaining</vt:lpstr>
      <vt:lpstr>PowerPoint Sunusu</vt:lpstr>
      <vt:lpstr>Backward chaining</vt:lpstr>
      <vt:lpstr>Backward chaining</vt:lpstr>
      <vt:lpstr>How do we choose between forward and  backward chaining?</vt:lpstr>
      <vt:lpstr>Conflict resolution</vt:lpstr>
      <vt:lpstr>PowerPoint Sunusu</vt:lpstr>
      <vt:lpstr>PowerPoint Sunusu</vt:lpstr>
      <vt:lpstr>Methods used for conflict resolution</vt:lpstr>
      <vt:lpstr>PowerPoint Sunusu</vt:lpstr>
      <vt:lpstr>Metaknowledge</vt:lpstr>
      <vt:lpstr>Metarules</vt:lpstr>
      <vt:lpstr>Advantages of rule-based expert systems</vt:lpstr>
      <vt:lpstr>Advantages of rule-based expert systems</vt:lpstr>
      <vt:lpstr>Disadvantages of rule-based expert systems</vt:lpstr>
      <vt:lpstr>Disadvantages of rule-based expert systems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Lecture 2.ppt</dc:title>
  <dc:creator>michaeln</dc:creator>
  <cp:lastModifiedBy>irem</cp:lastModifiedBy>
  <cp:revision>2</cp:revision>
  <dcterms:created xsi:type="dcterms:W3CDTF">2022-10-07T11:30:12Z</dcterms:created>
  <dcterms:modified xsi:type="dcterms:W3CDTF">2022-10-07T11:31:58Z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2011-05-30T00:00:00Z</vt:filetime>
  </property>
  <property fmtid="{D5CDD505-2E9C-101B-9397-08002B2CF9AE}" pid="3" name="Creator">
    <vt:lpwstr>PrimoPDF http://www.primopdf.com</vt:lpwstr>
  </property>
  <property fmtid="{D5CDD505-2E9C-101B-9397-08002B2CF9AE}" pid="4" name="LastSaved">
    <vt:filetime>2022-10-07T00:00:00Z</vt:filetime>
  </property>
</Properties>
</file>