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6" r:id="rId18"/>
    <p:sldId id="277" r:id="rId19"/>
    <p:sldId id="278" r:id="rId20"/>
    <p:sldId id="279" r:id="rId21"/>
    <p:sldId id="282" r:id="rId22"/>
    <p:sldId id="285" r:id="rId23"/>
    <p:sldId id="287" r:id="rId24"/>
    <p:sldId id="288" r:id="rId25"/>
    <p:sldId id="289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1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9870" y="392683"/>
            <a:ext cx="382397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419" y="1717039"/>
            <a:ext cx="8433561" cy="4051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1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3" y="715772"/>
            <a:ext cx="22028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/>
              <a:t>Lecture</a:t>
            </a:r>
            <a:r>
              <a:rPr sz="4200" spc="-70" dirty="0"/>
              <a:t> </a:t>
            </a:r>
            <a:r>
              <a:rPr sz="4200" dirty="0"/>
              <a:t>2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923544" y="1319783"/>
            <a:ext cx="2197735" cy="70485"/>
            <a:chOff x="923544" y="1319783"/>
            <a:chExt cx="2197735" cy="70485"/>
          </a:xfrm>
        </p:grpSpPr>
        <p:sp>
          <p:nvSpPr>
            <p:cNvPr id="4" name="object 4"/>
            <p:cNvSpPr/>
            <p:nvPr/>
          </p:nvSpPr>
          <p:spPr>
            <a:xfrm>
              <a:off x="944880" y="1341119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544" y="1319783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5415" y="1356460"/>
            <a:ext cx="7978140" cy="523875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4200" spc="110" dirty="0">
                <a:solidFill>
                  <a:srgbClr val="FAFD00"/>
                </a:solidFill>
                <a:latin typeface="Times New Roman"/>
                <a:cs typeface="Times New Roman"/>
              </a:rPr>
              <a:t>Rule-based</a:t>
            </a:r>
            <a:r>
              <a:rPr sz="42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50" dirty="0">
                <a:solidFill>
                  <a:srgbClr val="FAFD00"/>
                </a:solidFill>
                <a:latin typeface="Times New Roman"/>
                <a:cs typeface="Times New Roman"/>
              </a:rPr>
              <a:t>expert</a:t>
            </a:r>
            <a:r>
              <a:rPr sz="42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60" dirty="0">
                <a:solidFill>
                  <a:srgbClr val="FAFD00"/>
                </a:solidFill>
                <a:latin typeface="Times New Roman"/>
                <a:cs typeface="Times New Roman"/>
              </a:rPr>
              <a:t>systems</a:t>
            </a:r>
            <a:endParaRPr sz="4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9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Introduction,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what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knowledge?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FFFFF"/>
                </a:solidFill>
                <a:latin typeface="Times New Roman"/>
                <a:cs typeface="Times New Roman"/>
              </a:rPr>
              <a:t>representation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technique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main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players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development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team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45" dirty="0"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rule-based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Characteristics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Forward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chaining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40" dirty="0">
                <a:solidFill>
                  <a:srgbClr val="FFFFFF"/>
                </a:solidFill>
                <a:latin typeface="Times New Roman"/>
                <a:cs typeface="Times New Roman"/>
              </a:rPr>
              <a:t>backward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chaining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Conflict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resolution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40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162303"/>
            <a:ext cx="8218805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973070" algn="l"/>
                <a:tab pos="4859020" algn="l"/>
                <a:tab pos="5085080" algn="l"/>
                <a:tab pos="511492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domain 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expert</a:t>
            </a:r>
            <a:r>
              <a:rPr sz="3000" i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knowledgeable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skilled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person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capable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 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area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domain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person has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greatest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expertise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domain.	This expertise is to be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captured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		Therefore,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able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communicate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willing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participate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development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commit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substantial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amount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time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project.	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important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player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development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team.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05103"/>
            <a:ext cx="8364220" cy="596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313940" algn="l"/>
                <a:tab pos="720026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knowledge engineer</a:t>
            </a:r>
            <a:r>
              <a:rPr sz="3000" i="1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someone who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capable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building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interviews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solved.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handle facts 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decides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them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engineer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chooses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development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software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shell,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looks 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encoding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finally,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engineer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responsible 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testing,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revising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integrating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 into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workplace.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67815"/>
            <a:ext cx="8188325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315210" algn="l"/>
                <a:tab pos="266446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programmer</a:t>
            </a:r>
            <a:r>
              <a:rPr sz="3000" i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person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responsible 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actual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describing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domain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terms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needs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skills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symbolic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programming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AI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LISP,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Prolog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OPS5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experience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application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 types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shells.	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addition,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programmer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conventional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like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Pascal,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FORTRAN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Basic.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81303"/>
            <a:ext cx="8273415" cy="6062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7399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59854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project 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manager</a:t>
            </a:r>
            <a:r>
              <a:rPr sz="3000" i="1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leader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development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team,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responsible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keeping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project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track.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makes sure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deliverables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milestones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interacts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engineer,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programmer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end-user.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85534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end-user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user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person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who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uses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 it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developed.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 must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confident 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performance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feel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comfortable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using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it.	Therefore,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interface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also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vital for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project’s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success;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end-user’s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contribution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crucial.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581403"/>
            <a:ext cx="8156575" cy="5058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250825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early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seventies,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Newell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Simon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Carnegie-Mellon University proposed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production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model,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foundation of the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modern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rule-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 expert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systems.</a:t>
            </a:r>
            <a:endParaRPr sz="29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99900"/>
              </a:lnSpc>
              <a:spcBef>
                <a:spcPts val="69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production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model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on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idea that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humans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solve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applying their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(expressed as production rules)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 problem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problem-specific information.</a:t>
            </a:r>
            <a:endParaRPr sz="2900">
              <a:latin typeface="Times New Roman"/>
              <a:cs typeface="Times New Roman"/>
            </a:endParaRPr>
          </a:p>
          <a:p>
            <a:pPr marL="354965" marR="591185" indent="-342900">
              <a:lnSpc>
                <a:spcPct val="99800"/>
              </a:lnSpc>
              <a:spcBef>
                <a:spcPts val="70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production rules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long-term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memory and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problem-specific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information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short-term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memory.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2659" y="766063"/>
            <a:ext cx="813244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185" dirty="0"/>
              <a:t>Structure</a:t>
            </a:r>
            <a:r>
              <a:rPr sz="3800" spc="-15" dirty="0"/>
              <a:t> </a:t>
            </a:r>
            <a:r>
              <a:rPr sz="3800" spc="-5" dirty="0"/>
              <a:t>of</a:t>
            </a:r>
            <a:r>
              <a:rPr sz="3800" spc="-20" dirty="0"/>
              <a:t> </a:t>
            </a:r>
            <a:r>
              <a:rPr sz="3800" spc="215" dirty="0"/>
              <a:t>a</a:t>
            </a:r>
            <a:r>
              <a:rPr sz="3800" spc="-5" dirty="0"/>
              <a:t> </a:t>
            </a:r>
            <a:r>
              <a:rPr sz="3800" spc="125" dirty="0"/>
              <a:t>rule-based</a:t>
            </a:r>
            <a:r>
              <a:rPr sz="3800" spc="-20" dirty="0"/>
              <a:t> </a:t>
            </a:r>
            <a:r>
              <a:rPr sz="3800" spc="135" dirty="0"/>
              <a:t>expert</a:t>
            </a:r>
            <a:r>
              <a:rPr sz="3800" spc="-5" dirty="0"/>
              <a:t> </a:t>
            </a:r>
            <a:r>
              <a:rPr sz="3800" spc="65" dirty="0"/>
              <a:t>system</a:t>
            </a:r>
            <a:endParaRPr sz="3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71803"/>
            <a:ext cx="830262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937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993390" algn="l"/>
                <a:tab pos="64649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knowledge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base</a:t>
            </a: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contains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domain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useful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solving.	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rule-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rule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relation,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recommendation,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directive,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strategy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heuristic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IF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(condition)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(action)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condition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satisfied,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said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fire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action part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executed.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database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includes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 facts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match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against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IF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(condition)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base.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71803"/>
            <a:ext cx="8281670" cy="569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754951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inference 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engine</a:t>
            </a: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carries out the reasoning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whereby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reaches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solution.	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links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database.</a:t>
            </a:r>
            <a:endParaRPr sz="3000">
              <a:latin typeface="Times New Roman"/>
              <a:cs typeface="Times New Roman"/>
            </a:endParaRPr>
          </a:p>
          <a:p>
            <a:pPr marL="355600" marR="140970" indent="-343535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9469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explanation </a:t>
            </a:r>
            <a:r>
              <a:rPr sz="3000" spc="30" dirty="0">
                <a:solidFill>
                  <a:srgbClr val="FAFD00"/>
                </a:solidFill>
                <a:latin typeface="Times New Roman"/>
                <a:cs typeface="Times New Roman"/>
              </a:rPr>
              <a:t>facilities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enable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user to ask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how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 conclusion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reached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why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specific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needed.	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must be able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explain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reasoning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justify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advice,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analysis 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conclusion.</a:t>
            </a:r>
            <a:endParaRPr sz="3000">
              <a:latin typeface="Times New Roman"/>
              <a:cs typeface="Times New Roman"/>
            </a:endParaRPr>
          </a:p>
          <a:p>
            <a:pPr marL="354965" marR="12890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user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interface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means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communication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seeking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581403"/>
            <a:ext cx="8257540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48843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expert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built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perform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level</a:t>
            </a:r>
            <a:r>
              <a:rPr sz="30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narrow,</a:t>
            </a:r>
            <a:r>
              <a:rPr sz="3000" i="1" spc="1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specialised</a:t>
            </a:r>
            <a:r>
              <a:rPr sz="3000" i="1" spc="1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domain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Thus,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important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characteristic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high-quality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performance.	No matter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fast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satisfied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result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wrong.</a:t>
            </a:r>
            <a:endParaRPr sz="3000">
              <a:latin typeface="Times New Roman"/>
              <a:cs typeface="Times New Roman"/>
            </a:endParaRPr>
          </a:p>
          <a:p>
            <a:pPr marL="354965" marR="812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24802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speed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reaching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important.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most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accurate decision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diagnosis may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not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useful if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instance,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emergency,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patient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nuclear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plant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explodes.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03451" y="752347"/>
            <a:ext cx="76504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45" dirty="0"/>
              <a:t>Characteristics</a:t>
            </a:r>
            <a:r>
              <a:rPr sz="4000" spc="-20" dirty="0"/>
              <a:t> </a:t>
            </a:r>
            <a:r>
              <a:rPr sz="4000" dirty="0"/>
              <a:t>of</a:t>
            </a:r>
            <a:r>
              <a:rPr sz="4000" spc="-25" dirty="0"/>
              <a:t> </a:t>
            </a:r>
            <a:r>
              <a:rPr sz="4000" spc="229" dirty="0"/>
              <a:t>an</a:t>
            </a:r>
            <a:r>
              <a:rPr sz="4000" spc="-30" dirty="0"/>
              <a:t> </a:t>
            </a:r>
            <a:r>
              <a:rPr sz="4000" spc="145" dirty="0"/>
              <a:t>expert</a:t>
            </a:r>
            <a:r>
              <a:rPr sz="4000" spc="-25" dirty="0"/>
              <a:t> </a:t>
            </a:r>
            <a:r>
              <a:rPr sz="4000" spc="75" dirty="0"/>
              <a:t>system</a:t>
            </a:r>
            <a:endParaRPr sz="4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86103"/>
            <a:ext cx="8066405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6324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apply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heuristics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guide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thus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reduce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solution.</a:t>
            </a:r>
            <a:endParaRPr sz="3000">
              <a:latin typeface="Times New Roman"/>
              <a:cs typeface="Times New Roman"/>
            </a:endParaRPr>
          </a:p>
          <a:p>
            <a:pPr marL="354965" marR="1143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25196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unique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feature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its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explanation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capability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enables 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review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own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explain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its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decisions.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395979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employ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symbolic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reasoning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when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problem.	Symbols are used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types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facts,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concepts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4683" y="732535"/>
            <a:ext cx="78219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220" dirty="0"/>
              <a:t>Can</a:t>
            </a:r>
            <a:r>
              <a:rPr sz="4000" spc="-20" dirty="0"/>
              <a:t> </a:t>
            </a:r>
            <a:r>
              <a:rPr sz="4000" spc="145" dirty="0"/>
              <a:t>expert</a:t>
            </a:r>
            <a:r>
              <a:rPr sz="4000" spc="-10" dirty="0"/>
              <a:t> </a:t>
            </a:r>
            <a:r>
              <a:rPr sz="4000" spc="60" dirty="0"/>
              <a:t>systems</a:t>
            </a:r>
            <a:r>
              <a:rPr sz="4000" spc="5" dirty="0"/>
              <a:t> </a:t>
            </a:r>
            <a:r>
              <a:rPr sz="4000" spc="160" dirty="0"/>
              <a:t>make</a:t>
            </a:r>
            <a:r>
              <a:rPr sz="4000" spc="5" dirty="0"/>
              <a:t> </a:t>
            </a:r>
            <a:r>
              <a:rPr sz="4000" spc="120" dirty="0"/>
              <a:t>mistakes?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015" y="1695703"/>
            <a:ext cx="8446770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900680" algn="l"/>
                <a:tab pos="3340735" algn="l"/>
                <a:tab pos="505142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brilliant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only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thus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make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mistakes.	This suggests that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expert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perform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level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also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allowed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mistakes.	But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still trust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recognise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judgements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sometimes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wrong.	Likewise,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least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 cases,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solutions provided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systems,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mistakes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aware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3055" y="618235"/>
            <a:ext cx="78905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50" dirty="0"/>
              <a:t>Introduction,</a:t>
            </a:r>
            <a:r>
              <a:rPr sz="4000" spc="-10" dirty="0"/>
              <a:t> </a:t>
            </a:r>
            <a:r>
              <a:rPr sz="4000" spc="220" dirty="0"/>
              <a:t>or</a:t>
            </a:r>
            <a:r>
              <a:rPr sz="4000" spc="-10" dirty="0"/>
              <a:t> </a:t>
            </a:r>
            <a:r>
              <a:rPr sz="4000" spc="165" dirty="0"/>
              <a:t>what</a:t>
            </a:r>
            <a:r>
              <a:rPr sz="4000" spc="-20" dirty="0"/>
              <a:t> </a:t>
            </a:r>
            <a:r>
              <a:rPr sz="4000" dirty="0"/>
              <a:t>is</a:t>
            </a:r>
            <a:r>
              <a:rPr sz="4000" spc="-10" dirty="0"/>
              <a:t> </a:t>
            </a:r>
            <a:r>
              <a:rPr sz="4000" spc="85" dirty="0"/>
              <a:t>knowledge?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619503"/>
            <a:ext cx="8331834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0033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  <a:tab pos="7291070" algn="l"/>
              </a:tabLst>
            </a:pP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Knowledge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theoretical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practical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understanding</a:t>
            </a:r>
            <a:r>
              <a:rPr sz="3000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subject</a:t>
            </a:r>
            <a:r>
              <a:rPr sz="30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also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 what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currently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appar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	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 who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possess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 experts.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786255" algn="l"/>
                <a:tab pos="80010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Anyone 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domain expert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deep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rules)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strong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practical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experience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particular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	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 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 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skilful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person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do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things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people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cannot.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839215"/>
            <a:ext cx="8461375" cy="5603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576954" algn="l"/>
                <a:tab pos="420052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expert systems,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knowledge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separated from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its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processing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(the knowledge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base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inference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split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up).	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conventional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mixture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knowledge.	This mixing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leads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difficulties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reviewing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code,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any change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code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affects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both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processing.</a:t>
            </a:r>
            <a:endParaRPr sz="3000">
              <a:latin typeface="Times New Roman"/>
              <a:cs typeface="Times New Roman"/>
            </a:endParaRPr>
          </a:p>
          <a:p>
            <a:pPr marL="354965" marR="44132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08800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knowledge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enters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base.	Each new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 adds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 new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makes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smarter.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0175" y="631951"/>
            <a:ext cx="82556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Forward</a:t>
            </a:r>
            <a:r>
              <a:rPr spc="-10" dirty="0"/>
              <a:t> </a:t>
            </a:r>
            <a:r>
              <a:rPr spc="95" dirty="0"/>
              <a:t>chaining</a:t>
            </a:r>
            <a:r>
              <a:rPr spc="-5" dirty="0"/>
              <a:t> </a:t>
            </a:r>
            <a:r>
              <a:rPr spc="200" dirty="0"/>
              <a:t>and</a:t>
            </a:r>
            <a:r>
              <a:rPr spc="-15" dirty="0"/>
              <a:t> </a:t>
            </a:r>
            <a:r>
              <a:rPr spc="170" dirty="0"/>
              <a:t>backward</a:t>
            </a:r>
            <a:r>
              <a:rPr spc="-5" dirty="0"/>
              <a:t> </a:t>
            </a:r>
            <a:r>
              <a:rPr spc="95" dirty="0"/>
              <a:t>chaining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276603"/>
            <a:ext cx="8337550" cy="5605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455285" algn="l"/>
                <a:tab pos="685419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rule-based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represented by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IF-THEN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represented by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facts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about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situation.	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inference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compares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rule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contained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database.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(condition)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 matches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fired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(action)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executed.</a:t>
            </a:r>
            <a:endParaRPr sz="3000">
              <a:latin typeface="Times New Roman"/>
              <a:cs typeface="Times New Roman"/>
            </a:endParaRPr>
          </a:p>
          <a:p>
            <a:pPr marL="354965" marR="23812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matching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rule IF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parts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facts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produces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inference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chains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inference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chain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indicates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reach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conclusion.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6278" y="717295"/>
            <a:ext cx="35452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Forward</a:t>
            </a:r>
            <a:r>
              <a:rPr spc="-70" dirty="0"/>
              <a:t> </a:t>
            </a:r>
            <a:r>
              <a:rPr spc="95" dirty="0"/>
              <a:t>chaining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20927" y="1505203"/>
            <a:ext cx="8007984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923155" algn="l"/>
                <a:tab pos="5366385" algn="l"/>
                <a:tab pos="547306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Forward chaining is 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data-driven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reasoning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reasoning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starts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from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known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proceeds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forward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data.		Each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time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only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topmost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executed.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fired,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adds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database.	Any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rule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executed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only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once.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match-fire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cycle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stops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when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further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1009903"/>
            <a:ext cx="8262620" cy="4324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Forward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chaining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gathering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information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inferring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whatever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inferred.</a:t>
            </a:r>
            <a:endParaRPr sz="3000">
              <a:latin typeface="Times New Roman"/>
              <a:cs typeface="Times New Roman"/>
            </a:endParaRPr>
          </a:p>
          <a:p>
            <a:pPr marL="354965" marR="22161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forward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chaining,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may be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executed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nothing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established goal.</a:t>
            </a:r>
            <a:endParaRPr sz="3000">
              <a:latin typeface="Times New Roman"/>
              <a:cs typeface="Times New Roman"/>
            </a:endParaRPr>
          </a:p>
          <a:p>
            <a:pPr marL="354965" marR="8001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Therefore,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 goal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to infer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particular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forward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chaining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inference technique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 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efficient.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070" y="717295"/>
            <a:ext cx="3823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5" dirty="0"/>
              <a:t>Backward</a:t>
            </a:r>
            <a:r>
              <a:rPr spc="-35" dirty="0"/>
              <a:t> </a:t>
            </a:r>
            <a:r>
              <a:rPr spc="95" dirty="0"/>
              <a:t>chaining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20927" y="1505203"/>
            <a:ext cx="8345170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699260" algn="l"/>
                <a:tab pos="4444365" algn="l"/>
                <a:tab pos="5718810" algn="l"/>
                <a:tab pos="671703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Backward</a:t>
            </a:r>
            <a:r>
              <a:rPr sz="30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chaining</a:t>
            </a:r>
            <a:r>
              <a:rPr sz="30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goal-driven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reasoning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backward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chaining,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(a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hypothetical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solution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inference engine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attempts 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evidence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it.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First,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searched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might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desired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solution.	Such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goal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(action)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parts.	If such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found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(condition)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matches data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database,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fired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proved.	However,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rarely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case.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070" y="717295"/>
            <a:ext cx="3823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5" dirty="0"/>
              <a:t>Backward</a:t>
            </a:r>
            <a:r>
              <a:rPr spc="-35" dirty="0"/>
              <a:t> </a:t>
            </a:r>
            <a:r>
              <a:rPr spc="95" dirty="0"/>
              <a:t>chaining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20927" y="1505203"/>
            <a:ext cx="833564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236345" algn="l"/>
                <a:tab pos="602361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Thus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inference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 puts aside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 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said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stack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up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goal,</a:t>
            </a: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subgoal,</a:t>
            </a: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prove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rule.	Then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base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searched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again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subgoal.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inference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repeats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stacking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until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base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subgoal.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2191003"/>
            <a:ext cx="8143875" cy="3319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0858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expert first needs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gather 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then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tries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from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whatever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inferred,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choose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forward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chaining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inference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 if your 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begins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hypothetical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attempts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find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prove it,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choose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backward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chaining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inference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4015" y="727963"/>
            <a:ext cx="7875905" cy="11245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85"/>
              </a:spcBef>
            </a:pPr>
            <a:r>
              <a:rPr spc="65" dirty="0"/>
              <a:t>How</a:t>
            </a:r>
            <a:r>
              <a:rPr spc="-15" dirty="0"/>
              <a:t> </a:t>
            </a:r>
            <a:r>
              <a:rPr spc="100" dirty="0"/>
              <a:t>do</a:t>
            </a:r>
            <a:r>
              <a:rPr spc="-15" dirty="0"/>
              <a:t> </a:t>
            </a:r>
            <a:r>
              <a:rPr dirty="0"/>
              <a:t>we</a:t>
            </a:r>
            <a:r>
              <a:rPr spc="-15" dirty="0"/>
              <a:t> </a:t>
            </a:r>
            <a:r>
              <a:rPr spc="30" dirty="0"/>
              <a:t>choose</a:t>
            </a:r>
            <a:r>
              <a:rPr spc="-15" dirty="0"/>
              <a:t> </a:t>
            </a:r>
            <a:r>
              <a:rPr spc="85" dirty="0"/>
              <a:t>between</a:t>
            </a:r>
            <a:r>
              <a:rPr spc="-15" dirty="0"/>
              <a:t> </a:t>
            </a:r>
            <a:r>
              <a:rPr spc="170" dirty="0"/>
              <a:t>forward</a:t>
            </a:r>
            <a:r>
              <a:rPr spc="-15" dirty="0"/>
              <a:t> </a:t>
            </a:r>
            <a:r>
              <a:rPr spc="200" dirty="0"/>
              <a:t>and </a:t>
            </a:r>
            <a:r>
              <a:rPr spc="-885" dirty="0"/>
              <a:t> </a:t>
            </a:r>
            <a:r>
              <a:rPr spc="170" dirty="0"/>
              <a:t>backward</a:t>
            </a:r>
            <a:r>
              <a:rPr spc="-10" dirty="0"/>
              <a:t> </a:t>
            </a:r>
            <a:r>
              <a:rPr spc="105" dirty="0"/>
              <a:t>chaining?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334515"/>
            <a:ext cx="821690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>
              <a:lnSpc>
                <a:spcPct val="100000"/>
              </a:lnSpc>
              <a:spcBef>
                <a:spcPts val="100"/>
              </a:spcBef>
              <a:tabLst>
                <a:tab pos="158496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Earlier 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road.	Let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now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add third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rule:</a:t>
            </a:r>
            <a:endParaRPr sz="30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i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68014" y="2797555"/>
            <a:ext cx="38608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‘traffic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light’ is green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go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8014" y="4262118"/>
            <a:ext cx="350075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‘traffic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light’ is red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stop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9215" y="2797555"/>
            <a:ext cx="1460500" cy="386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874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i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2: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i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3: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8014" y="5725157"/>
            <a:ext cx="350075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‘traffic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light’ is red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go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18534" y="647191"/>
            <a:ext cx="40792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80" dirty="0"/>
              <a:t>Conflict</a:t>
            </a:r>
            <a:r>
              <a:rPr sz="4000" spc="-80" dirty="0"/>
              <a:t> </a:t>
            </a:r>
            <a:r>
              <a:rPr sz="4000" spc="110" dirty="0"/>
              <a:t>resolution</a:t>
            </a:r>
            <a:endParaRPr sz="4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971803"/>
            <a:ext cx="815848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548255" algn="l"/>
                <a:tab pos="4086860" algn="l"/>
                <a:tab pos="5970270" algn="l"/>
                <a:tab pos="731774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rules,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2 and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3, 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Thus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them can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to fire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when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condition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satisfied.	These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conflict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inference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 must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choosing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when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fired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cycle 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called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conflict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resolution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53515"/>
            <a:ext cx="806069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909570" algn="l"/>
                <a:tab pos="547243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forward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chaining,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BOTH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fired.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2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fired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topmost one,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executed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action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obtains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stop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3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also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fired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because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condition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matches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fact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‘traffic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light’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still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database.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consequence, object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action 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takes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go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09903"/>
            <a:ext cx="8061959" cy="496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human mental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process 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internal,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complex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be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algorithm.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capable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expressing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 knowledge in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rules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solving.</a:t>
            </a:r>
            <a:endParaRPr sz="3000">
              <a:latin typeface="Times New Roman"/>
              <a:cs typeface="Times New Roman"/>
            </a:endParaRPr>
          </a:p>
          <a:p>
            <a:pPr marL="354965" marR="2377440">
              <a:lnSpc>
                <a:spcPct val="100000"/>
              </a:lnSpc>
              <a:spcBef>
                <a:spcPts val="2880"/>
              </a:spcBef>
              <a:tabLst>
                <a:tab pos="184086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‘traffic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light’ is green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go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354965" marR="2736850">
              <a:lnSpc>
                <a:spcPct val="100000"/>
              </a:lnSpc>
              <a:tabLst>
                <a:tab pos="184086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‘traffic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light’ is red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stop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339" y="708151"/>
            <a:ext cx="7062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0" dirty="0"/>
              <a:t>Methods</a:t>
            </a:r>
            <a:r>
              <a:rPr spc="-5" dirty="0"/>
              <a:t> </a:t>
            </a:r>
            <a:r>
              <a:rPr spc="100" dirty="0"/>
              <a:t>used</a:t>
            </a:r>
            <a:r>
              <a:rPr spc="-5" dirty="0"/>
              <a:t> </a:t>
            </a:r>
            <a:r>
              <a:rPr spc="125" dirty="0"/>
              <a:t>for</a:t>
            </a:r>
            <a:r>
              <a:rPr dirty="0"/>
              <a:t> </a:t>
            </a:r>
            <a:r>
              <a:rPr spc="45" dirty="0"/>
              <a:t>conflict</a:t>
            </a:r>
            <a:r>
              <a:rPr spc="-5" dirty="0"/>
              <a:t> </a:t>
            </a:r>
            <a:r>
              <a:rPr spc="95" dirty="0"/>
              <a:t>resolution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563115"/>
            <a:ext cx="8014334" cy="423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086100" algn="l"/>
                <a:tab pos="634174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highest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priority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In simple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applications,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priority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placing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appropriate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order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base.	Usually this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strategy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works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well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expert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around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100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rules.</a:t>
            </a:r>
            <a:endParaRPr sz="3000">
              <a:latin typeface="Times New Roman"/>
              <a:cs typeface="Times New Roman"/>
            </a:endParaRPr>
          </a:p>
          <a:p>
            <a:pPr marL="354965" marR="36322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666615" algn="l"/>
                <a:tab pos="677545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most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specific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rule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known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the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longest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60" dirty="0">
                <a:solidFill>
                  <a:srgbClr val="FAFD00"/>
                </a:solidFill>
                <a:latin typeface="Times New Roman"/>
                <a:cs typeface="Times New Roman"/>
              </a:rPr>
              <a:t>matching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strategy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It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assumption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specific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information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general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one.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334515"/>
            <a:ext cx="828294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171950" algn="l"/>
                <a:tab pos="684720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uses 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data </a:t>
            </a:r>
            <a:r>
              <a:rPr sz="3000" i="1" spc="40" dirty="0">
                <a:solidFill>
                  <a:srgbClr val="FAFD00"/>
                </a:solidFill>
                <a:latin typeface="Times New Roman"/>
                <a:cs typeface="Times New Roman"/>
              </a:rPr>
              <a:t>most </a:t>
            </a: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recently 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entered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database.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method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relies 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time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tags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attached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database.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conflict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 first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fires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antecedent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recently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added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database.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5610" y="723391"/>
            <a:ext cx="34702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00" dirty="0"/>
              <a:t>Metaknowledge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753615"/>
            <a:ext cx="8074025" cy="3774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9113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0673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Metaknowledge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knowledge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about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knowledge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Metaknowledge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7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 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58279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rule-based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metaknowledge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represented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metarules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metarule</a:t>
            </a: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strategy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task-specific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81635" indent="-342900">
              <a:lnSpc>
                <a:spcPct val="100000"/>
              </a:lnSpc>
              <a:spcBef>
                <a:spcPts val="8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2270" algn="l"/>
              </a:tabLst>
            </a:pPr>
            <a:r>
              <a:rPr spc="35" dirty="0"/>
              <a:t>Metarule</a:t>
            </a:r>
            <a:r>
              <a:rPr spc="-25" dirty="0"/>
              <a:t> </a:t>
            </a:r>
            <a:r>
              <a:rPr i="0" spc="80" dirty="0">
                <a:latin typeface="Times New Roman"/>
                <a:cs typeface="Times New Roman"/>
              </a:rPr>
              <a:t>1:</a:t>
            </a:r>
          </a:p>
          <a:p>
            <a:pPr marL="381635" marR="5080">
              <a:lnSpc>
                <a:spcPct val="100000"/>
              </a:lnSpc>
              <a:spcBef>
                <a:spcPts val="730"/>
              </a:spcBef>
            </a:pPr>
            <a:r>
              <a:rPr i="0" spc="-5" dirty="0">
                <a:latin typeface="Times New Roman"/>
                <a:cs typeface="Times New Roman"/>
              </a:rPr>
              <a:t>Rules</a:t>
            </a:r>
            <a:r>
              <a:rPr i="0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supplied</a:t>
            </a:r>
            <a:r>
              <a:rPr i="0" spc="10" dirty="0">
                <a:latin typeface="Times New Roman"/>
                <a:cs typeface="Times New Roman"/>
              </a:rPr>
              <a:t> </a:t>
            </a:r>
            <a:r>
              <a:rPr i="0" dirty="0">
                <a:latin typeface="Times New Roman"/>
                <a:cs typeface="Times New Roman"/>
              </a:rPr>
              <a:t>by</a:t>
            </a:r>
            <a:r>
              <a:rPr i="0" spc="5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experts</a:t>
            </a:r>
            <a:r>
              <a:rPr i="0" spc="5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have</a:t>
            </a:r>
            <a:r>
              <a:rPr i="0" spc="10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higher</a:t>
            </a:r>
            <a:r>
              <a:rPr i="0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priorities</a:t>
            </a:r>
            <a:r>
              <a:rPr i="0" spc="20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than </a:t>
            </a:r>
            <a:r>
              <a:rPr i="0" spc="-735" dirty="0">
                <a:latin typeface="Times New Roman"/>
                <a:cs typeface="Times New Roman"/>
              </a:rPr>
              <a:t> </a:t>
            </a:r>
            <a:r>
              <a:rPr i="0" dirty="0">
                <a:latin typeface="Times New Roman"/>
                <a:cs typeface="Times New Roman"/>
              </a:rPr>
              <a:t>rules</a:t>
            </a:r>
            <a:r>
              <a:rPr i="0" spc="-10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supplied</a:t>
            </a:r>
            <a:r>
              <a:rPr i="0" dirty="0">
                <a:latin typeface="Times New Roman"/>
                <a:cs typeface="Times New Roman"/>
              </a:rPr>
              <a:t> by </a:t>
            </a:r>
            <a:r>
              <a:rPr i="0" spc="-5" dirty="0">
                <a:latin typeface="Times New Roman"/>
                <a:cs typeface="Times New Roman"/>
              </a:rPr>
              <a:t>novices.</a:t>
            </a:r>
          </a:p>
          <a:p>
            <a:pPr marL="26670"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381635" indent="-342900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2270" algn="l"/>
              </a:tabLst>
            </a:pPr>
            <a:r>
              <a:rPr spc="35" dirty="0"/>
              <a:t>Metarule</a:t>
            </a:r>
            <a:r>
              <a:rPr spc="-25" dirty="0"/>
              <a:t> </a:t>
            </a:r>
            <a:r>
              <a:rPr i="0" spc="80" dirty="0">
                <a:latin typeface="Times New Roman"/>
                <a:cs typeface="Times New Roman"/>
              </a:rPr>
              <a:t>2:</a:t>
            </a:r>
          </a:p>
          <a:p>
            <a:pPr marL="381635" marR="243840">
              <a:lnSpc>
                <a:spcPct val="100000"/>
              </a:lnSpc>
              <a:spcBef>
                <a:spcPts val="720"/>
              </a:spcBef>
            </a:pPr>
            <a:r>
              <a:rPr i="0" spc="-5" dirty="0">
                <a:latin typeface="Times New Roman"/>
                <a:cs typeface="Times New Roman"/>
              </a:rPr>
              <a:t>Rules governing</a:t>
            </a:r>
            <a:r>
              <a:rPr i="0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the</a:t>
            </a:r>
            <a:r>
              <a:rPr i="0" spc="15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rescue</a:t>
            </a:r>
            <a:r>
              <a:rPr i="0" spc="5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of</a:t>
            </a:r>
            <a:r>
              <a:rPr i="0" spc="10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human</a:t>
            </a:r>
            <a:r>
              <a:rPr i="0" dirty="0">
                <a:latin typeface="Times New Roman"/>
                <a:cs typeface="Times New Roman"/>
              </a:rPr>
              <a:t> lives </a:t>
            </a:r>
            <a:r>
              <a:rPr i="0" spc="-5" dirty="0">
                <a:latin typeface="Times New Roman"/>
                <a:cs typeface="Times New Roman"/>
              </a:rPr>
              <a:t>have </a:t>
            </a:r>
            <a:r>
              <a:rPr i="0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higher </a:t>
            </a:r>
            <a:r>
              <a:rPr i="0" dirty="0">
                <a:latin typeface="Times New Roman"/>
                <a:cs typeface="Times New Roman"/>
              </a:rPr>
              <a:t>priorities than </a:t>
            </a:r>
            <a:r>
              <a:rPr i="0" spc="-5" dirty="0">
                <a:latin typeface="Times New Roman"/>
                <a:cs typeface="Times New Roman"/>
              </a:rPr>
              <a:t>rules </a:t>
            </a:r>
            <a:r>
              <a:rPr i="0" dirty="0">
                <a:latin typeface="Times New Roman"/>
                <a:cs typeface="Times New Roman"/>
              </a:rPr>
              <a:t>concerned </a:t>
            </a:r>
            <a:r>
              <a:rPr i="0" spc="-5" dirty="0">
                <a:latin typeface="Times New Roman"/>
                <a:cs typeface="Times New Roman"/>
              </a:rPr>
              <a:t>with </a:t>
            </a:r>
            <a:r>
              <a:rPr i="0" dirty="0">
                <a:latin typeface="Times New Roman"/>
                <a:cs typeface="Times New Roman"/>
              </a:rPr>
              <a:t>clearing </a:t>
            </a:r>
            <a:r>
              <a:rPr i="0" spc="-735" dirty="0">
                <a:latin typeface="Times New Roman"/>
                <a:cs typeface="Times New Roman"/>
              </a:rPr>
              <a:t> </a:t>
            </a:r>
            <a:r>
              <a:rPr i="0" spc="-5" dirty="0">
                <a:latin typeface="Times New Roman"/>
                <a:cs typeface="Times New Roman"/>
              </a:rPr>
              <a:t>overloads</a:t>
            </a:r>
            <a:r>
              <a:rPr i="0" spc="5" dirty="0">
                <a:latin typeface="Times New Roman"/>
                <a:cs typeface="Times New Roman"/>
              </a:rPr>
              <a:t> </a:t>
            </a:r>
            <a:r>
              <a:rPr i="0" dirty="0">
                <a:latin typeface="Times New Roman"/>
                <a:cs typeface="Times New Roman"/>
              </a:rPr>
              <a:t>on </a:t>
            </a:r>
            <a:r>
              <a:rPr i="0" spc="-5" dirty="0">
                <a:latin typeface="Times New Roman"/>
                <a:cs typeface="Times New Roman"/>
              </a:rPr>
              <a:t>power system </a:t>
            </a:r>
            <a:r>
              <a:rPr i="0" dirty="0">
                <a:latin typeface="Times New Roman"/>
                <a:cs typeface="Times New Roman"/>
              </a:rPr>
              <a:t>equipment.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67402" y="732535"/>
            <a:ext cx="22282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45" dirty="0"/>
              <a:t>Metarules</a:t>
            </a:r>
            <a:endParaRPr sz="4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505203"/>
            <a:ext cx="806005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4732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  <a:tab pos="4495800" algn="l"/>
              </a:tabLst>
            </a:pPr>
            <a:r>
              <a:rPr sz="3000" spc="140" dirty="0">
                <a:solidFill>
                  <a:srgbClr val="FAFD00"/>
                </a:solidFill>
                <a:latin typeface="Times New Roman"/>
                <a:cs typeface="Times New Roman"/>
              </a:rPr>
              <a:t>Natural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knowledge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representation</a:t>
            </a:r>
            <a:r>
              <a:rPr sz="3000" i="1" spc="10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explains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problem-solving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procedure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such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expressions as this: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such-and-such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situation,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so-and-so”.	These expressions can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quite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naturally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IF-THEN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production rules.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  <a:tab pos="3636645" algn="l"/>
                <a:tab pos="4877435" algn="l"/>
                <a:tab pos="5590540" algn="l"/>
              </a:tabLst>
            </a:pP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Uniform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structure</a:t>
            </a:r>
            <a:r>
              <a:rPr sz="3000" i="1" spc="13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Production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uniform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IF-THEN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rule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independent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piece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syntax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production rules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enables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self-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documented.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9" y="700531"/>
            <a:ext cx="838708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105" dirty="0"/>
              <a:t>Advantages</a:t>
            </a:r>
            <a:r>
              <a:rPr sz="3800" spc="-20" dirty="0"/>
              <a:t> </a:t>
            </a:r>
            <a:r>
              <a:rPr sz="3800" spc="-5" dirty="0"/>
              <a:t>of</a:t>
            </a:r>
            <a:r>
              <a:rPr sz="3800" spc="-25" dirty="0"/>
              <a:t> </a:t>
            </a:r>
            <a:r>
              <a:rPr sz="3800" spc="125" dirty="0"/>
              <a:t>rule-based</a:t>
            </a:r>
            <a:r>
              <a:rPr sz="3800" spc="-25" dirty="0"/>
              <a:t> </a:t>
            </a:r>
            <a:r>
              <a:rPr sz="3800" spc="135" dirty="0"/>
              <a:t>expert</a:t>
            </a:r>
            <a:r>
              <a:rPr sz="3800" spc="-5" dirty="0"/>
              <a:t> </a:t>
            </a:r>
            <a:r>
              <a:rPr sz="3800" spc="55" dirty="0"/>
              <a:t>systems</a:t>
            </a:r>
            <a:endParaRPr sz="3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505203"/>
            <a:ext cx="8144509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  <a:tab pos="5349875" algn="l"/>
              </a:tabLst>
            </a:pP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Separation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knowledge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from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its 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processing</a:t>
            </a:r>
            <a:r>
              <a:rPr sz="3000" i="1" spc="5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i="1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rule-based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effective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separation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inference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engine.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makes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applications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shell.</a:t>
            </a:r>
            <a:endParaRPr sz="3000">
              <a:latin typeface="Times New Roman"/>
              <a:cs typeface="Times New Roman"/>
            </a:endParaRPr>
          </a:p>
          <a:p>
            <a:pPr marL="354965" marR="443230" indent="-342900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  <a:tab pos="2315210" algn="l"/>
              </a:tabLst>
            </a:pP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Dealing 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with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incomplete 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and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uncertain 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knowledge</a:t>
            </a:r>
            <a:r>
              <a:rPr sz="3000" i="1" spc="3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 rule-based expert 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capable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incomplete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uncertain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1" y="726439"/>
            <a:ext cx="7950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Advantages</a:t>
            </a:r>
            <a:r>
              <a:rPr spc="-10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spc="114" dirty="0"/>
              <a:t>rule-based</a:t>
            </a:r>
            <a:r>
              <a:rPr spc="-5" dirty="0"/>
              <a:t> </a:t>
            </a:r>
            <a:r>
              <a:rPr spc="130" dirty="0"/>
              <a:t>expert</a:t>
            </a:r>
            <a:r>
              <a:rPr spc="-10" dirty="0"/>
              <a:t> </a:t>
            </a:r>
            <a:r>
              <a:rPr spc="55" dirty="0"/>
              <a:t>systems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390903"/>
            <a:ext cx="8173720" cy="541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26034" indent="-342900">
              <a:lnSpc>
                <a:spcPct val="99900"/>
              </a:lnSpc>
              <a:spcBef>
                <a:spcPts val="105"/>
              </a:spcBef>
              <a:buSzPct val="75862"/>
              <a:buFont typeface="Lucida Sans Unicode"/>
              <a:buChar char="■"/>
              <a:tabLst>
                <a:tab pos="355600" algn="l"/>
                <a:tab pos="5395595" algn="l"/>
                <a:tab pos="5589905" algn="l"/>
              </a:tabLst>
            </a:pPr>
            <a:r>
              <a:rPr sz="2900" spc="130" dirty="0">
                <a:solidFill>
                  <a:srgbClr val="FAFD00"/>
                </a:solidFill>
                <a:latin typeface="Times New Roman"/>
                <a:cs typeface="Times New Roman"/>
              </a:rPr>
              <a:t>Opaque</a:t>
            </a:r>
            <a:r>
              <a:rPr sz="2900" spc="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85" dirty="0">
                <a:solidFill>
                  <a:srgbClr val="FAFD00"/>
                </a:solidFill>
                <a:latin typeface="Times New Roman"/>
                <a:cs typeface="Times New Roman"/>
              </a:rPr>
              <a:t>relations</a:t>
            </a:r>
            <a:r>
              <a:rPr sz="29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65" dirty="0">
                <a:solidFill>
                  <a:srgbClr val="FAFD00"/>
                </a:solidFill>
                <a:latin typeface="Times New Roman"/>
                <a:cs typeface="Times New Roman"/>
              </a:rPr>
              <a:t>between</a:t>
            </a:r>
            <a:r>
              <a:rPr sz="2900" spc="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75" dirty="0">
                <a:solidFill>
                  <a:srgbClr val="FAFD00"/>
                </a:solidFill>
                <a:latin typeface="Times New Roman"/>
                <a:cs typeface="Times New Roman"/>
              </a:rPr>
              <a:t>rules</a:t>
            </a:r>
            <a:r>
              <a:rPr sz="2900" i="1" spc="7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Although the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 production rules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relatively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simple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self-documented, their logical interactions within the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large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opaque.	Rule-based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make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difficult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observe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how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serve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overall strategy.</a:t>
            </a:r>
            <a:endParaRPr sz="29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99900"/>
              </a:lnSpc>
              <a:spcBef>
                <a:spcPts val="700"/>
              </a:spcBef>
              <a:buSzPct val="75862"/>
              <a:buFont typeface="Lucida Sans Unicode"/>
              <a:buChar char="■"/>
              <a:tabLst>
                <a:tab pos="355600" algn="l"/>
                <a:tab pos="4759325" algn="l"/>
                <a:tab pos="5721985" algn="l"/>
              </a:tabLst>
            </a:pPr>
            <a:r>
              <a:rPr sz="2900" spc="40" dirty="0">
                <a:solidFill>
                  <a:srgbClr val="FAFD00"/>
                </a:solidFill>
                <a:latin typeface="Times New Roman"/>
                <a:cs typeface="Times New Roman"/>
              </a:rPr>
              <a:t>Ineffective</a:t>
            </a:r>
            <a:r>
              <a:rPr sz="29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105" dirty="0">
                <a:solidFill>
                  <a:srgbClr val="FAFD00"/>
                </a:solidFill>
                <a:latin typeface="Times New Roman"/>
                <a:cs typeface="Times New Roman"/>
              </a:rPr>
              <a:t>search</a:t>
            </a:r>
            <a:r>
              <a:rPr sz="29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85" dirty="0">
                <a:solidFill>
                  <a:srgbClr val="FAFD00"/>
                </a:solidFill>
                <a:latin typeface="Times New Roman"/>
                <a:cs typeface="Times New Roman"/>
              </a:rPr>
              <a:t>strategy</a:t>
            </a:r>
            <a:r>
              <a:rPr sz="2900" i="1" spc="8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inference engine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applies an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exhaustive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through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production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during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cycle.	Expert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with 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large set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(over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100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rules) can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slow,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thus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large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rule-based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unsuitable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real-time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applications.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8631" y="668527"/>
            <a:ext cx="8485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Disadvantages</a:t>
            </a:r>
            <a:r>
              <a:rPr spc="-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120" dirty="0"/>
              <a:t>rule-based</a:t>
            </a:r>
            <a:r>
              <a:rPr spc="-20" dirty="0"/>
              <a:t> </a:t>
            </a:r>
            <a:r>
              <a:rPr spc="130" dirty="0"/>
              <a:t>expert</a:t>
            </a:r>
            <a:r>
              <a:rPr spc="-25" dirty="0"/>
              <a:t> </a:t>
            </a:r>
            <a:r>
              <a:rPr spc="55" dirty="0"/>
              <a:t>systems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581403"/>
            <a:ext cx="815848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  <a:tab pos="2295525" algn="l"/>
                <a:tab pos="3290570" algn="l"/>
                <a:tab pos="5271770" algn="l"/>
              </a:tabLst>
            </a:pP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Inability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to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learn</a:t>
            </a:r>
            <a:r>
              <a:rPr sz="3000" i="1" spc="2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rule-based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 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learn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experience.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Unlike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human expert,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knows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“break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rules”,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cannot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automatically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modify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 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base,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adjust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existing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add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still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responsible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revising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maintaining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8631" y="715772"/>
            <a:ext cx="8485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Disadvantages</a:t>
            </a:r>
            <a:r>
              <a:rPr spc="-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120" dirty="0"/>
              <a:t>rule-based</a:t>
            </a:r>
            <a:r>
              <a:rPr spc="-20" dirty="0"/>
              <a:t> </a:t>
            </a:r>
            <a:r>
              <a:rPr spc="130" dirty="0"/>
              <a:t>expert</a:t>
            </a:r>
            <a:r>
              <a:rPr spc="-25" dirty="0"/>
              <a:t> </a:t>
            </a:r>
            <a:r>
              <a:rPr spc="55" dirty="0"/>
              <a:t>systems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9027" y="1695703"/>
            <a:ext cx="818705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908300" algn="l"/>
                <a:tab pos="463486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term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rule</a:t>
            </a:r>
            <a:r>
              <a:rPr sz="3000" i="1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is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most commonly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representation,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IF-THEN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relates given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facts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 provides 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description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solve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relatively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easy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create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understand.</a:t>
            </a:r>
            <a:endParaRPr sz="3000">
              <a:latin typeface="Times New Roman"/>
              <a:cs typeface="Times New Roman"/>
            </a:endParaRPr>
          </a:p>
          <a:p>
            <a:pPr marL="354965" marR="32639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consists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parts: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antecedent</a:t>
            </a:r>
            <a:r>
              <a:rPr sz="3000" i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premise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condition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)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 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consequent</a:t>
            </a:r>
            <a:r>
              <a:rPr sz="3000" i="1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40" dirty="0">
                <a:solidFill>
                  <a:srgbClr val="FAFD00"/>
                </a:solidFill>
                <a:latin typeface="Times New Roman"/>
                <a:cs typeface="Times New Roman"/>
              </a:rPr>
              <a:t>conclusion</a:t>
            </a:r>
            <a:r>
              <a:rPr sz="3000" i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action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).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2055" y="712723"/>
            <a:ext cx="865124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70" dirty="0"/>
              <a:t>Rules</a:t>
            </a:r>
            <a:r>
              <a:rPr sz="3400" spc="-5" dirty="0"/>
              <a:t> </a:t>
            </a:r>
            <a:r>
              <a:rPr sz="3400" spc="95" dirty="0"/>
              <a:t>as</a:t>
            </a:r>
            <a:r>
              <a:rPr sz="3400" spc="5" dirty="0"/>
              <a:t> </a:t>
            </a:r>
            <a:r>
              <a:rPr sz="3400" spc="190" dirty="0"/>
              <a:t>a</a:t>
            </a:r>
            <a:r>
              <a:rPr sz="3400" spc="5" dirty="0"/>
              <a:t> </a:t>
            </a:r>
            <a:r>
              <a:rPr sz="3400" spc="60" dirty="0"/>
              <a:t>knowledge</a:t>
            </a:r>
            <a:r>
              <a:rPr sz="3400" dirty="0"/>
              <a:t> </a:t>
            </a:r>
            <a:r>
              <a:rPr sz="3400" spc="130" dirty="0"/>
              <a:t>representation</a:t>
            </a:r>
            <a:r>
              <a:rPr sz="3400" spc="-5" dirty="0"/>
              <a:t> </a:t>
            </a:r>
            <a:r>
              <a:rPr sz="3400" spc="100" dirty="0"/>
              <a:t>technique</a:t>
            </a:r>
            <a:endParaRPr sz="3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35811"/>
            <a:ext cx="8388350" cy="264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00"/>
              </a:spcBef>
              <a:tabLst>
                <a:tab pos="184086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	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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antecedent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</a:t>
            </a:r>
            <a:endParaRPr sz="3000">
              <a:latin typeface="Symbol"/>
              <a:cs typeface="Symbol"/>
            </a:endParaRPr>
          </a:p>
          <a:p>
            <a:pPr marL="354965">
              <a:lnSpc>
                <a:spcPct val="100000"/>
              </a:lnSpc>
              <a:tabLst>
                <a:tab pos="184086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	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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</a:t>
            </a:r>
            <a:endParaRPr sz="3000">
              <a:latin typeface="Symbol"/>
              <a:cs typeface="Symbol"/>
            </a:endParaRPr>
          </a:p>
          <a:p>
            <a:pPr marL="354965" marR="5080" indent="-342900">
              <a:lnSpc>
                <a:spcPct val="100000"/>
              </a:lnSpc>
              <a:spcBef>
                <a:spcPts val="187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multiple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antecedents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joined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keywords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conjunction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),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disjunction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73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combination of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888225" y="4022850"/>
            <a:ext cx="338201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990">
              <a:lnSpc>
                <a:spcPct val="100000"/>
              </a:lnSpc>
              <a:spcBef>
                <a:spcPts val="100"/>
              </a:spcBef>
              <a:tabLst>
                <a:tab pos="103314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	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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antecedent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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0327" y="4022850"/>
            <a:ext cx="35502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55880">
              <a:lnSpc>
                <a:spcPct val="100000"/>
              </a:lnSpc>
              <a:spcBef>
                <a:spcPts val="100"/>
              </a:spcBef>
              <a:tabLst>
                <a:tab pos="1147445" algn="l"/>
                <a:tab pos="117475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		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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antecedent</a:t>
            </a:r>
            <a:r>
              <a:rPr sz="30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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	</a:t>
            </a:r>
            <a:r>
              <a:rPr sz="3000" spc="-65" dirty="0">
                <a:solidFill>
                  <a:srgbClr val="FFFFFF"/>
                </a:solidFill>
                <a:latin typeface="Symbol"/>
                <a:cs typeface="Symbol"/>
              </a:rPr>
              <a:t>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ante</a:t>
            </a:r>
            <a:r>
              <a:rPr sz="4500" spc="-97" baseline="-26851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cedent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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7141" y="4480050"/>
            <a:ext cx="24149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spc="-65" dirty="0">
                <a:solidFill>
                  <a:srgbClr val="FFFFFF"/>
                </a:solidFill>
                <a:latin typeface="Symbol"/>
                <a:cs typeface="Symbol"/>
              </a:rPr>
              <a:t>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ante</a:t>
            </a:r>
            <a:r>
              <a:rPr sz="4500" spc="-97" baseline="-26851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cedent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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9014" y="4922010"/>
            <a:ext cx="1212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1013" y="4922010"/>
            <a:ext cx="1212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2115" y="5322822"/>
            <a:ext cx="34734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331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	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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antecedent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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88225" y="5322822"/>
            <a:ext cx="34632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25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	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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antecedent</a:t>
            </a:r>
            <a:r>
              <a:rPr sz="3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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82115" y="5780021"/>
            <a:ext cx="32727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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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88225" y="5780021"/>
            <a:ext cx="32708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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</a:t>
            </a:r>
            <a:endParaRPr sz="30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99591"/>
            <a:ext cx="8304530" cy="5730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5080" indent="-342900">
              <a:lnSpc>
                <a:spcPct val="99800"/>
              </a:lnSpc>
              <a:spcBef>
                <a:spcPts val="11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antecedent 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rule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incorporates two parts: an 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object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29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object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29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29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value</a:t>
            </a:r>
            <a:r>
              <a:rPr sz="2900" spc="2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linked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operator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900">
              <a:latin typeface="Times New Roman"/>
              <a:cs typeface="Times New Roman"/>
            </a:endParaRPr>
          </a:p>
          <a:p>
            <a:pPr marL="354965" marR="33020" indent="-342900">
              <a:lnSpc>
                <a:spcPct val="100000"/>
              </a:lnSpc>
              <a:spcBef>
                <a:spcPts val="69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143002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 identifies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 and assigns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value.	Operators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are not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assign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35" dirty="0">
                <a:solidFill>
                  <a:srgbClr val="FAFD00"/>
                </a:solidFill>
                <a:latin typeface="Times New Roman"/>
                <a:cs typeface="Times New Roman"/>
              </a:rPr>
              <a:t>symbolic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60" dirty="0">
                <a:solidFill>
                  <a:srgbClr val="FAFD00"/>
                </a:solidFill>
                <a:latin typeface="Times New Roman"/>
                <a:cs typeface="Times New Roman"/>
              </a:rPr>
              <a:t>value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a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object.</a:t>
            </a:r>
            <a:endParaRPr sz="2900">
              <a:latin typeface="Times New Roman"/>
              <a:cs typeface="Times New Roman"/>
            </a:endParaRPr>
          </a:p>
          <a:p>
            <a:pPr marL="354965" marR="299720" indent="-342900" algn="just">
              <a:lnSpc>
                <a:spcPct val="100000"/>
              </a:lnSpc>
              <a:spcBef>
                <a:spcPts val="68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also use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mathematical operators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 an object as numerical and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assign it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105" dirty="0">
                <a:solidFill>
                  <a:srgbClr val="FAFD00"/>
                </a:solidFill>
                <a:latin typeface="Times New Roman"/>
                <a:cs typeface="Times New Roman"/>
              </a:rPr>
              <a:t>numerical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45" dirty="0">
                <a:solidFill>
                  <a:srgbClr val="FAFD00"/>
                </a:solidFill>
                <a:latin typeface="Times New Roman"/>
                <a:cs typeface="Times New Roman"/>
              </a:rPr>
              <a:t>value</a:t>
            </a:r>
            <a:r>
              <a:rPr sz="2900" spc="4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900">
              <a:latin typeface="Times New Roman"/>
              <a:cs typeface="Times New Roman"/>
            </a:endParaRPr>
          </a:p>
          <a:p>
            <a:pPr marL="354965" marR="2416175">
              <a:lnSpc>
                <a:spcPct val="100000"/>
              </a:lnSpc>
              <a:spcBef>
                <a:spcPts val="1425"/>
              </a:spcBef>
              <a:tabLst>
                <a:tab pos="184086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‘age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customer’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&lt; 18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	‘cash withdrawal’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&gt;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1000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tabLst>
                <a:tab pos="184086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‘signature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parent’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required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115" y="705103"/>
            <a:ext cx="79457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65" dirty="0">
                <a:solidFill>
                  <a:srgbClr val="FFFFFF"/>
                </a:solidFill>
              </a:rPr>
              <a:t>Rules</a:t>
            </a:r>
            <a:r>
              <a:rPr sz="3000" spc="-10" dirty="0">
                <a:solidFill>
                  <a:srgbClr val="FFFFFF"/>
                </a:solidFill>
              </a:rPr>
              <a:t> </a:t>
            </a:r>
            <a:r>
              <a:rPr sz="3000" spc="110" dirty="0">
                <a:solidFill>
                  <a:srgbClr val="FFFFFF"/>
                </a:solidFill>
              </a:rPr>
              <a:t>can</a:t>
            </a:r>
            <a:r>
              <a:rPr sz="3000" dirty="0">
                <a:solidFill>
                  <a:srgbClr val="FFFFFF"/>
                </a:solidFill>
              </a:rPr>
              <a:t> </a:t>
            </a:r>
            <a:r>
              <a:rPr sz="3000" spc="125" dirty="0">
                <a:solidFill>
                  <a:srgbClr val="FFFFFF"/>
                </a:solidFill>
              </a:rPr>
              <a:t>represent</a:t>
            </a:r>
            <a:r>
              <a:rPr sz="3000" dirty="0">
                <a:solidFill>
                  <a:srgbClr val="FFFFFF"/>
                </a:solidFill>
              </a:rPr>
              <a:t> </a:t>
            </a:r>
            <a:r>
              <a:rPr sz="3000" spc="80" dirty="0">
                <a:solidFill>
                  <a:srgbClr val="FFFFFF"/>
                </a:solidFill>
              </a:rPr>
              <a:t>relations,</a:t>
            </a:r>
            <a:r>
              <a:rPr sz="3000" spc="-10" dirty="0">
                <a:solidFill>
                  <a:srgbClr val="FFFFFF"/>
                </a:solidFill>
              </a:rPr>
              <a:t> </a:t>
            </a:r>
            <a:r>
              <a:rPr sz="3000" spc="90" dirty="0">
                <a:solidFill>
                  <a:srgbClr val="FFFFFF"/>
                </a:solidFill>
              </a:rPr>
              <a:t>recommendations, </a:t>
            </a:r>
            <a:r>
              <a:rPr sz="3000" spc="-735" dirty="0">
                <a:solidFill>
                  <a:srgbClr val="FFFFFF"/>
                </a:solidFill>
              </a:rPr>
              <a:t> </a:t>
            </a:r>
            <a:r>
              <a:rPr sz="3000" spc="60" dirty="0">
                <a:solidFill>
                  <a:srgbClr val="FFFFFF"/>
                </a:solidFill>
              </a:rPr>
              <a:t>directives,</a:t>
            </a:r>
            <a:r>
              <a:rPr sz="3000" spc="5" dirty="0">
                <a:solidFill>
                  <a:srgbClr val="FFFFFF"/>
                </a:solidFill>
              </a:rPr>
              <a:t> </a:t>
            </a:r>
            <a:r>
              <a:rPr sz="3000" spc="80" dirty="0">
                <a:solidFill>
                  <a:srgbClr val="FFFFFF"/>
                </a:solidFill>
              </a:rPr>
              <a:t>strategies</a:t>
            </a:r>
            <a:r>
              <a:rPr sz="3000" spc="-5" dirty="0">
                <a:solidFill>
                  <a:srgbClr val="FFFFFF"/>
                </a:solidFill>
              </a:rPr>
              <a:t> </a:t>
            </a:r>
            <a:r>
              <a:rPr sz="3000" spc="165" dirty="0">
                <a:solidFill>
                  <a:srgbClr val="FFFFFF"/>
                </a:solidFill>
              </a:rPr>
              <a:t>and</a:t>
            </a:r>
            <a:r>
              <a:rPr sz="3000" spc="-5" dirty="0">
                <a:solidFill>
                  <a:srgbClr val="FFFFFF"/>
                </a:solidFill>
              </a:rPr>
              <a:t> </a:t>
            </a:r>
            <a:r>
              <a:rPr sz="3000" spc="85" dirty="0">
                <a:solidFill>
                  <a:srgbClr val="FFFFFF"/>
                </a:solidFill>
              </a:rPr>
              <a:t>heuristics:</a:t>
            </a:r>
            <a:endParaRPr sz="300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701799"/>
            <a:ext cx="5054600" cy="1753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SzPct val="74074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700" spc="70" dirty="0">
                <a:solidFill>
                  <a:srgbClr val="FAFD00"/>
                </a:solidFill>
                <a:latin typeface="Times New Roman"/>
                <a:cs typeface="Times New Roman"/>
              </a:rPr>
              <a:t>Relation</a:t>
            </a:r>
            <a:endParaRPr sz="27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  <a:tabLst>
                <a:tab pos="1840864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IF	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‘fuel tank’ is empty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	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car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dead</a:t>
            </a:r>
            <a:endParaRPr sz="2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SzPct val="74074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700" spc="80" dirty="0">
                <a:solidFill>
                  <a:srgbClr val="FAFD00"/>
                </a:solidFill>
                <a:latin typeface="Times New Roman"/>
                <a:cs typeface="Times New Roman"/>
              </a:rPr>
              <a:t>Recommendation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9215" y="3428490"/>
            <a:ext cx="6170295" cy="3398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395730">
              <a:lnSpc>
                <a:spcPct val="100000"/>
              </a:lnSpc>
              <a:spcBef>
                <a:spcPts val="100"/>
              </a:spcBef>
              <a:tabLst>
                <a:tab pos="1840864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IF	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season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autumn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AND	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sky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cloudy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AND	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forecast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drizzle</a:t>
            </a:r>
            <a:endParaRPr sz="27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tabLst>
                <a:tab pos="1840864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	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advice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‘take an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umbrella’</a:t>
            </a:r>
            <a:endParaRPr sz="2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SzPct val="74074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700" spc="45" dirty="0">
                <a:solidFill>
                  <a:srgbClr val="FAFD00"/>
                </a:solidFill>
                <a:latin typeface="Times New Roman"/>
                <a:cs typeface="Times New Roman"/>
              </a:rPr>
              <a:t>Directive</a:t>
            </a:r>
            <a:endParaRPr sz="2700">
              <a:latin typeface="Times New Roman"/>
              <a:cs typeface="Times New Roman"/>
            </a:endParaRPr>
          </a:p>
          <a:p>
            <a:pPr marL="354965" marR="4892675">
              <a:lnSpc>
                <a:spcPct val="99800"/>
              </a:lnSpc>
              <a:spcBef>
                <a:spcPts val="10"/>
              </a:spcBef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8014" y="5568185"/>
            <a:ext cx="3806825" cy="1258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235"/>
              </a:lnSpc>
              <a:spcBef>
                <a:spcPts val="100"/>
              </a:spcBef>
            </a:pP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car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dead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ts val="3235"/>
              </a:lnSpc>
            </a:pP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‘fuel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tank’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empty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action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‘refuel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car’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819403"/>
            <a:ext cx="1607185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74074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FAFD00"/>
                </a:solidFill>
                <a:latin typeface="Times New Roman"/>
                <a:cs typeface="Times New Roman"/>
              </a:rPr>
              <a:t>S</a:t>
            </a:r>
            <a:r>
              <a:rPr sz="2700" spc="145" dirty="0">
                <a:solidFill>
                  <a:srgbClr val="FAFD00"/>
                </a:solidFill>
                <a:latin typeface="Times New Roman"/>
                <a:cs typeface="Times New Roman"/>
              </a:rPr>
              <a:t>t</a:t>
            </a:r>
            <a:r>
              <a:rPr sz="2700" spc="295" dirty="0">
                <a:solidFill>
                  <a:srgbClr val="FAFD00"/>
                </a:solidFill>
                <a:latin typeface="Times New Roman"/>
                <a:cs typeface="Times New Roman"/>
              </a:rPr>
              <a:t>r</a:t>
            </a:r>
            <a:r>
              <a:rPr sz="2700" spc="15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2700" spc="145" dirty="0">
                <a:solidFill>
                  <a:srgbClr val="FAFD00"/>
                </a:solidFill>
                <a:latin typeface="Times New Roman"/>
                <a:cs typeface="Times New Roman"/>
              </a:rPr>
              <a:t>t</a:t>
            </a:r>
            <a:r>
              <a:rPr sz="2700" spc="-5" dirty="0">
                <a:solidFill>
                  <a:srgbClr val="FAFD00"/>
                </a:solidFill>
                <a:latin typeface="Times New Roman"/>
                <a:cs typeface="Times New Roman"/>
              </a:rPr>
              <a:t>e</a:t>
            </a:r>
            <a:r>
              <a:rPr sz="2700" spc="-10" dirty="0">
                <a:solidFill>
                  <a:srgbClr val="FAFD00"/>
                </a:solidFill>
                <a:latin typeface="Times New Roman"/>
                <a:cs typeface="Times New Roman"/>
              </a:rPr>
              <a:t>g</a:t>
            </a:r>
            <a:r>
              <a:rPr sz="2700" dirty="0">
                <a:solidFill>
                  <a:srgbClr val="FAFD00"/>
                </a:solidFill>
                <a:latin typeface="Times New Roman"/>
                <a:cs typeface="Times New Roman"/>
              </a:rPr>
              <a:t>y 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82115" y="1230883"/>
            <a:ext cx="6179185" cy="314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7965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car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dead</a:t>
            </a:r>
            <a:endParaRPr sz="2700">
              <a:latin typeface="Times New Roman"/>
              <a:cs typeface="Times New Roman"/>
            </a:endParaRPr>
          </a:p>
          <a:p>
            <a:pPr marL="1497965" marR="5080">
              <a:lnSpc>
                <a:spcPts val="3229"/>
              </a:lnSpc>
              <a:spcBef>
                <a:spcPts val="114"/>
              </a:spcBef>
            </a:pP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action is ‘check the fuel tank’;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step1 is complete</a:t>
            </a:r>
            <a:endParaRPr sz="2700">
              <a:latin typeface="Times New Roman"/>
              <a:cs typeface="Times New Roman"/>
            </a:endParaRPr>
          </a:p>
          <a:p>
            <a:pPr marL="12700" marR="1851660">
              <a:lnSpc>
                <a:spcPts val="3229"/>
              </a:lnSpc>
              <a:spcBef>
                <a:spcPts val="1939"/>
              </a:spcBef>
              <a:tabLst>
                <a:tab pos="1497965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IF	step1 is complete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AND	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‘fuel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tank’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full</a:t>
            </a:r>
            <a:endParaRPr sz="2700">
              <a:latin typeface="Times New Roman"/>
              <a:cs typeface="Times New Roman"/>
            </a:endParaRPr>
          </a:p>
          <a:p>
            <a:pPr marL="1497965" marR="260985" indent="-1485900">
              <a:lnSpc>
                <a:spcPts val="3240"/>
              </a:lnSpc>
              <a:tabLst>
                <a:tab pos="1497965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	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action is ‘check the battery’;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step2 is complete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9215" y="4435854"/>
            <a:ext cx="1722120" cy="208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SzPct val="74074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700" spc="80" dirty="0">
                <a:solidFill>
                  <a:srgbClr val="FAFD00"/>
                </a:solidFill>
                <a:latin typeface="Times New Roman"/>
                <a:cs typeface="Times New Roman"/>
              </a:rPr>
              <a:t>Heuristic</a:t>
            </a:r>
            <a:endParaRPr sz="2700">
              <a:latin typeface="Times New Roman"/>
              <a:cs typeface="Times New Roman"/>
            </a:endParaRPr>
          </a:p>
          <a:p>
            <a:pPr marL="354965" marR="444500">
              <a:lnSpc>
                <a:spcPct val="99900"/>
              </a:lnSpc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8014" y="4847333"/>
            <a:ext cx="4646295" cy="167005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2262505">
              <a:lnSpc>
                <a:spcPts val="3229"/>
              </a:lnSpc>
              <a:spcBef>
                <a:spcPts val="215"/>
              </a:spcBef>
            </a:pP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spill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liquid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‘spill</a:t>
            </a: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pH’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&lt;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ts val="3130"/>
              </a:lnSpc>
            </a:pP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‘spill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smell’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vinegar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‘spill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material’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‘acetic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acid’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075" y="784351"/>
            <a:ext cx="8332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The</a:t>
            </a:r>
            <a:r>
              <a:rPr spc="-10" dirty="0"/>
              <a:t> </a:t>
            </a:r>
            <a:r>
              <a:rPr spc="145" dirty="0"/>
              <a:t>main</a:t>
            </a:r>
            <a:r>
              <a:rPr spc="-5" dirty="0"/>
              <a:t> </a:t>
            </a:r>
            <a:r>
              <a:rPr spc="110" dirty="0"/>
              <a:t>players</a:t>
            </a:r>
            <a:r>
              <a:rPr spc="-5" dirty="0"/>
              <a:t> </a:t>
            </a:r>
            <a:r>
              <a:rPr spc="95" dirty="0"/>
              <a:t>in</a:t>
            </a:r>
            <a:r>
              <a:rPr spc="-5" dirty="0"/>
              <a:t> </a:t>
            </a:r>
            <a:r>
              <a:rPr spc="130" dirty="0"/>
              <a:t>the</a:t>
            </a:r>
            <a:r>
              <a:rPr spc="-5" dirty="0"/>
              <a:t> </a:t>
            </a:r>
            <a:r>
              <a:rPr spc="90" dirty="0"/>
              <a:t>development</a:t>
            </a:r>
            <a:r>
              <a:rPr spc="-5" dirty="0"/>
              <a:t> </a:t>
            </a:r>
            <a:r>
              <a:rPr spc="145" dirty="0"/>
              <a:t>team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791715"/>
            <a:ext cx="8220709" cy="286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04203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members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development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team: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domain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expert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knowledge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engineer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50" dirty="0">
                <a:solidFill>
                  <a:srgbClr val="FAFD00"/>
                </a:solidFill>
                <a:latin typeface="Times New Roman"/>
                <a:cs typeface="Times New Roman"/>
              </a:rPr>
              <a:t>programmer</a:t>
            </a:r>
            <a:r>
              <a:rPr sz="3000" spc="15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project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40" dirty="0">
                <a:solidFill>
                  <a:srgbClr val="FAFD00"/>
                </a:solidFill>
                <a:latin typeface="Times New Roman"/>
                <a:cs typeface="Times New Roman"/>
              </a:rPr>
              <a:t>manager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end-user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success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entirely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depends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how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members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work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together.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3404</Words>
  <Application>Microsoft Office PowerPoint</Application>
  <PresentationFormat>Özel</PresentationFormat>
  <Paragraphs>210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3" baseType="lpstr">
      <vt:lpstr>Arial MT</vt:lpstr>
      <vt:lpstr>Calibri</vt:lpstr>
      <vt:lpstr>Lucida Sans Unicode</vt:lpstr>
      <vt:lpstr>Symbol</vt:lpstr>
      <vt:lpstr>Times New Roman</vt:lpstr>
      <vt:lpstr>Office Theme</vt:lpstr>
      <vt:lpstr>Lecture 2</vt:lpstr>
      <vt:lpstr>Introduction, or what is knowledge?</vt:lpstr>
      <vt:lpstr>PowerPoint Sunusu</vt:lpstr>
      <vt:lpstr>Rules as a knowledge representation technique</vt:lpstr>
      <vt:lpstr>PowerPoint Sunusu</vt:lpstr>
      <vt:lpstr>PowerPoint Sunusu</vt:lpstr>
      <vt:lpstr>Rules can represent relations, recommendations,  directives, strategies and heuristics:</vt:lpstr>
      <vt:lpstr>PowerPoint Sunusu</vt:lpstr>
      <vt:lpstr>The main players in the development team</vt:lpstr>
      <vt:lpstr>PowerPoint Sunusu</vt:lpstr>
      <vt:lpstr>PowerPoint Sunusu</vt:lpstr>
      <vt:lpstr>PowerPoint Sunusu</vt:lpstr>
      <vt:lpstr>PowerPoint Sunusu</vt:lpstr>
      <vt:lpstr>Structure of a rule-based expert system</vt:lpstr>
      <vt:lpstr>PowerPoint Sunusu</vt:lpstr>
      <vt:lpstr>PowerPoint Sunusu</vt:lpstr>
      <vt:lpstr>Characteristics of an expert system</vt:lpstr>
      <vt:lpstr>PowerPoint Sunusu</vt:lpstr>
      <vt:lpstr>Can expert systems make mistakes?</vt:lpstr>
      <vt:lpstr>PowerPoint Sunusu</vt:lpstr>
      <vt:lpstr>Forward chaining and backward chaining</vt:lpstr>
      <vt:lpstr>Forward chaining</vt:lpstr>
      <vt:lpstr>PowerPoint Sunusu</vt:lpstr>
      <vt:lpstr>Backward chaining</vt:lpstr>
      <vt:lpstr>Backward chaining</vt:lpstr>
      <vt:lpstr>How do we choose between forward and  backward chaining?</vt:lpstr>
      <vt:lpstr>Conflict resolution</vt:lpstr>
      <vt:lpstr>PowerPoint Sunusu</vt:lpstr>
      <vt:lpstr>PowerPoint Sunusu</vt:lpstr>
      <vt:lpstr>Methods used for conflict resolution</vt:lpstr>
      <vt:lpstr>PowerPoint Sunusu</vt:lpstr>
      <vt:lpstr>Metaknowledge</vt:lpstr>
      <vt:lpstr>Metarules</vt:lpstr>
      <vt:lpstr>Advantages of rule-based expert systems</vt:lpstr>
      <vt:lpstr>Advantages of rule-based expert systems</vt:lpstr>
      <vt:lpstr>Disadvantages of rule-based expert systems</vt:lpstr>
      <vt:lpstr>Disadvantages of rule-based expert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2.ppt</dc:title>
  <dc:creator>michaeln</dc:creator>
  <cp:lastModifiedBy>irem</cp:lastModifiedBy>
  <cp:revision>2</cp:revision>
  <dcterms:created xsi:type="dcterms:W3CDTF">2022-10-07T11:30:12Z</dcterms:created>
  <dcterms:modified xsi:type="dcterms:W3CDTF">2022-10-07T11:31:58Z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