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59" r:id="rId4"/>
    <p:sldId id="313" r:id="rId5"/>
    <p:sldId id="260" r:id="rId6"/>
    <p:sldId id="266" r:id="rId7"/>
    <p:sldId id="267" r:id="rId8"/>
    <p:sldId id="286" r:id="rId9"/>
    <p:sldId id="287" r:id="rId10"/>
    <p:sldId id="288" r:id="rId11"/>
    <p:sldId id="311" r:id="rId12"/>
    <p:sldId id="300" r:id="rId13"/>
    <p:sldId id="301" r:id="rId14"/>
    <p:sldId id="319" r:id="rId15"/>
    <p:sldId id="312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Orta Stil 3 - 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78767-3D8E-40A3-8AEE-9883BD0F581E}" type="datetimeFigureOut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14964-FC59-4890-9A2C-60BA2105C62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9A5D-2CDE-46F7-8621-92979CA68A18}" type="datetime1">
              <a:rPr lang="tr-TR" smtClean="0"/>
              <a:t>28.03.2019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CD2FE-FD55-4BD6-84A6-D0CE50486403}" type="datetime1">
              <a:rPr lang="tr-TR" smtClean="0"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9E55-0FE4-4F71-8BAA-DA1FE84976E2}" type="datetime1">
              <a:rPr lang="tr-TR" smtClean="0"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1F048-D1B3-4898-BDC3-5C9F30E925BF}" type="datetime1">
              <a:rPr lang="tr-TR" smtClean="0"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259F-2883-4F74-8E2D-092ED1B02EA4}" type="datetime1">
              <a:rPr lang="tr-TR" smtClean="0"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16591-6E67-4E68-98AB-F05C6FBF4665}" type="datetime1">
              <a:rPr lang="tr-TR" smtClean="0"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1440-5C6D-46C4-B350-A25283ADC66B}" type="datetime1">
              <a:rPr lang="tr-TR" smtClean="0"/>
              <a:t>28.03.2019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A3F0-C8FD-4B99-A1BE-AEDC719C751F}" type="datetime1">
              <a:rPr lang="tr-TR" smtClean="0"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169ED-203F-46B3-85FD-8174A632BC53}" type="datetime1">
              <a:rPr lang="tr-TR" smtClean="0"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22F-847B-4D72-A71F-A79D3DE1F732}" type="datetime1">
              <a:rPr lang="tr-TR" smtClean="0"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BC9-B9E2-444B-AD38-8A908009FE35}" type="datetime1">
              <a:rPr lang="tr-TR" smtClean="0"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97489E-10C7-4A67-A163-A8B1AD0FA5B0}" type="datetime1">
              <a:rPr lang="tr-TR" smtClean="0"/>
              <a:t>28.03.2019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1728790"/>
            <a:ext cx="8643998" cy="2628904"/>
          </a:xfrm>
        </p:spPr>
        <p:txBody>
          <a:bodyPr>
            <a:noAutofit/>
          </a:bodyPr>
          <a:lstStyle/>
          <a:p>
            <a:pPr algn="ctr"/>
            <a:r>
              <a:rPr lang="tr-TR" sz="7000" dirty="0" err="1" smtClean="0">
                <a:solidFill>
                  <a:schemeClr val="accent2"/>
                </a:solidFill>
              </a:rPr>
              <a:t>Food</a:t>
            </a:r>
            <a:r>
              <a:rPr lang="tr-TR" sz="7000" dirty="0" smtClean="0">
                <a:solidFill>
                  <a:schemeClr val="accent2"/>
                </a:solidFill>
              </a:rPr>
              <a:t> </a:t>
            </a:r>
            <a:r>
              <a:rPr lang="tr-TR" sz="7000" dirty="0" err="1" smtClean="0">
                <a:solidFill>
                  <a:schemeClr val="accent2"/>
                </a:solidFill>
              </a:rPr>
              <a:t>spoilage</a:t>
            </a:r>
            <a:r>
              <a:rPr lang="tr-TR" sz="7000" dirty="0" smtClean="0">
                <a:solidFill>
                  <a:schemeClr val="accent2"/>
                </a:solidFill>
              </a:rPr>
              <a:t> </a:t>
            </a:r>
            <a:r>
              <a:rPr lang="tr-TR" sz="7000" dirty="0" err="1" smtClean="0">
                <a:solidFill>
                  <a:schemeClr val="accent2"/>
                </a:solidFill>
              </a:rPr>
              <a:t>and</a:t>
            </a:r>
            <a:r>
              <a:rPr lang="tr-TR" sz="7000" dirty="0" smtClean="0">
                <a:solidFill>
                  <a:schemeClr val="accent2"/>
                </a:solidFill>
              </a:rPr>
              <a:t> </a:t>
            </a:r>
            <a:r>
              <a:rPr lang="tr-TR" sz="7000" dirty="0" err="1" smtClean="0">
                <a:solidFill>
                  <a:schemeClr val="accent2"/>
                </a:solidFill>
              </a:rPr>
              <a:t>preservation</a:t>
            </a:r>
            <a:r>
              <a:rPr lang="tr-TR" sz="7000" dirty="0" smtClean="0">
                <a:solidFill>
                  <a:schemeClr val="accent2"/>
                </a:solidFill>
              </a:rPr>
              <a:t> </a:t>
            </a:r>
            <a:r>
              <a:rPr lang="tr-TR" sz="7000" dirty="0" err="1" smtClean="0">
                <a:solidFill>
                  <a:schemeClr val="accent2"/>
                </a:solidFill>
              </a:rPr>
              <a:t>methods</a:t>
            </a:r>
            <a:endParaRPr lang="tr-TR" sz="7000" dirty="0">
              <a:solidFill>
                <a:schemeClr val="accent2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03518" y="6319870"/>
            <a:ext cx="7854696" cy="609592"/>
          </a:xfrm>
        </p:spPr>
        <p:txBody>
          <a:bodyPr>
            <a:normAutofit/>
          </a:bodyPr>
          <a:lstStyle/>
          <a:p>
            <a:pPr algn="ctr"/>
            <a:r>
              <a:rPr lang="tr-T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FDE 101-</a:t>
            </a:r>
            <a:r>
              <a:rPr lang="tr-TR" sz="2000" b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Basic</a:t>
            </a:r>
            <a:r>
              <a:rPr lang="tr-T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000" b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Concepts</a:t>
            </a:r>
            <a:r>
              <a:rPr lang="tr-T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in </a:t>
            </a:r>
            <a:r>
              <a:rPr lang="tr-TR" sz="2000" b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Food</a:t>
            </a:r>
            <a:r>
              <a:rPr lang="tr-TR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tr-TR" sz="2000" b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Engineering</a:t>
            </a:r>
            <a:endParaRPr lang="tr-TR" sz="2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Chemical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spoilage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935480"/>
            <a:ext cx="8686800" cy="4389120"/>
          </a:xfrm>
        </p:spPr>
        <p:txBody>
          <a:bodyPr>
            <a:noAutofit/>
          </a:bodyPr>
          <a:lstStyle/>
          <a:p>
            <a:r>
              <a:rPr lang="tr-TR" sz="2800" b="1" dirty="0" err="1" smtClean="0">
                <a:solidFill>
                  <a:srgbClr val="C00000"/>
                </a:solidFill>
              </a:rPr>
              <a:t>Chemical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spoilage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affect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the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color</a:t>
            </a:r>
            <a:r>
              <a:rPr lang="tr-TR" sz="2800" b="1" dirty="0" smtClean="0">
                <a:solidFill>
                  <a:srgbClr val="C00000"/>
                </a:solidFill>
              </a:rPr>
              <a:t>, </a:t>
            </a:r>
            <a:r>
              <a:rPr lang="tr-TR" sz="2800" b="1" dirty="0" err="1" smtClean="0">
                <a:solidFill>
                  <a:srgbClr val="C00000"/>
                </a:solidFill>
              </a:rPr>
              <a:t>flavor</a:t>
            </a:r>
            <a:r>
              <a:rPr lang="tr-TR" sz="2800" b="1" dirty="0" smtClean="0">
                <a:solidFill>
                  <a:srgbClr val="C00000"/>
                </a:solidFill>
              </a:rPr>
              <a:t>, aroma, </a:t>
            </a:r>
            <a:r>
              <a:rPr lang="tr-TR" sz="2800" b="1" dirty="0" err="1" smtClean="0">
                <a:solidFill>
                  <a:srgbClr val="C00000"/>
                </a:solidFill>
              </a:rPr>
              <a:t>and</a:t>
            </a:r>
            <a:r>
              <a:rPr lang="tr-TR" sz="2800" b="1" dirty="0" smtClean="0">
                <a:solidFill>
                  <a:srgbClr val="C00000"/>
                </a:solidFill>
              </a:rPr>
              <a:t>/</a:t>
            </a:r>
            <a:r>
              <a:rPr lang="tr-TR" sz="2800" b="1" dirty="0" err="1" smtClean="0">
                <a:solidFill>
                  <a:srgbClr val="C00000"/>
                </a:solidFill>
              </a:rPr>
              <a:t>or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texture</a:t>
            </a:r>
            <a:r>
              <a:rPr lang="tr-TR" sz="2800" b="1" dirty="0" smtClean="0">
                <a:solidFill>
                  <a:srgbClr val="C00000"/>
                </a:solidFill>
              </a:rPr>
              <a:t> of </a:t>
            </a:r>
            <a:r>
              <a:rPr lang="tr-TR" sz="2800" b="1" dirty="0" err="1" smtClean="0">
                <a:solidFill>
                  <a:srgbClr val="C00000"/>
                </a:solidFill>
              </a:rPr>
              <a:t>food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endParaRPr lang="tr-TR" sz="2800" dirty="0" smtClean="0"/>
          </a:p>
          <a:p>
            <a:r>
              <a:rPr lang="tr-TR" sz="2800" dirty="0" err="1" smtClean="0"/>
              <a:t>Different</a:t>
            </a:r>
            <a:r>
              <a:rPr lang="tr-TR" sz="2800" dirty="0" smtClean="0"/>
              <a:t> </a:t>
            </a:r>
            <a:r>
              <a:rPr lang="tr-TR" sz="2800" dirty="0" err="1" smtClean="0"/>
              <a:t>types</a:t>
            </a:r>
            <a:r>
              <a:rPr lang="tr-TR" sz="2800" dirty="0" smtClean="0"/>
              <a:t> of </a:t>
            </a:r>
            <a:r>
              <a:rPr lang="tr-TR" sz="2800" dirty="0" err="1" smtClean="0"/>
              <a:t>chemical</a:t>
            </a:r>
            <a:r>
              <a:rPr lang="tr-TR" sz="2800" dirty="0" smtClean="0"/>
              <a:t> </a:t>
            </a:r>
            <a:r>
              <a:rPr lang="tr-TR" sz="2800" dirty="0" err="1" smtClean="0"/>
              <a:t>spoilage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given</a:t>
            </a:r>
            <a:r>
              <a:rPr lang="tr-TR" sz="2800" dirty="0" smtClean="0"/>
              <a:t> </a:t>
            </a:r>
            <a:r>
              <a:rPr lang="tr-TR" sz="2800" dirty="0" err="1" smtClean="0"/>
              <a:t>below</a:t>
            </a:r>
            <a:endParaRPr lang="tr-TR" sz="2800" dirty="0" smtClean="0"/>
          </a:p>
          <a:p>
            <a:pPr lvl="1"/>
            <a:r>
              <a:rPr lang="tr-TR" sz="2800" dirty="0" err="1" smtClean="0"/>
              <a:t>Enzymatic</a:t>
            </a:r>
            <a:r>
              <a:rPr lang="tr-TR" sz="2800" dirty="0" smtClean="0"/>
              <a:t> </a:t>
            </a:r>
            <a:r>
              <a:rPr lang="tr-TR" sz="2800" dirty="0" err="1" smtClean="0"/>
              <a:t>reactions</a:t>
            </a:r>
            <a:endParaRPr lang="tr-TR" sz="2800" dirty="0" smtClean="0"/>
          </a:p>
          <a:p>
            <a:pPr lvl="1"/>
            <a:r>
              <a:rPr lang="tr-TR" sz="2800" dirty="0" smtClean="0"/>
              <a:t>Protein </a:t>
            </a:r>
            <a:r>
              <a:rPr lang="tr-TR" sz="2800" dirty="0" err="1" smtClean="0"/>
              <a:t>degredation</a:t>
            </a:r>
            <a:endParaRPr lang="tr-TR" sz="2800" dirty="0" smtClean="0"/>
          </a:p>
          <a:p>
            <a:pPr lvl="1"/>
            <a:r>
              <a:rPr lang="tr-TR" sz="2800" dirty="0" err="1" smtClean="0"/>
              <a:t>Chemical</a:t>
            </a:r>
            <a:r>
              <a:rPr lang="tr-TR" sz="2800" dirty="0" smtClean="0"/>
              <a:t> </a:t>
            </a:r>
            <a:r>
              <a:rPr lang="tr-TR" sz="2800" dirty="0" err="1" smtClean="0"/>
              <a:t>spoilage</a:t>
            </a:r>
            <a:r>
              <a:rPr lang="tr-TR" sz="2800" dirty="0" smtClean="0"/>
              <a:t> of </a:t>
            </a:r>
            <a:r>
              <a:rPr lang="tr-TR" sz="2800" dirty="0" err="1" smtClean="0"/>
              <a:t>carbohydrates</a:t>
            </a:r>
            <a:endParaRPr lang="tr-TR" sz="2800" dirty="0" smtClean="0"/>
          </a:p>
          <a:p>
            <a:pPr lvl="1"/>
            <a:r>
              <a:rPr lang="tr-TR" sz="2800" dirty="0" err="1" smtClean="0"/>
              <a:t>Lipolysis</a:t>
            </a:r>
            <a:endParaRPr lang="tr-TR" sz="2800" dirty="0" smtClean="0"/>
          </a:p>
          <a:p>
            <a:pPr lvl="1"/>
            <a:r>
              <a:rPr lang="tr-TR" sz="2800" dirty="0" err="1" smtClean="0"/>
              <a:t>Oxidation</a:t>
            </a:r>
            <a:r>
              <a:rPr lang="tr-TR" sz="2800" dirty="0" smtClean="0"/>
              <a:t> in </a:t>
            </a:r>
            <a:r>
              <a:rPr lang="tr-TR" sz="2800" dirty="0" err="1" smtClean="0"/>
              <a:t>proteins</a:t>
            </a:r>
            <a:r>
              <a:rPr lang="tr-TR" sz="2800" dirty="0" smtClean="0"/>
              <a:t>, </a:t>
            </a:r>
            <a:r>
              <a:rPr lang="tr-TR" sz="2800" dirty="0" err="1" smtClean="0"/>
              <a:t>lipids</a:t>
            </a:r>
            <a:r>
              <a:rPr lang="tr-TR" sz="2800" dirty="0" smtClean="0"/>
              <a:t>,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color</a:t>
            </a:r>
            <a:r>
              <a:rPr lang="tr-TR" sz="2800" dirty="0" smtClean="0"/>
              <a:t> </a:t>
            </a:r>
            <a:r>
              <a:rPr lang="tr-TR" sz="2800" dirty="0" err="1" smtClean="0"/>
              <a:t>pigments</a:t>
            </a:r>
            <a:endParaRPr lang="tr-TR" sz="2800" dirty="0" smtClean="0"/>
          </a:p>
          <a:p>
            <a:endParaRPr lang="tr-TR" sz="28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0092-2E5A-4B06-B135-B953EDDDAAB6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214282" y="2500306"/>
            <a:ext cx="8929718" cy="150019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4319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6600" b="1" dirty="0" smtClean="0">
                <a:solidFill>
                  <a:srgbClr val="002060"/>
                </a:solidFill>
              </a:rPr>
              <a:t>MICROBIAL SPOILAGE</a:t>
            </a:r>
            <a:endParaRPr lang="tr-TR" sz="6600" b="1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0F03A-BBC6-416B-9F8D-AE7AA2261FD2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Microbial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spoilage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Microbial</a:t>
            </a:r>
            <a:r>
              <a:rPr lang="tr-TR" b="1" dirty="0" smtClean="0"/>
              <a:t> </a:t>
            </a:r>
            <a:r>
              <a:rPr lang="tr-TR" b="1" dirty="0" err="1" smtClean="0"/>
              <a:t>spoilage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in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/>
              <a:t> </a:t>
            </a:r>
            <a:r>
              <a:rPr lang="tr-TR" b="1" dirty="0" err="1" smtClean="0"/>
              <a:t>microbial</a:t>
            </a:r>
            <a:r>
              <a:rPr lang="tr-TR" b="1" dirty="0" smtClean="0"/>
              <a:t> </a:t>
            </a:r>
            <a:r>
              <a:rPr lang="tr-TR" b="1" dirty="0" err="1" smtClean="0"/>
              <a:t>biodeterioration</a:t>
            </a:r>
            <a:r>
              <a:rPr lang="tr-TR" dirty="0" smtClean="0"/>
              <a:t>, is </a:t>
            </a:r>
            <a:r>
              <a:rPr lang="tr-TR" dirty="0" err="1" smtClean="0"/>
              <a:t>defined</a:t>
            </a:r>
            <a:r>
              <a:rPr lang="tr-TR" dirty="0" smtClean="0"/>
              <a:t> as </a:t>
            </a:r>
            <a:r>
              <a:rPr lang="tr-TR" b="1" dirty="0" err="1" smtClean="0">
                <a:solidFill>
                  <a:srgbClr val="FF0000"/>
                </a:solidFill>
              </a:rPr>
              <a:t>the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breakdown</a:t>
            </a:r>
            <a:r>
              <a:rPr lang="tr-TR" b="1" dirty="0" smtClean="0">
                <a:solidFill>
                  <a:srgbClr val="FF0000"/>
                </a:solidFill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</a:rPr>
              <a:t>food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by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microorganisms</a:t>
            </a:r>
            <a:endParaRPr lang="tr-TR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sz="1600" dirty="0" smtClean="0"/>
          </a:p>
          <a:p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microorganisms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naturally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present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contaminated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to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the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food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from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the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enviroment</a:t>
            </a:r>
            <a:endParaRPr lang="tr-TR" b="1" dirty="0" smtClean="0">
              <a:solidFill>
                <a:srgbClr val="0000FF"/>
              </a:solidFill>
            </a:endParaRPr>
          </a:p>
          <a:p>
            <a:endParaRPr lang="tr-TR" sz="1600" b="1" dirty="0">
              <a:solidFill>
                <a:srgbClr val="0000FF"/>
              </a:solidFill>
            </a:endParaRPr>
          </a:p>
          <a:p>
            <a:r>
              <a:rPr lang="tr-TR" dirty="0" err="1" smtClean="0"/>
              <a:t>Potential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spoilage</a:t>
            </a:r>
            <a:r>
              <a:rPr lang="tr-TR" dirty="0" smtClean="0"/>
              <a:t> </a:t>
            </a:r>
            <a:r>
              <a:rPr lang="tr-TR" dirty="0" err="1" smtClean="0"/>
              <a:t>microoganisms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bacteria</a:t>
            </a:r>
            <a:r>
              <a:rPr lang="tr-TR" b="1" dirty="0" smtClean="0">
                <a:solidFill>
                  <a:srgbClr val="008000"/>
                </a:solidFill>
              </a:rPr>
              <a:t>, </a:t>
            </a:r>
            <a:r>
              <a:rPr lang="tr-TR" b="1" dirty="0" err="1" smtClean="0">
                <a:solidFill>
                  <a:srgbClr val="008000"/>
                </a:solidFill>
              </a:rPr>
              <a:t>fungi</a:t>
            </a:r>
            <a:r>
              <a:rPr lang="tr-TR" b="1" dirty="0" smtClean="0">
                <a:solidFill>
                  <a:srgbClr val="008000"/>
                </a:solidFill>
              </a:rPr>
              <a:t> (</a:t>
            </a:r>
            <a:r>
              <a:rPr lang="tr-TR" b="1" dirty="0" err="1" smtClean="0">
                <a:solidFill>
                  <a:srgbClr val="008000"/>
                </a:solidFill>
              </a:rPr>
              <a:t>mold</a:t>
            </a:r>
            <a:r>
              <a:rPr lang="tr-TR" b="1" dirty="0" smtClean="0">
                <a:solidFill>
                  <a:srgbClr val="008000"/>
                </a:solidFill>
              </a:rPr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and</a:t>
            </a:r>
            <a:r>
              <a:rPr lang="tr-TR" b="1" dirty="0" smtClean="0">
                <a:solidFill>
                  <a:srgbClr val="008000"/>
                </a:solidFill>
              </a:rPr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yeast</a:t>
            </a:r>
            <a:r>
              <a:rPr lang="tr-TR" b="1" dirty="0" smtClean="0">
                <a:solidFill>
                  <a:srgbClr val="008000"/>
                </a:solidFill>
              </a:rPr>
              <a:t>), </a:t>
            </a:r>
            <a:r>
              <a:rPr lang="tr-TR" b="1" dirty="0" err="1" smtClean="0">
                <a:solidFill>
                  <a:srgbClr val="008000"/>
                </a:solidFill>
              </a:rPr>
              <a:t>viruses</a:t>
            </a:r>
            <a:r>
              <a:rPr lang="tr-TR" b="1" dirty="0" smtClean="0">
                <a:solidFill>
                  <a:srgbClr val="008000"/>
                </a:solidFill>
              </a:rPr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and</a:t>
            </a:r>
            <a:r>
              <a:rPr lang="tr-TR" b="1" dirty="0" smtClean="0">
                <a:solidFill>
                  <a:srgbClr val="008000"/>
                </a:solidFill>
              </a:rPr>
              <a:t> </a:t>
            </a:r>
            <a:r>
              <a:rPr lang="tr-TR" b="1" dirty="0" err="1" smtClean="0">
                <a:solidFill>
                  <a:srgbClr val="008000"/>
                </a:solidFill>
              </a:rPr>
              <a:t>parasites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D294-F1EE-4505-99BA-68222CB4EBF1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6895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Food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spoilage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or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foodborne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illness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C00000"/>
                </a:solidFill>
              </a:rPr>
              <a:t>Some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microorganisms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simply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cause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spoilage</a:t>
            </a:r>
            <a:r>
              <a:rPr lang="tr-TR" b="1" dirty="0" smtClean="0">
                <a:solidFill>
                  <a:srgbClr val="C00000"/>
                </a:solidFill>
              </a:rPr>
              <a:t> of </a:t>
            </a:r>
            <a:r>
              <a:rPr lang="tr-TR" b="1" dirty="0" err="1" smtClean="0">
                <a:solidFill>
                  <a:srgbClr val="C00000"/>
                </a:solidFill>
              </a:rPr>
              <a:t>foods</a:t>
            </a:r>
            <a:r>
              <a:rPr lang="tr-TR" dirty="0" smtClean="0"/>
              <a:t>,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others</a:t>
            </a:r>
            <a:r>
              <a:rPr lang="tr-TR" b="1" dirty="0" smtClean="0">
                <a:solidFill>
                  <a:srgbClr val="0000FF"/>
                </a:solidFill>
              </a:rPr>
              <a:t> can </a:t>
            </a:r>
            <a:r>
              <a:rPr lang="tr-TR" b="1" dirty="0" err="1" smtClean="0">
                <a:solidFill>
                  <a:srgbClr val="0000FF"/>
                </a:solidFill>
              </a:rPr>
              <a:t>cause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illness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or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even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death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consumed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ABDBB-C29E-4DBF-B77A-C62BB25DFA08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pic>
        <p:nvPicPr>
          <p:cNvPr id="1026" name="Picture 2" descr="food spoilage foodborne illness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3278581"/>
            <a:ext cx="4762500" cy="327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Preservation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methods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err="1" smtClean="0">
                <a:solidFill>
                  <a:srgbClr val="C00000"/>
                </a:solidFill>
              </a:rPr>
              <a:t>Thermal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processes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such</a:t>
            </a:r>
            <a:r>
              <a:rPr lang="tr-TR" b="1" dirty="0" smtClean="0">
                <a:solidFill>
                  <a:srgbClr val="C00000"/>
                </a:solidFill>
              </a:rPr>
              <a:t> as </a:t>
            </a:r>
            <a:r>
              <a:rPr lang="tr-TR" b="1" dirty="0" err="1" smtClean="0">
                <a:solidFill>
                  <a:srgbClr val="C00000"/>
                </a:solidFill>
              </a:rPr>
              <a:t>pasteurization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and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sterilization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b="1" err="1" smtClean="0">
                <a:solidFill>
                  <a:srgbClr val="C00000"/>
                </a:solidFill>
              </a:rPr>
              <a:t>kill</a:t>
            </a:r>
            <a:r>
              <a:rPr lang="tr-TR" smtClean="0"/>
              <a:t> microorganisms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err="1" smtClean="0"/>
              <a:t>Irradiation</a:t>
            </a:r>
            <a:r>
              <a:rPr lang="tr-TR" dirty="0" smtClean="0"/>
              <a:t>, a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thermal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, is </a:t>
            </a:r>
            <a:r>
              <a:rPr lang="tr-TR" err="1" smtClean="0"/>
              <a:t>also</a:t>
            </a:r>
            <a:r>
              <a:rPr lang="tr-TR" smtClean="0"/>
              <a:t> used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b="1" dirty="0" err="1" smtClean="0"/>
              <a:t>kill</a:t>
            </a:r>
            <a:r>
              <a:rPr lang="tr-TR" dirty="0" smtClean="0"/>
              <a:t> </a:t>
            </a:r>
            <a:r>
              <a:rPr lang="tr-TR" dirty="0" err="1" smtClean="0"/>
              <a:t>microorganisms</a:t>
            </a:r>
            <a:r>
              <a:rPr lang="tr-TR" dirty="0" smtClean="0"/>
              <a:t> </a:t>
            </a:r>
            <a:r>
              <a:rPr lang="tr-TR" smtClean="0"/>
              <a:t>in spices</a:t>
            </a:r>
          </a:p>
          <a:p>
            <a:pPr>
              <a:buNone/>
            </a:pPr>
            <a:endParaRPr lang="tr-TR" smtClean="0"/>
          </a:p>
          <a:p>
            <a:r>
              <a:rPr lang="tr-TR" b="1" smtClean="0">
                <a:solidFill>
                  <a:srgbClr val="0000FF"/>
                </a:solidFill>
              </a:rPr>
              <a:t>Drying, refrigeration and freezing </a:t>
            </a:r>
            <a:r>
              <a:rPr lang="tr-TR" smtClean="0"/>
              <a:t>are common unit operations in order to </a:t>
            </a:r>
            <a:r>
              <a:rPr lang="tr-TR" b="1" smtClean="0">
                <a:solidFill>
                  <a:srgbClr val="0000FF"/>
                </a:solidFill>
              </a:rPr>
              <a:t>slow or prevent the growth </a:t>
            </a:r>
            <a:r>
              <a:rPr lang="tr-TR" smtClean="0"/>
              <a:t>of microorganisms</a:t>
            </a:r>
          </a:p>
          <a:p>
            <a:pPr>
              <a:buNone/>
            </a:pPr>
            <a:endParaRPr lang="tr-TR" smtClean="0"/>
          </a:p>
          <a:p>
            <a:r>
              <a:rPr lang="tr-TR" b="1" smtClean="0">
                <a:solidFill>
                  <a:srgbClr val="008000"/>
                </a:solidFill>
              </a:rPr>
              <a:t>Curing, pickling, fermentation and smoking </a:t>
            </a:r>
            <a:r>
              <a:rPr lang="tr-TR" smtClean="0"/>
              <a:t>are traditional methods, which is used to </a:t>
            </a:r>
            <a:r>
              <a:rPr lang="tr-TR" b="1" smtClean="0">
                <a:solidFill>
                  <a:srgbClr val="008000"/>
                </a:solidFill>
              </a:rPr>
              <a:t>slow or prevent microbial growth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2109F-4937-4410-A499-822C9605DA59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69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pPr algn="ctr"/>
            <a:r>
              <a:rPr lang="tr-TR" b="1" smtClean="0">
                <a:solidFill>
                  <a:schemeClr val="accent6">
                    <a:lumMod val="75000"/>
                  </a:schemeClr>
                </a:solidFill>
              </a:rPr>
              <a:t>References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Singh, R.P.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Anderson</a:t>
            </a:r>
            <a:r>
              <a:rPr lang="tr-TR" sz="2000" dirty="0" smtClean="0"/>
              <a:t>, B.A. (2004) </a:t>
            </a:r>
            <a:r>
              <a:rPr lang="tr-TR" sz="2000" b="1" dirty="0" err="1" smtClean="0"/>
              <a:t>The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major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types</a:t>
            </a:r>
            <a:r>
              <a:rPr lang="tr-TR" sz="2000" b="1" dirty="0" smtClean="0"/>
              <a:t> of </a:t>
            </a:r>
            <a:r>
              <a:rPr lang="tr-TR" sz="2000" b="1" dirty="0" err="1" smtClean="0"/>
              <a:t>food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spoilage</a:t>
            </a:r>
            <a:r>
              <a:rPr lang="tr-TR" sz="2000" b="1" dirty="0" smtClean="0"/>
              <a:t>: an </a:t>
            </a:r>
            <a:r>
              <a:rPr lang="tr-TR" sz="2000" b="1" dirty="0" err="1" smtClean="0"/>
              <a:t>overview</a:t>
            </a:r>
            <a:r>
              <a:rPr lang="tr-TR" sz="2000" dirty="0" smtClean="0"/>
              <a:t> (</a:t>
            </a:r>
            <a:r>
              <a:rPr lang="tr-TR" sz="2000" dirty="0" err="1" smtClean="0"/>
              <a:t>chapter</a:t>
            </a:r>
            <a:r>
              <a:rPr lang="tr-TR" sz="2000" dirty="0" smtClean="0"/>
              <a:t> 1) in a </a:t>
            </a:r>
            <a:r>
              <a:rPr lang="tr-TR" sz="2000" dirty="0" err="1" smtClean="0"/>
              <a:t>book</a:t>
            </a:r>
            <a:r>
              <a:rPr lang="tr-TR" sz="2000" dirty="0" smtClean="0"/>
              <a:t> </a:t>
            </a:r>
            <a:r>
              <a:rPr lang="tr-TR" sz="2000" dirty="0" err="1" smtClean="0"/>
              <a:t>titled</a:t>
            </a:r>
            <a:r>
              <a:rPr lang="tr-TR" sz="2000" dirty="0" smtClean="0"/>
              <a:t> «</a:t>
            </a:r>
            <a:r>
              <a:rPr lang="tr-TR" sz="2000" i="1" dirty="0" err="1"/>
              <a:t>U</a:t>
            </a:r>
            <a:r>
              <a:rPr lang="tr-TR" sz="2000" i="1" dirty="0" err="1" smtClean="0"/>
              <a:t>nderstanding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and</a:t>
            </a:r>
            <a:r>
              <a:rPr lang="tr-TR" sz="2000" i="1" dirty="0" smtClean="0"/>
              <a:t> </a:t>
            </a:r>
            <a:r>
              <a:rPr lang="tr-TR" sz="2000" i="1" dirty="0" err="1"/>
              <a:t>M</a:t>
            </a:r>
            <a:r>
              <a:rPr lang="tr-TR" sz="2000" i="1" dirty="0" err="1" smtClean="0"/>
              <a:t>easuring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the</a:t>
            </a:r>
            <a:r>
              <a:rPr lang="tr-TR" sz="2000" i="1" dirty="0" smtClean="0"/>
              <a:t> </a:t>
            </a:r>
            <a:r>
              <a:rPr lang="tr-TR" sz="2000" i="1" dirty="0" err="1"/>
              <a:t>S</a:t>
            </a:r>
            <a:r>
              <a:rPr lang="tr-TR" sz="2000" i="1" dirty="0" err="1" smtClean="0"/>
              <a:t>helf</a:t>
            </a:r>
            <a:r>
              <a:rPr lang="tr-TR" sz="2000" i="1" dirty="0" smtClean="0"/>
              <a:t>-life of </a:t>
            </a:r>
            <a:r>
              <a:rPr lang="tr-TR" sz="2000" i="1" dirty="0" err="1"/>
              <a:t>F</a:t>
            </a:r>
            <a:r>
              <a:rPr lang="tr-TR" sz="2000" i="1" dirty="0" err="1" smtClean="0"/>
              <a:t>ood</a:t>
            </a:r>
            <a:r>
              <a:rPr lang="tr-TR" sz="2000" dirty="0" smtClean="0"/>
              <a:t>» Ed. </a:t>
            </a:r>
            <a:r>
              <a:rPr lang="tr-TR" sz="2000" dirty="0" err="1" smtClean="0"/>
              <a:t>by</a:t>
            </a:r>
            <a:r>
              <a:rPr lang="tr-TR" sz="2000" dirty="0" smtClean="0"/>
              <a:t> </a:t>
            </a:r>
            <a:r>
              <a:rPr lang="tr-TR" sz="2000" dirty="0" err="1" smtClean="0"/>
              <a:t>Steele</a:t>
            </a:r>
            <a:r>
              <a:rPr lang="tr-TR" sz="2000" dirty="0" smtClean="0"/>
              <a:t>, R. </a:t>
            </a:r>
            <a:r>
              <a:rPr lang="tr-TR" sz="2000" dirty="0" err="1" smtClean="0"/>
              <a:t>Woodhead</a:t>
            </a:r>
            <a:r>
              <a:rPr lang="tr-TR" sz="2000" dirty="0" smtClean="0"/>
              <a:t> Publishing Limited </a:t>
            </a:r>
            <a:r>
              <a:rPr lang="tr-TR" sz="2000" dirty="0" err="1" smtClean="0"/>
              <a:t>and</a:t>
            </a:r>
            <a:r>
              <a:rPr lang="tr-TR" sz="2000" dirty="0" smtClean="0"/>
              <a:t> CRC </a:t>
            </a:r>
            <a:r>
              <a:rPr lang="tr-TR" sz="2000" dirty="0" err="1" smtClean="0"/>
              <a:t>Press</a:t>
            </a:r>
            <a:r>
              <a:rPr lang="tr-TR" sz="2000" dirty="0" smtClean="0"/>
              <a:t> LLC. </a:t>
            </a:r>
            <a:r>
              <a:rPr lang="tr-TR" sz="2000" b="1" dirty="0" err="1" smtClean="0"/>
              <a:t>Pages</a:t>
            </a:r>
            <a:r>
              <a:rPr lang="tr-TR" sz="2000" b="1" dirty="0" smtClean="0"/>
              <a:t> 3-17</a:t>
            </a:r>
            <a:r>
              <a:rPr lang="tr-TR" sz="2000" dirty="0" smtClean="0"/>
              <a:t>.</a:t>
            </a:r>
            <a:r>
              <a:rPr lang="tr-TR" sz="2000" dirty="0"/>
              <a:t> </a:t>
            </a:r>
            <a:endParaRPr lang="tr-TR" sz="2000" dirty="0" smtClean="0"/>
          </a:p>
          <a:p>
            <a:endParaRPr lang="tr-TR" sz="2000" dirty="0"/>
          </a:p>
          <a:p>
            <a:r>
              <a:rPr lang="tr-TR" sz="2000" dirty="0" err="1" smtClean="0"/>
              <a:t>Tucker</a:t>
            </a:r>
            <a:r>
              <a:rPr lang="tr-TR" sz="2000" dirty="0" smtClean="0"/>
              <a:t>, G.S. (2003). </a:t>
            </a:r>
            <a:r>
              <a:rPr lang="tr-TR" sz="2000" b="1" dirty="0" err="1" smtClean="0"/>
              <a:t>Food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biodeterioration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and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methods</a:t>
            </a:r>
            <a:r>
              <a:rPr lang="tr-TR" sz="2000" b="1" dirty="0" smtClean="0"/>
              <a:t> of </a:t>
            </a:r>
            <a:r>
              <a:rPr lang="tr-TR" sz="2000" b="1" dirty="0" err="1" smtClean="0"/>
              <a:t>preservation</a:t>
            </a:r>
            <a:r>
              <a:rPr lang="tr-TR" sz="2000" b="1" dirty="0" smtClean="0"/>
              <a:t> </a:t>
            </a:r>
            <a:r>
              <a:rPr lang="tr-TR" sz="2000" dirty="0" smtClean="0"/>
              <a:t>(</a:t>
            </a:r>
            <a:r>
              <a:rPr lang="tr-TR" sz="2000" dirty="0" err="1" smtClean="0"/>
              <a:t>chapter</a:t>
            </a:r>
            <a:r>
              <a:rPr lang="tr-TR" sz="2000" dirty="0" smtClean="0"/>
              <a:t> 2) in a </a:t>
            </a:r>
            <a:r>
              <a:rPr lang="tr-TR" sz="2000" dirty="0" err="1" smtClean="0"/>
              <a:t>book</a:t>
            </a:r>
            <a:r>
              <a:rPr lang="tr-TR" sz="2000" dirty="0" smtClean="0"/>
              <a:t> </a:t>
            </a:r>
            <a:r>
              <a:rPr lang="tr-TR" sz="2000" dirty="0" err="1" smtClean="0"/>
              <a:t>titled</a:t>
            </a:r>
            <a:r>
              <a:rPr lang="tr-TR" sz="2000" dirty="0" smtClean="0"/>
              <a:t> «</a:t>
            </a:r>
            <a:r>
              <a:rPr lang="tr-TR" sz="2000" i="1" dirty="0" err="1" smtClean="0"/>
              <a:t>Food</a:t>
            </a:r>
            <a:r>
              <a:rPr lang="tr-TR" sz="2000" i="1" dirty="0" smtClean="0"/>
              <a:t> </a:t>
            </a:r>
            <a:r>
              <a:rPr lang="tr-TR" sz="2000" i="1" dirty="0" err="1"/>
              <a:t>Packaging</a:t>
            </a:r>
            <a:r>
              <a:rPr lang="tr-TR" sz="2000" i="1" dirty="0"/>
              <a:t> </a:t>
            </a:r>
            <a:r>
              <a:rPr lang="tr-TR" sz="2000" i="1" dirty="0" err="1" smtClean="0"/>
              <a:t>Technology</a:t>
            </a:r>
            <a:r>
              <a:rPr lang="tr-TR" sz="2000" dirty="0" smtClean="0"/>
              <a:t>» Ed. </a:t>
            </a:r>
            <a:r>
              <a:rPr lang="tr-TR" sz="2000" dirty="0" err="1"/>
              <a:t>b</a:t>
            </a:r>
            <a:r>
              <a:rPr lang="tr-TR" sz="2000" dirty="0" err="1" smtClean="0"/>
              <a:t>y</a:t>
            </a:r>
            <a:r>
              <a:rPr lang="tr-TR" sz="2000" dirty="0" smtClean="0"/>
              <a:t> </a:t>
            </a:r>
            <a:r>
              <a:rPr lang="tr-TR" sz="2000" dirty="0" err="1"/>
              <a:t>Coles</a:t>
            </a:r>
            <a:r>
              <a:rPr lang="tr-TR" sz="2000" dirty="0"/>
              <a:t>, R., </a:t>
            </a:r>
            <a:r>
              <a:rPr lang="tr-TR" sz="2000" dirty="0" err="1"/>
              <a:t>McDowell</a:t>
            </a:r>
            <a:r>
              <a:rPr lang="tr-TR" sz="2000" dirty="0"/>
              <a:t>, D.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Kirwan</a:t>
            </a:r>
            <a:r>
              <a:rPr lang="tr-TR" sz="2000" dirty="0"/>
              <a:t> M.J. </a:t>
            </a:r>
            <a:r>
              <a:rPr lang="tr-TR" sz="2000" dirty="0" smtClean="0"/>
              <a:t>CRC </a:t>
            </a:r>
            <a:r>
              <a:rPr lang="tr-TR" sz="2000" dirty="0" err="1"/>
              <a:t>Press</a:t>
            </a:r>
            <a:r>
              <a:rPr lang="tr-TR" sz="2000" dirty="0"/>
              <a:t> </a:t>
            </a:r>
            <a:r>
              <a:rPr lang="tr-TR" sz="2000" dirty="0" err="1"/>
              <a:t>Blackwell</a:t>
            </a:r>
            <a:r>
              <a:rPr lang="tr-TR" sz="2000" dirty="0"/>
              <a:t> Publishing, Florida, USA</a:t>
            </a:r>
            <a:r>
              <a:rPr lang="tr-TR" sz="2000" dirty="0" smtClean="0"/>
              <a:t>. </a:t>
            </a:r>
            <a:r>
              <a:rPr lang="tr-TR" sz="2000" b="1" dirty="0" err="1" smtClean="0"/>
              <a:t>Pages</a:t>
            </a:r>
            <a:r>
              <a:rPr lang="tr-TR" sz="2000" b="1" dirty="0" smtClean="0"/>
              <a:t> 32-63.</a:t>
            </a:r>
          </a:p>
          <a:p>
            <a:endParaRPr lang="tr-TR" sz="2000" b="1" dirty="0"/>
          </a:p>
          <a:p>
            <a:r>
              <a:rPr lang="tr-TR" sz="2000" dirty="0" err="1"/>
              <a:t>Tucker</a:t>
            </a:r>
            <a:r>
              <a:rPr lang="tr-TR" sz="2000" dirty="0"/>
              <a:t>, G.S. (</a:t>
            </a:r>
            <a:r>
              <a:rPr lang="tr-TR" sz="2000" dirty="0" smtClean="0"/>
              <a:t>2016). </a:t>
            </a:r>
            <a:r>
              <a:rPr lang="tr-TR" sz="2000" b="1" dirty="0" smtClean="0"/>
              <a:t>Control of </a:t>
            </a:r>
            <a:r>
              <a:rPr lang="tr-TR" sz="2000" b="1" dirty="0" err="1" smtClean="0"/>
              <a:t>biodeterioration</a:t>
            </a:r>
            <a:r>
              <a:rPr lang="tr-TR" sz="2000" b="1" dirty="0" smtClean="0"/>
              <a:t> in </a:t>
            </a:r>
            <a:r>
              <a:rPr lang="tr-TR" sz="2000" b="1" dirty="0" err="1" smtClean="0"/>
              <a:t>food</a:t>
            </a:r>
            <a:r>
              <a:rPr lang="tr-TR" sz="2000" b="1" dirty="0"/>
              <a:t> </a:t>
            </a:r>
            <a:r>
              <a:rPr lang="tr-TR" sz="2000" dirty="0" smtClean="0"/>
              <a:t>(</a:t>
            </a:r>
            <a:r>
              <a:rPr lang="tr-TR" sz="2000" dirty="0" err="1" smtClean="0"/>
              <a:t>chapter</a:t>
            </a:r>
            <a:r>
              <a:rPr lang="tr-TR" sz="2000" dirty="0" smtClean="0"/>
              <a:t> 1) in a </a:t>
            </a:r>
            <a:r>
              <a:rPr lang="tr-TR" sz="2000" dirty="0" err="1" smtClean="0"/>
              <a:t>book</a:t>
            </a:r>
            <a:r>
              <a:rPr lang="tr-TR" sz="2000" dirty="0" smtClean="0"/>
              <a:t> </a:t>
            </a:r>
            <a:r>
              <a:rPr lang="tr-TR" sz="2000" dirty="0" err="1" smtClean="0"/>
              <a:t>titled</a:t>
            </a:r>
            <a:r>
              <a:rPr lang="tr-TR" sz="2000" dirty="0" smtClean="0"/>
              <a:t> «</a:t>
            </a:r>
            <a:r>
              <a:rPr lang="tr-TR" sz="2000" i="1" dirty="0" err="1" smtClean="0"/>
              <a:t>Food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Preservation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and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Biodeterioration</a:t>
            </a:r>
            <a:r>
              <a:rPr lang="tr-TR" sz="2000" dirty="0" smtClean="0"/>
              <a:t>». John </a:t>
            </a:r>
            <a:r>
              <a:rPr lang="tr-TR" sz="2000" dirty="0" err="1" smtClean="0"/>
              <a:t>Wiley</a:t>
            </a:r>
            <a:r>
              <a:rPr lang="tr-TR" sz="2000" dirty="0" smtClean="0"/>
              <a:t> &amp; </a:t>
            </a:r>
            <a:r>
              <a:rPr lang="tr-TR" sz="2000" dirty="0" err="1" smtClean="0"/>
              <a:t>Sons</a:t>
            </a:r>
            <a:r>
              <a:rPr lang="tr-TR" sz="2000" dirty="0" smtClean="0"/>
              <a:t> Ltd., UK. </a:t>
            </a:r>
            <a:r>
              <a:rPr lang="tr-TR" sz="2000" b="1" dirty="0" err="1" smtClean="0"/>
              <a:t>Pages</a:t>
            </a:r>
            <a:r>
              <a:rPr lang="tr-TR" sz="2000" b="1" dirty="0" smtClean="0"/>
              <a:t> 1-35. </a:t>
            </a:r>
            <a:endParaRPr lang="tr-TR" sz="2000" b="1" dirty="0"/>
          </a:p>
          <a:p>
            <a:endParaRPr lang="tr-TR" sz="20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F70-D9D9-4D35-B69F-4556DF4026CF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Food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spoilage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products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composed</a:t>
            </a:r>
            <a:r>
              <a:rPr lang="tr-TR" dirty="0" smtClean="0"/>
              <a:t> of </a:t>
            </a:r>
            <a:r>
              <a:rPr lang="tr-TR" dirty="0" err="1" smtClean="0"/>
              <a:t>biological</a:t>
            </a:r>
            <a:r>
              <a:rPr lang="tr-TR" dirty="0" smtClean="0"/>
              <a:t> </a:t>
            </a:r>
            <a:r>
              <a:rPr lang="tr-TR" dirty="0" err="1" smtClean="0"/>
              <a:t>materials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Biological</a:t>
            </a:r>
            <a:r>
              <a:rPr lang="tr-TR" dirty="0" smtClean="0"/>
              <a:t> </a:t>
            </a:r>
            <a:r>
              <a:rPr lang="tr-TR" dirty="0" err="1" smtClean="0"/>
              <a:t>products</a:t>
            </a:r>
            <a:r>
              <a:rPr lang="tr-TR" dirty="0" smtClean="0"/>
              <a:t> </a:t>
            </a:r>
            <a:r>
              <a:rPr lang="tr-TR" dirty="0" err="1" smtClean="0"/>
              <a:t>inherently</a:t>
            </a:r>
            <a:r>
              <a:rPr lang="tr-TR" dirty="0" smtClean="0"/>
              <a:t> </a:t>
            </a:r>
            <a:r>
              <a:rPr lang="tr-TR" dirty="0" err="1" smtClean="0"/>
              <a:t>spoil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deteriorate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microorganisms</a:t>
            </a:r>
            <a:r>
              <a:rPr lang="tr-TR" dirty="0" smtClean="0"/>
              <a:t> </a:t>
            </a:r>
            <a:r>
              <a:rPr lang="tr-TR" dirty="0" err="1" smtClean="0"/>
              <a:t>over</a:t>
            </a:r>
            <a:r>
              <a:rPr lang="tr-TR" dirty="0" smtClean="0"/>
              <a:t> time.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spoilage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deterioration</a:t>
            </a:r>
            <a:r>
              <a:rPr lang="tr-TR" dirty="0" smtClean="0"/>
              <a:t> </a:t>
            </a:r>
            <a:r>
              <a:rPr lang="tr-TR" b="1" dirty="0" smtClean="0">
                <a:solidFill>
                  <a:srgbClr val="C00000"/>
                </a:solidFill>
              </a:rPr>
              <a:t>can not be </a:t>
            </a:r>
            <a:r>
              <a:rPr lang="tr-TR" b="1" dirty="0" err="1" smtClean="0">
                <a:solidFill>
                  <a:srgbClr val="C00000"/>
                </a:solidFill>
              </a:rPr>
              <a:t>completely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stopped</a:t>
            </a:r>
            <a:r>
              <a:rPr lang="tr-TR" dirty="0" smtClean="0"/>
              <a:t>; </a:t>
            </a:r>
            <a:r>
              <a:rPr lang="tr-TR" dirty="0" err="1" smtClean="0"/>
              <a:t>however</a:t>
            </a:r>
            <a:r>
              <a:rPr lang="tr-TR" dirty="0" smtClean="0"/>
              <a:t>, it is </a:t>
            </a:r>
            <a:r>
              <a:rPr lang="tr-TR" b="1" dirty="0" err="1" smtClean="0">
                <a:solidFill>
                  <a:srgbClr val="0000FF"/>
                </a:solidFill>
              </a:rPr>
              <a:t>slowed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down</a:t>
            </a:r>
            <a:r>
              <a:rPr lang="tr-TR" b="1" dirty="0" smtClean="0">
                <a:solidFill>
                  <a:srgbClr val="0000FF"/>
                </a:solidFill>
              </a:rPr>
              <a:t> as </a:t>
            </a:r>
            <a:r>
              <a:rPr lang="tr-TR" b="1" dirty="0" err="1" smtClean="0">
                <a:solidFill>
                  <a:srgbClr val="0000FF"/>
                </a:solidFill>
              </a:rPr>
              <a:t>much</a:t>
            </a:r>
            <a:r>
              <a:rPr lang="tr-TR" b="1" dirty="0" smtClean="0">
                <a:solidFill>
                  <a:srgbClr val="0000FF"/>
                </a:solidFill>
              </a:rPr>
              <a:t> as </a:t>
            </a:r>
            <a:r>
              <a:rPr lang="tr-TR" b="1" dirty="0" err="1" smtClean="0">
                <a:solidFill>
                  <a:srgbClr val="0000FF"/>
                </a:solidFill>
              </a:rPr>
              <a:t>possible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by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using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preservation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b="1" dirty="0" err="1" smtClean="0">
                <a:solidFill>
                  <a:srgbClr val="0000FF"/>
                </a:solidFill>
              </a:rPr>
              <a:t>methods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formulation</a:t>
            </a:r>
            <a:r>
              <a:rPr lang="tr-TR" dirty="0" smtClean="0"/>
              <a:t>, </a:t>
            </a:r>
            <a:r>
              <a:rPr lang="tr-TR" dirty="0" err="1" smtClean="0"/>
              <a:t>processing</a:t>
            </a:r>
            <a:r>
              <a:rPr lang="tr-TR" dirty="0" smtClean="0"/>
              <a:t>, </a:t>
            </a:r>
            <a:r>
              <a:rPr lang="tr-TR" dirty="0" err="1" smtClean="0"/>
              <a:t>packaging</a:t>
            </a:r>
            <a:r>
              <a:rPr lang="tr-TR" dirty="0" smtClean="0"/>
              <a:t>, </a:t>
            </a:r>
            <a:r>
              <a:rPr lang="tr-TR" dirty="0" err="1" smtClean="0"/>
              <a:t>storage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handling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9F203-61E1-4325-8A30-781787FD72E4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101-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concepts</a:t>
            </a:r>
            <a:r>
              <a:rPr lang="tr-TR" dirty="0" smtClean="0"/>
              <a:t> in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engineering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Types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of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food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spoilage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three</a:t>
            </a:r>
            <a:r>
              <a:rPr lang="tr-TR" sz="2800" dirty="0" smtClean="0"/>
              <a:t> </a:t>
            </a:r>
            <a:r>
              <a:rPr lang="tr-TR" sz="2800" dirty="0" err="1" smtClean="0"/>
              <a:t>main</a:t>
            </a:r>
            <a:r>
              <a:rPr lang="tr-TR" sz="2800" dirty="0" smtClean="0"/>
              <a:t> </a:t>
            </a:r>
            <a:r>
              <a:rPr lang="tr-TR" sz="2800" dirty="0" err="1" smtClean="0"/>
              <a:t>categories</a:t>
            </a:r>
            <a:r>
              <a:rPr lang="tr-TR" sz="2800" dirty="0" smtClean="0"/>
              <a:t> of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spoilage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 lvl="1"/>
            <a:r>
              <a:rPr lang="tr-TR" sz="2800" b="1" dirty="0" err="1" smtClean="0">
                <a:solidFill>
                  <a:srgbClr val="C00000"/>
                </a:solidFill>
              </a:rPr>
              <a:t>Physical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spoilage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pPr lvl="1"/>
            <a:r>
              <a:rPr lang="tr-TR" sz="2800" b="1" dirty="0" err="1" smtClean="0"/>
              <a:t>Chemical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spoilage</a:t>
            </a:r>
            <a:endParaRPr lang="tr-TR" sz="2800" b="1" dirty="0" smtClean="0"/>
          </a:p>
          <a:p>
            <a:pPr lvl="1"/>
            <a:r>
              <a:rPr lang="tr-TR" sz="2800" b="1" dirty="0" err="1" smtClean="0">
                <a:solidFill>
                  <a:srgbClr val="0000FF"/>
                </a:solidFill>
              </a:rPr>
              <a:t>Microbial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spoilage</a:t>
            </a:r>
            <a:r>
              <a:rPr lang="tr-TR" sz="2800" dirty="0" smtClean="0"/>
              <a:t>, </a:t>
            </a:r>
            <a:r>
              <a:rPr lang="tr-TR" sz="2800" dirty="0" err="1" smtClean="0"/>
              <a:t>or</a:t>
            </a:r>
            <a:r>
              <a:rPr lang="tr-TR" sz="2800" dirty="0" smtClean="0"/>
              <a:t> in </a:t>
            </a:r>
            <a:r>
              <a:rPr lang="tr-TR" sz="2800" dirty="0" err="1" smtClean="0"/>
              <a:t>other</a:t>
            </a:r>
            <a:r>
              <a:rPr lang="tr-TR" sz="2800" dirty="0" smtClean="0"/>
              <a:t> </a:t>
            </a:r>
            <a:r>
              <a:rPr lang="tr-TR" sz="2800" dirty="0" err="1" smtClean="0"/>
              <a:t>words</a:t>
            </a:r>
            <a:r>
              <a:rPr lang="tr-TR" sz="2800" dirty="0" smtClean="0"/>
              <a:t>, </a:t>
            </a:r>
            <a:r>
              <a:rPr lang="tr-TR" sz="2800" dirty="0" err="1" smtClean="0"/>
              <a:t>microbial</a:t>
            </a:r>
            <a:r>
              <a:rPr lang="tr-TR" sz="2800" dirty="0" smtClean="0"/>
              <a:t> </a:t>
            </a:r>
            <a:r>
              <a:rPr lang="tr-TR" sz="2800" dirty="0" err="1" smtClean="0"/>
              <a:t>biodeterioration</a:t>
            </a:r>
            <a:endParaRPr lang="tr-TR" sz="2800" dirty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4EE6-7494-423C-816C-FAD38B01A170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Consequences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of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food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spoilage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800" dirty="0" err="1" smtClean="0"/>
              <a:t>Physical</a:t>
            </a:r>
            <a:r>
              <a:rPr lang="tr-TR" sz="2800" dirty="0" smtClean="0"/>
              <a:t>, </a:t>
            </a:r>
            <a:r>
              <a:rPr lang="tr-TR" sz="2800" dirty="0" err="1" smtClean="0"/>
              <a:t>chemical</a:t>
            </a:r>
            <a:r>
              <a:rPr lang="tr-TR" sz="2800" dirty="0" smtClean="0"/>
              <a:t>,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microbiological</a:t>
            </a:r>
            <a:r>
              <a:rPr lang="tr-TR" sz="2800" dirty="0" smtClean="0"/>
              <a:t>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spoilage</a:t>
            </a:r>
            <a:r>
              <a:rPr lang="tr-TR" sz="2800" dirty="0" smtClean="0"/>
              <a:t> </a:t>
            </a:r>
            <a:r>
              <a:rPr lang="tr-TR" sz="2800" dirty="0" err="1" smtClean="0"/>
              <a:t>cause</a:t>
            </a:r>
            <a:r>
              <a:rPr lang="tr-TR" sz="2800" dirty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occurrence</a:t>
            </a:r>
            <a:r>
              <a:rPr lang="tr-TR" sz="2800" dirty="0" smtClean="0"/>
              <a:t> of </a:t>
            </a:r>
            <a:r>
              <a:rPr lang="tr-TR" sz="2800" dirty="0" err="1" smtClean="0"/>
              <a:t>some</a:t>
            </a:r>
            <a:r>
              <a:rPr lang="tr-TR" sz="2800" dirty="0" smtClean="0"/>
              <a:t> </a:t>
            </a:r>
            <a:r>
              <a:rPr lang="tr-TR" sz="2800" dirty="0" err="1" smtClean="0"/>
              <a:t>detrimental</a:t>
            </a:r>
            <a:r>
              <a:rPr lang="tr-TR" sz="2800" dirty="0" smtClean="0"/>
              <a:t> </a:t>
            </a:r>
            <a:r>
              <a:rPr lang="tr-TR" sz="2800" dirty="0" err="1" smtClean="0"/>
              <a:t>effects</a:t>
            </a:r>
            <a:r>
              <a:rPr lang="tr-TR" sz="2800" dirty="0" smtClean="0"/>
              <a:t> </a:t>
            </a:r>
            <a:r>
              <a:rPr lang="tr-TR" sz="2800" dirty="0" err="1" smtClean="0"/>
              <a:t>given</a:t>
            </a:r>
            <a:r>
              <a:rPr lang="tr-TR" sz="2800" dirty="0" smtClean="0"/>
              <a:t> </a:t>
            </a:r>
            <a:r>
              <a:rPr lang="tr-TR" sz="2800" dirty="0" err="1" smtClean="0"/>
              <a:t>below</a:t>
            </a:r>
            <a:r>
              <a:rPr lang="tr-TR" sz="2800" dirty="0" smtClean="0"/>
              <a:t>:</a:t>
            </a:r>
          </a:p>
          <a:p>
            <a:pPr marL="0" indent="0">
              <a:buNone/>
            </a:pPr>
            <a:endParaRPr lang="tr-TR" sz="2800" dirty="0" smtClean="0"/>
          </a:p>
          <a:p>
            <a:pPr lvl="1"/>
            <a:r>
              <a:rPr lang="tr-TR" sz="2600" dirty="0" err="1" smtClean="0"/>
              <a:t>Loss</a:t>
            </a:r>
            <a:r>
              <a:rPr lang="tr-TR" sz="2600" dirty="0" smtClean="0"/>
              <a:t> in </a:t>
            </a:r>
            <a:r>
              <a:rPr lang="tr-TR" sz="2600" dirty="0" err="1" smtClean="0"/>
              <a:t>nutritional</a:t>
            </a:r>
            <a:r>
              <a:rPr lang="tr-TR" sz="2600" dirty="0" smtClean="0"/>
              <a:t> </a:t>
            </a:r>
            <a:r>
              <a:rPr lang="tr-TR" sz="2600" dirty="0" err="1" smtClean="0"/>
              <a:t>value</a:t>
            </a:r>
            <a:endParaRPr lang="tr-TR" sz="2600" dirty="0" smtClean="0"/>
          </a:p>
          <a:p>
            <a:pPr lvl="1"/>
            <a:r>
              <a:rPr lang="tr-TR" sz="2600" dirty="0" err="1" smtClean="0"/>
              <a:t>Undesirable</a:t>
            </a:r>
            <a:r>
              <a:rPr lang="tr-TR" sz="2600" dirty="0" smtClean="0"/>
              <a:t> </a:t>
            </a:r>
            <a:r>
              <a:rPr lang="tr-TR" sz="2600" dirty="0" err="1" smtClean="0"/>
              <a:t>changes</a:t>
            </a:r>
            <a:r>
              <a:rPr lang="tr-TR" sz="2600" dirty="0" smtClean="0"/>
              <a:t> in </a:t>
            </a:r>
            <a:r>
              <a:rPr lang="tr-TR" sz="2600" dirty="0" err="1" smtClean="0"/>
              <a:t>appearance</a:t>
            </a:r>
            <a:r>
              <a:rPr lang="tr-TR" sz="2600" dirty="0" smtClean="0"/>
              <a:t>, </a:t>
            </a:r>
            <a:r>
              <a:rPr lang="tr-TR" sz="2600" dirty="0" err="1" smtClean="0"/>
              <a:t>color</a:t>
            </a:r>
            <a:r>
              <a:rPr lang="tr-TR" sz="2600" dirty="0" smtClean="0"/>
              <a:t>,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texture</a:t>
            </a:r>
            <a:endParaRPr lang="tr-TR" sz="2600" dirty="0"/>
          </a:p>
          <a:p>
            <a:pPr lvl="1"/>
            <a:r>
              <a:rPr lang="tr-TR" sz="2600" dirty="0" err="1" smtClean="0"/>
              <a:t>Off</a:t>
            </a:r>
            <a:r>
              <a:rPr lang="tr-TR" sz="2600" dirty="0" smtClean="0"/>
              <a:t>-</a:t>
            </a:r>
            <a:r>
              <a:rPr lang="tr-TR" sz="2600" dirty="0" err="1" smtClean="0"/>
              <a:t>flavor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rancid</a:t>
            </a:r>
            <a:r>
              <a:rPr lang="tr-TR" sz="2600" dirty="0" smtClean="0"/>
              <a:t> (in </a:t>
            </a:r>
            <a:r>
              <a:rPr lang="tr-TR" sz="2600" dirty="0" err="1" smtClean="0"/>
              <a:t>other</a:t>
            </a:r>
            <a:r>
              <a:rPr lang="tr-TR" sz="2600" dirty="0" smtClean="0"/>
              <a:t> </a:t>
            </a:r>
            <a:r>
              <a:rPr lang="tr-TR" sz="2600" dirty="0" err="1" smtClean="0"/>
              <a:t>words</a:t>
            </a:r>
            <a:r>
              <a:rPr lang="tr-TR" sz="2600" dirty="0" smtClean="0"/>
              <a:t> bitter) </a:t>
            </a:r>
            <a:r>
              <a:rPr lang="tr-TR" sz="2600" dirty="0" err="1" smtClean="0"/>
              <a:t>taste</a:t>
            </a:r>
            <a:r>
              <a:rPr lang="tr-TR" sz="2600" dirty="0" smtClean="0"/>
              <a:t> </a:t>
            </a:r>
            <a:r>
              <a:rPr lang="tr-TR" sz="2600" dirty="0" err="1" smtClean="0"/>
              <a:t>formation</a:t>
            </a:r>
            <a:endParaRPr lang="tr-TR" sz="2600" dirty="0" smtClean="0"/>
          </a:p>
          <a:p>
            <a:pPr lvl="1"/>
            <a:r>
              <a:rPr lang="tr-TR" sz="2600" dirty="0" err="1" smtClean="0"/>
              <a:t>Decrease</a:t>
            </a:r>
            <a:r>
              <a:rPr lang="tr-TR" sz="2600" dirty="0" smtClean="0"/>
              <a:t> in </a:t>
            </a:r>
            <a:r>
              <a:rPr lang="tr-TR" sz="2600" dirty="0" err="1" smtClean="0"/>
              <a:t>shelf</a:t>
            </a:r>
            <a:r>
              <a:rPr lang="tr-TR" sz="2600" dirty="0" smtClean="0"/>
              <a:t> life</a:t>
            </a:r>
          </a:p>
          <a:p>
            <a:pPr lvl="1"/>
            <a:r>
              <a:rPr lang="tr-TR" sz="2600" dirty="0" err="1" smtClean="0"/>
              <a:t>Unacceptable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unsafe</a:t>
            </a:r>
            <a:r>
              <a:rPr lang="tr-TR" sz="2600" dirty="0" smtClean="0"/>
              <a:t> </a:t>
            </a:r>
            <a:r>
              <a:rPr lang="tr-TR" sz="2600" dirty="0" err="1" smtClean="0"/>
              <a:t>food</a:t>
            </a:r>
            <a:r>
              <a:rPr lang="tr-TR" sz="2600" dirty="0" err="1"/>
              <a:t>s</a:t>
            </a:r>
            <a:r>
              <a:rPr lang="tr-TR" sz="2600" dirty="0" smtClean="0"/>
              <a:t> 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BCE07-C988-487A-9981-EBCFD6176C80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041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Factors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that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affect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food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spoilage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main</a:t>
            </a:r>
            <a:r>
              <a:rPr lang="tr-TR" sz="2800" dirty="0" smtClean="0"/>
              <a:t> </a:t>
            </a:r>
            <a:r>
              <a:rPr lang="tr-TR" sz="2800" dirty="0" err="1" smtClean="0"/>
              <a:t>factors</a:t>
            </a:r>
            <a:r>
              <a:rPr lang="tr-TR" sz="2800" dirty="0" smtClean="0"/>
              <a:t> </a:t>
            </a:r>
            <a:r>
              <a:rPr lang="tr-TR" sz="2800" dirty="0" err="1" smtClean="0"/>
              <a:t>which</a:t>
            </a:r>
            <a:r>
              <a:rPr lang="tr-TR" sz="2800" dirty="0" smtClean="0"/>
              <a:t> </a:t>
            </a:r>
            <a:r>
              <a:rPr lang="tr-TR" sz="2800" dirty="0" err="1" smtClean="0"/>
              <a:t>influence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most</a:t>
            </a:r>
            <a:r>
              <a:rPr lang="tr-TR" sz="2800" dirty="0" smtClean="0"/>
              <a:t> </a:t>
            </a:r>
            <a:r>
              <a:rPr lang="tr-TR" sz="2800" dirty="0" err="1" smtClean="0"/>
              <a:t>types</a:t>
            </a:r>
            <a:r>
              <a:rPr lang="tr-TR" sz="2800" dirty="0" smtClean="0"/>
              <a:t> of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spoilage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listed</a:t>
            </a:r>
            <a:r>
              <a:rPr lang="tr-TR" sz="2800" dirty="0" smtClean="0"/>
              <a:t> as </a:t>
            </a:r>
            <a:r>
              <a:rPr lang="tr-TR" sz="2800" dirty="0" err="1" smtClean="0"/>
              <a:t>follow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 lvl="1"/>
            <a:r>
              <a:rPr lang="tr-TR" sz="2800" dirty="0" err="1" smtClean="0"/>
              <a:t>Temperature</a:t>
            </a:r>
            <a:endParaRPr lang="tr-TR" sz="2800" dirty="0" smtClean="0"/>
          </a:p>
          <a:p>
            <a:pPr lvl="1"/>
            <a:r>
              <a:rPr lang="tr-TR" sz="2800" dirty="0" err="1" smtClean="0"/>
              <a:t>pH</a:t>
            </a:r>
            <a:r>
              <a:rPr lang="tr-TR" sz="2800" dirty="0" smtClean="0"/>
              <a:t> </a:t>
            </a:r>
            <a:r>
              <a:rPr lang="tr-TR" sz="2800" dirty="0" err="1" smtClean="0"/>
              <a:t>value</a:t>
            </a:r>
            <a:endParaRPr lang="tr-TR" sz="2800" dirty="0" smtClean="0"/>
          </a:p>
          <a:p>
            <a:pPr lvl="1"/>
            <a:r>
              <a:rPr lang="tr-TR" sz="2800" dirty="0" err="1" smtClean="0"/>
              <a:t>Water</a:t>
            </a:r>
            <a:r>
              <a:rPr lang="tr-TR" sz="2800" dirty="0" smtClean="0"/>
              <a:t> </a:t>
            </a:r>
            <a:r>
              <a:rPr lang="tr-TR" sz="2800" dirty="0" err="1" smtClean="0"/>
              <a:t>activity</a:t>
            </a:r>
            <a:endParaRPr lang="tr-TR" sz="2800" dirty="0" smtClean="0"/>
          </a:p>
          <a:p>
            <a:pPr lvl="1"/>
            <a:r>
              <a:rPr lang="tr-TR" sz="2800" dirty="0" err="1" smtClean="0"/>
              <a:t>Exposure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oxygen</a:t>
            </a:r>
            <a:endParaRPr lang="tr-TR" sz="2800" dirty="0" smtClean="0"/>
          </a:p>
          <a:p>
            <a:pPr lvl="1"/>
            <a:r>
              <a:rPr lang="tr-TR" sz="2800" dirty="0" err="1" smtClean="0"/>
              <a:t>Exposure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light</a:t>
            </a:r>
            <a:endParaRPr lang="tr-TR" sz="2800" dirty="0" smtClean="0"/>
          </a:p>
          <a:p>
            <a:pPr lvl="1"/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composition</a:t>
            </a:r>
            <a:r>
              <a:rPr lang="tr-TR" sz="2800" dirty="0" smtClean="0"/>
              <a:t> of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food</a:t>
            </a:r>
            <a:endParaRPr lang="tr-TR" sz="2800" dirty="0" smtClean="0"/>
          </a:p>
          <a:p>
            <a:endParaRPr lang="tr-TR" sz="28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8560-D6F4-408E-B655-2BF46CA72513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214282" y="2500306"/>
            <a:ext cx="8929718" cy="150019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4319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6600" b="1" dirty="0" smtClean="0">
                <a:solidFill>
                  <a:srgbClr val="002060"/>
                </a:solidFill>
              </a:rPr>
              <a:t>PHYSICAL SPOILAGE</a:t>
            </a:r>
            <a:endParaRPr lang="tr-TR" sz="6600" b="1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4367-711B-4EF2-91E1-35FD22B3575D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Physical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spoilage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800" smtClean="0"/>
              <a:t>Different types of physical </a:t>
            </a:r>
            <a:r>
              <a:rPr lang="tr-TR" sz="2800" err="1" smtClean="0"/>
              <a:t>food</a:t>
            </a:r>
            <a:r>
              <a:rPr lang="tr-TR" sz="2800" smtClean="0"/>
              <a:t> spoilage, </a:t>
            </a:r>
            <a:r>
              <a:rPr lang="tr-TR" sz="2800" dirty="0" err="1" smtClean="0"/>
              <a:t>which</a:t>
            </a:r>
            <a:r>
              <a:rPr lang="tr-TR" sz="2800" dirty="0" smtClean="0"/>
              <a:t> </a:t>
            </a:r>
            <a:r>
              <a:rPr lang="tr-TR" sz="2800" dirty="0" err="1" smtClean="0"/>
              <a:t>affect</a:t>
            </a:r>
            <a:r>
              <a:rPr lang="tr-TR" sz="2800" dirty="0" smtClean="0"/>
              <a:t> </a:t>
            </a:r>
            <a:r>
              <a:rPr lang="tr-TR" sz="2800" dirty="0" err="1" smtClean="0"/>
              <a:t>appearance</a:t>
            </a:r>
            <a:r>
              <a:rPr lang="tr-TR" sz="2800" dirty="0" smtClean="0"/>
              <a:t>, </a:t>
            </a:r>
            <a:r>
              <a:rPr lang="tr-TR" sz="2800" dirty="0" err="1" smtClean="0"/>
              <a:t>texture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taste</a:t>
            </a:r>
            <a:r>
              <a:rPr lang="tr-TR" sz="2800" dirty="0" smtClean="0"/>
              <a:t> </a:t>
            </a:r>
            <a:r>
              <a:rPr lang="tr-TR" sz="2800" smtClean="0"/>
              <a:t>of food,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err="1" smtClean="0"/>
              <a:t>listed</a:t>
            </a:r>
            <a:r>
              <a:rPr lang="tr-TR" sz="2800" smtClean="0"/>
              <a:t> below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 lvl="1"/>
            <a:r>
              <a:rPr lang="tr-TR" sz="2800" dirty="0" err="1" smtClean="0"/>
              <a:t>Physical</a:t>
            </a:r>
            <a:r>
              <a:rPr lang="tr-TR" sz="2800" dirty="0" smtClean="0"/>
              <a:t> </a:t>
            </a:r>
            <a:r>
              <a:rPr lang="tr-TR" sz="2800" dirty="0" err="1" smtClean="0"/>
              <a:t>damage</a:t>
            </a:r>
            <a:endParaRPr lang="tr-TR" sz="2800" dirty="0" smtClean="0"/>
          </a:p>
          <a:p>
            <a:pPr lvl="1"/>
            <a:r>
              <a:rPr lang="tr-TR" sz="2800" dirty="0" err="1" smtClean="0"/>
              <a:t>Water</a:t>
            </a:r>
            <a:r>
              <a:rPr lang="tr-TR" sz="2800" dirty="0" smtClean="0"/>
              <a:t> </a:t>
            </a:r>
            <a:r>
              <a:rPr lang="tr-TR" sz="2800" dirty="0" err="1" smtClean="0"/>
              <a:t>loss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water</a:t>
            </a:r>
            <a:r>
              <a:rPr lang="tr-TR" sz="2800" dirty="0" smtClean="0"/>
              <a:t> </a:t>
            </a:r>
            <a:r>
              <a:rPr lang="tr-TR" sz="2800" dirty="0" err="1" smtClean="0"/>
              <a:t>gain</a:t>
            </a:r>
            <a:endParaRPr lang="tr-TR" sz="2800" dirty="0" smtClean="0"/>
          </a:p>
          <a:p>
            <a:pPr lvl="1"/>
            <a:r>
              <a:rPr lang="tr-TR" sz="2800" dirty="0" err="1" smtClean="0"/>
              <a:t>Chilling</a:t>
            </a:r>
            <a:r>
              <a:rPr lang="tr-TR" sz="2800" dirty="0" smtClean="0"/>
              <a:t> </a:t>
            </a:r>
            <a:r>
              <a:rPr lang="tr-TR" sz="2800" dirty="0" err="1" smtClean="0"/>
              <a:t>injury</a:t>
            </a:r>
            <a:endParaRPr lang="tr-TR" sz="2800" dirty="0" smtClean="0"/>
          </a:p>
          <a:p>
            <a:pPr lvl="1"/>
            <a:r>
              <a:rPr lang="tr-TR" sz="2800" dirty="0" err="1" smtClean="0"/>
              <a:t>Freeze</a:t>
            </a:r>
            <a:r>
              <a:rPr lang="tr-TR" sz="2800" dirty="0" smtClean="0"/>
              <a:t> </a:t>
            </a:r>
            <a:r>
              <a:rPr lang="tr-TR" sz="2800" dirty="0" err="1" smtClean="0"/>
              <a:t>burn</a:t>
            </a:r>
            <a:endParaRPr lang="tr-TR" sz="2800" dirty="0" smtClean="0"/>
          </a:p>
          <a:p>
            <a:pPr lvl="1"/>
            <a:r>
              <a:rPr lang="tr-TR" sz="2800" smtClean="0"/>
              <a:t>Crystallization </a:t>
            </a:r>
            <a:r>
              <a:rPr lang="tr-TR" sz="2800" dirty="0" smtClean="0"/>
              <a:t>of </a:t>
            </a:r>
            <a:r>
              <a:rPr lang="tr-TR" sz="2800" dirty="0" err="1" smtClean="0"/>
              <a:t>sugar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/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fat</a:t>
            </a:r>
            <a:endParaRPr lang="tr-TR" sz="2800" dirty="0" smtClean="0"/>
          </a:p>
          <a:p>
            <a:pPr lvl="1"/>
            <a:r>
              <a:rPr lang="tr-TR" sz="2800" dirty="0" err="1" smtClean="0"/>
              <a:t>Emulsion</a:t>
            </a:r>
            <a:r>
              <a:rPr lang="tr-TR" sz="2800" dirty="0" smtClean="0"/>
              <a:t> </a:t>
            </a:r>
            <a:r>
              <a:rPr lang="tr-TR" sz="2800" dirty="0" err="1" smtClean="0"/>
              <a:t>breakdown</a:t>
            </a:r>
            <a:endParaRPr lang="tr-TR" sz="28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0739-3CC7-491B-B5D0-55C03EAC5197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214282" y="2500306"/>
            <a:ext cx="8929718" cy="150019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4319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6600" b="1" dirty="0" smtClean="0">
                <a:solidFill>
                  <a:srgbClr val="002060"/>
                </a:solidFill>
              </a:rPr>
              <a:t>CHEMICAL SPOILAGE</a:t>
            </a:r>
            <a:endParaRPr lang="tr-TR" sz="6600" b="1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DC27-75A7-48E1-9A3F-DC1121DAEE61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Chemical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</a:rPr>
              <a:t>spoilage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Chemical</a:t>
            </a:r>
            <a:r>
              <a:rPr lang="tr-TR" sz="2800" dirty="0" smtClean="0"/>
              <a:t> </a:t>
            </a:r>
            <a:r>
              <a:rPr lang="tr-TR" sz="2800" dirty="0" err="1" smtClean="0"/>
              <a:t>spoilage</a:t>
            </a:r>
            <a:r>
              <a:rPr lang="tr-TR" sz="2800" dirty="0" smtClean="0"/>
              <a:t> </a:t>
            </a:r>
            <a:r>
              <a:rPr lang="tr-TR" sz="2800" dirty="0" err="1" smtClean="0"/>
              <a:t>occurs</a:t>
            </a:r>
            <a:r>
              <a:rPr lang="tr-TR" sz="2800" dirty="0" smtClean="0"/>
              <a:t> in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products</a:t>
            </a:r>
            <a:r>
              <a:rPr lang="tr-TR" sz="2800" dirty="0" smtClean="0"/>
              <a:t> </a:t>
            </a:r>
            <a:r>
              <a:rPr lang="tr-TR" sz="2800" dirty="0" err="1" smtClean="0"/>
              <a:t>due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the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reaction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or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breakdown</a:t>
            </a:r>
            <a:r>
              <a:rPr lang="tr-TR" sz="2800" b="1" dirty="0" smtClean="0">
                <a:solidFill>
                  <a:srgbClr val="C00000"/>
                </a:solidFill>
              </a:rPr>
              <a:t> of </a:t>
            </a:r>
            <a:r>
              <a:rPr lang="tr-TR" sz="2800" b="1" dirty="0" err="1" smtClean="0">
                <a:solidFill>
                  <a:srgbClr val="C00000"/>
                </a:solidFill>
              </a:rPr>
              <a:t>chemical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components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dirty="0" smtClean="0"/>
              <a:t>of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such</a:t>
            </a:r>
            <a:r>
              <a:rPr lang="tr-TR" sz="2800" dirty="0" smtClean="0"/>
              <a:t> as </a:t>
            </a:r>
            <a:r>
              <a:rPr lang="tr-TR" sz="2800" dirty="0" err="1" smtClean="0"/>
              <a:t>proteins</a:t>
            </a:r>
            <a:r>
              <a:rPr lang="tr-TR" sz="2800" dirty="0" smtClean="0"/>
              <a:t>, </a:t>
            </a:r>
            <a:r>
              <a:rPr lang="tr-TR" sz="2800" dirty="0" err="1" smtClean="0"/>
              <a:t>lipids</a:t>
            </a:r>
            <a:r>
              <a:rPr lang="tr-TR" sz="2800" dirty="0" smtClean="0"/>
              <a:t>, </a:t>
            </a:r>
            <a:r>
              <a:rPr lang="tr-TR" sz="2800" dirty="0" err="1" smtClean="0"/>
              <a:t>corbohdyrates</a:t>
            </a:r>
            <a:r>
              <a:rPr lang="tr-TR" sz="2800" dirty="0" smtClean="0"/>
              <a:t> </a:t>
            </a:r>
            <a:r>
              <a:rPr lang="tr-TR" sz="2800" dirty="0" err="1" smtClean="0"/>
              <a:t>etc</a:t>
            </a:r>
            <a:r>
              <a:rPr lang="tr-TR" sz="2800" dirty="0" smtClean="0"/>
              <a:t>…</a:t>
            </a:r>
          </a:p>
          <a:p>
            <a:endParaRPr lang="tr-TR" sz="2800" dirty="0" smtClean="0"/>
          </a:p>
          <a:p>
            <a:r>
              <a:rPr lang="tr-TR" sz="2800" b="1" dirty="0" err="1" smtClean="0">
                <a:solidFill>
                  <a:srgbClr val="0000FF"/>
                </a:solidFill>
              </a:rPr>
              <a:t>Water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activity</a:t>
            </a:r>
            <a:r>
              <a:rPr lang="tr-TR" sz="2800" b="1" dirty="0" smtClean="0">
                <a:solidFill>
                  <a:srgbClr val="0000FF"/>
                </a:solidFill>
              </a:rPr>
              <a:t>, </a:t>
            </a:r>
            <a:r>
              <a:rPr lang="tr-TR" sz="2800" b="1" dirty="0" err="1" smtClean="0">
                <a:solidFill>
                  <a:srgbClr val="0000FF"/>
                </a:solidFill>
              </a:rPr>
              <a:t>temperature</a:t>
            </a:r>
            <a:r>
              <a:rPr lang="tr-TR" sz="2800" b="1" dirty="0" smtClean="0">
                <a:solidFill>
                  <a:srgbClr val="0000FF"/>
                </a:solidFill>
              </a:rPr>
              <a:t>, </a:t>
            </a:r>
            <a:r>
              <a:rPr lang="tr-TR" sz="2800" b="1" dirty="0" err="1" smtClean="0">
                <a:solidFill>
                  <a:srgbClr val="0000FF"/>
                </a:solidFill>
              </a:rPr>
              <a:t>pH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value</a:t>
            </a:r>
            <a:r>
              <a:rPr lang="tr-TR" sz="2800" b="1" dirty="0" smtClean="0">
                <a:solidFill>
                  <a:srgbClr val="0000FF"/>
                </a:solidFill>
              </a:rPr>
              <a:t>, </a:t>
            </a:r>
            <a:r>
              <a:rPr lang="tr-TR" sz="2800" b="1" dirty="0" err="1" smtClean="0">
                <a:solidFill>
                  <a:srgbClr val="0000FF"/>
                </a:solidFill>
              </a:rPr>
              <a:t>and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exposure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to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oxygen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or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light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are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factors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determining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</a:rPr>
              <a:t> rate of </a:t>
            </a:r>
            <a:r>
              <a:rPr lang="tr-TR" sz="2800" b="1" dirty="0" err="1" smtClean="0">
                <a:solidFill>
                  <a:srgbClr val="0000FF"/>
                </a:solidFill>
              </a:rPr>
              <a:t>chemical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spoilage</a:t>
            </a:r>
            <a:endParaRPr lang="tr-TR" sz="2800" b="1" dirty="0">
              <a:solidFill>
                <a:srgbClr val="0000FF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B2169-C2AD-44A1-9996-2321D6651790}" type="datetime1">
              <a:rPr lang="tr-TR" smtClean="0"/>
              <a:t>28.03.2019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1014</TotalTime>
  <Words>729</Words>
  <Application>Microsoft Office PowerPoint</Application>
  <PresentationFormat>Ekran Gösterisi (4:3)</PresentationFormat>
  <Paragraphs>121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Calibri</vt:lpstr>
      <vt:lpstr>Constantia</vt:lpstr>
      <vt:lpstr>Wingdings 2</vt:lpstr>
      <vt:lpstr>Akış</vt:lpstr>
      <vt:lpstr>Food spoilage and preservation methods</vt:lpstr>
      <vt:lpstr>Food spoilage</vt:lpstr>
      <vt:lpstr>Types of food spoilage</vt:lpstr>
      <vt:lpstr>Consequences of food spoilage</vt:lpstr>
      <vt:lpstr>Factors that affect food spoilage</vt:lpstr>
      <vt:lpstr>PHYSICAL SPOILAGE</vt:lpstr>
      <vt:lpstr>Physical spoilage</vt:lpstr>
      <vt:lpstr>CHEMICAL SPOILAGE</vt:lpstr>
      <vt:lpstr>Chemical spoilage</vt:lpstr>
      <vt:lpstr>Chemical spoilage</vt:lpstr>
      <vt:lpstr>MICROBIAL SPOILAGE</vt:lpstr>
      <vt:lpstr>Microbial spoilage</vt:lpstr>
      <vt:lpstr>Food spoilage or foodborne illness?</vt:lpstr>
      <vt:lpstr>Preservation methods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spoilage and preservation methods</dc:title>
  <dc:creator>Eda</dc:creator>
  <cp:lastModifiedBy>Windows Kullanıcısı</cp:lastModifiedBy>
  <cp:revision>107</cp:revision>
  <dcterms:created xsi:type="dcterms:W3CDTF">2018-11-25T10:18:25Z</dcterms:created>
  <dcterms:modified xsi:type="dcterms:W3CDTF">2019-03-28T07:26:00Z</dcterms:modified>
</cp:coreProperties>
</file>