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8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608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44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33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136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22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657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761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649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50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360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444C-25A8-4BD7-BD8C-207B63BD85C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C7447-8771-45D0-B674-9A4072D875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78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3600" b="1" dirty="0" err="1" smtClean="0">
                <a:solidFill>
                  <a:srgbClr val="002060"/>
                </a:solidFill>
                <a:latin typeface="Arial" charset="0"/>
              </a:rPr>
              <a:t>A</a:t>
            </a:r>
            <a:r>
              <a:rPr lang="tr-TR" altLang="tr-TR" sz="3600" b="1" dirty="0" err="1" smtClean="0">
                <a:solidFill>
                  <a:srgbClr val="002060"/>
                </a:solidFill>
              </a:rPr>
              <a:t>ktinomisetler</a:t>
            </a:r>
            <a:endParaRPr lang="tr-TR" altLang="tr-TR" sz="3600" b="1" dirty="0" smtClean="0">
              <a:solidFill>
                <a:srgbClr val="002060"/>
              </a:solidFill>
            </a:endParaRPr>
          </a:p>
        </p:txBody>
      </p:sp>
      <p:sp>
        <p:nvSpPr>
          <p:cNvPr id="84995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r>
              <a:rPr lang="tr-TR" altLang="tr-TR" dirty="0" err="1" smtClean="0"/>
              <a:t>Prokaryotik</a:t>
            </a:r>
            <a:r>
              <a:rPr lang="tr-TR" altLang="tr-TR" dirty="0" smtClean="0"/>
              <a:t>,</a:t>
            </a:r>
          </a:p>
          <a:p>
            <a:r>
              <a:rPr lang="tr-TR" altLang="tr-TR" dirty="0" smtClean="0"/>
              <a:t>Bakteriler ile mantarlar arasında geçit formu</a:t>
            </a:r>
          </a:p>
          <a:p>
            <a:r>
              <a:rPr lang="tr-TR" altLang="tr-TR" dirty="0" err="1" smtClean="0"/>
              <a:t>Eubacteriales</a:t>
            </a:r>
            <a:r>
              <a:rPr lang="tr-TR" altLang="tr-TR" dirty="0" smtClean="0"/>
              <a:t> takımında yer almakta</a:t>
            </a:r>
          </a:p>
          <a:p>
            <a:r>
              <a:rPr lang="tr-TR" altLang="tr-TR" dirty="0" smtClean="0"/>
              <a:t>Dallanmış </a:t>
            </a:r>
            <a:r>
              <a:rPr lang="tr-TR" altLang="tr-TR" dirty="0" err="1" smtClean="0"/>
              <a:t>miselli</a:t>
            </a:r>
            <a:r>
              <a:rPr lang="tr-TR" altLang="tr-TR" dirty="0" smtClean="0"/>
              <a:t> yapıda</a:t>
            </a:r>
          </a:p>
          <a:p>
            <a:r>
              <a:rPr lang="tr-TR" altLang="tr-TR" dirty="0" err="1" smtClean="0"/>
              <a:t>Endosporlar</a:t>
            </a:r>
            <a:r>
              <a:rPr lang="tr-TR" altLang="tr-TR" dirty="0" smtClean="0"/>
              <a:t> da olmak üzere değişik sporlar üretirler</a:t>
            </a:r>
          </a:p>
          <a:p>
            <a:r>
              <a:rPr lang="tr-TR" altLang="tr-TR" dirty="0" smtClean="0"/>
              <a:t>Toprak </a:t>
            </a:r>
            <a:r>
              <a:rPr lang="tr-TR" altLang="tr-TR" dirty="0" err="1" smtClean="0"/>
              <a:t>aktinomisetlerinin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hiflerinin</a:t>
            </a:r>
            <a:r>
              <a:rPr lang="tr-TR" altLang="tr-TR" dirty="0" smtClean="0"/>
              <a:t> üzerinde </a:t>
            </a:r>
            <a:r>
              <a:rPr lang="tr-TR" altLang="tr-TR" dirty="0" err="1" smtClean="0"/>
              <a:t>konidia</a:t>
            </a:r>
            <a:r>
              <a:rPr lang="tr-TR" altLang="tr-TR" dirty="0" smtClean="0"/>
              <a:t> olarak tanınan tek, ve çift zincirler şeklinde eşeysiz sporlar oluştururlar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82330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3600" b="1" dirty="0" smtClean="0">
                <a:solidFill>
                  <a:srgbClr val="002060"/>
                </a:solidFill>
              </a:rPr>
              <a:t>Toprak algleri</a:t>
            </a:r>
          </a:p>
        </p:txBody>
      </p:sp>
      <p:sp>
        <p:nvSpPr>
          <p:cNvPr id="94211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r>
              <a:rPr lang="tr-TR" altLang="tr-TR" smtClean="0"/>
              <a:t>Mikroskopik,klorofil içeren organizmalar</a:t>
            </a:r>
          </a:p>
          <a:p>
            <a:r>
              <a:rPr lang="tr-TR" altLang="tr-TR" smtClean="0"/>
              <a:t>Mavi yeşil algler(cyanophyta)</a:t>
            </a:r>
          </a:p>
          <a:p>
            <a:r>
              <a:rPr lang="tr-TR" altLang="tr-TR" smtClean="0"/>
              <a:t>Yeşil algler (chlorophyta)</a:t>
            </a:r>
          </a:p>
          <a:p>
            <a:r>
              <a:rPr lang="tr-TR" altLang="tr-TR" smtClean="0"/>
              <a:t>Diatomeler (bacillorophyta)</a:t>
            </a:r>
          </a:p>
          <a:p>
            <a:r>
              <a:rPr lang="tr-TR" altLang="tr-TR" smtClean="0"/>
              <a:t>Sarı-yeşil algler(Xantophyta)</a:t>
            </a:r>
          </a:p>
          <a:p>
            <a:endParaRPr lang="tr-TR" altLang="tr-TR" smtClean="0"/>
          </a:p>
          <a:p>
            <a:r>
              <a:rPr lang="tr-TR" altLang="tr-TR" smtClean="0"/>
              <a:t>Erozyon önlemede,atmosfer azotunu fikse etmede, verimliliğe katkı,</a:t>
            </a:r>
          </a:p>
        </p:txBody>
      </p:sp>
      <p:pic>
        <p:nvPicPr>
          <p:cNvPr id="9011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988840"/>
            <a:ext cx="3096344" cy="26182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5186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57275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tr-TR" sz="3600" b="1" dirty="0" err="1" smtClean="0">
                <a:solidFill>
                  <a:srgbClr val="002060"/>
                </a:solidFill>
              </a:rPr>
              <a:t>Aktinomisetler</a:t>
            </a:r>
            <a:r>
              <a:rPr lang="tr-TR" sz="3600" b="1" dirty="0" smtClean="0">
                <a:solidFill>
                  <a:srgbClr val="002060"/>
                </a:solidFill>
              </a:rPr>
              <a:t> üç özellik bakımından mantarlara benzerler</a:t>
            </a:r>
            <a:endParaRPr lang="tr-TR" sz="3600" b="1" dirty="0">
              <a:solidFill>
                <a:srgbClr val="002060"/>
              </a:solidFill>
            </a:endParaRPr>
          </a:p>
        </p:txBody>
      </p:sp>
      <p:sp>
        <p:nvSpPr>
          <p:cNvPr id="8601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smtClean="0"/>
              <a:t>Misellerinde yaygın bir dallanma,</a:t>
            </a:r>
          </a:p>
          <a:p>
            <a:r>
              <a:rPr lang="tr-TR" altLang="tr-TR" smtClean="0"/>
              <a:t>Hava miseli ve konidia oluştururlar</a:t>
            </a:r>
          </a:p>
          <a:p>
            <a:r>
              <a:rPr lang="tr-TR" altLang="tr-TR" smtClean="0"/>
              <a:t>Aktinomisetlerin sıvı kültürde gelişmesi bulanıklıkla sonuçlanmaz.</a:t>
            </a:r>
          </a:p>
          <a:p>
            <a:endParaRPr lang="tr-TR" altLang="tr-TR" smtClean="0"/>
          </a:p>
          <a:p>
            <a:r>
              <a:rPr lang="tr-TR" altLang="tr-TR" smtClean="0"/>
              <a:t>Aktinomisetler çoğunlukla saprofit olarak yaşarlar.</a:t>
            </a:r>
          </a:p>
          <a:p>
            <a:r>
              <a:rPr lang="tr-TR" altLang="tr-TR" smtClean="0"/>
              <a:t>Alkali ortamlarda iyi gelişme gösterirler.</a:t>
            </a:r>
          </a:p>
          <a:p>
            <a:r>
              <a:rPr lang="tr-TR" altLang="tr-TR" smtClean="0"/>
              <a:t>Yaygınlık bakımından bakterilerden sonra gelirler.</a:t>
            </a:r>
          </a:p>
          <a:p>
            <a:r>
              <a:rPr lang="tr-TR" altLang="tr-TR" smtClean="0"/>
              <a:t>Alkali ve yüksek organik madde içeren topraklarda sayıları üz milyona kadar yükselebilir.</a:t>
            </a:r>
          </a:p>
        </p:txBody>
      </p:sp>
    </p:spTree>
    <p:extLst>
      <p:ext uri="{BB962C8B-B14F-4D97-AF65-F5344CB8AC3E}">
        <p14:creationId xmlns:p14="http://schemas.microsoft.com/office/powerpoint/2010/main" val="85499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7043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428750"/>
            <a:ext cx="8628063" cy="5214938"/>
          </a:xfrm>
        </p:spPr>
        <p:txBody>
          <a:bodyPr>
            <a:normAutofit fontScale="92500" lnSpcReduction="10000"/>
          </a:bodyPr>
          <a:lstStyle/>
          <a:p>
            <a:r>
              <a:rPr lang="tr-TR" altLang="tr-TR" smtClean="0"/>
              <a:t>Aktinomisetler toplam toprak mikroorganizmalarının %10 ile %50 sini oluştururlar.</a:t>
            </a:r>
          </a:p>
          <a:p>
            <a:r>
              <a:rPr lang="tr-TR" altLang="tr-TR" smtClean="0"/>
              <a:t>Hetotrofik organizmalardır.</a:t>
            </a:r>
          </a:p>
          <a:p>
            <a:r>
              <a:rPr lang="tr-TR" altLang="tr-TR" smtClean="0"/>
              <a:t>Yaşamları toprakta bulunan organik maddeye bağlıdır.</a:t>
            </a:r>
          </a:p>
          <a:p>
            <a:r>
              <a:rPr lang="tr-TR" altLang="tr-TR" smtClean="0"/>
              <a:t>Aktinomisetler selüloz,nişasta,inülin,kitini ayrıştırır.</a:t>
            </a:r>
          </a:p>
          <a:p>
            <a:r>
              <a:rPr lang="tr-TR" altLang="tr-TR" smtClean="0"/>
              <a:t>Antibiyotik adı verilen mikrobiyal toksin metobolitleri sentezlerler.</a:t>
            </a:r>
          </a:p>
          <a:p>
            <a:r>
              <a:rPr lang="tr-TR" altLang="tr-TR" smtClean="0"/>
              <a:t>Streptomycine, klortetracyline, oksitetracyline ve siklohekzimin gibi önemli antibiyotikler aktinomisetlerden elde edilmiştir. </a:t>
            </a:r>
          </a:p>
        </p:txBody>
      </p:sp>
    </p:spTree>
    <p:extLst>
      <p:ext uri="{BB962C8B-B14F-4D97-AF65-F5344CB8AC3E}">
        <p14:creationId xmlns:p14="http://schemas.microsoft.com/office/powerpoint/2010/main" val="16593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 smtClean="0">
                <a:solidFill>
                  <a:srgbClr val="002060"/>
                </a:solidFill>
              </a:rPr>
              <a:t>Aktinomisetlerin</a:t>
            </a:r>
            <a:r>
              <a:rPr lang="tr-TR" sz="3600" b="1" dirty="0" smtClean="0">
                <a:solidFill>
                  <a:srgbClr val="002060"/>
                </a:solidFill>
              </a:rPr>
              <a:t> aktivite ve işlevleri</a:t>
            </a:r>
            <a:endParaRPr lang="tr-TR" sz="3600" b="1" dirty="0">
              <a:solidFill>
                <a:srgbClr val="002060"/>
              </a:solidFill>
            </a:endParaRPr>
          </a:p>
        </p:txBody>
      </p:sp>
      <p:sp>
        <p:nvSpPr>
          <p:cNvPr id="88067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357313"/>
            <a:ext cx="8504238" cy="5143500"/>
          </a:xfrm>
        </p:spPr>
        <p:txBody>
          <a:bodyPr>
            <a:normAutofit fontScale="92500" lnSpcReduction="10000"/>
          </a:bodyPr>
          <a:lstStyle/>
          <a:p>
            <a:r>
              <a:rPr lang="tr-TR" altLang="tr-TR" smtClean="0"/>
              <a:t>Kitin streptomisetler ve micromonospora tarafından ayrıştırılır.</a:t>
            </a:r>
          </a:p>
          <a:p>
            <a:r>
              <a:rPr lang="tr-TR" altLang="tr-TR" smtClean="0"/>
              <a:t>Nocardia parafin ,fenol,steroid ve pirimidinleri ayrıştırır.</a:t>
            </a:r>
          </a:p>
          <a:p>
            <a:r>
              <a:rPr lang="tr-TR" altLang="tr-TR" smtClean="0"/>
              <a:t>Streptomisetler enzim salgılayarak bakterileri çözerler.</a:t>
            </a:r>
          </a:p>
          <a:p>
            <a:r>
              <a:rPr lang="tr-TR" altLang="tr-TR" smtClean="0"/>
              <a:t>Bazı dirençli bitki ve hayvan dokularının ayrışmasında</a:t>
            </a:r>
          </a:p>
          <a:p>
            <a:r>
              <a:rPr lang="tr-TR" altLang="tr-TR" smtClean="0"/>
              <a:t>Humus oluşumunda,</a:t>
            </a:r>
          </a:p>
          <a:p>
            <a:r>
              <a:rPr lang="tr-TR" altLang="tr-TR" smtClean="0"/>
              <a:t>Yeşil gübrelerin, kompost ve hayvan gübresi yığınlarının olgunlaşması ve transformasyonunda. </a:t>
            </a:r>
          </a:p>
          <a:p>
            <a:endParaRPr lang="tr-TR" altLang="tr-TR" smtClean="0"/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1474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9091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tr-TR" altLang="tr-TR" smtClean="0"/>
              <a:t>Toprak kökenli bitki hastalıklarının oluşturulmasında.</a:t>
            </a:r>
          </a:p>
          <a:p>
            <a:pPr algn="just"/>
            <a:r>
              <a:rPr lang="tr-TR" altLang="tr-TR" smtClean="0"/>
              <a:t>Bazı insan ve hayvan enfeksiyonları örn. Nocardia asteroides ve N.otitidus-caviarum.</a:t>
            </a:r>
          </a:p>
          <a:p>
            <a:pPr algn="just"/>
            <a:r>
              <a:rPr lang="tr-TR" altLang="tr-TR" smtClean="0"/>
              <a:t>Mikrobiyal antagonizm ve toprak komünitelerinin düzenlenmesinde antogonistik etki ile düzen sağlama.</a:t>
            </a:r>
          </a:p>
        </p:txBody>
      </p:sp>
    </p:spTree>
    <p:extLst>
      <p:ext uri="{BB962C8B-B14F-4D97-AF65-F5344CB8AC3E}">
        <p14:creationId xmlns:p14="http://schemas.microsoft.com/office/powerpoint/2010/main" val="356327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85838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b="1" dirty="0" err="1" smtClean="0">
                <a:solidFill>
                  <a:srgbClr val="002060"/>
                </a:solidFill>
              </a:rPr>
              <a:t>Aktinomisetleri</a:t>
            </a:r>
            <a:r>
              <a:rPr lang="tr-TR" sz="3600" b="1" dirty="0" smtClean="0">
                <a:solidFill>
                  <a:srgbClr val="002060"/>
                </a:solidFill>
              </a:rPr>
              <a:t> etkileyen çevresel faktörler</a:t>
            </a:r>
            <a:endParaRPr lang="tr-TR" sz="3600" b="1" dirty="0">
              <a:solidFill>
                <a:srgbClr val="002060"/>
              </a:solidFill>
            </a:endParaRPr>
          </a:p>
        </p:txBody>
      </p:sp>
      <p:sp>
        <p:nvSpPr>
          <p:cNvPr id="90115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tr-TR" altLang="tr-TR" smtClean="0"/>
              <a:t>Organik maddece zengin toprakta fazla sayıda bulunurlar,</a:t>
            </a:r>
          </a:p>
          <a:p>
            <a:r>
              <a:rPr lang="tr-TR" altLang="tr-TR" smtClean="0"/>
              <a:t>6.5-8.0 pH arasında yaşarlar.</a:t>
            </a:r>
          </a:p>
          <a:p>
            <a:r>
              <a:rPr lang="tr-TR" altLang="tr-TR" smtClean="0"/>
              <a:t>Aerobturlar.</a:t>
            </a:r>
          </a:p>
          <a:p>
            <a:r>
              <a:rPr lang="tr-TR" altLang="tr-TR" smtClean="0"/>
              <a:t>Mezofilik özellik gösterirler.</a:t>
            </a:r>
          </a:p>
          <a:p>
            <a:r>
              <a:rPr lang="tr-TR" altLang="tr-TR" smtClean="0"/>
              <a:t>A horizonunda bulunurlar.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53923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3600" b="1" dirty="0" smtClean="0">
                <a:solidFill>
                  <a:srgbClr val="002060"/>
                </a:solidFill>
                <a:latin typeface="Arial" charset="0"/>
              </a:rPr>
              <a:t>M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antarlar</a:t>
            </a:r>
          </a:p>
        </p:txBody>
      </p:sp>
      <p:sp>
        <p:nvSpPr>
          <p:cNvPr id="9113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/>
            <a:r>
              <a:rPr lang="tr-TR" altLang="tr-TR" smtClean="0"/>
              <a:t>Mantarlar hif adı verilen mikroskopik,dallanmış flamentlerden oluşur bu flamentlere misel denir.</a:t>
            </a:r>
          </a:p>
          <a:p>
            <a:pPr algn="just"/>
            <a:r>
              <a:rPr lang="tr-TR" altLang="tr-TR" smtClean="0"/>
              <a:t>Bazı mantarlar spor benzeri oluşumlar meydana getirerek parçalara ayrılırlar bunlara arthrospor veya oidia adı verilir.</a:t>
            </a:r>
          </a:p>
          <a:p>
            <a:pPr algn="just"/>
            <a:endParaRPr lang="tr-TR" altLang="tr-TR" smtClean="0"/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8545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3600" b="1" dirty="0" smtClean="0">
                <a:solidFill>
                  <a:srgbClr val="002060"/>
                </a:solidFill>
              </a:rPr>
              <a:t>Toprak mantarları</a:t>
            </a:r>
          </a:p>
        </p:txBody>
      </p:sp>
      <p:sp>
        <p:nvSpPr>
          <p:cNvPr id="92163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tr-TR" altLang="tr-TR" smtClean="0"/>
              <a:t>Flamentli,miselli olarak tanımlanırlar</a:t>
            </a:r>
          </a:p>
          <a:p>
            <a:r>
              <a:rPr lang="tr-TR" altLang="tr-TR" smtClean="0"/>
              <a:t>Flamentli mantarlar,phycomycetes lerdir.</a:t>
            </a:r>
          </a:p>
          <a:p>
            <a:r>
              <a:rPr lang="tr-TR" altLang="tr-TR" smtClean="0"/>
              <a:t>Toprak mantarlarının bazı tanınmış cinsleri, </a:t>
            </a:r>
            <a:r>
              <a:rPr lang="tr-TR" altLang="tr-TR" i="1" smtClean="0"/>
              <a:t>mucor, aspergillus, penicillium, fusarium, trichoderma, chaetomium</a:t>
            </a:r>
          </a:p>
        </p:txBody>
      </p:sp>
    </p:spTree>
    <p:extLst>
      <p:ext uri="{BB962C8B-B14F-4D97-AF65-F5344CB8AC3E}">
        <p14:creationId xmlns:p14="http://schemas.microsoft.com/office/powerpoint/2010/main" val="3820117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Başlık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3600" b="1" dirty="0" smtClean="0">
                <a:solidFill>
                  <a:srgbClr val="002060"/>
                </a:solidFill>
                <a:latin typeface="Arial" charset="0"/>
              </a:rPr>
              <a:t>M</a:t>
            </a:r>
            <a:r>
              <a:rPr lang="tr-TR" altLang="tr-TR" sz="3600" b="1" dirty="0" smtClean="0">
                <a:solidFill>
                  <a:srgbClr val="002060"/>
                </a:solidFill>
              </a:rPr>
              <a:t>antarlar</a:t>
            </a:r>
          </a:p>
        </p:txBody>
      </p:sp>
      <p:sp>
        <p:nvSpPr>
          <p:cNvPr id="91139" name="2 İçerik Yer Tutucusu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842375" cy="4572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b="1" dirty="0" err="1" smtClean="0">
                <a:solidFill>
                  <a:schemeClr val="accent1">
                    <a:lumMod val="50000"/>
                  </a:schemeClr>
                </a:solidFill>
              </a:rPr>
              <a:t>Phycomycetes</a:t>
            </a:r>
            <a:r>
              <a:rPr lang="tr-TR" dirty="0" smtClean="0"/>
              <a:t> ( orman topraklarında </a:t>
            </a:r>
            <a:r>
              <a:rPr lang="tr-TR" i="1" dirty="0" err="1" smtClean="0"/>
              <a:t>mucor</a:t>
            </a:r>
            <a:r>
              <a:rPr lang="tr-TR" i="1" dirty="0" smtClean="0"/>
              <a:t>, </a:t>
            </a:r>
            <a:r>
              <a:rPr lang="tr-TR" i="1" dirty="0" err="1" smtClean="0"/>
              <a:t>rhizopus</a:t>
            </a:r>
            <a:r>
              <a:rPr lang="tr-TR" i="1" dirty="0" smtClean="0"/>
              <a:t> ve </a:t>
            </a:r>
            <a:r>
              <a:rPr lang="tr-TR" i="1" dirty="0" err="1" smtClean="0"/>
              <a:t>mortierella</a:t>
            </a:r>
            <a:r>
              <a:rPr lang="tr-TR" i="1" dirty="0" smtClean="0"/>
              <a:t>)</a:t>
            </a:r>
          </a:p>
          <a:p>
            <a:pPr>
              <a:defRPr/>
            </a:pPr>
            <a:r>
              <a:rPr lang="tr-TR" b="1" dirty="0" err="1" smtClean="0">
                <a:solidFill>
                  <a:schemeClr val="accent1">
                    <a:lumMod val="50000"/>
                  </a:schemeClr>
                </a:solidFill>
              </a:rPr>
              <a:t>Ascomycetes</a:t>
            </a:r>
            <a:r>
              <a:rPr lang="tr-TR" dirty="0" smtClean="0"/>
              <a:t> ( </a:t>
            </a:r>
            <a:r>
              <a:rPr lang="tr-TR" dirty="0" err="1" smtClean="0"/>
              <a:t>meyvalarda</a:t>
            </a:r>
            <a:r>
              <a:rPr lang="tr-TR" dirty="0" smtClean="0"/>
              <a:t> sorun oluştururlar  </a:t>
            </a:r>
            <a:r>
              <a:rPr lang="tr-TR" i="1" dirty="0" err="1" smtClean="0"/>
              <a:t>penicillium</a:t>
            </a:r>
            <a:r>
              <a:rPr lang="tr-TR" i="1" dirty="0" smtClean="0"/>
              <a:t>, </a:t>
            </a:r>
            <a:r>
              <a:rPr lang="tr-TR" i="1" dirty="0" err="1" smtClean="0"/>
              <a:t>aspergillus</a:t>
            </a:r>
            <a:r>
              <a:rPr lang="tr-TR" i="1" dirty="0" smtClean="0"/>
              <a:t> ,</a:t>
            </a:r>
            <a:r>
              <a:rPr lang="tr-TR" i="1" dirty="0" err="1" smtClean="0"/>
              <a:t>aspergillus</a:t>
            </a:r>
            <a:r>
              <a:rPr lang="tr-TR" i="1" dirty="0" smtClean="0"/>
              <a:t> </a:t>
            </a:r>
            <a:r>
              <a:rPr lang="tr-TR" i="1" dirty="0" err="1" smtClean="0"/>
              <a:t>fla</a:t>
            </a:r>
            <a:r>
              <a:rPr lang="tr-TR" dirty="0" err="1" smtClean="0"/>
              <a:t>vus</a:t>
            </a:r>
            <a:r>
              <a:rPr lang="tr-TR" dirty="0" smtClean="0"/>
              <a:t> tarafından üretilen </a:t>
            </a:r>
            <a:r>
              <a:rPr lang="tr-TR" b="1" dirty="0" err="1" smtClean="0">
                <a:solidFill>
                  <a:srgbClr val="FF0000"/>
                </a:solidFill>
              </a:rPr>
              <a:t>aflatoksin</a:t>
            </a:r>
            <a:r>
              <a:rPr lang="tr-TR" dirty="0" smtClean="0"/>
              <a:t> </a:t>
            </a:r>
            <a:r>
              <a:rPr lang="tr-TR" dirty="0" err="1" smtClean="0"/>
              <a:t>kanserojonik</a:t>
            </a:r>
            <a:r>
              <a:rPr lang="tr-TR" dirty="0" smtClean="0"/>
              <a:t> niteliklidir.)</a:t>
            </a:r>
          </a:p>
          <a:p>
            <a:pPr>
              <a:defRPr/>
            </a:pPr>
            <a:r>
              <a:rPr lang="tr-TR" b="1" dirty="0" err="1" smtClean="0">
                <a:solidFill>
                  <a:schemeClr val="accent1">
                    <a:lumMod val="50000"/>
                  </a:schemeClr>
                </a:solidFill>
              </a:rPr>
              <a:t>Basidiomycetes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dirty="0" smtClean="0"/>
              <a:t>(orman ve çayır vejetasyonunda , </a:t>
            </a:r>
            <a:r>
              <a:rPr lang="tr-TR" i="1" dirty="0" err="1" smtClean="0"/>
              <a:t>mycorrhiza</a:t>
            </a:r>
            <a:r>
              <a:rPr lang="tr-TR" i="1" dirty="0" smtClean="0"/>
              <a:t>, </a:t>
            </a:r>
            <a:r>
              <a:rPr lang="tr-TR" i="1" dirty="0" err="1" smtClean="0"/>
              <a:t>agaricales</a:t>
            </a:r>
            <a:r>
              <a:rPr lang="tr-TR" i="1" dirty="0" smtClean="0"/>
              <a:t>, </a:t>
            </a:r>
            <a:r>
              <a:rPr lang="tr-TR" i="1" dirty="0" err="1" smtClean="0"/>
              <a:t>aphylloph</a:t>
            </a:r>
            <a:r>
              <a:rPr lang="tr-TR" dirty="0" err="1" smtClean="0"/>
              <a:t>orales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smtClean="0"/>
              <a:t> </a:t>
            </a:r>
            <a:r>
              <a:rPr lang="tr-TR" b="1" dirty="0" err="1" smtClean="0">
                <a:solidFill>
                  <a:schemeClr val="accent1">
                    <a:lumMod val="50000"/>
                  </a:schemeClr>
                </a:solidFill>
              </a:rPr>
              <a:t>Deuteromycetes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dirty="0" smtClean="0"/>
              <a:t>(depolarda saklanan meyve ve sebzelerin bozulmasına </a:t>
            </a:r>
            <a:r>
              <a:rPr lang="tr-TR" i="1" dirty="0" smtClean="0"/>
              <a:t>F. </a:t>
            </a:r>
            <a:r>
              <a:rPr lang="tr-TR" i="1" dirty="0" err="1" smtClean="0"/>
              <a:t>İmperfecti</a:t>
            </a:r>
            <a:r>
              <a:rPr lang="tr-TR" i="1" dirty="0" smtClean="0"/>
              <a:t> </a:t>
            </a:r>
            <a:r>
              <a:rPr lang="tr-TR" dirty="0" smtClean="0"/>
              <a:t>grubu mantarlar neden olur.)</a:t>
            </a:r>
          </a:p>
        </p:txBody>
      </p:sp>
    </p:spTree>
    <p:extLst>
      <p:ext uri="{BB962C8B-B14F-4D97-AF65-F5344CB8AC3E}">
        <p14:creationId xmlns:p14="http://schemas.microsoft.com/office/powerpoint/2010/main" val="14164220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388</Words>
  <Application>Microsoft Office PowerPoint</Application>
  <PresentationFormat>Ekran Gösterisi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Aktinomisetler</vt:lpstr>
      <vt:lpstr>Aktinomisetler üç özellik bakımından mantarlara benzerler</vt:lpstr>
      <vt:lpstr>PowerPoint Sunusu</vt:lpstr>
      <vt:lpstr>Aktinomisetlerin aktivite ve işlevleri</vt:lpstr>
      <vt:lpstr>PowerPoint Sunusu</vt:lpstr>
      <vt:lpstr>Aktinomisetleri etkileyen çevresel faktörler</vt:lpstr>
      <vt:lpstr>Mantarlar</vt:lpstr>
      <vt:lpstr>Toprak mantarları</vt:lpstr>
      <vt:lpstr>Mantarlar</vt:lpstr>
      <vt:lpstr>Toprak algleri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2019-04-28T12:37:07Z</dcterms:created>
  <dcterms:modified xsi:type="dcterms:W3CDTF">2019-04-28T12:42:04Z</dcterms:modified>
</cp:coreProperties>
</file>