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4"/>
  </p:notesMasterIdLst>
  <p:sldIdLst>
    <p:sldId id="256" r:id="rId3"/>
    <p:sldId id="257" r:id="rId4"/>
    <p:sldId id="265" r:id="rId5"/>
    <p:sldId id="266" r:id="rId6"/>
    <p:sldId id="268" r:id="rId7"/>
    <p:sldId id="269" r:id="rId8"/>
    <p:sldId id="270" r:id="rId9"/>
    <p:sldId id="271" r:id="rId10"/>
    <p:sldId id="278" r:id="rId11"/>
    <p:sldId id="277" r:id="rId12"/>
    <p:sldId id="279" r:id="rId1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0000"/>
    <a:srgbClr val="CC3300"/>
    <a:srgbClr val="006600"/>
    <a:srgbClr val="750B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3A1EB-77EB-4FB1-A3FB-119AA26A8338}" type="datetimeFigureOut">
              <a:rPr lang="tr-TR" smtClean="0"/>
              <a:t>12.03.2021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B2A3AF-77B5-4441-B746-BD6F63AA1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1967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228184" y="4653136"/>
            <a:ext cx="273630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Prof. Dr. Aysel KÖKSAL AKYOL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38890" y="2178792"/>
            <a:ext cx="449999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CGM 402 – OKUL DIŞI ÖĞRENME ORTAMLARI</a:t>
            </a:r>
            <a:endParaRPr lang="en-US" altLang="ko-KR" sz="36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55776" y="332656"/>
            <a:ext cx="5056076" cy="1152128"/>
          </a:xfrm>
        </p:spPr>
        <p:txBody>
          <a:bodyPr/>
          <a:lstStyle/>
          <a:p>
            <a:r>
              <a:rPr lang="tr-TR" sz="3600" dirty="0">
                <a:solidFill>
                  <a:srgbClr val="006600"/>
                </a:solidFill>
              </a:rPr>
              <a:t>Bu günlük bu kadar </a:t>
            </a:r>
            <a:r>
              <a:rPr lang="tr-TR" sz="3600" dirty="0" smtClean="0">
                <a:solidFill>
                  <a:srgbClr val="006600"/>
                </a:solidFill>
                <a:sym typeface="Wingdings" panose="05000000000000000000" pitchFamily="2" charset="2"/>
              </a:rPr>
              <a:t></a:t>
            </a:r>
            <a:endParaRPr lang="tr-TR" sz="3600" dirty="0">
              <a:solidFill>
                <a:srgbClr val="0066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556792"/>
            <a:ext cx="4010198" cy="4935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5752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tr-TR" dirty="0"/>
              <a:t>Galip, Ö</a:t>
            </a:r>
            <a:r>
              <a:rPr lang="tr-TR" dirty="0" smtClean="0"/>
              <a:t>., </a:t>
            </a:r>
            <a:r>
              <a:rPr lang="tr-TR" dirty="0"/>
              <a:t>&amp; Öztürk, M. (2019). Okul dışı öğrenme ve öğretim mekânları olarak bilim merkezleri: Sosyal bilgiler öğretmen adaylarının deneyimi. </a:t>
            </a:r>
            <a:r>
              <a:rPr lang="tr-TR" i="1" dirty="0"/>
              <a:t>Eskişehir Osmangazi Üniversitesi Sosyal Bilimler Dergisi</a:t>
            </a:r>
            <a:r>
              <a:rPr lang="tr-TR" dirty="0"/>
              <a:t>, </a:t>
            </a:r>
            <a:r>
              <a:rPr lang="tr-TR" i="1" dirty="0"/>
              <a:t>20</a:t>
            </a:r>
            <a:r>
              <a:rPr lang="tr-TR" dirty="0"/>
              <a:t>, 1109-1135</a:t>
            </a:r>
            <a:r>
              <a:rPr lang="tr-TR" dirty="0" smtClean="0"/>
              <a:t>.</a:t>
            </a:r>
          </a:p>
          <a:p>
            <a:r>
              <a:rPr lang="en-US" dirty="0" err="1"/>
              <a:t>Mutz</a:t>
            </a:r>
            <a:r>
              <a:rPr lang="en-US" dirty="0"/>
              <a:t>, M., &amp; Müller, J. (2016). Mental health benefits of outdoor adventures: Results from two pilot studies. </a:t>
            </a:r>
            <a:r>
              <a:rPr lang="en-US" i="1" dirty="0"/>
              <a:t>Journal of adolescence</a:t>
            </a:r>
            <a:r>
              <a:rPr lang="en-US" dirty="0"/>
              <a:t>, </a:t>
            </a:r>
            <a:r>
              <a:rPr lang="en-US" i="1" dirty="0"/>
              <a:t>49</a:t>
            </a:r>
            <a:r>
              <a:rPr lang="en-US" dirty="0"/>
              <a:t>, 105-114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err="1"/>
              <a:t>Farnham</a:t>
            </a:r>
            <a:r>
              <a:rPr lang="en-US" dirty="0"/>
              <a:t>, M., &amp; </a:t>
            </a:r>
            <a:r>
              <a:rPr lang="en-US" dirty="0" err="1"/>
              <a:t>Mutrie</a:t>
            </a:r>
            <a:r>
              <a:rPr lang="en-US" dirty="0"/>
              <a:t>, N. (1997). Research section: the potential benefits of outdoor development for children with special needs. </a:t>
            </a:r>
            <a:r>
              <a:rPr lang="en-US" i="1" dirty="0"/>
              <a:t>British Journal of Special Education</a:t>
            </a:r>
            <a:r>
              <a:rPr lang="en-US" dirty="0"/>
              <a:t>, </a:t>
            </a:r>
            <a:r>
              <a:rPr lang="en-US" i="1" dirty="0"/>
              <a:t>24</a:t>
            </a:r>
            <a:r>
              <a:rPr lang="en-US" dirty="0"/>
              <a:t>(1), 31-38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err="1"/>
              <a:t>Organisation</a:t>
            </a:r>
            <a:r>
              <a:rPr lang="en-US" dirty="0"/>
              <a:t> for Economic Co-operation and Development. (2011). </a:t>
            </a:r>
            <a:r>
              <a:rPr lang="en-US" i="1" dirty="0"/>
              <a:t>Quality time for students: Learning in and out of school</a:t>
            </a:r>
            <a:r>
              <a:rPr lang="en-US" dirty="0"/>
              <a:t>. PISA report. Paris: OECD Publishing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/>
              <a:t>Neill, J. T., &amp; Richards, G. E. (1998). Does outdoor education really work? A summary of recent meta-analyses. </a:t>
            </a:r>
            <a:r>
              <a:rPr lang="en-US" i="1" dirty="0"/>
              <a:t>Journal of Outdoor and Environmental Education</a:t>
            </a:r>
            <a:r>
              <a:rPr lang="en-US" dirty="0"/>
              <a:t>, </a:t>
            </a:r>
            <a:r>
              <a:rPr lang="en-US" i="1" dirty="0"/>
              <a:t>3</a:t>
            </a:r>
            <a:r>
              <a:rPr lang="en-US" dirty="0"/>
              <a:t>(1), 2-9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dirty="0" err="1"/>
              <a:t>Çığrık</a:t>
            </a:r>
            <a:r>
              <a:rPr lang="tr-TR" dirty="0"/>
              <a:t>, E. (2016). Bir öğrenme ortamı olarak bilim merkezleri. </a:t>
            </a:r>
            <a:r>
              <a:rPr lang="tr-TR" i="1" dirty="0" err="1"/>
              <a:t>İnformal</a:t>
            </a:r>
            <a:r>
              <a:rPr lang="tr-TR" i="1" dirty="0"/>
              <a:t> Ortamlarda Araştırmalar Dergisi</a:t>
            </a:r>
            <a:r>
              <a:rPr lang="tr-TR" dirty="0"/>
              <a:t>, </a:t>
            </a:r>
            <a:r>
              <a:rPr lang="tr-TR" i="1" dirty="0"/>
              <a:t>1</a:t>
            </a:r>
            <a:r>
              <a:rPr lang="tr-TR" dirty="0"/>
              <a:t>(1), 79-97.</a:t>
            </a:r>
          </a:p>
        </p:txBody>
      </p:sp>
    </p:spTree>
    <p:extLst>
      <p:ext uri="{BB962C8B-B14F-4D97-AF65-F5344CB8AC3E}">
        <p14:creationId xmlns:p14="http://schemas.microsoft.com/office/powerpoint/2010/main" val="1967817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>
          <a:xfrm>
            <a:off x="611560" y="1484784"/>
            <a:ext cx="8229600" cy="1152128"/>
          </a:xfrm>
        </p:spPr>
        <p:txBody>
          <a:bodyPr/>
          <a:lstStyle/>
          <a:p>
            <a:pPr algn="ctr"/>
            <a:r>
              <a:rPr lang="tr-TR" altLang="ko-KR" sz="3200" b="1" dirty="0" smtClean="0">
                <a:solidFill>
                  <a:srgbClr val="FFCC00"/>
                </a:solidFill>
              </a:rPr>
              <a:t>Okul dışı öğrenme ortamlarına neden ihtiyaç duyulur?</a:t>
            </a:r>
            <a:endParaRPr lang="ko-KR" altLang="en-US" sz="3200" b="1" dirty="0">
              <a:solidFill>
                <a:srgbClr val="FFCC00"/>
              </a:solidFill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755576" y="2850488"/>
            <a:ext cx="5698976" cy="1368152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Sohbet bölümünden yazabilirsiniz.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Bir kağıda yazıp ekrandan gösterebilirsiniz.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Sözsüz anlatabilirsiniz?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Siz nasıl anlatmak isterseniz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 </a:t>
            </a:r>
            <a:r>
              <a:rPr lang="tr-TR" b="1" dirty="0" smtClean="0"/>
              <a:t> </a:t>
            </a:r>
            <a:endParaRPr lang="tr-TR" b="1" dirty="0"/>
          </a:p>
        </p:txBody>
      </p:sp>
      <p:sp>
        <p:nvSpPr>
          <p:cNvPr id="8" name="İçerik Yer Tutucusu 1"/>
          <p:cNvSpPr txBox="1">
            <a:spLocks/>
          </p:cNvSpPr>
          <p:nvPr/>
        </p:nvSpPr>
        <p:spPr>
          <a:xfrm>
            <a:off x="2339752" y="4725144"/>
            <a:ext cx="6264696" cy="1368152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Gönüllü bir kişi söylenenleri not aslın</a:t>
            </a:r>
            <a:r>
              <a:rPr lang="tr-TR" b="1" dirty="0" smtClean="0"/>
              <a:t>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</a:t>
            </a:r>
            <a:endParaRPr lang="tr-TR" b="1" dirty="0" smtClean="0">
              <a:solidFill>
                <a:srgbClr val="FFC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Gönüllü bir kişi sohbetten yazılanları not alsın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</a:t>
            </a:r>
            <a:endParaRPr lang="tr-TR" b="1" dirty="0" smtClean="0">
              <a:solidFill>
                <a:srgbClr val="FFC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Gönüllü bir kişi diğer yöntemlerle söylenenleri not alsın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</a:t>
            </a:r>
            <a:r>
              <a:rPr lang="tr-TR" dirty="0" smtClean="0">
                <a:solidFill>
                  <a:srgbClr val="FFC000"/>
                </a:solidFill>
                <a:sym typeface="Wingdings" panose="05000000000000000000" pitchFamily="2" charset="2"/>
              </a:rPr>
              <a:t> 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>
                <a:solidFill>
                  <a:schemeClr val="accent1">
                    <a:lumMod val="75000"/>
                  </a:schemeClr>
                </a:solidFill>
              </a:rPr>
              <a:t>OKUL DIŞI ÖĞRENME ORTAMLARINA NEDEN İHTİYAÇ DUYULUR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835696" y="2204865"/>
            <a:ext cx="6851104" cy="3384376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sz="3200" dirty="0" smtClean="0">
                <a:solidFill>
                  <a:srgbClr val="750B52"/>
                </a:solidFill>
              </a:rPr>
              <a:t>Deneyime ilişkin süreçler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200" dirty="0" smtClean="0">
                <a:solidFill>
                  <a:srgbClr val="750B52"/>
                </a:solidFill>
              </a:rPr>
              <a:t>İmkanların farklılığı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200" dirty="0" smtClean="0">
                <a:solidFill>
                  <a:srgbClr val="750B52"/>
                </a:solidFill>
              </a:rPr>
              <a:t>Özgürlük ve bağımsızlık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200" dirty="0" smtClean="0">
                <a:solidFill>
                  <a:srgbClr val="750B52"/>
                </a:solidFill>
              </a:rPr>
              <a:t>Motivasyon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200" dirty="0" smtClean="0">
                <a:solidFill>
                  <a:srgbClr val="750B52"/>
                </a:solidFill>
              </a:rPr>
              <a:t>Diğer bağlamlar</a:t>
            </a:r>
          </a:p>
          <a:p>
            <a:pPr marL="342900" indent="-342900"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2614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187624" y="1556792"/>
            <a:ext cx="7560840" cy="4608512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tr-TR" sz="2400" b="1" dirty="0">
                <a:solidFill>
                  <a:srgbClr val="750B52"/>
                </a:solidFill>
              </a:rPr>
              <a:t>Deneyime İlişkin Süreçler</a:t>
            </a:r>
          </a:p>
          <a:p>
            <a:pPr marL="1257300" lvl="1" indent="-514350">
              <a:buFont typeface="Wingdings" panose="05000000000000000000" pitchFamily="2" charset="2"/>
              <a:buChar char="v"/>
            </a:pPr>
            <a:r>
              <a:rPr lang="tr-TR" dirty="0"/>
              <a:t>Çocuk merkezli bir </a:t>
            </a:r>
            <a:r>
              <a:rPr lang="tr-TR" dirty="0" smtClean="0"/>
              <a:t>süreci içerisinde </a:t>
            </a:r>
            <a:r>
              <a:rPr lang="tr-TR" dirty="0"/>
              <a:t>barındırır.</a:t>
            </a:r>
          </a:p>
          <a:p>
            <a:pPr marL="1200150" lvl="1" indent="-457200">
              <a:buFont typeface="Wingdings" panose="05000000000000000000" pitchFamily="2" charset="2"/>
              <a:buChar char="v"/>
            </a:pPr>
            <a:r>
              <a:rPr lang="tr-TR" dirty="0"/>
              <a:t>Yaparak-yaşayarak deneyimleme </a:t>
            </a:r>
          </a:p>
          <a:p>
            <a:pPr lvl="1" indent="0">
              <a:buNone/>
            </a:pPr>
            <a:r>
              <a:rPr lang="tr-TR" dirty="0"/>
              <a:t>    fırsatı sunar.</a:t>
            </a:r>
          </a:p>
          <a:p>
            <a:pPr marL="1257300" lvl="1" indent="-514350">
              <a:buFont typeface="Wingdings" panose="05000000000000000000" pitchFamily="2" charset="2"/>
              <a:buChar char="v"/>
            </a:pPr>
            <a:r>
              <a:rPr lang="tr-TR" dirty="0"/>
              <a:t>Çocuğun deneyimleri ön plandadır.</a:t>
            </a:r>
          </a:p>
          <a:p>
            <a:pPr marL="1257300" lvl="1" indent="-514350">
              <a:buFont typeface="Wingdings" panose="05000000000000000000" pitchFamily="2" charset="2"/>
              <a:buChar char="v"/>
            </a:pPr>
            <a:r>
              <a:rPr lang="tr-TR" dirty="0" smtClean="0"/>
              <a:t>Hem bireysel deneyimler hem de grup deneyimlerine fırsat verir.</a:t>
            </a:r>
          </a:p>
          <a:p>
            <a:pPr lvl="1" indent="0">
              <a:buNone/>
            </a:pPr>
            <a:endParaRPr lang="tr-TR" dirty="0" smtClean="0"/>
          </a:p>
          <a:p>
            <a:pPr lvl="1" indent="0">
              <a:buNone/>
            </a:pPr>
            <a:endParaRPr lang="tr-TR" dirty="0" smtClean="0"/>
          </a:p>
        </p:txBody>
      </p:sp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619672" y="260648"/>
            <a:ext cx="7524328" cy="1069514"/>
          </a:xfrm>
        </p:spPr>
        <p:txBody>
          <a:bodyPr/>
          <a:lstStyle/>
          <a:p>
            <a:r>
              <a:rPr lang="tr-TR" altLang="ko-KR" sz="2800" dirty="0">
                <a:solidFill>
                  <a:schemeClr val="accent1">
                    <a:lumMod val="75000"/>
                  </a:schemeClr>
                </a:solidFill>
              </a:rPr>
              <a:t>OKUL DIŞI ÖĞRENME ORTAMLARINA NEDEN İHTİYAÇ DUYULUR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724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331640" y="1844824"/>
            <a:ext cx="7344816" cy="4896544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tr-TR" sz="2400" b="1" dirty="0">
                <a:solidFill>
                  <a:srgbClr val="750B52"/>
                </a:solidFill>
              </a:rPr>
              <a:t>Deneyime İlişkin Süreçler</a:t>
            </a:r>
          </a:p>
          <a:p>
            <a:pPr marL="1257300" lvl="1" indent="-514350">
              <a:buFont typeface="Wingdings" panose="05000000000000000000" pitchFamily="2" charset="2"/>
              <a:buChar char="v"/>
            </a:pPr>
            <a:r>
              <a:rPr lang="tr-TR" sz="2600" dirty="0" smtClean="0"/>
              <a:t>Heyecan verici deneyimlerin yaşanasını sağlar.</a:t>
            </a:r>
          </a:p>
          <a:p>
            <a:pPr marL="1200150" lvl="1" indent="-457200">
              <a:buFont typeface="Wingdings" panose="05000000000000000000" pitchFamily="2" charset="2"/>
              <a:buChar char="v"/>
            </a:pPr>
            <a:r>
              <a:rPr lang="tr-TR" sz="2600" dirty="0" smtClean="0"/>
              <a:t>Okul ya da aile ortamının ona </a:t>
            </a:r>
          </a:p>
          <a:p>
            <a:pPr lvl="1" indent="0">
              <a:buNone/>
            </a:pPr>
            <a:r>
              <a:rPr lang="tr-TR" sz="2600" dirty="0"/>
              <a:t> </a:t>
            </a:r>
            <a:r>
              <a:rPr lang="tr-TR" sz="2600" dirty="0" smtClean="0"/>
              <a:t>   sunamayacağı deneyimleri yaşar.</a:t>
            </a:r>
          </a:p>
          <a:p>
            <a:pPr marL="1257300" lvl="1" indent="-514350">
              <a:buFont typeface="Wingdings" panose="05000000000000000000" pitchFamily="2" charset="2"/>
              <a:buChar char="v"/>
            </a:pPr>
            <a:r>
              <a:rPr lang="tr-TR" sz="2600" dirty="0" smtClean="0"/>
              <a:t>Deneysel süreçleri içerisinde </a:t>
            </a:r>
          </a:p>
          <a:p>
            <a:pPr lvl="1" indent="0">
              <a:buNone/>
            </a:pPr>
            <a:r>
              <a:rPr lang="tr-TR" sz="2600" dirty="0"/>
              <a:t>	</a:t>
            </a:r>
            <a:r>
              <a:rPr lang="tr-TR" sz="2600" dirty="0" smtClean="0"/>
              <a:t>   barındırır. </a:t>
            </a:r>
          </a:p>
          <a:p>
            <a:pPr marL="1200150" lvl="1" indent="-457200">
              <a:buFont typeface="Wingdings" panose="05000000000000000000" pitchFamily="2" charset="2"/>
              <a:buChar char="v"/>
            </a:pPr>
            <a:r>
              <a:rPr lang="tr-TR" sz="2600" dirty="0" smtClean="0"/>
              <a:t>Bu deneyler yetişkin tarafından planlamış olabilir ya da çocuk örneğin doğada bir deneyi kendi kendisine yapar. </a:t>
            </a:r>
          </a:p>
          <a:p>
            <a:pPr marL="1085850" lvl="1" indent="-342900">
              <a:buAutoNum type="alphaLcPeriod"/>
            </a:pPr>
            <a:endParaRPr lang="tr-TR" dirty="0" smtClean="0"/>
          </a:p>
        </p:txBody>
      </p:sp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>
                <a:solidFill>
                  <a:schemeClr val="accent1">
                    <a:lumMod val="75000"/>
                  </a:schemeClr>
                </a:solidFill>
              </a:rPr>
              <a:t>OKUL DIŞI ÖĞRENME ORTAMLARINA NEDEN İHTİYAÇ DUYULUR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442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43100" y="1844824"/>
            <a:ext cx="7321388" cy="4536504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tr-TR" sz="2400" b="1" dirty="0">
                <a:solidFill>
                  <a:srgbClr val="750B52"/>
                </a:solidFill>
              </a:rPr>
              <a:t>Deneyime İlişkin Süreçler</a:t>
            </a:r>
          </a:p>
          <a:p>
            <a:pPr marL="1257300" lvl="1" indent="-514350">
              <a:buFont typeface="Wingdings" panose="05000000000000000000" pitchFamily="2" charset="2"/>
              <a:buChar char="v"/>
            </a:pPr>
            <a:r>
              <a:rPr lang="tr-TR" dirty="0" smtClean="0"/>
              <a:t>Deneyimler başkaları ile iş birliğini yapma becerisini geliştirir.</a:t>
            </a:r>
          </a:p>
          <a:p>
            <a:pPr marL="1257300" lvl="1" indent="-514350">
              <a:buFont typeface="Wingdings" panose="05000000000000000000" pitchFamily="2" charset="2"/>
              <a:buChar char="v"/>
            </a:pPr>
            <a:r>
              <a:rPr lang="tr-TR" dirty="0" smtClean="0"/>
              <a:t>Yaşamın zorlukları ile mücadele </a:t>
            </a:r>
          </a:p>
          <a:p>
            <a:pPr lvl="1" indent="0">
              <a:buNone/>
            </a:pPr>
            <a:r>
              <a:rPr lang="tr-TR" dirty="0"/>
              <a:t> </a:t>
            </a:r>
            <a:r>
              <a:rPr lang="tr-TR" dirty="0" smtClean="0"/>
              <a:t>   etmeyi deneyimleme fırsatı bulur.</a:t>
            </a:r>
          </a:p>
          <a:p>
            <a:pPr marL="1200150" lvl="1" indent="-457200">
              <a:buFont typeface="Wingdings" panose="05000000000000000000" pitchFamily="2" charset="2"/>
              <a:buChar char="v"/>
            </a:pPr>
            <a:r>
              <a:rPr lang="tr-TR" dirty="0" smtClean="0"/>
              <a:t>Ailelere/öğretmenlere/gelişimcilere çocuklar ile birlikte farklı </a:t>
            </a:r>
          </a:p>
          <a:p>
            <a:pPr lvl="1" indent="0">
              <a:buNone/>
            </a:pPr>
            <a:r>
              <a:rPr lang="tr-TR" dirty="0"/>
              <a:t>	</a:t>
            </a:r>
            <a:r>
              <a:rPr lang="tr-TR" dirty="0" smtClean="0"/>
              <a:t>  deneyimler kazanma ve anı </a:t>
            </a:r>
          </a:p>
          <a:p>
            <a:pPr lvl="1" indent="0">
              <a:buNone/>
            </a:pPr>
            <a:r>
              <a:rPr lang="tr-TR" dirty="0"/>
              <a:t> </a:t>
            </a:r>
            <a:r>
              <a:rPr lang="tr-TR" dirty="0" smtClean="0"/>
              <a:t>   biriktirme imkanı sağlar</a:t>
            </a:r>
          </a:p>
          <a:p>
            <a:pPr marL="1257300" lvl="1" indent="-514350">
              <a:buFont typeface="+mj-lt"/>
              <a:buAutoNum type="alphaLcPeriod"/>
            </a:pPr>
            <a:endParaRPr lang="tr-TR" dirty="0" smtClean="0"/>
          </a:p>
          <a:p>
            <a:pPr marL="1085850" lvl="1" indent="-342900">
              <a:buAutoNum type="alphaLcPeriod"/>
            </a:pPr>
            <a:endParaRPr lang="tr-TR" dirty="0" smtClean="0"/>
          </a:p>
        </p:txBody>
      </p:sp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>
                <a:solidFill>
                  <a:schemeClr val="accent1">
                    <a:lumMod val="75000"/>
                  </a:schemeClr>
                </a:solidFill>
              </a:rPr>
              <a:t>OKUL DIŞI ÖĞRENME ORTAMLARINA NEDEN İHTİYAÇ DUYULUR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543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43100" y="1844824"/>
            <a:ext cx="7321388" cy="4608512"/>
          </a:xfrm>
        </p:spPr>
        <p:txBody>
          <a:bodyPr/>
          <a:lstStyle/>
          <a:p>
            <a:r>
              <a:rPr lang="tr-TR" sz="2400" b="1" dirty="0" smtClean="0">
                <a:solidFill>
                  <a:srgbClr val="750B52"/>
                </a:solidFill>
              </a:rPr>
              <a:t>2. İmkanların Farklılığı</a:t>
            </a:r>
          </a:p>
          <a:p>
            <a:endParaRPr lang="tr-TR" sz="2400" b="1" dirty="0">
              <a:solidFill>
                <a:srgbClr val="750B52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400" dirty="0" smtClean="0">
                <a:solidFill>
                  <a:schemeClr val="tx1"/>
                </a:solidFill>
              </a:rPr>
              <a:t>Gelişimin desteklenmesi bağlamında fırsat </a:t>
            </a:r>
          </a:p>
          <a:p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tr-TR" sz="2400" dirty="0" smtClean="0">
                <a:solidFill>
                  <a:schemeClr val="tx1"/>
                </a:solidFill>
              </a:rPr>
              <a:t>   eşitliği sağlar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400" dirty="0" smtClean="0">
                <a:solidFill>
                  <a:schemeClr val="tx1"/>
                </a:solidFill>
              </a:rPr>
              <a:t>Bilim merkezlerinde ve müzelerde olduğu gibi özelleşmiş olanaklar sunar.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400" dirty="0" smtClean="0">
                <a:solidFill>
                  <a:schemeClr val="tx1"/>
                </a:solidFill>
              </a:rPr>
              <a:t>Ailenin/öğretmenin/okulun/gelişimcinin 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   ulaşabileceğinden ve sunabileceğinden çok </a:t>
            </a:r>
          </a:p>
          <a:p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tr-TR" sz="2400" dirty="0" smtClean="0">
                <a:solidFill>
                  <a:schemeClr val="tx1"/>
                </a:solidFill>
              </a:rPr>
              <a:t>  daha fazla imkan sunar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400" dirty="0" err="1" smtClean="0">
                <a:solidFill>
                  <a:schemeClr val="tx1"/>
                </a:solidFill>
              </a:rPr>
              <a:t>Araştıram</a:t>
            </a:r>
            <a:r>
              <a:rPr lang="tr-TR" sz="2400" dirty="0" smtClean="0">
                <a:solidFill>
                  <a:schemeClr val="tx1"/>
                </a:solidFill>
              </a:rPr>
              <a:t>, soru sorma ve gözlem yapma imkanı sunar</a:t>
            </a:r>
          </a:p>
          <a:p>
            <a:endParaRPr lang="tr-TR" sz="2400" b="1" dirty="0">
              <a:solidFill>
                <a:srgbClr val="750B52"/>
              </a:solidFill>
            </a:endParaRPr>
          </a:p>
          <a:p>
            <a:pPr marL="1085850" lvl="1" indent="-342900">
              <a:buAutoNum type="alphaLcPeriod"/>
            </a:pPr>
            <a:endParaRPr lang="tr-TR" dirty="0" smtClean="0"/>
          </a:p>
        </p:txBody>
      </p:sp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>
                <a:solidFill>
                  <a:schemeClr val="accent1">
                    <a:lumMod val="75000"/>
                  </a:schemeClr>
                </a:solidFill>
              </a:rPr>
              <a:t>OKUL DIŞI ÖĞRENME ORTAMLARINA NEDEN İHTİYAÇ DUYULUR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855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547664" y="1556792"/>
            <a:ext cx="7177372" cy="4896544"/>
          </a:xfrm>
        </p:spPr>
        <p:txBody>
          <a:bodyPr/>
          <a:lstStyle/>
          <a:p>
            <a:r>
              <a:rPr lang="tr-TR" sz="2400" b="1" dirty="0" smtClean="0">
                <a:solidFill>
                  <a:srgbClr val="750B52"/>
                </a:solidFill>
              </a:rPr>
              <a:t>2. İmkanların Farklılığı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400" dirty="0" smtClean="0">
                <a:solidFill>
                  <a:schemeClr val="tx1"/>
                </a:solidFill>
              </a:rPr>
              <a:t>Çocuğun alanında uzman kişilerle tanışmasına ve merak ettiklerini uzmanına sormasına fırsat verir.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400" dirty="0" smtClean="0">
                <a:solidFill>
                  <a:schemeClr val="tx1"/>
                </a:solidFill>
              </a:rPr>
              <a:t>Ulaşılması kolay olmayan bilgiye daha kolay ulaşma imkanı sağlar. Anatomi Müzesi örneğinde, kemik çeşitlerini çocuk somut bir şekilde görerek öğrenir. 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400" dirty="0" smtClean="0">
                <a:solidFill>
                  <a:schemeClr val="tx1"/>
                </a:solidFill>
              </a:rPr>
              <a:t>Ulaşması kolay olmayan materyale ulaşma 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   imkanı sağlar.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400" dirty="0" smtClean="0">
                <a:solidFill>
                  <a:schemeClr val="tx1"/>
                </a:solidFill>
              </a:rPr>
              <a:t>Alışılmadık, farklı ve dikkat çekici bir ortam </a:t>
            </a:r>
          </a:p>
          <a:p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tr-TR" sz="2400" dirty="0" smtClean="0">
                <a:solidFill>
                  <a:schemeClr val="tx1"/>
                </a:solidFill>
              </a:rPr>
              <a:t>  sağlar.</a:t>
            </a:r>
          </a:p>
          <a:p>
            <a:endParaRPr lang="tr-TR" sz="2400" b="1" dirty="0">
              <a:solidFill>
                <a:srgbClr val="750B52"/>
              </a:solidFill>
            </a:endParaRPr>
          </a:p>
          <a:p>
            <a:pPr marL="1085850" lvl="1" indent="-342900">
              <a:buAutoNum type="alphaLcPeriod"/>
            </a:pPr>
            <a:endParaRPr lang="tr-TR" dirty="0" smtClean="0"/>
          </a:p>
        </p:txBody>
      </p:sp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643100" y="332656"/>
            <a:ext cx="7524328" cy="1069514"/>
          </a:xfrm>
        </p:spPr>
        <p:txBody>
          <a:bodyPr/>
          <a:lstStyle/>
          <a:p>
            <a:r>
              <a:rPr lang="tr-TR" altLang="ko-KR" sz="2800" dirty="0">
                <a:solidFill>
                  <a:schemeClr val="accent1">
                    <a:lumMod val="75000"/>
                  </a:schemeClr>
                </a:solidFill>
              </a:rPr>
              <a:t>OKUL DIŞI ÖĞRENME ORTAMLARINA NEDEN İHTİYAÇ DUYULUR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375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43100" y="2852936"/>
            <a:ext cx="6961348" cy="2059633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2800" dirty="0" smtClean="0"/>
              <a:t>Bu derste öğrendiğim şeyler neler?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2800" dirty="0" smtClean="0"/>
              <a:t>Bunlardan bir tanesini sohbet bölümünde yazalım. </a:t>
            </a:r>
            <a:endParaRPr lang="tr-TR" sz="2800" dirty="0"/>
          </a:p>
        </p:txBody>
      </p:sp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>
                <a:solidFill>
                  <a:schemeClr val="accent1">
                    <a:lumMod val="75000"/>
                  </a:schemeClr>
                </a:solidFill>
              </a:rPr>
              <a:t>OKUL DIŞI ÖĞRENME ORTAMLARINA NEDEN İHTİYAÇ DUYULUR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821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959</TotalTime>
  <Words>576</Words>
  <Application>Microsoft Office PowerPoint</Application>
  <PresentationFormat>Ekran Gösterisi (4:3)</PresentationFormat>
  <Paragraphs>69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맑은 고딕</vt:lpstr>
      <vt:lpstr>Arial</vt:lpstr>
      <vt:lpstr>Calibri</vt:lpstr>
      <vt:lpstr>Wingdings</vt:lpstr>
      <vt:lpstr>Office Theme</vt:lpstr>
      <vt:lpstr>Custom Design</vt:lpstr>
      <vt:lpstr>PowerPoint Sunusu</vt:lpstr>
      <vt:lpstr> </vt:lpstr>
      <vt:lpstr>OKUL DIŞI ÖĞRENME ORTAMLARINA NEDEN İHTİYAÇ DUYULUR?</vt:lpstr>
      <vt:lpstr>OKUL DIŞI ÖĞRENME ORTAMLARINA NEDEN İHTİYAÇ DUYULUR?</vt:lpstr>
      <vt:lpstr>OKUL DIŞI ÖĞRENME ORTAMLARINA NEDEN İHTİYAÇ DUYULUR?</vt:lpstr>
      <vt:lpstr>OKUL DIŞI ÖĞRENME ORTAMLARINA NEDEN İHTİYAÇ DUYULUR?</vt:lpstr>
      <vt:lpstr>OKUL DIŞI ÖĞRENME ORTAMLARINA NEDEN İHTİYAÇ DUYULUR?</vt:lpstr>
      <vt:lpstr>OKUL DIŞI ÖĞRENME ORTAMLARINA NEDEN İHTİYAÇ DUYULUR?</vt:lpstr>
      <vt:lpstr>OKUL DIŞI ÖĞRENME ORTAMLARINA NEDEN İHTİYAÇ DUYULUR?</vt:lpstr>
      <vt:lpstr>PowerPoint Sunusu</vt:lpstr>
      <vt:lpstr>PowerPoint Sunusu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sebahat</cp:lastModifiedBy>
  <cp:revision>62</cp:revision>
  <dcterms:created xsi:type="dcterms:W3CDTF">2014-04-01T16:35:38Z</dcterms:created>
  <dcterms:modified xsi:type="dcterms:W3CDTF">2021-03-12T12:18:22Z</dcterms:modified>
</cp:coreProperties>
</file>