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5" r:id="rId8"/>
    <p:sldId id="266" r:id="rId9"/>
    <p:sldId id="267" r:id="rId10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08" autoAdjust="0"/>
    <p:restoredTop sz="94624" autoAdjust="0"/>
  </p:normalViewPr>
  <p:slideViewPr>
    <p:cSldViewPr>
      <p:cViewPr varScale="1">
        <p:scale>
          <a:sx n="109" d="100"/>
          <a:sy n="109" d="100"/>
        </p:scale>
        <p:origin x="1692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5" d="100"/>
          <a:sy n="55" d="100"/>
        </p:scale>
        <p:origin x="-2904" y="-10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804C852-C358-48F4-956F-E474A6B4DBC2}" type="datetimeFigureOut">
              <a:rPr lang="tr-TR" smtClean="0"/>
              <a:pPr/>
              <a:t>18.11.2019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6B112F7-94AC-4F00-9800-3630211B3F87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2835899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1CFBE92-F3B8-4C68-9F49-3081F8139553}" type="datetimeFigureOut">
              <a:rPr lang="tr-TR" smtClean="0"/>
              <a:pPr/>
              <a:t>18.11.2019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01D4E3-99B9-4F6A-851C-4BFD8E381B9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087545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01D4E3-99B9-4F6A-851C-4BFD8E381B91}" type="slidenum">
              <a:rPr lang="tr-TR" smtClean="0"/>
              <a:pPr/>
              <a:t>1</a:t>
            </a:fld>
            <a:endParaRPr lang="tr-T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B531D-ADD3-4D46-B7B2-7324ED823087}" type="datetimeFigureOut">
              <a:rPr lang="tr-TR" smtClean="0"/>
              <a:pPr/>
              <a:t>18.11.2019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D909F-2E76-4DB0-9252-8E2C8C82C905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B531D-ADD3-4D46-B7B2-7324ED823087}" type="datetimeFigureOut">
              <a:rPr lang="tr-TR" smtClean="0"/>
              <a:pPr/>
              <a:t>18.11.2019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D909F-2E76-4DB0-9252-8E2C8C82C905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B531D-ADD3-4D46-B7B2-7324ED823087}" type="datetimeFigureOut">
              <a:rPr lang="tr-TR" smtClean="0"/>
              <a:pPr/>
              <a:t>18.11.2019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D909F-2E76-4DB0-9252-8E2C8C82C905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B531D-ADD3-4D46-B7B2-7324ED823087}" type="datetimeFigureOut">
              <a:rPr lang="tr-TR" smtClean="0"/>
              <a:pPr/>
              <a:t>18.11.2019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D909F-2E76-4DB0-9252-8E2C8C82C905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B531D-ADD3-4D46-B7B2-7324ED823087}" type="datetimeFigureOut">
              <a:rPr lang="tr-TR" smtClean="0"/>
              <a:pPr/>
              <a:t>18.11.2019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D909F-2E76-4DB0-9252-8E2C8C82C905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B531D-ADD3-4D46-B7B2-7324ED823087}" type="datetimeFigureOut">
              <a:rPr lang="tr-TR" smtClean="0"/>
              <a:pPr/>
              <a:t>18.11.2019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D909F-2E76-4DB0-9252-8E2C8C82C905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B531D-ADD3-4D46-B7B2-7324ED823087}" type="datetimeFigureOut">
              <a:rPr lang="tr-TR" smtClean="0"/>
              <a:pPr/>
              <a:t>18.11.2019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D909F-2E76-4DB0-9252-8E2C8C82C905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B531D-ADD3-4D46-B7B2-7324ED823087}" type="datetimeFigureOut">
              <a:rPr lang="tr-TR" smtClean="0"/>
              <a:pPr/>
              <a:t>18.11.2019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D909F-2E76-4DB0-9252-8E2C8C82C905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B531D-ADD3-4D46-B7B2-7324ED823087}" type="datetimeFigureOut">
              <a:rPr lang="tr-TR" smtClean="0"/>
              <a:pPr/>
              <a:t>18.11.2019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D909F-2E76-4DB0-9252-8E2C8C82C905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B531D-ADD3-4D46-B7B2-7324ED823087}" type="datetimeFigureOut">
              <a:rPr lang="tr-TR" smtClean="0"/>
              <a:pPr/>
              <a:t>18.11.2019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D909F-2E76-4DB0-9252-8E2C8C82C905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B531D-ADD3-4D46-B7B2-7324ED823087}" type="datetimeFigureOut">
              <a:rPr lang="tr-TR" smtClean="0"/>
              <a:pPr/>
              <a:t>18.11.2019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CD909F-2E76-4DB0-9252-8E2C8C82C905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1B531D-ADD3-4D46-B7B2-7324ED823087}" type="datetimeFigureOut">
              <a:rPr lang="tr-TR" smtClean="0"/>
              <a:pPr/>
              <a:t>18.11.2019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CD909F-2E76-4DB0-9252-8E2C8C82C905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YENİ TOPLUMSAL HAREKETLER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 dirty="0"/>
          </a:p>
        </p:txBody>
      </p:sp>
    </p:spTree>
  </p:cSld>
  <p:clrMapOvr>
    <a:masterClrMapping/>
  </p:clrMapOvr>
  <p:transition advTm="0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Yeni Toplumsal Hareketler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dirty="0" smtClean="0"/>
              <a:t>Yeni toplumsal Hareketler (YTH)</a:t>
            </a:r>
          </a:p>
          <a:p>
            <a:pPr lvl="1"/>
            <a:r>
              <a:rPr lang="tr-TR" dirty="0" smtClean="0"/>
              <a:t>Bir durum tespiti olarak YTH</a:t>
            </a:r>
          </a:p>
          <a:p>
            <a:pPr lvl="2"/>
            <a:r>
              <a:rPr lang="tr-TR" dirty="0" smtClean="0"/>
              <a:t>Günümüz toplumsal hareketlerinin eskisine göre içerdiği farklılıklar</a:t>
            </a:r>
          </a:p>
          <a:p>
            <a:pPr lvl="1"/>
            <a:r>
              <a:rPr lang="tr-TR" dirty="0" smtClean="0"/>
              <a:t>Bir epistemoloji olarak YTH</a:t>
            </a:r>
          </a:p>
          <a:p>
            <a:pPr lvl="2"/>
            <a:r>
              <a:rPr lang="tr-TR" dirty="0" smtClean="0"/>
              <a:t>Bir toplumsal hareketi nasıl anlamamız gerektiğine dair önermeler</a:t>
            </a:r>
          </a:p>
          <a:p>
            <a:pPr lvl="1"/>
            <a:r>
              <a:rPr lang="tr-TR" dirty="0" smtClean="0"/>
              <a:t>Bir kuram olarak YTH</a:t>
            </a:r>
          </a:p>
          <a:p>
            <a:pPr lvl="2"/>
            <a:r>
              <a:rPr lang="tr-TR" dirty="0" smtClean="0"/>
              <a:t>Bir toplumsal hareketi genel toplumsal ve </a:t>
            </a:r>
            <a:r>
              <a:rPr lang="tr-TR" dirty="0" err="1" smtClean="0"/>
              <a:t>siyasla</a:t>
            </a:r>
            <a:r>
              <a:rPr lang="tr-TR" dirty="0" smtClean="0"/>
              <a:t> bağlamına nasıl yerleştirmemiz gerektiğine dair önermeler</a:t>
            </a:r>
            <a:endParaRPr lang="tr-TR" dirty="0"/>
          </a:p>
          <a:p>
            <a:pPr marL="457200" lvl="1" indent="0">
              <a:buNone/>
            </a:pPr>
            <a:r>
              <a:rPr lang="en-CA" baseline="30000" dirty="0" smtClean="0"/>
              <a:t> </a:t>
            </a:r>
            <a:r>
              <a:rPr lang="en-CA" dirty="0" smtClean="0"/>
              <a:t> </a:t>
            </a:r>
            <a:endParaRPr lang="tr-TR" dirty="0"/>
          </a:p>
          <a:p>
            <a:pPr marL="457200" lvl="1" indent="0">
              <a:buNone/>
            </a:pPr>
            <a:r>
              <a:rPr lang="en-CA" dirty="0" smtClean="0"/>
              <a:t> </a:t>
            </a:r>
            <a:endParaRPr lang="tr-TR" dirty="0"/>
          </a:p>
          <a:p>
            <a:endParaRPr lang="tr-TR" dirty="0" smtClean="0"/>
          </a:p>
          <a:p>
            <a:pPr lvl="0"/>
            <a:endParaRPr lang="tr-TR" dirty="0"/>
          </a:p>
        </p:txBody>
      </p:sp>
    </p:spTree>
  </p:cSld>
  <p:clrMapOvr>
    <a:masterClrMapping/>
  </p:clrMapOvr>
  <p:transition advTm="0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Yeni Toplumsal Hareketler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Taleplerin İçeriği Açısından YTH</a:t>
            </a:r>
          </a:p>
          <a:p>
            <a:pPr lvl="1"/>
            <a:r>
              <a:rPr lang="en-CA" dirty="0" err="1" smtClean="0"/>
              <a:t>Genel</a:t>
            </a:r>
            <a:r>
              <a:rPr lang="en-CA" dirty="0" smtClean="0"/>
              <a:t> </a:t>
            </a:r>
            <a:r>
              <a:rPr lang="en-CA" dirty="0" err="1"/>
              <a:t>sosyo-ekonomik</a:t>
            </a:r>
            <a:r>
              <a:rPr lang="en-CA" dirty="0"/>
              <a:t> </a:t>
            </a:r>
            <a:r>
              <a:rPr lang="en-CA" dirty="0" err="1"/>
              <a:t>talepler</a:t>
            </a:r>
            <a:r>
              <a:rPr lang="en-CA" dirty="0"/>
              <a:t> </a:t>
            </a:r>
            <a:r>
              <a:rPr lang="en-CA" dirty="0" err="1"/>
              <a:t>ve</a:t>
            </a:r>
            <a:r>
              <a:rPr lang="en-CA" dirty="0"/>
              <a:t> </a:t>
            </a:r>
            <a:r>
              <a:rPr lang="en-CA" dirty="0" err="1"/>
              <a:t>çıkarlar</a:t>
            </a:r>
            <a:r>
              <a:rPr lang="en-CA" dirty="0"/>
              <a:t> </a:t>
            </a:r>
            <a:r>
              <a:rPr lang="en-CA" dirty="0" err="1"/>
              <a:t>karşısında</a:t>
            </a:r>
            <a:r>
              <a:rPr lang="en-CA" dirty="0"/>
              <a:t>  “</a:t>
            </a:r>
            <a:r>
              <a:rPr lang="en-CA" dirty="0" err="1"/>
              <a:t>kültürel</a:t>
            </a:r>
            <a:r>
              <a:rPr lang="en-CA" dirty="0"/>
              <a:t>” </a:t>
            </a:r>
            <a:r>
              <a:rPr lang="en-CA" dirty="0" err="1" smtClean="0"/>
              <a:t>talepler</a:t>
            </a:r>
            <a:endParaRPr lang="tr-TR" dirty="0"/>
          </a:p>
          <a:p>
            <a:pPr lvl="1"/>
            <a:r>
              <a:rPr lang="en-CA" dirty="0" err="1" smtClean="0"/>
              <a:t>Devleti</a:t>
            </a:r>
            <a:r>
              <a:rPr lang="en-CA" dirty="0" smtClean="0"/>
              <a:t> </a:t>
            </a:r>
            <a:r>
              <a:rPr lang="tr-TR" dirty="0"/>
              <a:t>K</a:t>
            </a:r>
            <a:r>
              <a:rPr lang="en-CA" dirty="0" err="1" smtClean="0"/>
              <a:t>ontrol</a:t>
            </a:r>
            <a:r>
              <a:rPr lang="en-CA" dirty="0" smtClean="0"/>
              <a:t> </a:t>
            </a:r>
            <a:r>
              <a:rPr lang="en-CA" dirty="0" err="1"/>
              <a:t>etme</a:t>
            </a:r>
            <a:r>
              <a:rPr lang="en-CA" dirty="0"/>
              <a:t> </a:t>
            </a:r>
            <a:r>
              <a:rPr lang="en-CA" dirty="0" err="1"/>
              <a:t>çabasına</a:t>
            </a:r>
            <a:r>
              <a:rPr lang="en-CA" dirty="0"/>
              <a:t> </a:t>
            </a:r>
            <a:r>
              <a:rPr lang="en-CA" dirty="0" err="1"/>
              <a:t>karşılık</a:t>
            </a:r>
            <a:r>
              <a:rPr lang="en-CA" dirty="0"/>
              <a:t> “</a:t>
            </a:r>
            <a:r>
              <a:rPr lang="en-CA" dirty="0" err="1" smtClean="0"/>
              <a:t>tanınma</a:t>
            </a:r>
            <a:r>
              <a:rPr lang="en-CA" dirty="0" smtClean="0"/>
              <a:t>”</a:t>
            </a:r>
            <a:endParaRPr lang="tr-TR" dirty="0"/>
          </a:p>
          <a:p>
            <a:pPr lvl="1"/>
            <a:r>
              <a:rPr lang="en-CA" dirty="0" smtClean="0"/>
              <a:t>Hayat tar</a:t>
            </a:r>
            <a:r>
              <a:rPr lang="tr-TR" dirty="0" err="1" smtClean="0"/>
              <a:t>zı</a:t>
            </a:r>
            <a:r>
              <a:rPr lang="en-CA" dirty="0" smtClean="0"/>
              <a:t> </a:t>
            </a:r>
            <a:r>
              <a:rPr lang="en-CA" dirty="0" err="1" smtClean="0"/>
              <a:t>savunusu</a:t>
            </a:r>
            <a:endParaRPr lang="tr-TR" dirty="0"/>
          </a:p>
          <a:p>
            <a:pPr lvl="1"/>
            <a:endParaRPr lang="tr-TR" dirty="0" smtClean="0"/>
          </a:p>
        </p:txBody>
      </p:sp>
    </p:spTree>
  </p:cSld>
  <p:clrMapOvr>
    <a:masterClrMapping/>
  </p:clrMapOvr>
  <p:transition advTm="390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Yeni Toplumsal Hareketler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Taleplerin İçeriği Açısından</a:t>
            </a:r>
            <a:endParaRPr lang="tr-TR" sz="400" dirty="0"/>
          </a:p>
          <a:p>
            <a:pPr lvl="1"/>
            <a:r>
              <a:rPr lang="en-CA" dirty="0" err="1"/>
              <a:t>Beden</a:t>
            </a:r>
            <a:r>
              <a:rPr lang="en-CA" dirty="0"/>
              <a:t>, </a:t>
            </a:r>
            <a:r>
              <a:rPr lang="en-CA" dirty="0" err="1"/>
              <a:t>cinsel</a:t>
            </a:r>
            <a:r>
              <a:rPr lang="en-CA" dirty="0"/>
              <a:t> </a:t>
            </a:r>
            <a:r>
              <a:rPr lang="en-CA" dirty="0" err="1"/>
              <a:t>kimlik</a:t>
            </a:r>
            <a:r>
              <a:rPr lang="en-CA" dirty="0"/>
              <a:t> </a:t>
            </a:r>
            <a:r>
              <a:rPr lang="en-CA" dirty="0" err="1"/>
              <a:t>ve</a:t>
            </a:r>
            <a:r>
              <a:rPr lang="en-CA" dirty="0"/>
              <a:t> </a:t>
            </a:r>
            <a:r>
              <a:rPr lang="en-CA" dirty="0" err="1"/>
              <a:t>sağlık</a:t>
            </a:r>
            <a:r>
              <a:rPr lang="en-CA" dirty="0"/>
              <a:t>; </a:t>
            </a:r>
            <a:r>
              <a:rPr lang="en-CA" dirty="0" err="1"/>
              <a:t>şehir</a:t>
            </a:r>
            <a:r>
              <a:rPr lang="en-CA" dirty="0"/>
              <a:t> </a:t>
            </a:r>
            <a:r>
              <a:rPr lang="en-CA" dirty="0" err="1"/>
              <a:t>ve</a:t>
            </a:r>
            <a:r>
              <a:rPr lang="en-CA" dirty="0"/>
              <a:t> </a:t>
            </a:r>
            <a:r>
              <a:rPr lang="en-CA" dirty="0" err="1"/>
              <a:t>fiziksel</a:t>
            </a:r>
            <a:r>
              <a:rPr lang="en-CA" dirty="0"/>
              <a:t> </a:t>
            </a:r>
            <a:r>
              <a:rPr lang="en-CA" dirty="0" err="1"/>
              <a:t>çevre</a:t>
            </a:r>
            <a:r>
              <a:rPr lang="en-CA" dirty="0"/>
              <a:t> (</a:t>
            </a:r>
            <a:r>
              <a:rPr lang="en-CA" dirty="0" err="1"/>
              <a:t>Bunlar</a:t>
            </a:r>
            <a:r>
              <a:rPr lang="en-CA" dirty="0"/>
              <a:t> </a:t>
            </a:r>
            <a:r>
              <a:rPr lang="en-CA" dirty="0" err="1"/>
              <a:t>yeni</a:t>
            </a:r>
            <a:r>
              <a:rPr lang="en-CA" dirty="0"/>
              <a:t> </a:t>
            </a:r>
            <a:r>
              <a:rPr lang="en-CA" dirty="0" err="1"/>
              <a:t>değildir</a:t>
            </a:r>
            <a:r>
              <a:rPr lang="en-CA" dirty="0"/>
              <a:t> </a:t>
            </a:r>
            <a:r>
              <a:rPr lang="en-CA" dirty="0" err="1"/>
              <a:t>ama</a:t>
            </a:r>
            <a:r>
              <a:rPr lang="en-CA" dirty="0"/>
              <a:t> </a:t>
            </a:r>
            <a:r>
              <a:rPr lang="en-CA" dirty="0" err="1"/>
              <a:t>merkeziyet</a:t>
            </a:r>
            <a:r>
              <a:rPr lang="en-CA" dirty="0"/>
              <a:t> </a:t>
            </a:r>
            <a:r>
              <a:rPr lang="en-CA" dirty="0" err="1"/>
              <a:t>kazanmıştır</a:t>
            </a:r>
            <a:r>
              <a:rPr lang="en-CA" dirty="0"/>
              <a:t>). </a:t>
            </a:r>
            <a:endParaRPr lang="tr-TR" dirty="0"/>
          </a:p>
          <a:p>
            <a:pPr lvl="1"/>
            <a:r>
              <a:rPr lang="en-CA" dirty="0" err="1"/>
              <a:t>Geleneksel</a:t>
            </a:r>
            <a:r>
              <a:rPr lang="en-CA" dirty="0"/>
              <a:t> </a:t>
            </a:r>
            <a:r>
              <a:rPr lang="en-CA" dirty="0" err="1"/>
              <a:t>hakimiyet</a:t>
            </a:r>
            <a:r>
              <a:rPr lang="en-CA" dirty="0"/>
              <a:t> </a:t>
            </a:r>
            <a:r>
              <a:rPr lang="en-CA" dirty="0" err="1"/>
              <a:t>ilişkilerinin</a:t>
            </a:r>
            <a:r>
              <a:rPr lang="en-CA" dirty="0"/>
              <a:t> </a:t>
            </a:r>
            <a:r>
              <a:rPr lang="en-CA" dirty="0" err="1"/>
              <a:t>sorgulanması</a:t>
            </a:r>
            <a:endParaRPr lang="tr-TR" dirty="0"/>
          </a:p>
          <a:p>
            <a:pPr lvl="1"/>
            <a:r>
              <a:rPr lang="en-CA" dirty="0" err="1"/>
              <a:t>Evrensel</a:t>
            </a:r>
            <a:r>
              <a:rPr lang="en-CA" dirty="0"/>
              <a:t> </a:t>
            </a:r>
            <a:r>
              <a:rPr lang="en-CA" dirty="0" err="1"/>
              <a:t>içerikli</a:t>
            </a:r>
            <a:r>
              <a:rPr lang="en-CA" dirty="0"/>
              <a:t> </a:t>
            </a:r>
            <a:r>
              <a:rPr lang="en-CA" dirty="0" err="1" smtClean="0"/>
              <a:t>temalar</a:t>
            </a:r>
            <a:r>
              <a:rPr lang="tr-TR" dirty="0" smtClean="0"/>
              <a:t>: insan hakları, çevre, özgürlükler..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Yeni Toplumsal Hareketler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 </a:t>
            </a:r>
            <a:r>
              <a:rPr lang="tr-TR" dirty="0" smtClean="0"/>
              <a:t>Kendisini kurduğu toplumsal-siyasal düzlem açısından yeni toplumsal hareketler</a:t>
            </a:r>
          </a:p>
          <a:p>
            <a:pPr lvl="1"/>
            <a:r>
              <a:rPr lang="en-CA" dirty="0" err="1" smtClean="0"/>
              <a:t>Anaakım</a:t>
            </a:r>
            <a:r>
              <a:rPr lang="en-CA" dirty="0" smtClean="0"/>
              <a:t> </a:t>
            </a:r>
            <a:r>
              <a:rPr lang="en-CA" dirty="0" err="1"/>
              <a:t>siyasetin</a:t>
            </a:r>
            <a:r>
              <a:rPr lang="en-CA" dirty="0"/>
              <a:t> </a:t>
            </a:r>
            <a:r>
              <a:rPr lang="en-CA" dirty="0" err="1"/>
              <a:t>belirlediği</a:t>
            </a:r>
            <a:r>
              <a:rPr lang="en-CA" dirty="0"/>
              <a:t> </a:t>
            </a:r>
            <a:r>
              <a:rPr lang="en-CA" dirty="0" err="1"/>
              <a:t>meşru</a:t>
            </a:r>
            <a:r>
              <a:rPr lang="en-CA" dirty="0"/>
              <a:t> </a:t>
            </a:r>
            <a:r>
              <a:rPr lang="en-CA" dirty="0" err="1"/>
              <a:t>alanın</a:t>
            </a:r>
            <a:r>
              <a:rPr lang="en-CA" dirty="0"/>
              <a:t> </a:t>
            </a:r>
            <a:r>
              <a:rPr lang="en-CA" dirty="0" err="1"/>
              <a:t>dışında</a:t>
            </a:r>
            <a:r>
              <a:rPr lang="en-CA" dirty="0"/>
              <a:t>; </a:t>
            </a:r>
            <a:r>
              <a:rPr lang="en-CA" dirty="0" err="1"/>
              <a:t>sivil</a:t>
            </a:r>
            <a:r>
              <a:rPr lang="en-CA" dirty="0"/>
              <a:t> </a:t>
            </a:r>
            <a:r>
              <a:rPr lang="en-CA" dirty="0" err="1"/>
              <a:t>toplum</a:t>
            </a:r>
            <a:r>
              <a:rPr lang="en-CA" dirty="0"/>
              <a:t> </a:t>
            </a:r>
            <a:r>
              <a:rPr lang="en-CA" dirty="0" err="1"/>
              <a:t>veya</a:t>
            </a:r>
            <a:r>
              <a:rPr lang="en-CA" dirty="0"/>
              <a:t> </a:t>
            </a:r>
            <a:r>
              <a:rPr lang="en-CA" dirty="0" err="1"/>
              <a:t>toplum-dışı</a:t>
            </a:r>
            <a:r>
              <a:rPr lang="en-CA" dirty="0"/>
              <a:t> </a:t>
            </a:r>
            <a:r>
              <a:rPr lang="en-CA" dirty="0" err="1"/>
              <a:t>bir</a:t>
            </a:r>
            <a:r>
              <a:rPr lang="en-CA" dirty="0"/>
              <a:t> </a:t>
            </a:r>
            <a:r>
              <a:rPr lang="en-CA" dirty="0" err="1"/>
              <a:t>yer</a:t>
            </a:r>
            <a:r>
              <a:rPr lang="en-CA" dirty="0"/>
              <a:t>.</a:t>
            </a:r>
            <a:endParaRPr lang="tr-TR" dirty="0"/>
          </a:p>
          <a:p>
            <a:pPr lvl="1"/>
            <a:r>
              <a:rPr lang="en-CA" dirty="0" err="1"/>
              <a:t>Gerçek</a:t>
            </a:r>
            <a:r>
              <a:rPr lang="en-CA" dirty="0"/>
              <a:t> </a:t>
            </a:r>
            <a:r>
              <a:rPr lang="en-CA" dirty="0" err="1"/>
              <a:t>anlamda</a:t>
            </a:r>
            <a:r>
              <a:rPr lang="en-CA" dirty="0"/>
              <a:t> </a:t>
            </a:r>
            <a:r>
              <a:rPr lang="en-CA" dirty="0" err="1"/>
              <a:t>bir</a:t>
            </a:r>
            <a:r>
              <a:rPr lang="en-CA" dirty="0"/>
              <a:t> </a:t>
            </a:r>
            <a:r>
              <a:rPr lang="en-CA" dirty="0" err="1"/>
              <a:t>özerklik</a:t>
            </a:r>
            <a:r>
              <a:rPr lang="en-CA" dirty="0"/>
              <a:t>. O </a:t>
            </a:r>
            <a:r>
              <a:rPr lang="en-CA" dirty="0" err="1"/>
              <a:t>yüzden</a:t>
            </a:r>
            <a:r>
              <a:rPr lang="en-CA" dirty="0"/>
              <a:t> </a:t>
            </a:r>
            <a:r>
              <a:rPr lang="en-CA" dirty="0" err="1"/>
              <a:t>ittifaklara</a:t>
            </a:r>
            <a:r>
              <a:rPr lang="en-CA" dirty="0"/>
              <a:t> </a:t>
            </a:r>
            <a:r>
              <a:rPr lang="en-CA" dirty="0" err="1"/>
              <a:t>açık</a:t>
            </a:r>
            <a:r>
              <a:rPr lang="en-CA" dirty="0"/>
              <a:t>. </a:t>
            </a:r>
            <a:endParaRPr lang="tr-TR" dirty="0"/>
          </a:p>
          <a:p>
            <a:pPr lvl="1"/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Yeni Toplumsal Hareketler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CA" b="1" i="1" dirty="0" err="1"/>
              <a:t>Toplumsal</a:t>
            </a:r>
            <a:r>
              <a:rPr lang="en-CA" b="1" i="1" dirty="0"/>
              <a:t> </a:t>
            </a:r>
            <a:r>
              <a:rPr lang="en-CA" b="1" i="1" dirty="0" err="1" smtClean="0"/>
              <a:t>Taban</a:t>
            </a:r>
            <a:r>
              <a:rPr lang="tr-TR" b="1" i="1" dirty="0"/>
              <a:t> </a:t>
            </a:r>
            <a:r>
              <a:rPr lang="tr-TR" b="1" i="1" dirty="0" smtClean="0"/>
              <a:t>Açısından YTH</a:t>
            </a:r>
            <a:endParaRPr lang="tr-TR" dirty="0"/>
          </a:p>
          <a:p>
            <a:pPr lvl="1"/>
            <a:r>
              <a:rPr lang="en-CA" dirty="0" err="1" smtClean="0"/>
              <a:t>Gerçek</a:t>
            </a:r>
            <a:r>
              <a:rPr lang="en-CA" dirty="0" smtClean="0"/>
              <a:t> </a:t>
            </a:r>
            <a:r>
              <a:rPr lang="en-CA" dirty="0" err="1"/>
              <a:t>anlamıyla</a:t>
            </a:r>
            <a:r>
              <a:rPr lang="en-CA" dirty="0"/>
              <a:t> </a:t>
            </a:r>
            <a:r>
              <a:rPr lang="en-CA" dirty="0" err="1"/>
              <a:t>bir</a:t>
            </a:r>
            <a:r>
              <a:rPr lang="en-CA" dirty="0"/>
              <a:t> </a:t>
            </a:r>
            <a:r>
              <a:rPr lang="en-CA" dirty="0" err="1"/>
              <a:t>sınıfsal</a:t>
            </a:r>
            <a:r>
              <a:rPr lang="en-CA" dirty="0"/>
              <a:t> </a:t>
            </a:r>
            <a:r>
              <a:rPr lang="en-CA" dirty="0" err="1"/>
              <a:t>hareket</a:t>
            </a:r>
            <a:r>
              <a:rPr lang="en-CA" dirty="0"/>
              <a:t> </a:t>
            </a:r>
            <a:r>
              <a:rPr lang="en-CA" dirty="0" err="1"/>
              <a:t>değil</a:t>
            </a:r>
            <a:r>
              <a:rPr lang="en-CA" dirty="0"/>
              <a:t>. </a:t>
            </a:r>
            <a:r>
              <a:rPr lang="en-CA" dirty="0" err="1"/>
              <a:t>İçinde</a:t>
            </a:r>
            <a:r>
              <a:rPr lang="en-CA" dirty="0"/>
              <a:t> </a:t>
            </a:r>
            <a:r>
              <a:rPr lang="en-CA" dirty="0" err="1"/>
              <a:t>sınıflar</a:t>
            </a:r>
            <a:r>
              <a:rPr lang="en-CA" dirty="0"/>
              <a:t> </a:t>
            </a:r>
            <a:r>
              <a:rPr lang="en-CA" dirty="0" err="1"/>
              <a:t>var</a:t>
            </a:r>
            <a:r>
              <a:rPr lang="en-CA" dirty="0"/>
              <a:t> </a:t>
            </a:r>
            <a:r>
              <a:rPr lang="en-CA" dirty="0" err="1"/>
              <a:t>ama</a:t>
            </a:r>
            <a:r>
              <a:rPr lang="en-CA" dirty="0"/>
              <a:t> </a:t>
            </a:r>
            <a:r>
              <a:rPr lang="en-CA" dirty="0" err="1"/>
              <a:t>sınıf</a:t>
            </a:r>
            <a:r>
              <a:rPr lang="en-CA" dirty="0"/>
              <a:t> </a:t>
            </a:r>
            <a:r>
              <a:rPr lang="en-CA" dirty="0" err="1"/>
              <a:t>lehine</a:t>
            </a:r>
            <a:r>
              <a:rPr lang="en-CA" dirty="0"/>
              <a:t> </a:t>
            </a:r>
            <a:r>
              <a:rPr lang="en-CA" dirty="0" err="1"/>
              <a:t>davranan</a:t>
            </a:r>
            <a:r>
              <a:rPr lang="en-CA" dirty="0"/>
              <a:t> </a:t>
            </a:r>
            <a:r>
              <a:rPr lang="en-CA" dirty="0" err="1"/>
              <a:t>kitleler</a:t>
            </a:r>
            <a:r>
              <a:rPr lang="en-CA" dirty="0"/>
              <a:t> </a:t>
            </a:r>
            <a:r>
              <a:rPr lang="en-CA" dirty="0" err="1"/>
              <a:t>değil</a:t>
            </a:r>
            <a:r>
              <a:rPr lang="en-CA" dirty="0"/>
              <a:t>. </a:t>
            </a:r>
            <a:endParaRPr lang="tr-TR" dirty="0" smtClean="0"/>
          </a:p>
          <a:p>
            <a:pPr lvl="1"/>
            <a:r>
              <a:rPr lang="tr-TR" dirty="0" smtClean="0"/>
              <a:t>Sınıf, k</a:t>
            </a:r>
            <a:r>
              <a:rPr lang="en-CA" dirty="0" err="1" smtClean="0"/>
              <a:t>endisine</a:t>
            </a:r>
            <a:r>
              <a:rPr lang="en-CA" dirty="0" smtClean="0"/>
              <a:t> </a:t>
            </a:r>
            <a:r>
              <a:rPr lang="en-CA" dirty="0" err="1"/>
              <a:t>tarihsel</a:t>
            </a:r>
            <a:r>
              <a:rPr lang="en-CA" dirty="0"/>
              <a:t> </a:t>
            </a:r>
            <a:r>
              <a:rPr lang="en-CA" dirty="0" err="1"/>
              <a:t>bir</a:t>
            </a:r>
            <a:r>
              <a:rPr lang="en-CA" dirty="0"/>
              <a:t> </a:t>
            </a:r>
            <a:r>
              <a:rPr lang="en-CA" dirty="0" err="1"/>
              <a:t>misyon</a:t>
            </a:r>
            <a:r>
              <a:rPr lang="en-CA" dirty="0"/>
              <a:t> </a:t>
            </a:r>
            <a:r>
              <a:rPr lang="en-CA" dirty="0" err="1"/>
              <a:t>atfeden</a:t>
            </a:r>
            <a:r>
              <a:rPr lang="en-CA" dirty="0"/>
              <a:t> </a:t>
            </a:r>
            <a:r>
              <a:rPr lang="en-CA" dirty="0" err="1"/>
              <a:t>bir</a:t>
            </a:r>
            <a:r>
              <a:rPr lang="en-CA" dirty="0"/>
              <a:t> </a:t>
            </a:r>
            <a:r>
              <a:rPr lang="en-CA" dirty="0" err="1"/>
              <a:t>özne</a:t>
            </a:r>
            <a:r>
              <a:rPr lang="en-CA" dirty="0"/>
              <a:t> </a:t>
            </a:r>
            <a:r>
              <a:rPr lang="en-CA" dirty="0" err="1"/>
              <a:t>değil</a:t>
            </a:r>
            <a:r>
              <a:rPr lang="en-CA" dirty="0"/>
              <a:t>. </a:t>
            </a:r>
            <a:r>
              <a:rPr lang="en-CA" b="1" i="1" dirty="0"/>
              <a:t> </a:t>
            </a:r>
            <a:endParaRPr lang="tr-TR" dirty="0"/>
          </a:p>
          <a:p>
            <a:pPr lvl="1"/>
            <a:r>
              <a:rPr lang="en-CA" dirty="0" err="1"/>
              <a:t>Yeni</a:t>
            </a:r>
            <a:r>
              <a:rPr lang="en-CA" dirty="0"/>
              <a:t> </a:t>
            </a:r>
            <a:r>
              <a:rPr lang="en-CA" dirty="0" err="1"/>
              <a:t>orta</a:t>
            </a:r>
            <a:r>
              <a:rPr lang="en-CA" dirty="0"/>
              <a:t> </a:t>
            </a:r>
            <a:r>
              <a:rPr lang="en-CA" dirty="0" err="1" smtClean="0"/>
              <a:t>sınıf</a:t>
            </a:r>
            <a:endParaRPr lang="tr-TR" dirty="0" smtClean="0"/>
          </a:p>
          <a:p>
            <a:pPr marL="914400" lvl="2" indent="0">
              <a:buNone/>
            </a:pPr>
            <a:r>
              <a:rPr lang="en-CA" dirty="0" smtClean="0"/>
              <a:t> </a:t>
            </a:r>
            <a:endParaRPr lang="tr-TR" dirty="0"/>
          </a:p>
          <a:p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Yeni Toplumsal Hareketler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342900" lvl="2" indent="-342900">
              <a:spcBef>
                <a:spcPts val="0"/>
              </a:spcBef>
              <a:buFontTx/>
              <a:buChar char="-"/>
            </a:pPr>
            <a:r>
              <a:rPr lang="en-CA" dirty="0" smtClean="0"/>
              <a:t>Claus </a:t>
            </a:r>
            <a:r>
              <a:rPr lang="en-CA" dirty="0" err="1"/>
              <a:t>Offe’ye</a:t>
            </a:r>
            <a:r>
              <a:rPr lang="en-CA" dirty="0"/>
              <a:t> </a:t>
            </a:r>
            <a:r>
              <a:rPr lang="en-CA" dirty="0" err="1" smtClean="0"/>
              <a:t>göre</a:t>
            </a:r>
            <a:r>
              <a:rPr lang="tr-TR" dirty="0" smtClean="0"/>
              <a:t> «yeni toplumsal hareketlerin tabanı»:</a:t>
            </a:r>
          </a:p>
          <a:p>
            <a:pPr marL="800100" lvl="3" indent="-342900">
              <a:spcBef>
                <a:spcPts val="0"/>
              </a:spcBef>
              <a:buFontTx/>
              <a:buChar char="-"/>
            </a:pPr>
            <a:r>
              <a:rPr lang="tr-TR" dirty="0" smtClean="0"/>
              <a:t>Yeni Orta Sınıf	</a:t>
            </a:r>
          </a:p>
          <a:p>
            <a:pPr marL="1257300" lvl="4" indent="-342900">
              <a:spcBef>
                <a:spcPts val="0"/>
              </a:spcBef>
              <a:buFontTx/>
              <a:buChar char="-"/>
            </a:pPr>
            <a:r>
              <a:rPr lang="en-CA" dirty="0" err="1" smtClean="0"/>
              <a:t>eğitimli</a:t>
            </a:r>
            <a:r>
              <a:rPr lang="tr-TR" dirty="0" smtClean="0"/>
              <a:t> </a:t>
            </a:r>
            <a:endParaRPr lang="tr-TR" dirty="0"/>
          </a:p>
          <a:p>
            <a:pPr marL="1257300" lvl="4" indent="-342900">
              <a:spcBef>
                <a:spcPts val="0"/>
              </a:spcBef>
              <a:buFontTx/>
              <a:buChar char="-"/>
            </a:pPr>
            <a:r>
              <a:rPr lang="en-CA" dirty="0" err="1" smtClean="0"/>
              <a:t>zihinsel</a:t>
            </a:r>
            <a:r>
              <a:rPr lang="en-CA" dirty="0" smtClean="0"/>
              <a:t> </a:t>
            </a:r>
            <a:r>
              <a:rPr lang="en-CA" dirty="0" err="1" smtClean="0"/>
              <a:t>emek</a:t>
            </a:r>
            <a:r>
              <a:rPr lang="tr-TR" dirty="0" smtClean="0"/>
              <a:t> </a:t>
            </a:r>
            <a:r>
              <a:rPr lang="tr-TR" dirty="0" err="1" smtClean="0"/>
              <a:t>sarfeden</a:t>
            </a:r>
            <a:endParaRPr lang="tr-TR" dirty="0" smtClean="0"/>
          </a:p>
          <a:p>
            <a:pPr marL="1257300" lvl="4" indent="-342900">
              <a:spcBef>
                <a:spcPts val="0"/>
              </a:spcBef>
              <a:buFontTx/>
              <a:buChar char="-"/>
            </a:pPr>
            <a:r>
              <a:rPr lang="en-CA" dirty="0" err="1" smtClean="0"/>
              <a:t>maddi</a:t>
            </a:r>
            <a:r>
              <a:rPr lang="en-CA" dirty="0" smtClean="0"/>
              <a:t> </a:t>
            </a:r>
            <a:r>
              <a:rPr lang="en-CA" dirty="0" err="1"/>
              <a:t>olmayan</a:t>
            </a:r>
            <a:r>
              <a:rPr lang="en-CA" dirty="0"/>
              <a:t> </a:t>
            </a:r>
            <a:r>
              <a:rPr lang="en-CA" dirty="0" err="1"/>
              <a:t>emek</a:t>
            </a:r>
            <a:r>
              <a:rPr lang="en-CA" dirty="0"/>
              <a:t> </a:t>
            </a:r>
            <a:r>
              <a:rPr lang="en-CA" dirty="0" err="1"/>
              <a:t>süreçlerde</a:t>
            </a:r>
            <a:r>
              <a:rPr lang="en-CA" dirty="0"/>
              <a:t> </a:t>
            </a:r>
            <a:r>
              <a:rPr lang="en-CA" dirty="0" err="1"/>
              <a:t>yer</a:t>
            </a:r>
            <a:r>
              <a:rPr lang="en-CA" dirty="0"/>
              <a:t> </a:t>
            </a:r>
            <a:r>
              <a:rPr lang="en-CA" dirty="0" err="1" smtClean="0"/>
              <a:t>alan</a:t>
            </a:r>
            <a:endParaRPr lang="tr-TR" dirty="0"/>
          </a:p>
          <a:p>
            <a:pPr marL="1257300" lvl="4" indent="-342900">
              <a:spcBef>
                <a:spcPts val="0"/>
              </a:spcBef>
              <a:buFontTx/>
              <a:buChar char="-"/>
            </a:pPr>
            <a:r>
              <a:rPr lang="en-CA" dirty="0" err="1" smtClean="0"/>
              <a:t>bilişsel</a:t>
            </a:r>
            <a:r>
              <a:rPr lang="en-CA" dirty="0" smtClean="0"/>
              <a:t> </a:t>
            </a:r>
            <a:r>
              <a:rPr lang="en-CA" dirty="0" err="1"/>
              <a:t>üretime</a:t>
            </a:r>
            <a:r>
              <a:rPr lang="en-CA" dirty="0"/>
              <a:t> </a:t>
            </a:r>
            <a:r>
              <a:rPr lang="en-CA" dirty="0" err="1"/>
              <a:t>katkı</a:t>
            </a:r>
            <a:r>
              <a:rPr lang="en-CA" dirty="0"/>
              <a:t> </a:t>
            </a:r>
            <a:r>
              <a:rPr lang="en-CA" dirty="0" err="1"/>
              <a:t>koyan</a:t>
            </a:r>
            <a:r>
              <a:rPr lang="en-CA" dirty="0"/>
              <a:t> </a:t>
            </a:r>
            <a:r>
              <a:rPr lang="tr-TR" dirty="0" smtClean="0"/>
              <a:t>kesimler</a:t>
            </a:r>
            <a:endParaRPr lang="tr-TR" dirty="0"/>
          </a:p>
          <a:p>
            <a:pPr marL="0" lvl="2" indent="0">
              <a:spcBef>
                <a:spcPts val="0"/>
              </a:spcBef>
              <a:buNone/>
            </a:pPr>
            <a:r>
              <a:rPr lang="tr-TR" dirty="0"/>
              <a:t>	</a:t>
            </a:r>
            <a:r>
              <a:rPr lang="tr-TR" dirty="0" smtClean="0"/>
              <a:t>E</a:t>
            </a:r>
            <a:r>
              <a:rPr lang="en-CA" dirty="0" smtClean="0"/>
              <a:t>ski </a:t>
            </a:r>
            <a:r>
              <a:rPr lang="en-CA" dirty="0" err="1"/>
              <a:t>orta</a:t>
            </a:r>
            <a:r>
              <a:rPr lang="en-CA" dirty="0"/>
              <a:t> </a:t>
            </a:r>
            <a:r>
              <a:rPr lang="en-CA" dirty="0" err="1"/>
              <a:t>sınıfın</a:t>
            </a:r>
            <a:r>
              <a:rPr lang="en-CA" dirty="0"/>
              <a:t> </a:t>
            </a:r>
            <a:r>
              <a:rPr lang="en-CA" dirty="0" err="1"/>
              <a:t>unsurları</a:t>
            </a:r>
            <a:r>
              <a:rPr lang="en-CA" dirty="0"/>
              <a:t> (</a:t>
            </a:r>
            <a:r>
              <a:rPr lang="en-CA" dirty="0" err="1"/>
              <a:t>çiftçi</a:t>
            </a:r>
            <a:r>
              <a:rPr lang="en-CA" dirty="0"/>
              <a:t>, </a:t>
            </a:r>
            <a:r>
              <a:rPr lang="en-CA" dirty="0" err="1" smtClean="0"/>
              <a:t>esnaf</a:t>
            </a:r>
            <a:r>
              <a:rPr lang="en-CA" dirty="0" smtClean="0"/>
              <a:t>)</a:t>
            </a:r>
            <a:endParaRPr lang="tr-TR" dirty="0" smtClean="0"/>
          </a:p>
          <a:p>
            <a:pPr marL="0" lvl="2" indent="0">
              <a:spcBef>
                <a:spcPts val="0"/>
              </a:spcBef>
              <a:buNone/>
            </a:pPr>
            <a:r>
              <a:rPr lang="tr-TR" dirty="0"/>
              <a:t>	</a:t>
            </a:r>
            <a:r>
              <a:rPr lang="tr-TR" dirty="0" smtClean="0"/>
              <a:t>- </a:t>
            </a:r>
            <a:r>
              <a:rPr lang="tr-TR" dirty="0"/>
              <a:t>İ</a:t>
            </a:r>
            <a:r>
              <a:rPr lang="en-CA" dirty="0" smtClean="0"/>
              <a:t>ş </a:t>
            </a:r>
            <a:r>
              <a:rPr lang="en-CA" dirty="0" err="1"/>
              <a:t>piyasasının</a:t>
            </a:r>
            <a:r>
              <a:rPr lang="en-CA" dirty="0"/>
              <a:t> </a:t>
            </a:r>
            <a:r>
              <a:rPr lang="en-CA" dirty="0" err="1"/>
              <a:t>dışındakiler</a:t>
            </a:r>
            <a:r>
              <a:rPr lang="en-CA" dirty="0"/>
              <a:t> </a:t>
            </a:r>
            <a:r>
              <a:rPr lang="en-CA" dirty="0" err="1"/>
              <a:t>yani</a:t>
            </a:r>
            <a:r>
              <a:rPr lang="en-CA" dirty="0"/>
              <a:t> </a:t>
            </a:r>
            <a:r>
              <a:rPr lang="en-CA" dirty="0" err="1"/>
              <a:t>varlıksız</a:t>
            </a:r>
            <a:r>
              <a:rPr lang="en-CA" dirty="0"/>
              <a:t> </a:t>
            </a:r>
            <a:r>
              <a:rPr lang="en-CA" dirty="0" err="1" smtClean="0"/>
              <a:t>gruplar</a:t>
            </a:r>
            <a:endParaRPr lang="tr-TR" dirty="0"/>
          </a:p>
          <a:p>
            <a:pPr marL="0" lvl="2" indent="0">
              <a:spcBef>
                <a:spcPts val="0"/>
              </a:spcBef>
              <a:buNone/>
            </a:pPr>
            <a:r>
              <a:rPr lang="tr-TR" dirty="0"/>
              <a:t>	</a:t>
            </a:r>
            <a:r>
              <a:rPr lang="tr-TR" dirty="0" smtClean="0"/>
              <a:t>	</a:t>
            </a:r>
            <a:r>
              <a:rPr lang="en-CA" dirty="0" err="1" smtClean="0"/>
              <a:t>işsizler</a:t>
            </a:r>
            <a:r>
              <a:rPr lang="en-CA" dirty="0" smtClean="0"/>
              <a:t> </a:t>
            </a:r>
            <a:endParaRPr lang="tr-TR" dirty="0" smtClean="0"/>
          </a:p>
          <a:p>
            <a:pPr marL="0" lvl="2" indent="0">
              <a:spcBef>
                <a:spcPts val="0"/>
              </a:spcBef>
              <a:buNone/>
            </a:pPr>
            <a:r>
              <a:rPr lang="tr-TR" dirty="0"/>
              <a:t>	</a:t>
            </a:r>
            <a:r>
              <a:rPr lang="tr-TR" dirty="0" smtClean="0"/>
              <a:t>	</a:t>
            </a:r>
            <a:r>
              <a:rPr lang="en-CA" dirty="0" err="1" smtClean="0"/>
              <a:t>öğrenciler</a:t>
            </a:r>
            <a:endParaRPr lang="tr-TR" dirty="0" smtClean="0"/>
          </a:p>
          <a:p>
            <a:pPr marL="0" lvl="2" indent="0">
              <a:spcBef>
                <a:spcPts val="0"/>
              </a:spcBef>
              <a:buNone/>
            </a:pPr>
            <a:r>
              <a:rPr lang="tr-TR" dirty="0"/>
              <a:t>	</a:t>
            </a:r>
            <a:r>
              <a:rPr lang="tr-TR" dirty="0" smtClean="0"/>
              <a:t>	</a:t>
            </a:r>
            <a:r>
              <a:rPr lang="en-CA" dirty="0" err="1" smtClean="0"/>
              <a:t>ev</a:t>
            </a:r>
            <a:r>
              <a:rPr lang="en-CA" dirty="0" smtClean="0"/>
              <a:t> </a:t>
            </a:r>
            <a:r>
              <a:rPr lang="en-CA" dirty="0" err="1" smtClean="0"/>
              <a:t>kadınları</a:t>
            </a:r>
            <a:endParaRPr lang="tr-TR" dirty="0" smtClean="0"/>
          </a:p>
          <a:p>
            <a:pPr marL="0" lvl="2" indent="0">
              <a:spcBef>
                <a:spcPts val="0"/>
              </a:spcBef>
              <a:buNone/>
            </a:pPr>
            <a:r>
              <a:rPr lang="tr-TR" dirty="0"/>
              <a:t>E</a:t>
            </a:r>
            <a:r>
              <a:rPr lang="en-CA" dirty="0" smtClean="0"/>
              <a:t>ski </a:t>
            </a:r>
            <a:r>
              <a:rPr lang="en-CA" dirty="0" err="1"/>
              <a:t>politikanın</a:t>
            </a:r>
            <a:r>
              <a:rPr lang="en-CA" dirty="0"/>
              <a:t> </a:t>
            </a:r>
            <a:r>
              <a:rPr lang="en-CA" dirty="0" err="1"/>
              <a:t>aktörleri</a:t>
            </a:r>
            <a:r>
              <a:rPr lang="en-CA" dirty="0"/>
              <a:t> </a:t>
            </a:r>
            <a:r>
              <a:rPr lang="en-CA" dirty="0" err="1"/>
              <a:t>yani</a:t>
            </a:r>
            <a:r>
              <a:rPr lang="en-CA" dirty="0"/>
              <a:t> </a:t>
            </a:r>
            <a:r>
              <a:rPr lang="en-CA" dirty="0" err="1"/>
              <a:t>işçi</a:t>
            </a:r>
            <a:r>
              <a:rPr lang="en-CA" dirty="0"/>
              <a:t> </a:t>
            </a:r>
            <a:r>
              <a:rPr lang="en-CA" dirty="0" err="1"/>
              <a:t>sınıfı</a:t>
            </a:r>
            <a:r>
              <a:rPr lang="en-CA" dirty="0"/>
              <a:t> da </a:t>
            </a:r>
            <a:r>
              <a:rPr lang="en-CA" dirty="0" err="1"/>
              <a:t>bunlara</a:t>
            </a:r>
            <a:r>
              <a:rPr lang="en-CA" dirty="0"/>
              <a:t> </a:t>
            </a:r>
            <a:r>
              <a:rPr lang="en-CA" dirty="0" err="1"/>
              <a:t>talepleri</a:t>
            </a:r>
            <a:r>
              <a:rPr lang="en-CA" dirty="0"/>
              <a:t> </a:t>
            </a:r>
            <a:r>
              <a:rPr lang="en-CA" dirty="0" err="1"/>
              <a:t>ve</a:t>
            </a:r>
            <a:r>
              <a:rPr lang="en-CA" dirty="0"/>
              <a:t> </a:t>
            </a:r>
            <a:r>
              <a:rPr lang="en-CA" dirty="0" err="1"/>
              <a:t>çıkarlarıyla</a:t>
            </a:r>
            <a:r>
              <a:rPr lang="en-CA" dirty="0"/>
              <a:t> </a:t>
            </a:r>
            <a:r>
              <a:rPr lang="en-CA" dirty="0" err="1"/>
              <a:t>örtüştüğü</a:t>
            </a:r>
            <a:r>
              <a:rPr lang="en-CA" dirty="0"/>
              <a:t> </a:t>
            </a:r>
            <a:r>
              <a:rPr lang="en-CA" dirty="0" err="1"/>
              <a:t>oranda</a:t>
            </a:r>
            <a:r>
              <a:rPr lang="en-CA" dirty="0"/>
              <a:t> </a:t>
            </a:r>
            <a:r>
              <a:rPr lang="en-CA" dirty="0" err="1"/>
              <a:t>dahil</a:t>
            </a:r>
            <a:r>
              <a:rPr lang="en-CA" dirty="0"/>
              <a:t> </a:t>
            </a:r>
            <a:r>
              <a:rPr lang="en-CA" dirty="0" err="1"/>
              <a:t>olur</a:t>
            </a:r>
            <a:r>
              <a:rPr lang="en-CA" dirty="0"/>
              <a:t>. </a:t>
            </a:r>
            <a:r>
              <a:rPr lang="en-CA" dirty="0" err="1"/>
              <a:t>Ama</a:t>
            </a:r>
            <a:r>
              <a:rPr lang="en-CA" dirty="0"/>
              <a:t> </a:t>
            </a:r>
            <a:r>
              <a:rPr lang="en-CA" dirty="0" err="1"/>
              <a:t>merkezde</a:t>
            </a:r>
            <a:r>
              <a:rPr lang="en-CA" dirty="0"/>
              <a:t> </a:t>
            </a:r>
            <a:r>
              <a:rPr lang="en-CA" dirty="0" err="1"/>
              <a:t>değildir</a:t>
            </a:r>
            <a:r>
              <a:rPr lang="en-CA" dirty="0"/>
              <a:t>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592250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Yeni Toplumsal Hareketler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CA" b="1" i="1" dirty="0" err="1"/>
              <a:t>Eylem</a:t>
            </a:r>
            <a:r>
              <a:rPr lang="en-CA" b="1" i="1" dirty="0"/>
              <a:t> </a:t>
            </a:r>
            <a:r>
              <a:rPr lang="en-CA" b="1" i="1" dirty="0" err="1" smtClean="0"/>
              <a:t>tarzları</a:t>
            </a:r>
            <a:endParaRPr lang="tr-TR" dirty="0"/>
          </a:p>
          <a:p>
            <a:pPr lvl="1"/>
            <a:r>
              <a:rPr lang="en-CA" dirty="0" err="1" smtClean="0"/>
              <a:t>Yatay</a:t>
            </a:r>
            <a:r>
              <a:rPr lang="en-CA" dirty="0" smtClean="0"/>
              <a:t> </a:t>
            </a:r>
            <a:r>
              <a:rPr lang="en-CA" dirty="0" err="1"/>
              <a:t>örgütlenme</a:t>
            </a:r>
            <a:r>
              <a:rPr lang="en-CA" dirty="0"/>
              <a:t>; </a:t>
            </a:r>
            <a:endParaRPr lang="tr-TR" dirty="0"/>
          </a:p>
          <a:p>
            <a:pPr lvl="1"/>
            <a:r>
              <a:rPr lang="en-CA" dirty="0" err="1" smtClean="0"/>
              <a:t>liderlik</a:t>
            </a:r>
            <a:r>
              <a:rPr lang="en-CA" dirty="0" smtClean="0"/>
              <a:t> </a:t>
            </a:r>
            <a:r>
              <a:rPr lang="en-CA" dirty="0" err="1"/>
              <a:t>ve</a:t>
            </a:r>
            <a:r>
              <a:rPr lang="en-CA" dirty="0"/>
              <a:t> </a:t>
            </a:r>
            <a:r>
              <a:rPr lang="en-CA" dirty="0" err="1"/>
              <a:t>hiyerarşide</a:t>
            </a:r>
            <a:r>
              <a:rPr lang="en-CA" dirty="0"/>
              <a:t> </a:t>
            </a:r>
            <a:r>
              <a:rPr lang="en-CA" dirty="0" err="1"/>
              <a:t>gevşeklik</a:t>
            </a:r>
            <a:r>
              <a:rPr lang="en-CA" dirty="0"/>
              <a:t>; </a:t>
            </a:r>
            <a:endParaRPr lang="tr-TR" dirty="0" smtClean="0"/>
          </a:p>
          <a:p>
            <a:pPr lvl="1"/>
            <a:r>
              <a:rPr lang="tr-TR" dirty="0"/>
              <a:t>g</a:t>
            </a:r>
            <a:r>
              <a:rPr lang="en-CA" dirty="0" err="1" smtClean="0"/>
              <a:t>eleneksel</a:t>
            </a:r>
            <a:r>
              <a:rPr lang="en-CA" dirty="0" smtClean="0"/>
              <a:t> </a:t>
            </a:r>
            <a:r>
              <a:rPr lang="en-CA" dirty="0" err="1"/>
              <a:t>kurumsallıktan</a:t>
            </a:r>
            <a:r>
              <a:rPr lang="en-CA" dirty="0"/>
              <a:t> </a:t>
            </a:r>
            <a:r>
              <a:rPr lang="en-CA" dirty="0" err="1"/>
              <a:t>uzak</a:t>
            </a:r>
            <a:r>
              <a:rPr lang="en-CA" dirty="0"/>
              <a:t>. </a:t>
            </a:r>
            <a:endParaRPr lang="tr-TR" dirty="0"/>
          </a:p>
          <a:p>
            <a:pPr lvl="1"/>
            <a:r>
              <a:rPr lang="en-CA" dirty="0" err="1" smtClean="0"/>
              <a:t>Otantiklik</a:t>
            </a:r>
            <a:endParaRPr lang="tr-TR" dirty="0"/>
          </a:p>
          <a:p>
            <a:pPr lvl="1"/>
            <a:r>
              <a:rPr lang="en-CA" dirty="0" err="1" smtClean="0"/>
              <a:t>Geniş</a:t>
            </a:r>
            <a:r>
              <a:rPr lang="en-CA" dirty="0" smtClean="0"/>
              <a:t> </a:t>
            </a:r>
            <a:r>
              <a:rPr lang="en-CA" dirty="0" err="1"/>
              <a:t>ideolojik</a:t>
            </a:r>
            <a:r>
              <a:rPr lang="en-CA" dirty="0"/>
              <a:t> </a:t>
            </a:r>
            <a:r>
              <a:rPr lang="en-CA" dirty="0" err="1"/>
              <a:t>çerçevelerden</a:t>
            </a:r>
            <a:r>
              <a:rPr lang="en-CA" dirty="0"/>
              <a:t> </a:t>
            </a:r>
            <a:r>
              <a:rPr lang="en-CA" dirty="0" err="1"/>
              <a:t>türeyen</a:t>
            </a:r>
            <a:r>
              <a:rPr lang="en-CA" dirty="0"/>
              <a:t> </a:t>
            </a:r>
            <a:r>
              <a:rPr lang="en-CA" dirty="0" err="1"/>
              <a:t>bir</a:t>
            </a:r>
            <a:r>
              <a:rPr lang="en-CA" dirty="0"/>
              <a:t> </a:t>
            </a:r>
            <a:r>
              <a:rPr lang="en-CA" dirty="0" err="1"/>
              <a:t>siyaset</a:t>
            </a:r>
            <a:r>
              <a:rPr lang="en-CA" dirty="0"/>
              <a:t> </a:t>
            </a:r>
            <a:r>
              <a:rPr lang="en-CA" dirty="0" err="1"/>
              <a:t>dilinin</a:t>
            </a:r>
            <a:r>
              <a:rPr lang="en-CA" dirty="0"/>
              <a:t> </a:t>
            </a:r>
            <a:r>
              <a:rPr lang="en-CA" dirty="0" err="1"/>
              <a:t>karşısında</a:t>
            </a:r>
            <a:r>
              <a:rPr lang="en-CA" dirty="0"/>
              <a:t> </a:t>
            </a:r>
            <a:r>
              <a:rPr lang="en-CA" dirty="0" err="1"/>
              <a:t>tabanın</a:t>
            </a:r>
            <a:r>
              <a:rPr lang="en-CA" dirty="0"/>
              <a:t> </a:t>
            </a:r>
            <a:r>
              <a:rPr lang="en-CA" dirty="0" err="1"/>
              <a:t>heterojenliğini</a:t>
            </a:r>
            <a:r>
              <a:rPr lang="en-CA" dirty="0"/>
              <a:t> </a:t>
            </a:r>
            <a:r>
              <a:rPr lang="en-CA" dirty="0" err="1"/>
              <a:t>yansıtan</a:t>
            </a:r>
            <a:r>
              <a:rPr lang="en-CA" dirty="0"/>
              <a:t> </a:t>
            </a:r>
            <a:r>
              <a:rPr lang="en-CA" dirty="0" err="1"/>
              <a:t>basit</a:t>
            </a:r>
            <a:r>
              <a:rPr lang="en-CA" dirty="0"/>
              <a:t> </a:t>
            </a:r>
            <a:r>
              <a:rPr lang="en-CA" dirty="0" err="1"/>
              <a:t>ama</a:t>
            </a:r>
            <a:r>
              <a:rPr lang="en-CA" dirty="0"/>
              <a:t> net </a:t>
            </a:r>
            <a:r>
              <a:rPr lang="en-CA" dirty="0" err="1"/>
              <a:t>itirazlar</a:t>
            </a:r>
            <a:r>
              <a:rPr lang="en-CA" dirty="0"/>
              <a:t>: </a:t>
            </a:r>
            <a:r>
              <a:rPr lang="tr-TR" dirty="0" smtClean="0"/>
              <a:t>«</a:t>
            </a:r>
            <a:r>
              <a:rPr lang="en-CA" dirty="0" err="1" smtClean="0"/>
              <a:t>Durdur</a:t>
            </a:r>
            <a:r>
              <a:rPr lang="tr-TR" dirty="0" smtClean="0"/>
              <a:t>!» «</a:t>
            </a:r>
            <a:r>
              <a:rPr lang="en-CA" dirty="0" err="1" smtClean="0"/>
              <a:t>Hayır</a:t>
            </a:r>
            <a:r>
              <a:rPr lang="tr-TR" dirty="0" smtClean="0"/>
              <a:t>!»</a:t>
            </a:r>
            <a:r>
              <a:rPr lang="en-CA" dirty="0" smtClean="0"/>
              <a:t> </a:t>
            </a:r>
            <a:r>
              <a:rPr lang="en-CA" dirty="0" err="1"/>
              <a:t>gibi</a:t>
            </a:r>
            <a:r>
              <a:rPr lang="en-CA" dirty="0"/>
              <a:t>. </a:t>
            </a:r>
            <a:endParaRPr lang="tr-TR" dirty="0" smtClean="0"/>
          </a:p>
          <a:p>
            <a:pPr lvl="1"/>
            <a:r>
              <a:rPr lang="en-CA" dirty="0" err="1" smtClean="0"/>
              <a:t>Müzakere</a:t>
            </a:r>
            <a:r>
              <a:rPr lang="en-CA" dirty="0" smtClean="0"/>
              <a:t> </a:t>
            </a:r>
            <a:r>
              <a:rPr lang="en-CA" dirty="0" err="1"/>
              <a:t>ve</a:t>
            </a:r>
            <a:r>
              <a:rPr lang="en-CA" dirty="0"/>
              <a:t> </a:t>
            </a:r>
            <a:r>
              <a:rPr lang="en-CA" dirty="0" err="1"/>
              <a:t>pazarlık</a:t>
            </a:r>
            <a:r>
              <a:rPr lang="en-CA" dirty="0"/>
              <a:t> </a:t>
            </a:r>
            <a:r>
              <a:rPr lang="en-CA" dirty="0" err="1"/>
              <a:t>amacı</a:t>
            </a:r>
            <a:r>
              <a:rPr lang="en-CA" dirty="0"/>
              <a:t> </a:t>
            </a:r>
            <a:r>
              <a:rPr lang="en-CA" dirty="0" err="1"/>
              <a:t>içermeyen</a:t>
            </a:r>
            <a:r>
              <a:rPr lang="en-CA" dirty="0"/>
              <a:t> </a:t>
            </a:r>
            <a:r>
              <a:rPr lang="en-CA" dirty="0" err="1"/>
              <a:t>bir</a:t>
            </a:r>
            <a:r>
              <a:rPr lang="en-CA" dirty="0"/>
              <a:t> </a:t>
            </a:r>
            <a:r>
              <a:rPr lang="en-CA" dirty="0" err="1"/>
              <a:t>gramer</a:t>
            </a:r>
            <a:r>
              <a:rPr lang="en-CA" dirty="0"/>
              <a:t>. </a:t>
            </a:r>
            <a:endParaRPr lang="tr-TR" dirty="0"/>
          </a:p>
          <a:p>
            <a:r>
              <a:rPr lang="en-CA" dirty="0"/>
              <a:t> 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12608182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Yeni Toplumsal Hareketler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err="1" smtClean="0"/>
              <a:t>YTH’nin</a:t>
            </a:r>
            <a:r>
              <a:rPr lang="tr-TR" dirty="0" smtClean="0"/>
              <a:t> Bağlamı</a:t>
            </a:r>
          </a:p>
          <a:p>
            <a:pPr lvl="1"/>
            <a:r>
              <a:rPr lang="en-CA" dirty="0" err="1" smtClean="0"/>
              <a:t>Refah</a:t>
            </a:r>
            <a:r>
              <a:rPr lang="en-CA" dirty="0" smtClean="0"/>
              <a:t> </a:t>
            </a:r>
            <a:r>
              <a:rPr lang="en-CA" dirty="0" err="1"/>
              <a:t>Devleti</a:t>
            </a:r>
            <a:r>
              <a:rPr lang="en-CA" dirty="0"/>
              <a:t> </a:t>
            </a:r>
            <a:r>
              <a:rPr lang="en-CA" dirty="0" err="1"/>
              <a:t>sosyal</a:t>
            </a:r>
            <a:r>
              <a:rPr lang="en-CA" dirty="0"/>
              <a:t> </a:t>
            </a:r>
            <a:r>
              <a:rPr lang="en-CA" dirty="0" err="1"/>
              <a:t>konsesünün</a:t>
            </a:r>
            <a:r>
              <a:rPr lang="en-CA" dirty="0"/>
              <a:t> </a:t>
            </a:r>
            <a:r>
              <a:rPr lang="en-CA" dirty="0" err="1"/>
              <a:t>ve</a:t>
            </a:r>
            <a:r>
              <a:rPr lang="en-CA" dirty="0"/>
              <a:t> </a:t>
            </a:r>
            <a:r>
              <a:rPr lang="en-CA" dirty="0" err="1"/>
              <a:t>kurumlarının</a:t>
            </a:r>
            <a:r>
              <a:rPr lang="en-CA" dirty="0"/>
              <a:t> </a:t>
            </a:r>
            <a:r>
              <a:rPr lang="en-CA" dirty="0" err="1" smtClean="0"/>
              <a:t>çözülüşü</a:t>
            </a:r>
            <a:r>
              <a:rPr lang="en-CA" dirty="0" smtClean="0"/>
              <a:t>.</a:t>
            </a:r>
            <a:endParaRPr lang="tr-TR" dirty="0" smtClean="0"/>
          </a:p>
          <a:p>
            <a:pPr lvl="1"/>
            <a:r>
              <a:rPr lang="en-CA" dirty="0" err="1" smtClean="0"/>
              <a:t>Ekonomik</a:t>
            </a:r>
            <a:r>
              <a:rPr lang="en-CA" dirty="0" smtClean="0"/>
              <a:t> </a:t>
            </a:r>
            <a:r>
              <a:rPr lang="en-CA" dirty="0" err="1"/>
              <a:t>büyüme</a:t>
            </a:r>
            <a:r>
              <a:rPr lang="en-CA" dirty="0"/>
              <a:t>, </a:t>
            </a:r>
            <a:r>
              <a:rPr lang="en-CA" dirty="0" err="1"/>
              <a:t>refah</a:t>
            </a:r>
            <a:r>
              <a:rPr lang="en-CA" dirty="0"/>
              <a:t> </a:t>
            </a:r>
            <a:r>
              <a:rPr lang="en-CA" dirty="0" err="1"/>
              <a:t>ve</a:t>
            </a:r>
            <a:r>
              <a:rPr lang="en-CA" dirty="0"/>
              <a:t> </a:t>
            </a:r>
            <a:r>
              <a:rPr lang="en-CA" dirty="0" err="1"/>
              <a:t>güvenlik</a:t>
            </a:r>
            <a:r>
              <a:rPr lang="en-CA" dirty="0"/>
              <a:t> </a:t>
            </a:r>
            <a:r>
              <a:rPr lang="en-CA" dirty="0" err="1"/>
              <a:t>eksenindeki</a:t>
            </a:r>
            <a:r>
              <a:rPr lang="en-CA" dirty="0"/>
              <a:t> </a:t>
            </a:r>
            <a:r>
              <a:rPr lang="en-CA" dirty="0" err="1"/>
              <a:t>toplumsal</a:t>
            </a:r>
            <a:r>
              <a:rPr lang="en-CA" dirty="0"/>
              <a:t> </a:t>
            </a:r>
            <a:r>
              <a:rPr lang="en-CA" dirty="0" err="1"/>
              <a:t>sözleşmenin</a:t>
            </a:r>
            <a:r>
              <a:rPr lang="en-CA" dirty="0"/>
              <a:t> </a:t>
            </a:r>
            <a:r>
              <a:rPr lang="en-CA" dirty="0" err="1"/>
              <a:t>dağılışı</a:t>
            </a:r>
            <a:r>
              <a:rPr lang="en-CA" dirty="0"/>
              <a:t>. </a:t>
            </a:r>
            <a:endParaRPr lang="tr-TR" dirty="0" smtClean="0"/>
          </a:p>
          <a:p>
            <a:pPr lvl="1"/>
            <a:r>
              <a:rPr lang="en-CA" dirty="0" err="1" smtClean="0"/>
              <a:t>Siyasetin</a:t>
            </a:r>
            <a:r>
              <a:rPr lang="en-CA" dirty="0" smtClean="0"/>
              <a:t> </a:t>
            </a:r>
            <a:r>
              <a:rPr lang="en-CA" dirty="0" err="1"/>
              <a:t>ve</a:t>
            </a:r>
            <a:r>
              <a:rPr lang="en-CA" dirty="0"/>
              <a:t> </a:t>
            </a:r>
            <a:r>
              <a:rPr lang="en-CA" dirty="0" err="1"/>
              <a:t>devletin</a:t>
            </a:r>
            <a:r>
              <a:rPr lang="en-CA" dirty="0"/>
              <a:t> </a:t>
            </a:r>
            <a:r>
              <a:rPr lang="en-CA" dirty="0" err="1"/>
              <a:t>bu</a:t>
            </a:r>
            <a:r>
              <a:rPr lang="en-CA" dirty="0"/>
              <a:t> </a:t>
            </a:r>
            <a:r>
              <a:rPr lang="en-CA" dirty="0" err="1"/>
              <a:t>alanlarla</a:t>
            </a:r>
            <a:r>
              <a:rPr lang="en-CA" dirty="0"/>
              <a:t> </a:t>
            </a:r>
            <a:r>
              <a:rPr lang="en-CA" dirty="0" err="1"/>
              <a:t>bağlarının</a:t>
            </a:r>
            <a:r>
              <a:rPr lang="en-CA" dirty="0"/>
              <a:t> </a:t>
            </a:r>
            <a:r>
              <a:rPr lang="en-CA" dirty="0" err="1" smtClean="0"/>
              <a:t>ko</a:t>
            </a:r>
            <a:r>
              <a:rPr lang="tr-TR" dirty="0" smtClean="0"/>
              <a:t>p</a:t>
            </a:r>
            <a:r>
              <a:rPr lang="en-CA" dirty="0" err="1" smtClean="0"/>
              <a:t>uşu</a:t>
            </a:r>
            <a:r>
              <a:rPr lang="en-CA" dirty="0" smtClean="0"/>
              <a:t>.</a:t>
            </a:r>
            <a:endParaRPr lang="tr-TR" dirty="0" smtClean="0"/>
          </a:p>
          <a:p>
            <a:pPr lvl="1"/>
            <a:r>
              <a:rPr lang="en-CA" dirty="0" err="1" smtClean="0"/>
              <a:t>Araçsal</a:t>
            </a:r>
            <a:r>
              <a:rPr lang="en-CA" dirty="0" smtClean="0"/>
              <a:t> </a:t>
            </a:r>
            <a:r>
              <a:rPr lang="en-CA" dirty="0" err="1"/>
              <a:t>akıl</a:t>
            </a:r>
            <a:r>
              <a:rPr lang="en-CA" dirty="0"/>
              <a:t> </a:t>
            </a:r>
            <a:r>
              <a:rPr lang="en-CA" dirty="0" err="1"/>
              <a:t>otorite</a:t>
            </a:r>
            <a:r>
              <a:rPr lang="en-CA" dirty="0"/>
              <a:t> </a:t>
            </a:r>
            <a:r>
              <a:rPr lang="en-CA" dirty="0" err="1"/>
              <a:t>ve</a:t>
            </a:r>
            <a:r>
              <a:rPr lang="en-CA" dirty="0"/>
              <a:t> </a:t>
            </a:r>
            <a:r>
              <a:rPr lang="en-CA" dirty="0" err="1"/>
              <a:t>düzen</a:t>
            </a:r>
            <a:r>
              <a:rPr lang="en-CA" dirty="0"/>
              <a:t> </a:t>
            </a:r>
            <a:r>
              <a:rPr lang="en-CA" dirty="0" err="1"/>
              <a:t>değerlerinde</a:t>
            </a:r>
            <a:r>
              <a:rPr lang="en-CA" dirty="0"/>
              <a:t> </a:t>
            </a:r>
            <a:r>
              <a:rPr lang="en-CA" dirty="0" err="1"/>
              <a:t>ortak</a:t>
            </a:r>
            <a:r>
              <a:rPr lang="en-CA" dirty="0"/>
              <a:t> </a:t>
            </a:r>
            <a:r>
              <a:rPr lang="en-CA" dirty="0" err="1" smtClean="0"/>
              <a:t>kabul</a:t>
            </a:r>
            <a:r>
              <a:rPr lang="tr-TR" smtClean="0"/>
              <a:t>ün aşınması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394767046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1651</TotalTime>
  <Words>308</Words>
  <Application>Microsoft Office PowerPoint</Application>
  <PresentationFormat>Ekran Gösterisi (4:3)</PresentationFormat>
  <Paragraphs>60</Paragraphs>
  <Slides>9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2" baseType="lpstr">
      <vt:lpstr>Arial</vt:lpstr>
      <vt:lpstr>Calibri</vt:lpstr>
      <vt:lpstr>Ofis Teması</vt:lpstr>
      <vt:lpstr>YENİ TOPLUMSAL HAREKETLER</vt:lpstr>
      <vt:lpstr>Yeni Toplumsal Hareketler</vt:lpstr>
      <vt:lpstr>Yeni Toplumsal Hareketler</vt:lpstr>
      <vt:lpstr>Yeni Toplumsal Hareketler</vt:lpstr>
      <vt:lpstr>Yeni Toplumsal Hareketler</vt:lpstr>
      <vt:lpstr>Yeni Toplumsal Hareketler</vt:lpstr>
      <vt:lpstr>Yeni Toplumsal Hareketler</vt:lpstr>
      <vt:lpstr>Yeni Toplumsal Hareketler</vt:lpstr>
      <vt:lpstr>Yeni Toplumsal Hareketler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ULUSLARI İLİŞKİLER TEORİLERİ VE ÖRGÜTLER</dc:title>
  <dc:creator>Cenk</dc:creator>
  <cp:lastModifiedBy>CENK</cp:lastModifiedBy>
  <cp:revision>47</cp:revision>
  <dcterms:created xsi:type="dcterms:W3CDTF">2014-02-18T21:50:20Z</dcterms:created>
  <dcterms:modified xsi:type="dcterms:W3CDTF">2019-11-18T09:37:46Z</dcterms:modified>
</cp:coreProperties>
</file>