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303" r:id="rId4"/>
    <p:sldId id="258" r:id="rId5"/>
    <p:sldId id="285" r:id="rId6"/>
    <p:sldId id="304" r:id="rId7"/>
    <p:sldId id="266" r:id="rId8"/>
    <p:sldId id="288" r:id="rId9"/>
    <p:sldId id="267" r:id="rId10"/>
    <p:sldId id="289" r:id="rId11"/>
    <p:sldId id="290" r:id="rId12"/>
    <p:sldId id="272" r:id="rId13"/>
    <p:sldId id="273" r:id="rId14"/>
    <p:sldId id="279" r:id="rId15"/>
    <p:sldId id="296"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4E8276D9-2EAB-4199-A3C3-D43C72B83036}"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5215FD0-A319-41C1-A5BC-BBAA9CA4B646}"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42680BCB-C5C1-4DAE-9F2D-AB964070B71B}"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EF929A1-2B5A-4709-B5CB-AC5738329B2E}"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39B7836-48F7-46C1-944B-2E254F8DFCA5}"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61CBD7D-5D89-4F9C-933B-A2DE488E37BD}"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2F73B2B-81D5-461C-9710-ADA2DF7C81CA}"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A8C6E9B-9D1C-4DEB-8B23-81BCEE93E4CC}"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F0CBE7B0-9D09-456E-A66E-72A89F935924}"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413F598-9241-49A7-B1D4-A0DCAD02CAC5}"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799EE876-4A5B-4968-8C37-20A0EA4D1A67}"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77753A3-8AB1-4B5D-8961-F5E982A37C73}"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A6089EF4-CFA1-44CE-AC96-658CD2EA0809}" type="datetimeFigureOut">
              <a:rPr lang="tr-TR"/>
              <a:pPr>
                <a:defRPr/>
              </a:pPr>
              <a:t>14.2.2018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D89D063A-3715-4AEA-8192-AD97AD8BC30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2CCC72C8-3265-4BD6-97F1-15E413199C1B}" type="datetimeFigureOut">
              <a:rPr lang="tr-TR"/>
              <a:pPr>
                <a:defRPr/>
              </a:pPr>
              <a:t>14.2.2018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FA8A672B-F9A2-44B2-92B7-A2C8CF737D90}"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95C12024-F342-49CE-B0EF-2B6C7B02260E}" type="datetimeFigureOut">
              <a:rPr lang="tr-TR"/>
              <a:pPr>
                <a:defRPr/>
              </a:pPr>
              <a:t>14.2.2018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6E93771F-DC01-4384-9D1F-AC3D70F89385}"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F87E08F2-474B-4902-B7F1-7EF228AFBEF8}"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9851281-A5A8-4D7D-B89B-FA07AA1A16D8}"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ECA2316D-ADA7-4638-A2F1-4D416BEFA03D}"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CC5EF1E6-DFDA-4853-99C9-617D5580D0AD}"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75000"/>
              </a:schemeClr>
            </a:gs>
            <a:gs pos="29000">
              <a:schemeClr val="accent2">
                <a:lumMod val="40000"/>
                <a:lumOff val="60000"/>
              </a:schemeClr>
            </a:gs>
            <a:gs pos="100000">
              <a:schemeClr val="tx2">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5A0EDFA-9E91-49FF-81B6-BF4ED63A6C12}" type="datetimeFigureOut">
              <a:rPr lang="tr-TR"/>
              <a:pPr>
                <a:defRPr/>
              </a:pPr>
              <a:t>14.2.2018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576864E-F9F4-4A67-A71E-03523276221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1763688" y="1628800"/>
            <a:ext cx="6000750" cy="2041525"/>
          </a:xfrm>
          <a:prstGeom prst="rect">
            <a:avLst/>
          </a:prstGeom>
          <a:noFill/>
          <a:ln w="9525">
            <a:noFill/>
            <a:miter lim="800000"/>
            <a:headEnd/>
            <a:tailEnd/>
          </a:ln>
        </p:spPr>
        <p:txBody>
          <a:bodyPr anchor="ctr">
            <a:spAutoFit/>
          </a:bodyPr>
          <a:lstStyle/>
          <a:p>
            <a:pPr indent="450850" algn="ctr"/>
            <a:endParaRPr lang="tr-TR" sz="3200" b="1" dirty="0">
              <a:ea typeface="Times New Roman" pitchFamily="18" charset="0"/>
              <a:cs typeface="Arial" charset="0"/>
            </a:endParaRPr>
          </a:p>
          <a:p>
            <a:pPr indent="450850"/>
            <a:r>
              <a:rPr lang="tr-TR" sz="3200" b="1" dirty="0">
                <a:ea typeface="Times New Roman" pitchFamily="18" charset="0"/>
                <a:cs typeface="Arial" charset="0"/>
              </a:rPr>
              <a:t>    SOSYAL ÖĞRENME</a:t>
            </a:r>
            <a:endParaRPr lang="tr-TR" sz="3200" b="1" dirty="0">
              <a:cs typeface="Arial" charset="0"/>
            </a:endParaRPr>
          </a:p>
          <a:p>
            <a:pPr indent="450850"/>
            <a:r>
              <a:rPr lang="tr-TR" sz="3200" b="1" dirty="0">
                <a:cs typeface="Arial" charset="0"/>
              </a:rPr>
              <a:t>           </a:t>
            </a:r>
            <a:r>
              <a:rPr lang="tr-TR" sz="3200" b="1" dirty="0">
                <a:cs typeface="Times New Roman" pitchFamily="18" charset="0"/>
              </a:rPr>
              <a:t> </a:t>
            </a:r>
            <a:r>
              <a:rPr lang="tr-TR" sz="3200" b="1" dirty="0">
                <a:cs typeface="Arial" charset="0"/>
              </a:rPr>
              <a:t>  </a:t>
            </a:r>
            <a:r>
              <a:rPr lang="tr-TR" sz="3200" b="1" dirty="0">
                <a:cs typeface="Times New Roman" pitchFamily="18" charset="0"/>
              </a:rPr>
              <a:t>KURAMI</a:t>
            </a:r>
            <a:endParaRPr lang="tr-TR" sz="3200" dirty="0">
              <a:cs typeface="Times New Roman" pitchFamily="18" charset="0"/>
            </a:endParaRPr>
          </a:p>
          <a:p>
            <a:pPr indent="450850" algn="ctr" eaLnBrk="0" hangingPunct="0"/>
            <a:endParaRPr lang="tr-TR" sz="3200" dirty="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2 İçerik Yer Tutucusu"/>
          <p:cNvSpPr>
            <a:spLocks noGrp="1"/>
          </p:cNvSpPr>
          <p:nvPr>
            <p:ph idx="1"/>
          </p:nvPr>
        </p:nvSpPr>
        <p:spPr>
          <a:xfrm>
            <a:off x="395536" y="620688"/>
            <a:ext cx="8229600" cy="2928938"/>
          </a:xfrm>
        </p:spPr>
        <p:txBody>
          <a:bodyPr/>
          <a:lstStyle/>
          <a:p>
            <a:pPr algn="just" eaLnBrk="1" hangingPunct="1">
              <a:buFont typeface="Arial" charset="0"/>
              <a:buNone/>
            </a:pPr>
            <a:r>
              <a:rPr lang="tr-TR" sz="2800" b="1" dirty="0" smtClean="0">
                <a:latin typeface="Arial" charset="0"/>
                <a:ea typeface="Times New Roman" pitchFamily="18" charset="0"/>
                <a:cs typeface="Arial" charset="0"/>
              </a:rPr>
              <a:t>    4.Dolaylı Öğrenme Kapasitesi:</a:t>
            </a:r>
            <a:r>
              <a:rPr lang="tr-TR" sz="2800" dirty="0" smtClean="0">
                <a:latin typeface="Arial" charset="0"/>
                <a:ea typeface="Times New Roman" pitchFamily="18" charset="0"/>
                <a:cs typeface="Arial" charset="0"/>
              </a:rPr>
              <a:t> İnsanlar başkalarının davranışlarını ve o davranışların sonuçlarını gözlemleyerek öğrenirler, </a:t>
            </a:r>
            <a:endParaRPr lang="tr-TR" sz="2800" dirty="0" smtClean="0">
              <a:ea typeface="Times New Roman" pitchFamily="18" charset="0"/>
              <a:cs typeface="Arial" charset="0"/>
            </a:endParaRPr>
          </a:p>
        </p:txBody>
      </p:sp>
      <p:sp>
        <p:nvSpPr>
          <p:cNvPr id="3" name="Rectangle 1"/>
          <p:cNvSpPr>
            <a:spLocks noChangeArrowheads="1"/>
          </p:cNvSpPr>
          <p:nvPr/>
        </p:nvSpPr>
        <p:spPr bwMode="auto">
          <a:xfrm>
            <a:off x="496342" y="2210798"/>
            <a:ext cx="8027988" cy="2677656"/>
          </a:xfrm>
          <a:prstGeom prst="rect">
            <a:avLst/>
          </a:prstGeom>
          <a:noFill/>
          <a:ln w="9525">
            <a:noFill/>
            <a:miter lim="800000"/>
            <a:headEnd/>
            <a:tailEnd/>
          </a:ln>
        </p:spPr>
        <p:txBody>
          <a:bodyPr anchor="ctr">
            <a:spAutoFit/>
          </a:bodyPr>
          <a:lstStyle/>
          <a:p>
            <a:pPr indent="450850" algn="just"/>
            <a:r>
              <a:rPr lang="tr-TR" sz="2800" b="1" dirty="0">
                <a:ea typeface="Times New Roman" pitchFamily="18" charset="0"/>
                <a:cs typeface="Arial" charset="0"/>
              </a:rPr>
              <a:t>5. Kendini Düzenleme Kapasitesi:</a:t>
            </a:r>
            <a:r>
              <a:rPr lang="tr-TR" sz="2800" dirty="0">
                <a:ea typeface="Times New Roman" pitchFamily="18" charset="0"/>
                <a:cs typeface="Arial" charset="0"/>
              </a:rPr>
              <a:t> Sosyal öğrenme kuramının temel ilkelerinden biri de bireyin kendini biçimlendirme potansiyeli olduğunu kabul etmesidir. Çünkü insanlar kendi hayatlarını kontrol etme ve düzenleme gücüne sahiptirler..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İçerik Yer Tutucusu"/>
          <p:cNvSpPr>
            <a:spLocks noGrp="1"/>
          </p:cNvSpPr>
          <p:nvPr>
            <p:ph idx="1"/>
          </p:nvPr>
        </p:nvSpPr>
        <p:spPr>
          <a:xfrm>
            <a:off x="395288" y="1484313"/>
            <a:ext cx="8229600" cy="4525962"/>
          </a:xfrm>
        </p:spPr>
        <p:txBody>
          <a:bodyPr/>
          <a:lstStyle/>
          <a:p>
            <a:pPr algn="just" eaLnBrk="1" hangingPunct="1">
              <a:buFont typeface="Arial" charset="0"/>
              <a:buNone/>
            </a:pPr>
            <a:r>
              <a:rPr lang="tr-TR" sz="2800" b="1" dirty="0" smtClean="0">
                <a:latin typeface="Arial" charset="0"/>
                <a:ea typeface="Times New Roman" pitchFamily="18" charset="0"/>
                <a:cs typeface="Arial" charset="0"/>
              </a:rPr>
              <a:t>      6. Kendini Yargılama Kapasitesi:</a:t>
            </a:r>
            <a:r>
              <a:rPr lang="tr-TR" sz="2800" dirty="0" smtClean="0">
                <a:latin typeface="Arial" charset="0"/>
                <a:ea typeface="Times New Roman" pitchFamily="18" charset="0"/>
                <a:cs typeface="Arial" charset="0"/>
              </a:rPr>
              <a:t> Sosyal öğrenme kuramının son ve en önemli ilkesidir. Bireyler kendi fikirlerini ve düşüncelerini uyguladıktan sonra sonuçları değerlendirir ve kendisini yargılayabilir. İnsanın kendinin farkında olması ve kapasitesi ile yapacağı iş arasında değerlendirme yapması, bireyin öğrenme sürecinde önemli bir durumdur. (Öz-yeterlik</a:t>
            </a:r>
            <a:r>
              <a:rPr lang="tr-TR" sz="2800" dirty="0" smtClean="0">
                <a:latin typeface="Arial" charset="0"/>
                <a:cs typeface="Arial" charset="0"/>
              </a:rPr>
              <a:t>)</a:t>
            </a:r>
            <a:endParaRPr lang="tr-TR" sz="2800" dirty="0" smtClean="0">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428625" y="692696"/>
            <a:ext cx="8715375" cy="3108543"/>
          </a:xfrm>
          <a:prstGeom prst="rect">
            <a:avLst/>
          </a:prstGeom>
          <a:noFill/>
          <a:ln w="9525">
            <a:noFill/>
            <a:miter lim="800000"/>
            <a:headEnd/>
            <a:tailEnd/>
          </a:ln>
        </p:spPr>
        <p:txBody>
          <a:bodyPr anchor="ctr">
            <a:spAutoFit/>
          </a:bodyPr>
          <a:lstStyle/>
          <a:p>
            <a:pPr indent="450850" algn="just"/>
            <a:r>
              <a:rPr lang="tr-TR" sz="2800" b="1" dirty="0">
                <a:ea typeface="Times New Roman" pitchFamily="18" charset="0"/>
                <a:cs typeface="Arial" charset="0"/>
              </a:rPr>
              <a:t>Gözlem Yoluyla Öğrenmenin Süreçleri</a:t>
            </a:r>
            <a:endParaRPr lang="tr-TR" sz="2800" dirty="0">
              <a:ea typeface="Times New Roman" pitchFamily="18" charset="0"/>
              <a:cs typeface="Arial" charset="0"/>
            </a:endParaRPr>
          </a:p>
          <a:p>
            <a:pPr indent="450850" algn="just" eaLnBrk="0" hangingPunct="0"/>
            <a:r>
              <a:rPr lang="tr-TR" sz="2800" b="1" dirty="0">
                <a:ea typeface="Times New Roman" pitchFamily="18" charset="0"/>
                <a:cs typeface="Arial" charset="0"/>
              </a:rPr>
              <a:t>1-Dikkat Etme Süreci:</a:t>
            </a:r>
            <a:r>
              <a:rPr lang="tr-TR" sz="2800" dirty="0">
                <a:ea typeface="Times New Roman" pitchFamily="18" charset="0"/>
                <a:cs typeface="Arial" charset="0"/>
              </a:rPr>
              <a:t> Gözlem yaparak öğrenmenin temel koşulu dikkat etmektir. Gözlem yoluyla öğrenmenin gerçekleşebilmesi için; bireyin modelin yaptıklarını dikkatli izleyip algılaması gerekmektedir. </a:t>
            </a:r>
          </a:p>
          <a:p>
            <a:pPr indent="450850" algn="just" eaLnBrk="0" hangingPunct="0"/>
            <a:endParaRPr lang="tr-TR" sz="2800" dirty="0">
              <a:ea typeface="Times New Roman" pitchFamily="18" charset="0"/>
              <a:cs typeface="Arial" charset="0"/>
            </a:endParaRPr>
          </a:p>
        </p:txBody>
      </p:sp>
      <p:sp>
        <p:nvSpPr>
          <p:cNvPr id="50180" name="Rectangle 1"/>
          <p:cNvSpPr>
            <a:spLocks noChangeArrowheads="1"/>
          </p:cNvSpPr>
          <p:nvPr/>
        </p:nvSpPr>
        <p:spPr bwMode="auto">
          <a:xfrm>
            <a:off x="539552" y="3573016"/>
            <a:ext cx="8031807" cy="1384995"/>
          </a:xfrm>
          <a:prstGeom prst="rect">
            <a:avLst/>
          </a:prstGeom>
          <a:noFill/>
          <a:ln w="9525">
            <a:noFill/>
            <a:miter lim="800000"/>
            <a:headEnd/>
            <a:tailEnd/>
          </a:ln>
        </p:spPr>
        <p:txBody>
          <a:bodyPr wrap="square" anchor="ctr">
            <a:spAutoFit/>
          </a:bodyPr>
          <a:lstStyle/>
          <a:p>
            <a:pPr indent="450850"/>
            <a:r>
              <a:rPr lang="tr-TR" sz="2800" b="1" dirty="0">
                <a:ea typeface="Times New Roman" pitchFamily="18" charset="0"/>
                <a:cs typeface="Arial" charset="0"/>
              </a:rPr>
              <a:t>2.Hatırlama Süreci:</a:t>
            </a:r>
            <a:r>
              <a:rPr lang="tr-TR" sz="2800" dirty="0">
                <a:ea typeface="Times New Roman" pitchFamily="18" charset="0"/>
                <a:cs typeface="Arial" charset="0"/>
              </a:rPr>
              <a:t> Geçmişte başkalarından gördüğümüz davranışlardan yararlanabilmek için hatırlamak gerekir.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2 İçerik Yer Tutucusu"/>
          <p:cNvSpPr>
            <a:spLocks/>
          </p:cNvSpPr>
          <p:nvPr/>
        </p:nvSpPr>
        <p:spPr bwMode="auto">
          <a:xfrm>
            <a:off x="179512" y="1196752"/>
            <a:ext cx="8066088" cy="1582738"/>
          </a:xfrm>
          <a:prstGeom prst="rect">
            <a:avLst/>
          </a:prstGeom>
          <a:noFill/>
          <a:ln w="9525">
            <a:noFill/>
            <a:miter lim="800000"/>
            <a:headEnd/>
            <a:tailEnd/>
          </a:ln>
        </p:spPr>
        <p:txBody>
          <a:bodyPr/>
          <a:lstStyle/>
          <a:p>
            <a:pPr marL="342900" indent="-342900" algn="just">
              <a:spcBef>
                <a:spcPct val="20000"/>
              </a:spcBef>
              <a:buFont typeface="Arial" charset="0"/>
              <a:buNone/>
            </a:pPr>
            <a:r>
              <a:rPr lang="tr-TR" sz="2800" b="1" dirty="0">
                <a:ea typeface="Times New Roman" pitchFamily="18" charset="0"/>
                <a:cs typeface="Arial" charset="0"/>
              </a:rPr>
              <a:t>       3.Davranışa Dönüştürme Süreci:</a:t>
            </a:r>
            <a:r>
              <a:rPr lang="tr-TR" sz="2800" dirty="0">
                <a:ea typeface="Times New Roman" pitchFamily="18" charset="0"/>
                <a:cs typeface="Arial" charset="0"/>
              </a:rPr>
              <a:t> Gözlemlenen davranışların bellekte kodlandıktan sonra birey tarafından davranışa dönüştürülmesidir. </a:t>
            </a:r>
            <a:endParaRPr lang="tr-TR" sz="2800" dirty="0">
              <a:latin typeface="Calibri" pitchFamily="34" charset="0"/>
              <a:ea typeface="Times New Roman" pitchFamily="18" charset="0"/>
              <a:cs typeface="Arial" charset="0"/>
            </a:endParaRPr>
          </a:p>
        </p:txBody>
      </p:sp>
      <p:sp>
        <p:nvSpPr>
          <p:cNvPr id="51205" name="2 İçerik Yer Tutucusu"/>
          <p:cNvSpPr>
            <a:spLocks/>
          </p:cNvSpPr>
          <p:nvPr/>
        </p:nvSpPr>
        <p:spPr bwMode="auto">
          <a:xfrm>
            <a:off x="323528" y="3068960"/>
            <a:ext cx="8572500" cy="5929312"/>
          </a:xfrm>
          <a:prstGeom prst="rect">
            <a:avLst/>
          </a:prstGeom>
          <a:noFill/>
          <a:ln w="9525">
            <a:noFill/>
            <a:miter lim="800000"/>
            <a:headEnd/>
            <a:tailEnd/>
          </a:ln>
        </p:spPr>
        <p:txBody>
          <a:bodyPr/>
          <a:lstStyle/>
          <a:p>
            <a:pPr marL="342900" indent="-342900" algn="just">
              <a:spcBef>
                <a:spcPct val="20000"/>
              </a:spcBef>
              <a:buFont typeface="Arial" charset="0"/>
              <a:buNone/>
            </a:pPr>
            <a:r>
              <a:rPr lang="tr-TR" sz="2800" b="1" dirty="0">
                <a:ea typeface="Times New Roman" pitchFamily="18" charset="0"/>
                <a:cs typeface="Arial" charset="0"/>
              </a:rPr>
              <a:t>     4.Güdüleme Süreci:</a:t>
            </a:r>
            <a:r>
              <a:rPr lang="tr-TR" sz="2800" dirty="0">
                <a:ea typeface="Times New Roman" pitchFamily="18" charset="0"/>
                <a:cs typeface="Arial" charset="0"/>
              </a:rPr>
              <a:t> Eğer gözlemlenen davranışın sonunda model ödüllendirildi ise gözlemleyen de aynı davranışta bulunma isteği oluşur. Genel olarak insanlar ödüllendirilen davranışı yapma eğilimindedirler.</a:t>
            </a:r>
          </a:p>
          <a:p>
            <a:pPr marL="342900" indent="-342900" algn="just">
              <a:spcBef>
                <a:spcPct val="20000"/>
              </a:spcBef>
              <a:buFont typeface="Arial" charset="0"/>
              <a:buChar char="•"/>
            </a:pPr>
            <a:endParaRPr lang="tr-TR" sz="2800" dirty="0">
              <a:latin typeface="Calibri" pitchFamily="34" charset="0"/>
              <a:ea typeface="Times New Roman" pitchFamily="18" charset="0"/>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899592" y="1541265"/>
            <a:ext cx="7929562" cy="3539430"/>
          </a:xfrm>
          <a:prstGeom prst="rect">
            <a:avLst/>
          </a:prstGeom>
          <a:noFill/>
          <a:ln w="9525">
            <a:noFill/>
            <a:miter lim="800000"/>
            <a:headEnd/>
            <a:tailEnd/>
          </a:ln>
        </p:spPr>
        <p:txBody>
          <a:bodyPr anchor="ctr">
            <a:spAutoFit/>
          </a:bodyPr>
          <a:lstStyle/>
          <a:p>
            <a:pPr indent="450850"/>
            <a:r>
              <a:rPr lang="tr-TR" sz="2800" b="1" dirty="0">
                <a:ea typeface="Times New Roman" pitchFamily="18" charset="0"/>
                <a:cs typeface="Arial" charset="0"/>
              </a:rPr>
              <a:t>Sosyal öğrenmenin Sınıf Ortamında Uygulanması</a:t>
            </a:r>
            <a:endParaRPr lang="tr-TR" sz="2800" dirty="0">
              <a:ea typeface="Times New Roman" pitchFamily="18" charset="0"/>
              <a:cs typeface="Arial" charset="0"/>
            </a:endParaRPr>
          </a:p>
          <a:p>
            <a:pPr indent="450850" eaLnBrk="0" hangingPunct="0"/>
            <a:r>
              <a:rPr lang="tr-TR" sz="2800" dirty="0">
                <a:ea typeface="Times New Roman" pitchFamily="18" charset="0"/>
                <a:cs typeface="Arial" charset="0"/>
              </a:rPr>
              <a:t>   Öğretmen, </a:t>
            </a:r>
            <a:endParaRPr lang="tr-TR" sz="2800" dirty="0" smtClean="0">
              <a:ea typeface="Times New Roman" pitchFamily="18" charset="0"/>
              <a:cs typeface="Arial" charset="0"/>
            </a:endParaRPr>
          </a:p>
          <a:p>
            <a:pPr indent="450850" eaLnBrk="0" hangingPunct="0"/>
            <a:r>
              <a:rPr lang="tr-TR" sz="2800" dirty="0" smtClean="0">
                <a:ea typeface="Times New Roman" pitchFamily="18" charset="0"/>
                <a:cs typeface="Arial" charset="0"/>
              </a:rPr>
              <a:t>- </a:t>
            </a:r>
            <a:r>
              <a:rPr lang="tr-TR" sz="2800" dirty="0">
                <a:ea typeface="Times New Roman" pitchFamily="18" charset="0"/>
                <a:cs typeface="Arial" charset="0"/>
              </a:rPr>
              <a:t>Bilişsel ve </a:t>
            </a:r>
            <a:r>
              <a:rPr lang="tr-TR" sz="2800" dirty="0" err="1">
                <a:ea typeface="Times New Roman" pitchFamily="18" charset="0"/>
                <a:cs typeface="Arial" charset="0"/>
              </a:rPr>
              <a:t>devinsel</a:t>
            </a:r>
            <a:r>
              <a:rPr lang="tr-TR" sz="2800" dirty="0">
                <a:ea typeface="Times New Roman" pitchFamily="18" charset="0"/>
                <a:cs typeface="Arial" charset="0"/>
              </a:rPr>
              <a:t> beceriler </a:t>
            </a:r>
          </a:p>
          <a:p>
            <a:pPr indent="450850" eaLnBrk="0" hangingPunct="0"/>
            <a:r>
              <a:rPr lang="tr-TR" sz="2800" dirty="0">
                <a:ea typeface="Times New Roman" pitchFamily="18" charset="0"/>
                <a:cs typeface="Arial" charset="0"/>
              </a:rPr>
              <a:t>- Görgü kuralları</a:t>
            </a:r>
          </a:p>
          <a:p>
            <a:pPr indent="450850" eaLnBrk="0" hangingPunct="0"/>
            <a:r>
              <a:rPr lang="tr-TR" sz="2800" dirty="0">
                <a:ea typeface="Times New Roman" pitchFamily="18" charset="0"/>
                <a:cs typeface="Arial" charset="0"/>
              </a:rPr>
              <a:t>- Duygusal </a:t>
            </a:r>
            <a:r>
              <a:rPr lang="tr-TR" sz="2800" dirty="0">
                <a:ea typeface="Times New Roman" pitchFamily="18" charset="0"/>
                <a:cs typeface="Arial" charset="0"/>
              </a:rPr>
              <a:t>tepkileri geliştirmeyi hedef alır.</a:t>
            </a:r>
          </a:p>
          <a:p>
            <a:pPr indent="450850" eaLnBrk="0" hangingPunct="0"/>
            <a:endParaRPr lang="tr-TR" sz="2800" dirty="0">
              <a:ea typeface="Times New Roman" pitchFamily="18" charset="0"/>
              <a:cs typeface="Arial" charset="0"/>
            </a:endParaRPr>
          </a:p>
          <a:p>
            <a:pPr indent="450850" eaLnBrk="0" hangingPunct="0"/>
            <a:endParaRPr lang="tr-TR" sz="2800" dirty="0">
              <a:ea typeface="Times New Roman" pitchFamily="18" charset="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2 İçerik Yer Tutucusu"/>
          <p:cNvSpPr>
            <a:spLocks noGrp="1"/>
          </p:cNvSpPr>
          <p:nvPr>
            <p:ph idx="1"/>
          </p:nvPr>
        </p:nvSpPr>
        <p:spPr>
          <a:xfrm>
            <a:off x="1763688" y="1196752"/>
            <a:ext cx="6696744" cy="4857750"/>
          </a:xfrm>
        </p:spPr>
        <p:txBody>
          <a:bodyPr/>
          <a:lstStyle/>
          <a:p>
            <a:pPr marL="0" indent="450850">
              <a:spcBef>
                <a:spcPct val="0"/>
              </a:spcBef>
              <a:buFont typeface="Arial" charset="0"/>
              <a:buNone/>
            </a:pPr>
            <a:r>
              <a:rPr lang="tr-TR" sz="2800" dirty="0" smtClean="0">
                <a:latin typeface="Arial" charset="0"/>
                <a:ea typeface="Times New Roman" pitchFamily="18" charset="0"/>
                <a:cs typeface="Arial" charset="0"/>
              </a:rPr>
              <a:t>Öğretmen</a:t>
            </a:r>
            <a:r>
              <a:rPr lang="tr-TR" sz="2800" dirty="0" smtClean="0">
                <a:latin typeface="Arial" charset="0"/>
                <a:ea typeface="Times New Roman" pitchFamily="18" charset="0"/>
                <a:cs typeface="Arial" charset="0"/>
              </a:rPr>
              <a:t>,</a:t>
            </a:r>
            <a:endParaRPr lang="tr-TR" sz="2800" dirty="0" smtClean="0">
              <a:latin typeface="Arial" charset="0"/>
              <a:ea typeface="Times New Roman" pitchFamily="18" charset="0"/>
              <a:cs typeface="Arial" charset="0"/>
            </a:endParaRPr>
          </a:p>
          <a:p>
            <a:pPr marL="0" indent="450850">
              <a:spcBef>
                <a:spcPct val="0"/>
              </a:spcBef>
              <a:buFont typeface="Arial" charset="0"/>
              <a:buNone/>
            </a:pPr>
            <a:r>
              <a:rPr lang="tr-TR" sz="2800" dirty="0" smtClean="0">
                <a:latin typeface="Arial" charset="0"/>
                <a:ea typeface="Times New Roman" pitchFamily="18" charset="0"/>
                <a:cs typeface="Arial" charset="0"/>
              </a:rPr>
              <a:t>- Dikkat </a:t>
            </a:r>
            <a:r>
              <a:rPr lang="tr-TR" sz="2800" dirty="0" smtClean="0">
                <a:latin typeface="Arial" charset="0"/>
                <a:ea typeface="Times New Roman" pitchFamily="18" charset="0"/>
                <a:cs typeface="Arial" charset="0"/>
              </a:rPr>
              <a:t>çeker,</a:t>
            </a:r>
            <a:endParaRPr lang="tr-TR" sz="2800" dirty="0" smtClean="0">
              <a:latin typeface="Arial" charset="0"/>
              <a:ea typeface="Times New Roman" pitchFamily="18" charset="0"/>
              <a:cs typeface="Arial" charset="0"/>
            </a:endParaRPr>
          </a:p>
          <a:p>
            <a:pPr marL="0" indent="450850">
              <a:spcBef>
                <a:spcPct val="0"/>
              </a:spcBef>
              <a:buFont typeface="Arial" charset="0"/>
              <a:buNone/>
            </a:pPr>
            <a:r>
              <a:rPr lang="tr-TR" sz="2800" dirty="0" smtClean="0">
                <a:latin typeface="Arial" charset="0"/>
                <a:ea typeface="Times New Roman" pitchFamily="18" charset="0"/>
                <a:cs typeface="Arial" charset="0"/>
              </a:rPr>
              <a:t>-Hatırlamaya yardım </a:t>
            </a:r>
            <a:r>
              <a:rPr lang="tr-TR" sz="2800" dirty="0" smtClean="0">
                <a:latin typeface="Arial" charset="0"/>
                <a:ea typeface="Times New Roman" pitchFamily="18" charset="0"/>
                <a:cs typeface="Arial" charset="0"/>
              </a:rPr>
              <a:t>eder,</a:t>
            </a:r>
            <a:endParaRPr lang="tr-TR" sz="2800" dirty="0" smtClean="0">
              <a:latin typeface="Arial" charset="0"/>
              <a:ea typeface="Times New Roman" pitchFamily="18" charset="0"/>
              <a:cs typeface="Arial" charset="0"/>
            </a:endParaRPr>
          </a:p>
          <a:p>
            <a:pPr marL="0" indent="450850">
              <a:spcBef>
                <a:spcPct val="0"/>
              </a:spcBef>
              <a:buFont typeface="Arial" charset="0"/>
              <a:buNone/>
            </a:pPr>
            <a:r>
              <a:rPr lang="tr-TR" sz="2800" dirty="0" smtClean="0">
                <a:latin typeface="Arial" charset="0"/>
                <a:ea typeface="Times New Roman" pitchFamily="18" charset="0"/>
                <a:cs typeface="Arial" charset="0"/>
              </a:rPr>
              <a:t>- Davranışın uygulanmasına yardımcı </a:t>
            </a:r>
            <a:r>
              <a:rPr lang="tr-TR" sz="2800" dirty="0" smtClean="0">
                <a:latin typeface="Arial" charset="0"/>
                <a:ea typeface="Times New Roman" pitchFamily="18" charset="0"/>
                <a:cs typeface="Arial" charset="0"/>
              </a:rPr>
              <a:t>olur,</a:t>
            </a:r>
            <a:endParaRPr lang="tr-TR" sz="2800" dirty="0" smtClean="0">
              <a:latin typeface="Arial" charset="0"/>
              <a:ea typeface="Times New Roman" pitchFamily="18" charset="0"/>
              <a:cs typeface="Arial" charset="0"/>
            </a:endParaRPr>
          </a:p>
          <a:p>
            <a:pPr marL="0" indent="0">
              <a:spcBef>
                <a:spcPct val="0"/>
              </a:spcBef>
              <a:buNone/>
            </a:pPr>
            <a:r>
              <a:rPr lang="tr-TR" sz="2800" dirty="0" smtClean="0">
                <a:latin typeface="Arial" charset="0"/>
                <a:ea typeface="Times New Roman" pitchFamily="18" charset="0"/>
                <a:cs typeface="Arial" charset="0"/>
              </a:rPr>
              <a:t>    -Öğrenciyi yeni davranışı konusunda güdüler.</a:t>
            </a:r>
            <a:endParaRPr lang="tr-TR" sz="2800" dirty="0" smtClean="0">
              <a:latin typeface="Arial" charset="0"/>
              <a:ea typeface="Times New Roman" pitchFamily="18"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39552" y="1124744"/>
            <a:ext cx="8069262" cy="4401205"/>
          </a:xfrm>
          <a:prstGeom prst="rect">
            <a:avLst/>
          </a:prstGeom>
          <a:noFill/>
          <a:ln w="9525">
            <a:noFill/>
            <a:miter lim="800000"/>
            <a:headEnd/>
            <a:tailEnd/>
          </a:ln>
        </p:spPr>
        <p:txBody>
          <a:bodyPr anchor="ctr">
            <a:spAutoFit/>
          </a:bodyPr>
          <a:lstStyle/>
          <a:p>
            <a:pPr indent="450850" algn="just" eaLnBrk="0" hangingPunct="0">
              <a:tabLst>
                <a:tab pos="630238" algn="l"/>
              </a:tabLst>
            </a:pPr>
            <a:r>
              <a:rPr lang="tr-TR" sz="2800" dirty="0">
                <a:ea typeface="Times New Roman" pitchFamily="18" charset="0"/>
                <a:cs typeface="Arial" charset="0"/>
              </a:rPr>
              <a:t>Sosyal öğrenme kuramı üç önemli farklılığı ortaya koymuştur:</a:t>
            </a:r>
          </a:p>
          <a:p>
            <a:pPr indent="450850" algn="just" eaLnBrk="0" hangingPunct="0">
              <a:tabLst>
                <a:tab pos="630238" algn="l"/>
              </a:tabLst>
            </a:pPr>
            <a:r>
              <a:rPr lang="tr-TR" sz="2800" dirty="0">
                <a:ea typeface="Times New Roman" pitchFamily="18" charset="0"/>
                <a:cs typeface="Arial" charset="0"/>
              </a:rPr>
              <a:t>1.Davranış öğrenilir fakat hemen gösterilemeyebilir. Gözlem sonunda kazanılan davranışların hemen gösterilmesi daha sonraki yaşantısında gösterebilir. </a:t>
            </a:r>
          </a:p>
          <a:p>
            <a:pPr indent="450850" algn="just" eaLnBrk="0" hangingPunct="0">
              <a:tabLst>
                <a:tab pos="630238" algn="l"/>
              </a:tabLst>
            </a:pPr>
            <a:r>
              <a:rPr lang="tr-TR" sz="2800" dirty="0">
                <a:ea typeface="Times New Roman" pitchFamily="18" charset="0"/>
                <a:cs typeface="Arial" charset="0"/>
              </a:rPr>
              <a:t>2.Öğrenme her zaman </a:t>
            </a:r>
            <a:r>
              <a:rPr lang="tr-TR" sz="2800" dirty="0" err="1">
                <a:ea typeface="Times New Roman" pitchFamily="18" charset="0"/>
                <a:cs typeface="Arial" charset="0"/>
              </a:rPr>
              <a:t>pekiştirece</a:t>
            </a:r>
            <a:r>
              <a:rPr lang="tr-TR" sz="2800" dirty="0">
                <a:ea typeface="Times New Roman" pitchFamily="18" charset="0"/>
                <a:cs typeface="Arial" charset="0"/>
              </a:rPr>
              <a:t> bağlı değildir.</a:t>
            </a:r>
          </a:p>
          <a:p>
            <a:pPr indent="450850" algn="just" eaLnBrk="0" hangingPunct="0">
              <a:tabLst>
                <a:tab pos="630238" algn="l"/>
              </a:tabLst>
            </a:pPr>
            <a:r>
              <a:rPr lang="tr-TR" sz="2800" dirty="0">
                <a:ea typeface="Times New Roman" pitchFamily="18" charset="0"/>
                <a:cs typeface="Arial" charset="0"/>
              </a:rPr>
              <a:t>3.İnsan uyarıcıya karşı tepki veren pasif bir organizma değildir.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İçerik Yer Tutucusu"/>
          <p:cNvSpPr>
            <a:spLocks noGrp="1"/>
          </p:cNvSpPr>
          <p:nvPr>
            <p:ph idx="1"/>
          </p:nvPr>
        </p:nvSpPr>
        <p:spPr>
          <a:xfrm>
            <a:off x="250825" y="1628775"/>
            <a:ext cx="8429625" cy="3714750"/>
          </a:xfrm>
        </p:spPr>
        <p:txBody>
          <a:bodyPr/>
          <a:lstStyle/>
          <a:p>
            <a:pPr marL="0" indent="450850" algn="just">
              <a:spcBef>
                <a:spcPct val="0"/>
              </a:spcBef>
              <a:buFont typeface="Arial" charset="0"/>
              <a:buNone/>
              <a:tabLst>
                <a:tab pos="630238" algn="l"/>
              </a:tabLst>
            </a:pPr>
            <a:r>
              <a:rPr lang="tr-TR" sz="2800" smtClean="0">
                <a:latin typeface="Arial" charset="0"/>
                <a:cs typeface="Arial" charset="0"/>
              </a:rPr>
              <a:t>Bandura’ya göre,d</a:t>
            </a:r>
            <a:r>
              <a:rPr lang="tr-TR" sz="2800" smtClean="0">
                <a:latin typeface="Arial" charset="0"/>
                <a:ea typeface="Times New Roman" pitchFamily="18" charset="0"/>
                <a:cs typeface="Arial" charset="0"/>
              </a:rPr>
              <a:t>avranış değişikliği kişinin davranış ile ödül arasındaki ilişkiyi anlamada meydana gelen değişikliktir. Bazı zamanlarda kişinin zihninde meydana getirilen basit değişiklikler onun davranış değiştirmesini sağlar.</a:t>
            </a:r>
          </a:p>
          <a:p>
            <a:pPr marL="0" indent="450850" algn="just">
              <a:spcBef>
                <a:spcPct val="0"/>
              </a:spcBef>
              <a:buFont typeface="Arial" charset="0"/>
              <a:buNone/>
              <a:tabLst>
                <a:tab pos="630238" algn="l"/>
              </a:tabLst>
            </a:pPr>
            <a:r>
              <a:rPr lang="tr-TR" sz="2800" smtClean="0">
                <a:latin typeface="Arial" charset="0"/>
                <a:ea typeface="Times New Roman" pitchFamily="18" charset="0"/>
                <a:cs typeface="Arial" charset="0"/>
              </a:rPr>
              <a:t>Bandura'ya göre davranışı değiştiren pekiştirme tarifesi değil, kişinin bu tarifenin ne olduğuna dair düşünce ve değerlendirmesidir.</a:t>
            </a:r>
          </a:p>
          <a:p>
            <a:pPr marL="0" indent="450850" eaLnBrk="1" hangingPunct="1">
              <a:tabLst>
                <a:tab pos="630238" algn="l"/>
              </a:tabLst>
            </a:pPr>
            <a:endParaRPr lang="tr-TR" sz="2800" smtClean="0">
              <a:ea typeface="Times New Roman" pitchFamily="18"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539552" y="1772816"/>
            <a:ext cx="8135937" cy="2246769"/>
          </a:xfrm>
          <a:prstGeom prst="rect">
            <a:avLst/>
          </a:prstGeom>
          <a:noFill/>
          <a:ln w="9525">
            <a:noFill/>
            <a:miter lim="800000"/>
            <a:headEnd/>
            <a:tailEnd/>
          </a:ln>
        </p:spPr>
        <p:txBody>
          <a:bodyPr anchor="ctr">
            <a:spAutoFit/>
          </a:bodyPr>
          <a:lstStyle/>
          <a:p>
            <a:pPr indent="450850" algn="just">
              <a:tabLst>
                <a:tab pos="630238" algn="l"/>
              </a:tabLst>
            </a:pPr>
            <a:r>
              <a:rPr lang="tr-TR" sz="2800" b="1" dirty="0">
                <a:ea typeface="Times New Roman" pitchFamily="18" charset="0"/>
                <a:cs typeface="Arial" charset="0"/>
              </a:rPr>
              <a:t>Modellerden öğrenme:</a:t>
            </a:r>
            <a:r>
              <a:rPr lang="tr-TR" sz="2800" dirty="0">
                <a:ea typeface="Times New Roman" pitchFamily="18" charset="0"/>
                <a:cs typeface="Arial" charset="0"/>
              </a:rPr>
              <a:t> Sosyal öğrenme kuramının en önemli öğesi modeldir. İnsanların bir davranışı öğrenebilmeleri için, o davranışın başkaları (model) tarafından nasıl yapıldığını görmeleri gerekmektedir.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2 İçerik Yer Tutucusu"/>
          <p:cNvSpPr>
            <a:spLocks noGrp="1"/>
          </p:cNvSpPr>
          <p:nvPr>
            <p:ph idx="1"/>
          </p:nvPr>
        </p:nvSpPr>
        <p:spPr>
          <a:xfrm>
            <a:off x="683568" y="1196752"/>
            <a:ext cx="7961511" cy="4525962"/>
          </a:xfrm>
        </p:spPr>
        <p:txBody>
          <a:bodyPr/>
          <a:lstStyle/>
          <a:p>
            <a:pPr marL="0" indent="450850" algn="just">
              <a:spcBef>
                <a:spcPct val="0"/>
              </a:spcBef>
              <a:buFont typeface="Arial" charset="0"/>
              <a:buNone/>
              <a:tabLst>
                <a:tab pos="630238" algn="l"/>
              </a:tabLst>
            </a:pPr>
            <a:r>
              <a:rPr lang="tr-TR" sz="2800" dirty="0" smtClean="0">
                <a:latin typeface="Arial" charset="0"/>
                <a:ea typeface="Times New Roman" pitchFamily="18" charset="0"/>
                <a:cs typeface="Arial" charset="0"/>
              </a:rPr>
              <a:t>Model ile gözlemleyen arasındaki bazı temel özellikler :</a:t>
            </a:r>
          </a:p>
          <a:p>
            <a:pPr marL="0" indent="450850" algn="just">
              <a:spcBef>
                <a:spcPct val="0"/>
              </a:spcBef>
              <a:buFont typeface="Arial" charset="0"/>
              <a:buNone/>
              <a:tabLst>
                <a:tab pos="630238" algn="l"/>
              </a:tabLst>
            </a:pPr>
            <a:r>
              <a:rPr lang="tr-TR" sz="2800" dirty="0" smtClean="0">
                <a:latin typeface="Arial" charset="0"/>
                <a:ea typeface="Times New Roman" pitchFamily="18" charset="0"/>
                <a:cs typeface="Arial" charset="0"/>
              </a:rPr>
              <a:t> </a:t>
            </a:r>
            <a:r>
              <a:rPr lang="tr-TR" sz="2800" b="1" dirty="0" smtClean="0">
                <a:latin typeface="Arial" charset="0"/>
                <a:ea typeface="Times New Roman" pitchFamily="18" charset="0"/>
                <a:cs typeface="Arial" charset="0"/>
              </a:rPr>
              <a:t>Yaş- </a:t>
            </a:r>
            <a:r>
              <a:rPr lang="tr-TR" sz="2800" dirty="0" smtClean="0">
                <a:latin typeface="Arial" charset="0"/>
                <a:ea typeface="Times New Roman" pitchFamily="18" charset="0"/>
                <a:cs typeface="Arial" charset="0"/>
              </a:rPr>
              <a:t>İnsanlar kendi yaşlarına yakın modeller seçerler.</a:t>
            </a:r>
          </a:p>
          <a:p>
            <a:pPr marL="0" indent="450850" algn="just">
              <a:spcBef>
                <a:spcPct val="0"/>
              </a:spcBef>
              <a:buFont typeface="Arial" charset="0"/>
              <a:buNone/>
              <a:tabLst>
                <a:tab pos="630238" algn="l"/>
              </a:tabLst>
            </a:pPr>
            <a:r>
              <a:rPr lang="tr-TR" sz="2800" b="1" dirty="0" smtClean="0">
                <a:latin typeface="Arial" charset="0"/>
                <a:ea typeface="Times New Roman" pitchFamily="18" charset="0"/>
                <a:cs typeface="Arial" charset="0"/>
              </a:rPr>
              <a:t> Cinsiyet-</a:t>
            </a:r>
            <a:r>
              <a:rPr lang="tr-TR" sz="2800" dirty="0" smtClean="0">
                <a:latin typeface="Arial" charset="0"/>
                <a:ea typeface="Times New Roman" pitchFamily="18" charset="0"/>
                <a:cs typeface="Arial" charset="0"/>
              </a:rPr>
              <a:t> İnsanlar kendi cinslerinin davranışını daha çok model alırlar.</a:t>
            </a:r>
          </a:p>
          <a:p>
            <a:pPr marL="0" indent="450850" algn="just">
              <a:spcBef>
                <a:spcPct val="0"/>
              </a:spcBef>
              <a:buFont typeface="Arial" charset="0"/>
              <a:buNone/>
              <a:tabLst>
                <a:tab pos="630238" algn="l"/>
              </a:tabLst>
            </a:pPr>
            <a:r>
              <a:rPr lang="tr-TR" sz="2800" b="1" dirty="0" smtClean="0">
                <a:latin typeface="Arial" charset="0"/>
                <a:ea typeface="Times New Roman" pitchFamily="18" charset="0"/>
                <a:cs typeface="Arial" charset="0"/>
              </a:rPr>
              <a:t>Karakter- </a:t>
            </a:r>
            <a:r>
              <a:rPr lang="tr-TR" sz="2800" dirty="0" smtClean="0">
                <a:latin typeface="Arial" charset="0"/>
                <a:ea typeface="Times New Roman" pitchFamily="18" charset="0"/>
                <a:cs typeface="Arial" charset="0"/>
              </a:rPr>
              <a:t>İnsanlar</a:t>
            </a:r>
            <a:r>
              <a:rPr lang="tr-TR" sz="2800" b="1" dirty="0" smtClean="0">
                <a:latin typeface="Arial" charset="0"/>
                <a:ea typeface="Times New Roman" pitchFamily="18" charset="0"/>
                <a:cs typeface="Arial" charset="0"/>
              </a:rPr>
              <a:t> </a:t>
            </a:r>
            <a:r>
              <a:rPr lang="tr-TR" sz="2800" dirty="0" smtClean="0">
                <a:latin typeface="Arial" charset="0"/>
                <a:ea typeface="Times New Roman" pitchFamily="18" charset="0"/>
                <a:cs typeface="Arial" charset="0"/>
              </a:rPr>
              <a:t>çoğu zaman toplumda öne çıkmış iyi karakterli ve insan ilişkileri iyi olan kişileri örnek alırlar.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p:cNvSpPr>
            <a:spLocks noGrp="1"/>
          </p:cNvSpPr>
          <p:nvPr>
            <p:ph idx="1"/>
          </p:nvPr>
        </p:nvSpPr>
        <p:spPr>
          <a:xfrm>
            <a:off x="395536" y="1268760"/>
            <a:ext cx="8429625" cy="4143375"/>
          </a:xfrm>
        </p:spPr>
        <p:txBody>
          <a:bodyPr/>
          <a:lstStyle/>
          <a:p>
            <a:pPr marL="0" indent="450850" algn="just">
              <a:spcBef>
                <a:spcPct val="0"/>
              </a:spcBef>
              <a:buFont typeface="Arial" charset="0"/>
              <a:buNone/>
              <a:tabLst>
                <a:tab pos="630238" algn="l"/>
              </a:tabLst>
            </a:pPr>
            <a:r>
              <a:rPr lang="tr-TR" sz="2800" b="1" dirty="0" smtClean="0">
                <a:latin typeface="Arial" charset="0"/>
                <a:ea typeface="Times New Roman" pitchFamily="18" charset="0"/>
                <a:cs typeface="Arial" charset="0"/>
              </a:rPr>
              <a:t>Benzerlik</a:t>
            </a:r>
            <a:r>
              <a:rPr lang="tr-TR" sz="2800" dirty="0" smtClean="0">
                <a:latin typeface="Arial" charset="0"/>
                <a:ea typeface="Times New Roman" pitchFamily="18" charset="0"/>
                <a:cs typeface="Arial" charset="0"/>
              </a:rPr>
              <a:t>-İnsanlar kendilerine uygun ve benzeyen kişileri daha çok model alma eğilimindedirler. Ortak noktaların olması model alınmayı olumlu etkiler</a:t>
            </a:r>
          </a:p>
          <a:p>
            <a:pPr marL="0" indent="450850" algn="just">
              <a:spcBef>
                <a:spcPct val="0"/>
              </a:spcBef>
              <a:buFont typeface="Arial" charset="0"/>
              <a:buNone/>
              <a:tabLst>
                <a:tab pos="630238" algn="l"/>
              </a:tabLst>
            </a:pPr>
            <a:r>
              <a:rPr lang="tr-TR" sz="2800" b="1" dirty="0" smtClean="0">
                <a:latin typeface="Arial" charset="0"/>
                <a:ea typeface="Times New Roman" pitchFamily="18" charset="0"/>
                <a:cs typeface="Arial" charset="0"/>
              </a:rPr>
              <a:t>Statü</a:t>
            </a:r>
            <a:r>
              <a:rPr lang="tr-TR" sz="2800" dirty="0" smtClean="0">
                <a:latin typeface="Arial" charset="0"/>
                <a:ea typeface="Times New Roman" pitchFamily="18" charset="0"/>
                <a:cs typeface="Arial" charset="0"/>
              </a:rPr>
              <a:t>-Yüksek statülü modeller düşük statülü modellerden daha çok etkilidirler. Okullarda öğretmenler öğrencilerden daha çok model alınırlar veya lider öğrenciler (spor veya sosyal faaliyetlerde başarılı olan) daha çok model alınır.</a:t>
            </a:r>
          </a:p>
          <a:p>
            <a:pPr marL="0" indent="450850" eaLnBrk="1" hangingPunct="1">
              <a:tabLst>
                <a:tab pos="630238" algn="l"/>
              </a:tabLst>
            </a:pPr>
            <a:endParaRPr lang="tr-TR" sz="2800" dirty="0" smtClean="0">
              <a:ea typeface="Times New Roman" pitchFamily="18" charset="0"/>
              <a:cs typeface="Arial" charset="0"/>
            </a:endParaRPr>
          </a:p>
          <a:p>
            <a:pPr marL="0" indent="450850" eaLnBrk="1" hangingPunct="1">
              <a:tabLst>
                <a:tab pos="630238" algn="l"/>
              </a:tabLst>
            </a:pPr>
            <a:endParaRPr lang="tr-TR" sz="2800" dirty="0" smtClean="0">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39552" y="1339025"/>
            <a:ext cx="8280920" cy="3970318"/>
          </a:xfrm>
          <a:prstGeom prst="rect">
            <a:avLst/>
          </a:prstGeom>
          <a:noFill/>
          <a:ln w="9525">
            <a:noFill/>
            <a:miter lim="800000"/>
            <a:headEnd/>
            <a:tailEnd/>
          </a:ln>
        </p:spPr>
        <p:txBody>
          <a:bodyPr wrap="square" anchor="ctr">
            <a:spAutoFit/>
          </a:bodyPr>
          <a:lstStyle/>
          <a:p>
            <a:pPr indent="450850" algn="just"/>
            <a:r>
              <a:rPr lang="tr-TR" sz="2800" b="1" dirty="0">
                <a:ea typeface="Times New Roman" pitchFamily="18" charset="0"/>
                <a:cs typeface="Arial" charset="0"/>
              </a:rPr>
              <a:t>Sosyal Öğrenme Kuramının Dayandığı Temel İlkeler</a:t>
            </a:r>
            <a:endParaRPr lang="tr-TR" sz="2800" dirty="0">
              <a:ea typeface="Times New Roman" pitchFamily="18" charset="0"/>
              <a:cs typeface="Arial" charset="0"/>
            </a:endParaRPr>
          </a:p>
          <a:p>
            <a:pPr indent="450850" algn="just" eaLnBrk="0" hangingPunct="0"/>
            <a:r>
              <a:rPr lang="tr-TR" sz="2800" dirty="0" err="1">
                <a:ea typeface="Times New Roman" pitchFamily="18" charset="0"/>
                <a:cs typeface="Arial" charset="0"/>
              </a:rPr>
              <a:t>Bandura'nın</a:t>
            </a:r>
            <a:r>
              <a:rPr lang="tr-TR" sz="2800" dirty="0">
                <a:ea typeface="Times New Roman" pitchFamily="18" charset="0"/>
                <a:cs typeface="Arial" charset="0"/>
              </a:rPr>
              <a:t> sosyal öğrenme kuramı altı temel ilkeye dayanmaktadır. Bu </a:t>
            </a:r>
            <a:r>
              <a:rPr lang="tr-TR" sz="2800" dirty="0" smtClean="0">
                <a:ea typeface="Times New Roman" pitchFamily="18" charset="0"/>
                <a:cs typeface="Arial" charset="0"/>
              </a:rPr>
              <a:t>ilkeler:</a:t>
            </a:r>
            <a:endParaRPr lang="tr-TR" sz="2800" dirty="0">
              <a:ea typeface="Times New Roman" pitchFamily="18" charset="0"/>
              <a:cs typeface="Arial" charset="0"/>
            </a:endParaRPr>
          </a:p>
          <a:p>
            <a:pPr indent="450850" algn="just" eaLnBrk="0" hangingPunct="0"/>
            <a:r>
              <a:rPr lang="tr-TR" sz="2800" b="1" dirty="0">
                <a:ea typeface="Times New Roman" pitchFamily="18" charset="0"/>
                <a:cs typeface="Arial" charset="0"/>
              </a:rPr>
              <a:t>1.Karşılıklı Belirleyicilik:</a:t>
            </a:r>
            <a:r>
              <a:rPr lang="tr-TR" sz="2800" dirty="0">
                <a:ea typeface="Times New Roman" pitchFamily="18" charset="0"/>
                <a:cs typeface="Arial" charset="0"/>
              </a:rPr>
              <a:t> Öğrenmeyi; birey, çevre ve davranış olarak üç temel faktör </a:t>
            </a:r>
            <a:r>
              <a:rPr lang="tr-TR" sz="2800" dirty="0" smtClean="0">
                <a:ea typeface="Times New Roman" pitchFamily="18" charset="0"/>
                <a:cs typeface="Arial" charset="0"/>
              </a:rPr>
              <a:t>oluşturur</a:t>
            </a:r>
            <a:r>
              <a:rPr lang="tr-TR" sz="2800" dirty="0">
                <a:ea typeface="Times New Roman" pitchFamily="18" charset="0"/>
                <a:cs typeface="Arial" charset="0"/>
              </a:rPr>
              <a:t>. Bireyin </a:t>
            </a:r>
            <a:r>
              <a:rPr lang="tr-TR" sz="2800" dirty="0" smtClean="0">
                <a:ea typeface="Times New Roman" pitchFamily="18" charset="0"/>
                <a:cs typeface="Arial" charset="0"/>
              </a:rPr>
              <a:t>kişiliği</a:t>
            </a:r>
            <a:r>
              <a:rPr lang="tr-TR" sz="2800" dirty="0">
                <a:ea typeface="Times New Roman" pitchFamily="18" charset="0"/>
                <a:cs typeface="Arial" charset="0"/>
              </a:rPr>
              <a:t>, </a:t>
            </a:r>
            <a:r>
              <a:rPr lang="tr-TR" sz="2800" dirty="0" smtClean="0">
                <a:ea typeface="Times New Roman" pitchFamily="18" charset="0"/>
                <a:cs typeface="Arial" charset="0"/>
              </a:rPr>
              <a:t>beklentileri </a:t>
            </a:r>
            <a:r>
              <a:rPr lang="tr-TR" sz="2800" dirty="0">
                <a:ea typeface="Times New Roman" pitchFamily="18" charset="0"/>
                <a:cs typeface="Arial" charset="0"/>
              </a:rPr>
              <a:t>ve inançları üçgenin bir köşesinde yer </a:t>
            </a:r>
            <a:r>
              <a:rPr lang="tr-TR" sz="2800" dirty="0" smtClean="0">
                <a:ea typeface="Times New Roman" pitchFamily="18" charset="0"/>
                <a:cs typeface="Arial" charset="0"/>
              </a:rPr>
              <a:t>almaktadır. Diğer </a:t>
            </a:r>
            <a:r>
              <a:rPr lang="tr-TR" sz="2800" dirty="0">
                <a:ea typeface="Times New Roman" pitchFamily="18" charset="0"/>
                <a:cs typeface="Arial" charset="0"/>
              </a:rPr>
              <a:t>köşede davranış</a:t>
            </a:r>
            <a:r>
              <a:rPr lang="tr-TR" sz="2800" dirty="0" smtClean="0">
                <a:ea typeface="Times New Roman" pitchFamily="18" charset="0"/>
                <a:cs typeface="Arial" charset="0"/>
              </a:rPr>
              <a:t>, üçüncü </a:t>
            </a:r>
            <a:r>
              <a:rPr lang="tr-TR" sz="2800" dirty="0">
                <a:ea typeface="Times New Roman" pitchFamily="18" charset="0"/>
                <a:cs typeface="Arial" charset="0"/>
              </a:rPr>
              <a:t>köşede ise; çevre yer almaktadır.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700808"/>
            <a:ext cx="8229600" cy="4525962"/>
          </a:xfrm>
        </p:spPr>
        <p:txBody>
          <a:bodyPr>
            <a:noAutofit/>
          </a:bodyPr>
          <a:lstStyle/>
          <a:p>
            <a:pPr indent="450850" algn="just">
              <a:spcBef>
                <a:spcPct val="0"/>
              </a:spcBef>
              <a:buFont typeface="Arial" charset="0"/>
              <a:buNone/>
            </a:pPr>
            <a:r>
              <a:rPr lang="tr-TR" sz="2800" b="1" dirty="0" smtClean="0">
                <a:latin typeface="Arial" charset="0"/>
                <a:cs typeface="Arial" charset="0"/>
              </a:rPr>
              <a:t>2.Sembolleştirme </a:t>
            </a:r>
            <a:r>
              <a:rPr lang="tr-TR" sz="2800" b="1" dirty="0" err="1" smtClean="0">
                <a:latin typeface="Arial" charset="0"/>
                <a:cs typeface="Arial" charset="0"/>
              </a:rPr>
              <a:t>Kapasitesi:</a:t>
            </a:r>
            <a:r>
              <a:rPr lang="tr-TR" sz="2800" dirty="0" err="1" smtClean="0">
                <a:latin typeface="Arial" charset="0"/>
                <a:cs typeface="Arial" charset="0"/>
              </a:rPr>
              <a:t>Bandura'ya</a:t>
            </a:r>
            <a:r>
              <a:rPr lang="tr-TR" sz="2800" dirty="0" smtClean="0">
                <a:latin typeface="Arial" charset="0"/>
                <a:cs typeface="Arial" charset="0"/>
              </a:rPr>
              <a:t> göre, insanlar dünyada gördüklerini zihinlerinde sembolleştirirler. </a:t>
            </a:r>
          </a:p>
          <a:p>
            <a:pPr indent="450850" algn="just">
              <a:spcBef>
                <a:spcPct val="0"/>
              </a:spcBef>
              <a:buFont typeface="Arial" charset="0"/>
              <a:buNone/>
            </a:pPr>
            <a:r>
              <a:rPr lang="tr-TR" sz="2800" dirty="0" smtClean="0">
                <a:latin typeface="Arial" charset="0"/>
                <a:cs typeface="Arial" charset="0"/>
              </a:rPr>
              <a:t>Semboller insanların zihninde dünyadaki gördüklerinin temsilcileridir. </a:t>
            </a:r>
            <a:endParaRPr lang="tr-TR"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467544" y="1988840"/>
            <a:ext cx="8137525" cy="1815882"/>
          </a:xfrm>
          <a:prstGeom prst="rect">
            <a:avLst/>
          </a:prstGeom>
          <a:noFill/>
          <a:ln w="9525">
            <a:noFill/>
            <a:miter lim="800000"/>
            <a:headEnd/>
            <a:tailEnd/>
          </a:ln>
        </p:spPr>
        <p:txBody>
          <a:bodyPr anchor="ctr">
            <a:spAutoFit/>
          </a:bodyPr>
          <a:lstStyle/>
          <a:p>
            <a:pPr indent="450850" algn="just"/>
            <a:r>
              <a:rPr lang="tr-TR" sz="2800" b="1" dirty="0">
                <a:ea typeface="Times New Roman" pitchFamily="18" charset="0"/>
                <a:cs typeface="Arial" charset="0"/>
              </a:rPr>
              <a:t>3.Öngörü Kapasitesi:</a:t>
            </a:r>
            <a:r>
              <a:rPr lang="tr-TR" sz="2800" dirty="0">
                <a:ea typeface="Times New Roman" pitchFamily="18" charset="0"/>
                <a:cs typeface="Arial" charset="0"/>
              </a:rPr>
              <a:t> İnsanlar geçmişte yaşadıklarını, düşünce ve sembollerle zihinlerine kodlayarak ileriye dönük plânlar yapma gücüne sahiptirler.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545</Words>
  <Application>Microsoft Office PowerPoint</Application>
  <PresentationFormat>Ekran Gösterisi (4:3)</PresentationFormat>
  <Paragraphs>40</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64</cp:revision>
  <dcterms:created xsi:type="dcterms:W3CDTF">2012-04-21T09:29:03Z</dcterms:created>
  <dcterms:modified xsi:type="dcterms:W3CDTF">2018-02-14T07:41:26Z</dcterms:modified>
</cp:coreProperties>
</file>