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5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1E5C47-CB3D-4602-B03D-18BEAD2BC5C5}" type="datetimeFigureOut">
              <a:rPr lang="tr-TR" smtClean="0"/>
              <a:pPr/>
              <a:t>26.10.2018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EBE058-A3ED-4405-AA24-BB901BDED71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İTALYAN YENİ GERÇEKÇİLİĞİ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>
                <a:solidFill>
                  <a:schemeClr val="tx1"/>
                </a:solidFill>
              </a:rPr>
              <a:t>Savaş Sonrasında İtalya ve İtalyan Sineması</a:t>
            </a:r>
            <a:endParaRPr lang="tr-TR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tr-TR" dirty="0" smtClean="0"/>
              <a:t>Yeni gerçekçilik terimini sinema için kullanan ilk kişi </a:t>
            </a:r>
            <a:r>
              <a:rPr lang="tr-TR" dirty="0" err="1" smtClean="0"/>
              <a:t>Ossessione</a:t>
            </a:r>
            <a:r>
              <a:rPr lang="tr-TR" dirty="0" smtClean="0"/>
              <a:t> (</a:t>
            </a:r>
            <a:r>
              <a:rPr lang="tr-TR" dirty="0" err="1" smtClean="0"/>
              <a:t>Luchino</a:t>
            </a:r>
            <a:r>
              <a:rPr lang="tr-TR" dirty="0" smtClean="0"/>
              <a:t> </a:t>
            </a:r>
            <a:r>
              <a:rPr lang="tr-TR" dirty="0" err="1" smtClean="0"/>
              <a:t>Visconti</a:t>
            </a:r>
            <a:r>
              <a:rPr lang="tr-TR" dirty="0" smtClean="0"/>
              <a:t>, 1943) filmine göndermede bulunan film editörü, </a:t>
            </a:r>
            <a:r>
              <a:rPr lang="tr-TR" dirty="0" err="1" smtClean="0"/>
              <a:t>Mario</a:t>
            </a:r>
            <a:r>
              <a:rPr lang="tr-TR" dirty="0" smtClean="0"/>
              <a:t> </a:t>
            </a:r>
            <a:r>
              <a:rPr lang="tr-TR" dirty="0" err="1" smtClean="0"/>
              <a:t>Serandrei’ydi</a:t>
            </a:r>
            <a:r>
              <a:rPr lang="tr-TR" dirty="0" smtClean="0"/>
              <a:t> (</a:t>
            </a:r>
            <a:r>
              <a:rPr lang="tr-TR" dirty="0" err="1" smtClean="0"/>
              <a:t>Morando</a:t>
            </a:r>
            <a:r>
              <a:rPr lang="tr-TR" dirty="0" smtClean="0"/>
              <a:t> </a:t>
            </a:r>
            <a:r>
              <a:rPr lang="tr-TR" dirty="0" err="1" smtClean="0"/>
              <a:t>Morandini</a:t>
            </a:r>
            <a:r>
              <a:rPr lang="tr-TR" dirty="0" smtClean="0"/>
              <a:t>, s.411) </a:t>
            </a:r>
          </a:p>
          <a:p>
            <a:pPr algn="just"/>
            <a:r>
              <a:rPr lang="tr-TR" dirty="0" smtClean="0"/>
              <a:t>“Yeni gerçekçilik, bir okul ya da sanat akımı olmaktan çok , dönemin sinemasında savaş yorgunu İtalya  ve Direniş gerçekliğine bakışın, onu temsil edişin yeni bir yolu ve gerçekliğe yönelimin bir parçasıydı” (</a:t>
            </a:r>
            <a:r>
              <a:rPr lang="tr-TR" dirty="0" err="1" smtClean="0"/>
              <a:t>Morando</a:t>
            </a:r>
            <a:r>
              <a:rPr lang="tr-TR" dirty="0" smtClean="0"/>
              <a:t> </a:t>
            </a:r>
            <a:r>
              <a:rPr lang="tr-TR" dirty="0" err="1" smtClean="0"/>
              <a:t>Morandini</a:t>
            </a:r>
            <a:r>
              <a:rPr lang="tr-TR" dirty="0" smtClean="0"/>
              <a:t>, s.411).</a:t>
            </a:r>
          </a:p>
          <a:p>
            <a:pPr algn="just"/>
            <a:r>
              <a:rPr lang="tr-TR" dirty="0" smtClean="0"/>
              <a:t>İtalyan Yeni Gerçekçiliği II. Dünya savaşı sonrasında İtalya’da oluşan siyasi, ekonomik ve toplumsal yapının bir ürünüydü.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İtalyan Yeni Gerçekçiliğinin Ortaya Çıkmasında Etkili Olan 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dirty="0" smtClean="0"/>
              <a:t>Deneyimli Yönetmen, teknisyen ve senaristler</a:t>
            </a:r>
          </a:p>
          <a:p>
            <a:pPr algn="just">
              <a:buNone/>
            </a:pPr>
            <a:r>
              <a:rPr lang="tr-TR" dirty="0" smtClean="0"/>
              <a:t>   (De </a:t>
            </a:r>
            <a:r>
              <a:rPr lang="tr-TR" dirty="0" err="1" smtClean="0"/>
              <a:t>Sica</a:t>
            </a:r>
            <a:r>
              <a:rPr lang="tr-TR" dirty="0" smtClean="0"/>
              <a:t> </a:t>
            </a:r>
            <a:r>
              <a:rPr lang="tr-TR" dirty="0" err="1" smtClean="0"/>
              <a:t>Camerini’den</a:t>
            </a:r>
            <a:r>
              <a:rPr lang="tr-TR" dirty="0" smtClean="0"/>
              <a:t>, </a:t>
            </a:r>
            <a:r>
              <a:rPr lang="tr-TR" dirty="0" err="1" smtClean="0"/>
              <a:t>Rosellini</a:t>
            </a:r>
            <a:r>
              <a:rPr lang="tr-TR" dirty="0" smtClean="0"/>
              <a:t> ise De </a:t>
            </a:r>
            <a:r>
              <a:rPr lang="tr-TR" dirty="0" err="1" smtClean="0"/>
              <a:t>Robertis’den</a:t>
            </a:r>
            <a:r>
              <a:rPr lang="tr-TR" dirty="0" smtClean="0"/>
              <a:t> yardım almıştır).</a:t>
            </a:r>
          </a:p>
          <a:p>
            <a:pPr algn="just"/>
            <a:r>
              <a:rPr lang="tr-TR" dirty="0" smtClean="0"/>
              <a:t> </a:t>
            </a:r>
            <a:r>
              <a:rPr lang="tr-TR" dirty="0" err="1" smtClean="0"/>
              <a:t>Cinema</a:t>
            </a:r>
            <a:r>
              <a:rPr lang="tr-TR" dirty="0" smtClean="0"/>
              <a:t>, </a:t>
            </a:r>
            <a:r>
              <a:rPr lang="tr-TR" dirty="0" err="1" smtClean="0"/>
              <a:t>Bianco</a:t>
            </a:r>
            <a:r>
              <a:rPr lang="tr-TR" dirty="0" smtClean="0"/>
              <a:t> e </a:t>
            </a:r>
            <a:r>
              <a:rPr lang="tr-TR" dirty="0" err="1" smtClean="0"/>
              <a:t>nero</a:t>
            </a:r>
            <a:r>
              <a:rPr lang="tr-TR" dirty="0" smtClean="0"/>
              <a:t> dergilerinin kaynaklık ettiği entelektüel tartışma ortamı</a:t>
            </a:r>
          </a:p>
          <a:p>
            <a:pPr algn="just"/>
            <a:r>
              <a:rPr lang="tr-TR" dirty="0"/>
              <a:t> </a:t>
            </a:r>
            <a:r>
              <a:rPr lang="tr-TR" dirty="0" smtClean="0"/>
              <a:t>Fransız Şiirsel Gerçekçiliği (Jean </a:t>
            </a:r>
            <a:r>
              <a:rPr lang="tr-TR" dirty="0" err="1" smtClean="0"/>
              <a:t>Renoir</a:t>
            </a:r>
            <a:r>
              <a:rPr lang="tr-TR" dirty="0" smtClean="0"/>
              <a:t> sineması)</a:t>
            </a:r>
          </a:p>
          <a:p>
            <a:pPr algn="just"/>
            <a:r>
              <a:rPr lang="tr-TR" dirty="0" smtClean="0"/>
              <a:t>Sovyet Sineması</a:t>
            </a:r>
          </a:p>
          <a:p>
            <a:pPr algn="just"/>
            <a:r>
              <a:rPr lang="tr-TR" dirty="0" smtClean="0"/>
              <a:t>Amerikan Doğalcılık Edebiyatı</a:t>
            </a: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/>
              <a:t>1945-1952 yılları arası İtalyan Yeni Gerçekçiliğinin etkili olduğu yıllardır.</a:t>
            </a:r>
          </a:p>
          <a:p>
            <a:pPr algn="just"/>
            <a:r>
              <a:rPr lang="tr-TR" dirty="0" smtClean="0"/>
              <a:t>Savaş sonrasında, 1945 yılında </a:t>
            </a:r>
            <a:r>
              <a:rPr lang="tr-TR" i="1" dirty="0" smtClean="0"/>
              <a:t>Roma Açık Şehir </a:t>
            </a:r>
            <a:r>
              <a:rPr lang="tr-TR" dirty="0" smtClean="0"/>
              <a:t>filmiyle başlayıp 1952 yılında </a:t>
            </a:r>
            <a:r>
              <a:rPr lang="tr-TR" i="1" dirty="0" err="1" smtClean="0"/>
              <a:t>Umberto</a:t>
            </a:r>
            <a:r>
              <a:rPr lang="tr-TR" i="1" dirty="0" smtClean="0"/>
              <a:t> D</a:t>
            </a:r>
            <a:r>
              <a:rPr lang="tr-TR" dirty="0" smtClean="0"/>
              <a:t> filmiyle sona ermiştir.</a:t>
            </a:r>
          </a:p>
          <a:p>
            <a:pPr algn="just"/>
            <a:r>
              <a:rPr lang="tr-TR" dirty="0" err="1" smtClean="0"/>
              <a:t>Roberto</a:t>
            </a:r>
            <a:r>
              <a:rPr lang="tr-TR" dirty="0" smtClean="0"/>
              <a:t> </a:t>
            </a:r>
            <a:r>
              <a:rPr lang="tr-TR" dirty="0" err="1" smtClean="0"/>
              <a:t>Rosellini</a:t>
            </a:r>
            <a:r>
              <a:rPr lang="tr-TR" dirty="0" smtClean="0"/>
              <a:t>, </a:t>
            </a:r>
            <a:r>
              <a:rPr lang="tr-TR" dirty="0" err="1" smtClean="0"/>
              <a:t>Vittorio</a:t>
            </a:r>
            <a:r>
              <a:rPr lang="tr-TR" dirty="0" smtClean="0"/>
              <a:t> De </a:t>
            </a:r>
            <a:r>
              <a:rPr lang="tr-TR" dirty="0" err="1" smtClean="0"/>
              <a:t>Sica</a:t>
            </a:r>
            <a:r>
              <a:rPr lang="tr-TR" dirty="0" smtClean="0"/>
              <a:t> ve</a:t>
            </a:r>
            <a:r>
              <a:rPr lang="tr-TR" dirty="0"/>
              <a:t> </a:t>
            </a:r>
            <a:r>
              <a:rPr lang="tr-TR" dirty="0" err="1" smtClean="0"/>
              <a:t>Luchino</a:t>
            </a:r>
            <a:r>
              <a:rPr lang="tr-TR" dirty="0" smtClean="0"/>
              <a:t> </a:t>
            </a:r>
            <a:r>
              <a:rPr lang="tr-TR" dirty="0" err="1" smtClean="0"/>
              <a:t>Visconti</a:t>
            </a:r>
            <a:r>
              <a:rPr lang="tr-TR" dirty="0" smtClean="0"/>
              <a:t> akımın önde gelen yönetmenleri olarak değerlendirilmektedir.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İtalyan Yeni Gerçekliğinin Temel Özellikleri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sz="2800" dirty="0" smtClean="0"/>
              <a:t> Gerçek mekanlarda çekim yapılır</a:t>
            </a:r>
          </a:p>
          <a:p>
            <a:pPr algn="just"/>
            <a:r>
              <a:rPr lang="tr-TR" sz="2800" dirty="0" smtClean="0"/>
              <a:t> Amatör ya da yarı </a:t>
            </a:r>
            <a:r>
              <a:rPr lang="tr-TR" sz="2800" dirty="0" err="1" smtClean="0"/>
              <a:t>profesyönel</a:t>
            </a:r>
            <a:r>
              <a:rPr lang="tr-TR" sz="2800" dirty="0" smtClean="0"/>
              <a:t> oyuncular       kullanılır. (Star sistemi reddedilir).</a:t>
            </a:r>
          </a:p>
          <a:p>
            <a:pPr algn="just"/>
            <a:r>
              <a:rPr lang="tr-TR" sz="2800" dirty="0" smtClean="0"/>
              <a:t> Filmler sessiz çekilir ve sonradan dublaj yapılır.</a:t>
            </a:r>
          </a:p>
          <a:p>
            <a:pPr algn="just"/>
            <a:r>
              <a:rPr lang="tr-TR" sz="2800" dirty="0" smtClean="0"/>
              <a:t>Kamera genellikle mesafelidir. </a:t>
            </a:r>
          </a:p>
          <a:p>
            <a:pPr algn="just"/>
            <a:r>
              <a:rPr lang="tr-TR" sz="2800" dirty="0" smtClean="0"/>
              <a:t>Doğal Işık kullanılır.</a:t>
            </a:r>
          </a:p>
          <a:p>
            <a:pPr algn="just"/>
            <a:r>
              <a:rPr lang="tr-TR" sz="2800" dirty="0" smtClean="0"/>
              <a:t>Açık uçlu öykü anlayışı vardır.</a:t>
            </a:r>
          </a:p>
          <a:p>
            <a:pPr algn="just"/>
            <a:r>
              <a:rPr lang="tr-TR" sz="2800" dirty="0" smtClean="0"/>
              <a:t>Yalın, basit bir kurgu anlayışı vardır.</a:t>
            </a:r>
          </a:p>
          <a:p>
            <a:pPr algn="just"/>
            <a:r>
              <a:rPr lang="tr-TR" sz="2800" dirty="0" smtClean="0"/>
              <a:t>Sıradan insanın sorunları temel alınır. Yoksulluk, işsizlik, evsizlik, göç, savaşın getirdiği tahribat, Güney İtalya’nın az gelişmiş yapısı, kırsal kesimin sorunları belli başlı konuları oluşturur.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Sona Ermesinin Nedenleri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smtClean="0"/>
              <a:t>Yetersiz kültürel birikim (Savaş sonrası düşünce yaşamında dört düşünce belirleyici. Bunlar Marksizm, Varoluşçuluk, sosyalizm ve psikanaliz. İtalyan yeni gerçekçiliğinde </a:t>
            </a:r>
            <a:r>
              <a:rPr lang="tr-TR" dirty="0" err="1" smtClean="0"/>
              <a:t>marksizmin</a:t>
            </a:r>
            <a:r>
              <a:rPr lang="tr-TR" dirty="0" smtClean="0"/>
              <a:t> etkileri var ama diğer düşünceler belirleyici değil.  </a:t>
            </a:r>
          </a:p>
          <a:p>
            <a:r>
              <a:rPr lang="tr-TR" dirty="0" smtClean="0"/>
              <a:t>1948 yılında </a:t>
            </a:r>
            <a:r>
              <a:rPr lang="tr-TR" dirty="0" err="1" smtClean="0"/>
              <a:t>Hristiyan</a:t>
            </a:r>
            <a:r>
              <a:rPr lang="tr-TR" dirty="0" smtClean="0"/>
              <a:t> demokratların yönetimi ele geçirmesiyle birlikte, hareketin kaynaklarından biri olan anti faşist cephe çöküyor. Her türlü muhalefet üzerinde sansür uygulanıyor.  </a:t>
            </a:r>
            <a:r>
              <a:rPr lang="tr-TR" dirty="0" err="1" smtClean="0"/>
              <a:t>Muhalafet</a:t>
            </a:r>
            <a:r>
              <a:rPr lang="tr-TR" dirty="0" smtClean="0"/>
              <a:t> sanatı ve kültürü olarak algılandığı için egemen sınıfın hedefi haline geliyor.</a:t>
            </a:r>
          </a:p>
          <a:p>
            <a:r>
              <a:rPr lang="tr-TR" dirty="0" smtClean="0"/>
              <a:t>İtalyan seyircileri kaçışçı niteliğiyle öne çıkan beyaz telefon filmlerine yeni gerçekçi filmlerden daha fazla ilgi gösteriyor. 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Pembe Gerçekçilik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/>
              <a:t>Yeni gerçekçilikten sonra pembe gerçekçilik denilen, mutlu sonla noktalanan, içinde </a:t>
            </a:r>
            <a:r>
              <a:rPr lang="tr-TR" sz="2800" dirty="0" err="1" smtClean="0"/>
              <a:t>melodramatik</a:t>
            </a:r>
            <a:r>
              <a:rPr lang="tr-TR" sz="2800" dirty="0" smtClean="0"/>
              <a:t>  ve komik öğeleri barındıran filmler çekildi. Gerçekçi olarak adlandırılmasının nedeni, işçi sınıfının öykülerine yer vermesiydi. Daha duygusal, aşk maceralarını anlatan filmler.</a:t>
            </a:r>
            <a:endParaRPr lang="tr-TR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err="1"/>
              <a:t>Morando</a:t>
            </a:r>
            <a:r>
              <a:rPr lang="tr-TR" dirty="0"/>
              <a:t> </a:t>
            </a:r>
            <a:r>
              <a:rPr lang="tr-TR" dirty="0" err="1"/>
              <a:t>Morandini</a:t>
            </a:r>
            <a:r>
              <a:rPr lang="tr-TR" dirty="0"/>
              <a:t>, “Faşizmden Yeni-Gerçekçiliğe İtalya”, </a:t>
            </a:r>
            <a:r>
              <a:rPr lang="tr-TR" dirty="0" smtClean="0"/>
              <a:t>s.406-415.</a:t>
            </a:r>
          </a:p>
          <a:p>
            <a:r>
              <a:rPr lang="tr-TR" dirty="0" smtClean="0"/>
              <a:t>Nilgün </a:t>
            </a:r>
            <a:r>
              <a:rPr lang="tr-TR" dirty="0"/>
              <a:t>Niş ve Tuğrul </a:t>
            </a:r>
            <a:r>
              <a:rPr lang="tr-TR" dirty="0" err="1"/>
              <a:t>Eryılmaz</a:t>
            </a:r>
            <a:r>
              <a:rPr lang="tr-TR" dirty="0"/>
              <a:t> (1981). “Sinemanın Çağdaşlaşması, </a:t>
            </a:r>
            <a:r>
              <a:rPr lang="tr-TR" dirty="0" err="1"/>
              <a:t>Yenigerçekçilik</a:t>
            </a:r>
            <a:r>
              <a:rPr lang="tr-TR" dirty="0"/>
              <a:t>, Yeni Dalga”, YILLIK, s. Ankara: AÜ. BYYO Yayınları, s.145-178. </a:t>
            </a:r>
            <a:endParaRPr lang="tr-TR" dirty="0" smtClean="0"/>
          </a:p>
          <a:p>
            <a:pPr>
              <a:buNone/>
            </a:pPr>
            <a:r>
              <a:rPr lang="tr-TR" smtClean="0"/>
              <a:t> </a:t>
            </a:r>
            <a:r>
              <a:rPr lang="tr-TR" smtClean="0"/>
              <a:t>  (</a:t>
            </a:r>
            <a:r>
              <a:rPr lang="x-none" smtClean="0"/>
              <a:t>Okuma metinlerinde ayrıntılı kaynak belirtilmeyen bütün makaleler Geoffrey Nowell-Smith editörlüğünde hazırlanan </a:t>
            </a:r>
            <a:r>
              <a:rPr lang="x-none" i="1" smtClean="0"/>
              <a:t>Dünya Sinema Tarihi</a:t>
            </a:r>
            <a:r>
              <a:rPr lang="x-none" smtClean="0"/>
              <a:t> (Kabalcı yay, İstanbul, 2003, çeviren: Ahmet Fethi) kitabından alınmıştır</a:t>
            </a:r>
            <a:r>
              <a:rPr lang="tr-TR" dirty="0" smtClean="0"/>
              <a:t>)</a:t>
            </a:r>
            <a:r>
              <a:rPr lang="x-none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488</Words>
  <Application>Microsoft Office PowerPoint</Application>
  <PresentationFormat>Ekran Gösterisi (4:3)</PresentationFormat>
  <Paragraphs>34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İTALYAN YENİ GERÇEKÇİLİĞİ</vt:lpstr>
      <vt:lpstr>Slayt 2</vt:lpstr>
      <vt:lpstr>İtalyan Yeni Gerçekçiliğinin Ortaya Çıkmasında Etkili Olan Kaynaklar</vt:lpstr>
      <vt:lpstr>Slayt 4</vt:lpstr>
      <vt:lpstr>İtalyan Yeni Gerçekliğinin Temel Özellikleri</vt:lpstr>
      <vt:lpstr>Sona Ermesinin Nedenleri</vt:lpstr>
      <vt:lpstr>Pembe Gerçekçilik</vt:lpstr>
      <vt:lpstr>Kaynaklar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İTALYAN YENİ GERÇEKÇİLİĞİ</dc:title>
  <dc:creator>Windows User</dc:creator>
  <cp:lastModifiedBy>Windows User</cp:lastModifiedBy>
  <cp:revision>8</cp:revision>
  <dcterms:created xsi:type="dcterms:W3CDTF">2018-10-26T01:43:44Z</dcterms:created>
  <dcterms:modified xsi:type="dcterms:W3CDTF">2018-10-26T06:16:58Z</dcterms:modified>
</cp:coreProperties>
</file>